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28"/>
  </p:notesMasterIdLst>
  <p:handoutMasterIdLst>
    <p:handoutMasterId r:id="rId29"/>
  </p:handoutMasterIdLst>
  <p:sldIdLst>
    <p:sldId id="2142532340" r:id="rId5"/>
    <p:sldId id="2146847046" r:id="rId6"/>
    <p:sldId id="2146847130" r:id="rId7"/>
    <p:sldId id="2146847129" r:id="rId8"/>
    <p:sldId id="2146847089" r:id="rId9"/>
    <p:sldId id="2146847048" r:id="rId10"/>
    <p:sldId id="2146847049" r:id="rId11"/>
    <p:sldId id="2146847132" r:id="rId12"/>
    <p:sldId id="2146847050" r:id="rId13"/>
    <p:sldId id="2146847096" r:id="rId14"/>
    <p:sldId id="2146847134" r:id="rId15"/>
    <p:sldId id="2146847052" r:id="rId16"/>
    <p:sldId id="2146847100" r:id="rId17"/>
    <p:sldId id="2146847054" r:id="rId18"/>
    <p:sldId id="2146847103" r:id="rId19"/>
    <p:sldId id="2146847142" r:id="rId20"/>
    <p:sldId id="2146847140" r:id="rId21"/>
    <p:sldId id="2146847141" r:id="rId22"/>
    <p:sldId id="2146847062" r:id="rId23"/>
    <p:sldId id="2146847115" r:id="rId24"/>
    <p:sldId id="2146847085" r:id="rId25"/>
    <p:sldId id="2146847084" r:id="rId26"/>
    <p:sldId id="2146847064" r:id="rId27"/>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ection>
        <p14:section name="Security &amp; Identity" id="{1AA42572-B3BD-44F7-813B-C2C647DDBB3C}">
          <p14:sldIdLst>
            <p14:sldId id="2146847046"/>
            <p14:sldId id="2146847130"/>
            <p14:sldId id="2146847129"/>
            <p14:sldId id="2146847089"/>
          </p14:sldIdLst>
        </p14:section>
        <p14:section name="Management &amp; Governance" id="{34181601-6D48-4406-A525-C7B5A12C6C5B}">
          <p14:sldIdLst>
            <p14:sldId id="2146847048"/>
            <p14:sldId id="2146847049"/>
            <p14:sldId id="2146847132"/>
          </p14:sldIdLst>
        </p14:section>
        <p14:section name="Compute" id="{05AA80BB-8802-49AB-8336-A884227CE2F7}">
          <p14:sldIdLst>
            <p14:sldId id="2146847050"/>
            <p14:sldId id="2146847096"/>
            <p14:sldId id="2146847134"/>
          </p14:sldIdLst>
        </p14:section>
        <p14:section name="Storage &amp; Data" id="{1F159046-CE0A-45BC-9D5B-6E6C95980F78}">
          <p14:sldIdLst>
            <p14:sldId id="2146847052"/>
            <p14:sldId id="2146847100"/>
          </p14:sldIdLst>
        </p14:section>
        <p14:section name="Databases" id="{AEAFAE72-AD56-48F3-926B-38BAE269038F}">
          <p14:sldIdLst>
            <p14:sldId id="2146847054"/>
            <p14:sldId id="2146847103"/>
            <p14:sldId id="2146847142"/>
            <p14:sldId id="2146847140"/>
            <p14:sldId id="2146847141"/>
          </p14:sldIdLst>
        </p14:section>
        <p14:section name="Integration" id="{ACBD46A3-6F1C-451B-A154-0A056E0DEFF6}">
          <p14:sldIdLst/>
        </p14:section>
        <p14:section name="ML &amp; AI &amp; IOT" id="{F4E1EAF1-55E9-4CA4-8ADC-28B69C1D66D2}">
          <p14:sldIdLst/>
        </p14:section>
        <p14:section name="Miscellaneous" id="{A1456D7A-93BE-4023-90AA-7269D2F177BA}">
          <p14:sldIdLst>
            <p14:sldId id="2146847062"/>
            <p14:sldId id="2146847115"/>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94"/>
  </p:normalViewPr>
  <p:slideViewPr>
    <p:cSldViewPr snapToGrid="0">
      <p:cViewPr varScale="1">
        <p:scale>
          <a:sx n="111" d="100"/>
          <a:sy n="111" d="100"/>
        </p:scale>
        <p:origin x="132" y="552"/>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7/12/2024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7/12/2024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echcommunity.microsoft.com/t5/azure-virtual-desktop-blog/connection-reliability-in-azure-virtual-desktop-insights/ba-p/4178730" TargetMode="External"/><Relationship Id="rId2" Type="http://schemas.openxmlformats.org/officeDocument/2006/relationships/hyperlink" Target="https://techcommunity.microsoft.com/t5/azure-virtual-desktop/update-to-microsoft-desktop-virtualization-api-v-2023-09-05-by/m-p/4180665#M12462" TargetMode="Externa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hyperlink" Target="https://techcommunity.microsoft.com/t5/azure-compute-blog/general-availability-announcement-azure-vm-regional-to-zonal/ba-p/4185141" TargetMode="External"/><Relationship Id="rId2" Type="http://schemas.openxmlformats.org/officeDocument/2006/relationships/hyperlink" Target="https://techcommunity.microsoft.com/t5/containers/public-preview-of-the-windows-server-annual-channel-for/ba-p/4187150"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blog.fabric.microsoft.com/en-GB/blog/microsoft-fabric-net-sdk/" TargetMode="External"/><Relationship Id="rId2" Type="http://schemas.openxmlformats.org/officeDocument/2006/relationships/hyperlink" Target="https://azure.microsoft.com/en-us/updates/v2/Azure-Elastic-SAN-Feature-Updates"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microsoft.com/en-us/sql-server/blog/2024/07/03/announcing-the-retirement-of-sql-server-stretch-database/" TargetMode="External"/><Relationship Id="rId2" Type="http://schemas.openxmlformats.org/officeDocument/2006/relationships/hyperlink" Target="https://techcommunity.microsoft.com/t5/azure-sql-blog/public-preview-shrink-for-azure-sql-database-hyperscale/ba-p/4181976"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devblogs.microsoft.com/cosmosdb/introducing-online-migration-capability-for-vcore-based-azure-cosmos-db-for-mongodb-in-azure-data-studio/" TargetMode="External"/><Relationship Id="rId2" Type="http://schemas.openxmlformats.org/officeDocument/2006/relationships/hyperlink" Target="https://devblogs.microsoft.com/cosmosdb/announcing-instant-graphql-apis-with-hasuras-data-connector-for-azure-cosmos-db-nosql/"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devblogs.microsoft.com/cosmosdb/now-use-role-based-access-control-in-azure-cosmos-db-data-explorer/"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techcommunity.microsoft.com/t5/azure-sql-blog/authenticating-microsoft-entra-id-using-windows-principal/ba-p/4168647"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techcommunity.microsoft.com/t5/itops-talk-blog/new-and-free-azure-arc-applied-skill-credential/ba-p/4180725" TargetMode="External"/><Relationship Id="rId2" Type="http://schemas.openxmlformats.org/officeDocument/2006/relationships/hyperlink" Target="https://azure.microsoft.com/en-us/updates/v2/Guest-OS-Family-Retirement"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techcommunity.microsoft.com/t5/microsoft-entra-blog/microsoft-entra-certificate-based-authentication-enhancements/ba-p/1751778"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techcommunity.microsoft.com/t5/microsoft-entra-blog/what-s-new-in-microsoft-entra-june-2024/ba-p/3796387" TargetMode="External"/><Relationship Id="rId2" Type="http://schemas.openxmlformats.org/officeDocument/2006/relationships/hyperlink" Target="https://office365itpros.com/2024/06/27/federated-communications-block/#:~:text=The%20new%20control%20is%20called,trial%20tenants%20from%20existing%20chats."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blog.fabric.microsoft.com/en-GB/blog/microsoft-fabric-compliance-offerings/" TargetMode="External"/><Relationship Id="rId2" Type="http://schemas.openxmlformats.org/officeDocument/2006/relationships/hyperlink" Target="https://techcommunity.microsoft.com/t5/microsoft-entra-blog/microsoft-entra-suite-now-generally-available/ba-p/2520427"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echcommunity.microsoft.com/t5/azure-governance-and-management/public-preview-announcement-azure-policy-built-in-versioning/ba-p/4186105" TargetMode="External"/><Relationship Id="rId2" Type="http://schemas.openxmlformats.org/officeDocument/2006/relationships/hyperlink" Target="https://azure.microsoft.com/en-us/updates/v2/azure-backup-vm-disk-access-ga" TargetMode="External"/><Relationship Id="rId1" Type="http://schemas.openxmlformats.org/officeDocument/2006/relationships/slideLayout" Target="../slideLayouts/slideLayout7.xml"/><Relationship Id="rId5" Type="http://schemas.openxmlformats.org/officeDocument/2006/relationships/hyperlink" Target="https://azure.microsoft.com/en-us/updates/v2/generally-available-azure-site-recovery-support-for-azure-trusted-launch-vms-windows-os" TargetMode="Externa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hyperlink" Target="https://azure.microsoft.com/en-us/updates/v2/cmk-for-backup-vaults-ga"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#126</a:t>
            </a:r>
          </a:p>
        </p:txBody>
      </p:sp>
      <p:sp>
        <p:nvSpPr>
          <p:cNvPr id="4" name="Text Placeholder 3"/>
          <p:cNvSpPr>
            <a:spLocks noGrp="1"/>
          </p:cNvSpPr>
          <p:nvPr>
            <p:ph type="body" sz="quarter" idx="11"/>
          </p:nvPr>
        </p:nvSpPr>
        <p:spPr/>
        <p:txBody>
          <a:bodyPr/>
          <a:lstStyle/>
          <a:p>
            <a:r>
              <a:rPr lang="en-US" spc="300" dirty="0"/>
              <a:t>July 12</a:t>
            </a:r>
            <a:r>
              <a:rPr lang="en-US" spc="300"/>
              <a:t>, 2024</a:t>
            </a:r>
            <a:endParaRPr lang="en-US" spc="300" dirty="0"/>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Update to Microsoft Desktop Virtualization API v. 2023-09-05 by August 2, 2024 to avoid any impact</a:t>
            </a:r>
            <a:endParaRPr lang="en-US" sz="1000" dirty="0"/>
          </a:p>
          <a:p>
            <a:pPr algn="just"/>
            <a:r>
              <a:rPr lang="en-US" sz="1000" dirty="0"/>
              <a:t>Older Microsoft Desktop Virtualization API version(s) utilized for Azure Virtual Desktop host pool resource will no longer support </a:t>
            </a:r>
            <a:r>
              <a:rPr lang="en-US" sz="1000" b="1" dirty="0"/>
              <a:t>‘get’ actions </a:t>
            </a:r>
            <a:r>
              <a:rPr lang="en-US" sz="1000" dirty="0"/>
              <a:t>for registration token retrieval as of August 2nd, 2024.</a:t>
            </a:r>
          </a:p>
          <a:p>
            <a:pPr algn="just"/>
            <a:r>
              <a:rPr lang="en-US" sz="1000" dirty="0"/>
              <a:t> The affected API versions are as follows:  </a:t>
            </a:r>
          </a:p>
          <a:p>
            <a:pPr marL="171450" indent="-171450" algn="just">
              <a:buFont typeface="Arial" panose="020B0604020202020204" pitchFamily="34" charset="0"/>
              <a:buChar char="•"/>
            </a:pPr>
            <a:r>
              <a:rPr lang="en-US" sz="1000" dirty="0"/>
              <a:t>2019-01-23-preview </a:t>
            </a:r>
          </a:p>
          <a:p>
            <a:pPr marL="171450" indent="-171450" algn="just">
              <a:buFont typeface="Arial" panose="020B0604020202020204" pitchFamily="34" charset="0"/>
              <a:buChar char="•"/>
            </a:pPr>
            <a:r>
              <a:rPr lang="en-US" sz="1000" dirty="0"/>
              <a:t>2019-09-24-preview </a:t>
            </a:r>
          </a:p>
          <a:p>
            <a:pPr marL="171450" indent="-171450" algn="just">
              <a:buFont typeface="Arial" panose="020B0604020202020204" pitchFamily="34" charset="0"/>
              <a:buChar char="•"/>
            </a:pPr>
            <a:r>
              <a:rPr lang="en-US" sz="1000" dirty="0"/>
              <a:t>2019-12-10-preview </a:t>
            </a:r>
          </a:p>
          <a:p>
            <a:pPr marL="171450" indent="-171450" algn="just">
              <a:buFont typeface="Arial" panose="020B0604020202020204" pitchFamily="34" charset="0"/>
              <a:buChar char="•"/>
            </a:pPr>
            <a:r>
              <a:rPr lang="en-US" sz="1000" dirty="0"/>
              <a:t>2020-09-21-preview  </a:t>
            </a:r>
          </a:p>
          <a:p>
            <a:pPr marL="171450" indent="-171450" algn="just">
              <a:buFont typeface="Arial" panose="020B0604020202020204" pitchFamily="34" charset="0"/>
              <a:buChar char="•"/>
            </a:pPr>
            <a:r>
              <a:rPr lang="en-US" sz="1000" dirty="0"/>
              <a:t>2020-11-02-preview  </a:t>
            </a:r>
          </a:p>
          <a:p>
            <a:pPr marL="171450" indent="-171450" algn="just">
              <a:buFont typeface="Arial" panose="020B0604020202020204" pitchFamily="34" charset="0"/>
              <a:buChar char="•"/>
            </a:pPr>
            <a:r>
              <a:rPr lang="en-US" sz="1000" dirty="0"/>
              <a:t>2020-11-10-preview  </a:t>
            </a:r>
          </a:p>
          <a:p>
            <a:pPr marL="171450" indent="-171450" algn="just">
              <a:buFont typeface="Arial" panose="020B0604020202020204" pitchFamily="34" charset="0"/>
              <a:buChar char="•"/>
            </a:pPr>
            <a:r>
              <a:rPr lang="en-US" sz="1000" dirty="0"/>
              <a:t>2021-01-14-preview </a:t>
            </a:r>
          </a:p>
          <a:p>
            <a:pPr algn="just"/>
            <a:r>
              <a:rPr lang="en-US" sz="1000" dirty="0"/>
              <a:t> On August 2nd, 2024, these affected API versions will no longer support the retrieval of the registration token. Users on older versions will not be able to use the 'get' action to retrieve the token. However, with the newer versions, a </a:t>
            </a:r>
            <a:r>
              <a:rPr lang="en-US" sz="1000" b="1" dirty="0"/>
              <a:t>new 'post' </a:t>
            </a:r>
            <a:r>
              <a:rPr lang="en-US" sz="1000" dirty="0"/>
              <a:t>action can be used to securely retrieve the token</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443620"/>
          </a:xfrm>
        </p:spPr>
        <p:txBody>
          <a:bodyPr/>
          <a:lstStyle/>
          <a:p>
            <a:pPr algn="just"/>
            <a:r>
              <a:rPr lang="en-US" dirty="0">
                <a:hlinkClick r:id="rId3"/>
              </a:rPr>
              <a:t>Connection Reliability in Azure Virtual Desktop Insights</a:t>
            </a:r>
            <a:endParaRPr lang="en-US" dirty="0"/>
          </a:p>
          <a:p>
            <a:pPr algn="just"/>
            <a:r>
              <a:rPr lang="en-US" dirty="0"/>
              <a:t>MS announced that the </a:t>
            </a:r>
            <a:r>
              <a:rPr lang="en-US" b="1" dirty="0"/>
              <a:t>Connection Reliability tab in Azure Virtual Desktop Insights is now generally available. </a:t>
            </a:r>
            <a:r>
              <a:rPr lang="en-US" dirty="0"/>
              <a:t>IT administrators can now monitor the connection resilience between users and Azure Virtual Desktop host pools. This gives administrators a simpler experience when it comes to understanding disconnection events and correlations between errors that affect their end users.</a:t>
            </a:r>
          </a:p>
        </p:txBody>
      </p:sp>
      <p:pic>
        <p:nvPicPr>
          <p:cNvPr id="1026" name="Picture 2" descr="thumbnail image 1 of blog post titled &#10; &#10; &#10;  &#10; &#10; &#10; &#10;    &#10;  &#10;   &#10;    &#10;      &#10;       Connection Reliability in Azure Virtual Desktop Insights&#10;       &#10;      &#10;     &#10;   &#10;  &#10; &#10;   &#10; &#10; &#10; &#10; &#10; &#10;">
            <a:extLst>
              <a:ext uri="{FF2B5EF4-FFF2-40B4-BE49-F238E27FC236}">
                <a16:creationId xmlns:a16="http://schemas.microsoft.com/office/drawing/2014/main" id="{BFA78E1A-E1F2-1074-EFA3-AD3366255FF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1428" y="2360612"/>
            <a:ext cx="3401122" cy="9683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umbnail image 2 of blog post titled &#10; &#10; &#10;  &#10; &#10; &#10; &#10;    &#10;  &#10;   &#10;    &#10;      &#10;       Connection Reliability in Azure Virtual Desktop Insights&#10;       &#10;      &#10;     &#10;   &#10;  &#10; &#10;   &#10; &#10; &#10; &#10; &#10; &#10;">
            <a:extLst>
              <a:ext uri="{FF2B5EF4-FFF2-40B4-BE49-F238E27FC236}">
                <a16:creationId xmlns:a16="http://schemas.microsoft.com/office/drawing/2014/main" id="{A2C552AF-AD49-DDC4-ADCE-EBF6851FD62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1429" y="3534269"/>
            <a:ext cx="3401122" cy="829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1189-CF39-6970-06DD-2F3E951D811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736A2DE-B6FD-C635-9880-42440690A8EF}"/>
              </a:ext>
            </a:extLst>
          </p:cNvPr>
          <p:cNvSpPr>
            <a:spLocks noGrp="1"/>
          </p:cNvSpPr>
          <p:nvPr>
            <p:ph type="body" sz="quarter" idx="10"/>
          </p:nvPr>
        </p:nvSpPr>
        <p:spPr/>
        <p:txBody>
          <a:bodyPr/>
          <a:lstStyle/>
          <a:p>
            <a:pPr algn="just"/>
            <a:r>
              <a:rPr lang="en-US" sz="1000" dirty="0">
                <a:hlinkClick r:id="rId2"/>
              </a:rPr>
              <a:t>Public Preview of the Windows Server Annual Channel for Containers on Azure Kubernetes Service</a:t>
            </a:r>
            <a:endParaRPr lang="en-US" sz="1000" dirty="0"/>
          </a:p>
          <a:p>
            <a:pPr algn="just"/>
            <a:r>
              <a:rPr lang="en-US" sz="1000" dirty="0"/>
              <a:t>Now it is possible to use new channel version on AKS nodes as well as upgrade the current Windows Server 2022 clusters to the Windows Server Annual Channel for Containers, customers will need to create a new node pool with the new “Windows Annual Channel” OS SKU. </a:t>
            </a:r>
          </a:p>
        </p:txBody>
      </p:sp>
      <p:sp>
        <p:nvSpPr>
          <p:cNvPr id="11" name="Title 10">
            <a:extLst>
              <a:ext uri="{FF2B5EF4-FFF2-40B4-BE49-F238E27FC236}">
                <a16:creationId xmlns:a16="http://schemas.microsoft.com/office/drawing/2014/main" id="{55108E1B-188F-34CB-E2F4-B4F546C318BA}"/>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0AC618DB-0932-277F-3E42-37D002107928}"/>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D5C20627-BF61-394B-61E8-E9F6702CBB52}"/>
              </a:ext>
            </a:extLst>
          </p:cNvPr>
          <p:cNvSpPr>
            <a:spLocks noGrp="1"/>
          </p:cNvSpPr>
          <p:nvPr>
            <p:ph type="body" sz="quarter" idx="16"/>
          </p:nvPr>
        </p:nvSpPr>
        <p:spPr/>
        <p:txBody>
          <a:bodyPr/>
          <a:lstStyle/>
          <a:p>
            <a:r>
              <a:rPr lang="en-US" dirty="0">
                <a:hlinkClick r:id="rId3"/>
              </a:rPr>
              <a:t>General Availability Announcement: Azure VM Regional to Zonal Move</a:t>
            </a:r>
            <a:endParaRPr lang="ru-RU" dirty="0"/>
          </a:p>
          <a:p>
            <a:pPr algn="just"/>
            <a:r>
              <a:rPr lang="en-US" dirty="0"/>
              <a:t>Azure released the general availability of the capability to convert regional VMs to a zonal configuration within the same region. This feature will enable to achieve better application resiliency and availability by helping move application to a zonal configuration. Also new features were added:</a:t>
            </a:r>
          </a:p>
          <a:p>
            <a:pPr marL="171450" indent="-171450" algn="just">
              <a:buFont typeface="Arial" panose="020B0604020202020204" pitchFamily="34" charset="0"/>
              <a:buChar char="•"/>
            </a:pPr>
            <a:r>
              <a:rPr lang="en-US" dirty="0"/>
              <a:t>Built-In validation for SKU and capacity</a:t>
            </a:r>
          </a:p>
          <a:p>
            <a:pPr marL="171450" indent="-171450" algn="just">
              <a:buFont typeface="Arial" panose="020B0604020202020204" pitchFamily="34" charset="0"/>
              <a:buChar char="•"/>
            </a:pPr>
            <a:r>
              <a:rPr lang="en-US" dirty="0"/>
              <a:t>Enhanced scale support </a:t>
            </a:r>
          </a:p>
          <a:p>
            <a:pPr marL="171450" indent="-171450" algn="just">
              <a:buFont typeface="Arial" panose="020B0604020202020204" pitchFamily="34" charset="0"/>
              <a:buChar char="•"/>
            </a:pPr>
            <a:r>
              <a:rPr lang="en-US" dirty="0"/>
              <a:t>Azure Government and Sovereign Cloud regions support </a:t>
            </a:r>
          </a:p>
          <a:p>
            <a:pPr marL="171450" indent="-171450" algn="just">
              <a:buFont typeface="Arial" panose="020B0604020202020204" pitchFamily="34" charset="0"/>
              <a:buChar char="•"/>
            </a:pPr>
            <a:endParaRPr lang="en-US" dirty="0"/>
          </a:p>
          <a:p>
            <a:pPr algn="just"/>
            <a:r>
              <a:rPr lang="en-US" dirty="0"/>
              <a:t>NOTE: Downtime is required </a:t>
            </a:r>
          </a:p>
        </p:txBody>
      </p:sp>
    </p:spTree>
    <p:extLst>
      <p:ext uri="{BB962C8B-B14F-4D97-AF65-F5344CB8AC3E}">
        <p14:creationId xmlns:p14="http://schemas.microsoft.com/office/powerpoint/2010/main" val="25538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Generally Available: Azure Elastic SAN Feature Updates</a:t>
            </a:r>
            <a:endParaRPr lang="en-US" sz="1000" dirty="0"/>
          </a:p>
          <a:p>
            <a:pPr marL="171450" indent="-171450" algn="just">
              <a:buFont typeface="Arial" panose="020B0604020202020204" pitchFamily="34" charset="0"/>
              <a:buChar char="•"/>
            </a:pPr>
            <a:r>
              <a:rPr lang="en-US" sz="1000" dirty="0"/>
              <a:t>Azure released possibility to delete unused space on SANs and scale down as needed. </a:t>
            </a:r>
          </a:p>
          <a:p>
            <a:pPr marL="171450" indent="-171450" algn="just">
              <a:buFont typeface="Arial" panose="020B0604020202020204" pitchFamily="34" charset="0"/>
              <a:buChar char="•"/>
            </a:pPr>
            <a:r>
              <a:rPr lang="en-US" sz="1000" dirty="0"/>
              <a:t>Azure release diagnostic logging capabilities that allows to configure the diagnostic settings of Elastic SAN to send Azure platform logs and metrics to different destinations. Currently, there are two log configurations:</a:t>
            </a:r>
          </a:p>
          <a:p>
            <a:pPr marL="514350" lvl="1" indent="-171450" algn="just">
              <a:buFont typeface="Arial" panose="020B0604020202020204" pitchFamily="34" charset="0"/>
              <a:buChar char="•"/>
            </a:pPr>
            <a:r>
              <a:rPr lang="en-US" sz="1000" dirty="0">
                <a:latin typeface="+mj-lt"/>
              </a:rPr>
              <a:t>All - Every resource log offered by the resource.</a:t>
            </a:r>
          </a:p>
          <a:p>
            <a:pPr marL="514350" lvl="1" indent="-171450" algn="just">
              <a:buFont typeface="Arial" panose="020B0604020202020204" pitchFamily="34" charset="0"/>
              <a:buChar char="•"/>
            </a:pPr>
            <a:r>
              <a:rPr lang="en-US" sz="1000" dirty="0">
                <a:latin typeface="+mj-lt"/>
              </a:rPr>
              <a:t>Audit - All resource logs that record customer interactions with data or the settings of the service. Audit logs are an attempt by each resource provider to provide the most relevant audit data, but might not be considered sufficient from an auditing standards perspective.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Microsoft Fabric .NET SDK</a:t>
            </a:r>
            <a:endParaRPr lang="en-US" dirty="0"/>
          </a:p>
          <a:p>
            <a:pPr algn="just"/>
            <a:r>
              <a:rPr lang="en-US" dirty="0"/>
              <a:t>MS Introduced the very first release of the </a:t>
            </a:r>
            <a:r>
              <a:rPr lang="en-US" b="1" dirty="0"/>
              <a:t>Microsoft Fabric .NET SDK! </a:t>
            </a:r>
            <a:r>
              <a:rPr lang="en-US" dirty="0"/>
              <a:t>This SDK version marks a significant milestone in providing a powerful and flexible platform for building applications that interact with Microsoft Fabric service. </a:t>
            </a:r>
          </a:p>
          <a:p>
            <a:pPr algn="just"/>
            <a:r>
              <a:rPr lang="en-US" dirty="0"/>
              <a:t>Key features of the Microsoft Fabric .NET SDK include: </a:t>
            </a:r>
          </a:p>
          <a:p>
            <a:pPr marL="171450" indent="-171450" algn="just">
              <a:buFont typeface="Arial" panose="020B0604020202020204" pitchFamily="34" charset="0"/>
              <a:buChar char="•"/>
            </a:pPr>
            <a:r>
              <a:rPr lang="en-US" dirty="0"/>
              <a:t>Cross-Platform Development: Build applications that run on Windows, macOS, and Linux.  </a:t>
            </a:r>
          </a:p>
          <a:p>
            <a:pPr marL="171450" indent="-171450" algn="just">
              <a:buFont typeface="Arial" panose="020B0604020202020204" pitchFamily="34" charset="0"/>
              <a:buChar char="•"/>
            </a:pPr>
            <a:r>
              <a:rPr lang="en-US" dirty="0"/>
              <a:t>Build in Utilities: Access a set of utilities to accelerate your development. </a:t>
            </a:r>
          </a:p>
          <a:p>
            <a:pPr marL="171450" indent="-171450" algn="just">
              <a:buFont typeface="Arial" panose="020B0604020202020204" pitchFamily="34" charset="0"/>
              <a:buChar char="•"/>
            </a:pPr>
            <a:r>
              <a:rPr lang="en-US" dirty="0"/>
              <a:t>Modern Language Features: Leverage the latest features of C#.</a:t>
            </a:r>
          </a:p>
        </p:txBody>
      </p:sp>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769354"/>
            <a:ext cx="4365038" cy="3945520"/>
          </a:xfrm>
        </p:spPr>
        <p:txBody>
          <a:bodyPr/>
          <a:lstStyle/>
          <a:p>
            <a:pPr algn="just"/>
            <a:r>
              <a:rPr lang="en-US" sz="1000" dirty="0">
                <a:hlinkClick r:id="rId2"/>
              </a:rPr>
              <a:t>Public Preview: Shrink for Azure SQL Database Hyperscale</a:t>
            </a:r>
            <a:endParaRPr lang="en-US" sz="1000" dirty="0"/>
          </a:p>
          <a:p>
            <a:pPr algn="just"/>
            <a:r>
              <a:rPr lang="en-US" sz="1000" dirty="0"/>
              <a:t> MS announced in preview possibility to reduce the </a:t>
            </a:r>
            <a:r>
              <a:rPr lang="en-US" sz="1000" b="1" dirty="0"/>
              <a:t>allocated size of a Hyperscale </a:t>
            </a:r>
            <a:r>
              <a:rPr lang="en-US" sz="1000" dirty="0"/>
              <a:t>database using </a:t>
            </a:r>
            <a:r>
              <a:rPr lang="en-US" sz="1000" b="1" dirty="0"/>
              <a:t>the same DBCC SHRINK* </a:t>
            </a:r>
            <a:r>
              <a:rPr lang="en-US" sz="1000" dirty="0"/>
              <a:t>commands that are familiar with. This allows to reduce the size of the databases and free up unused space to save storage costs.</a:t>
            </a:r>
          </a:p>
          <a:p>
            <a:pPr algn="just"/>
            <a:r>
              <a:rPr lang="en-US" sz="1000" b="1" i="1" dirty="0"/>
              <a:t>Known behaviors / limitations</a:t>
            </a:r>
          </a:p>
          <a:p>
            <a:pPr marL="171450" indent="-171450" algn="just">
              <a:buFont typeface="Arial" panose="020B0604020202020204" pitchFamily="34" charset="0"/>
              <a:buChar char="•"/>
            </a:pPr>
            <a:r>
              <a:rPr lang="en-US" sz="1000" b="1" dirty="0"/>
              <a:t>Database shrink is a long-running operation</a:t>
            </a:r>
            <a:r>
              <a:rPr lang="en-US" sz="1000" dirty="0"/>
              <a:t>. For larger databases, it may span multiple days. To avoid shrink getting interrupted, MS recommend using a client that is unlikely to get disconnected from the database.</a:t>
            </a:r>
          </a:p>
          <a:p>
            <a:pPr marL="171450" indent="-171450" algn="just">
              <a:buFont typeface="Arial" panose="020B0604020202020204" pitchFamily="34" charset="0"/>
              <a:buChar char="•"/>
            </a:pPr>
            <a:r>
              <a:rPr lang="en-US" sz="1000" b="1" dirty="0"/>
              <a:t>While shrink is running</a:t>
            </a:r>
            <a:r>
              <a:rPr lang="en-US" sz="1000" dirty="0"/>
              <a:t>, used and allocated space for the database in the Azure portal might not be reported.</a:t>
            </a:r>
          </a:p>
          <a:p>
            <a:pPr marL="171450" indent="-171450" algn="just">
              <a:buFont typeface="Arial" panose="020B0604020202020204" pitchFamily="34" charset="0"/>
              <a:buChar char="•"/>
            </a:pPr>
            <a:r>
              <a:rPr lang="en-US" sz="1000" b="1" dirty="0"/>
              <a:t>Running SHRINKFILE </a:t>
            </a:r>
            <a:r>
              <a:rPr lang="en-US" sz="1000" dirty="0"/>
              <a:t>with a target size slightly higher than the used space in the file tends to have a higher success rate compared to setting it to the exact used space. For instance, if a file is 128 GB in total size with 50 GB used and 78 GB free, setting the target size to 55 GB results in a better space reduction compared to using 50 GB.</a:t>
            </a:r>
          </a:p>
          <a:p>
            <a:pPr marL="171450" indent="-171450" algn="just">
              <a:buFont typeface="Arial" panose="020B0604020202020204" pitchFamily="34" charset="0"/>
              <a:buChar char="•"/>
            </a:pPr>
            <a:r>
              <a:rPr lang="en-US" sz="1000" b="1" dirty="0"/>
              <a:t>When executing DBCC SHRINKFILE </a:t>
            </a:r>
            <a:r>
              <a:rPr lang="en-US" sz="1000" dirty="0"/>
              <a:t>concurrently on multiple files, you may encounter occasional blocking between the sessions. This is expected and does not impact the outcome of shrink.</a:t>
            </a:r>
          </a:p>
          <a:p>
            <a:pPr marL="171450" indent="-171450" algn="just">
              <a:buFont typeface="Arial" panose="020B0604020202020204" pitchFamily="34" charset="0"/>
              <a:buChar char="•"/>
            </a:pPr>
            <a:r>
              <a:rPr lang="en-US" sz="1000" b="1" dirty="0"/>
              <a:t>Shrinking of the transaction log file </a:t>
            </a:r>
            <a:r>
              <a:rPr lang="en-US" sz="1000" dirty="0"/>
              <a:t>in the Hyperscale tier is not required as it does not contribute to the allocated data size and cost. Executing DBCC SHRINKFILE(2) has no effect on the transaction log size.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Announcing the retirement of SQL Server Stretch Database</a:t>
            </a:r>
            <a:endParaRPr lang="en-US" dirty="0"/>
          </a:p>
          <a:p>
            <a:pPr algn="just"/>
            <a:r>
              <a:rPr lang="en-US" dirty="0"/>
              <a:t>On November 16, 2022, </a:t>
            </a:r>
            <a:r>
              <a:rPr lang="en-US" b="1" dirty="0"/>
              <a:t>the SQL Server Stretch Database feature was deprecated from SQL Server 2022.</a:t>
            </a:r>
            <a:r>
              <a:rPr lang="en-US" dirty="0"/>
              <a:t> Effective July 9, 2024, the supporting Azure service, known as SQL Server Stretch Database edition, is retired. Impacted versions of SQL Server include SQL Server 2022, 2019, 2017, and 2016. </a:t>
            </a:r>
          </a:p>
          <a:p>
            <a:pPr algn="just"/>
            <a:r>
              <a:rPr lang="en-US" dirty="0"/>
              <a:t>In July 2024, SQL Server Stretch Database will be discontinued for SQL Server 2022, 2019, 2017, and 2016.</a:t>
            </a:r>
          </a:p>
        </p:txBody>
      </p:sp>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71DA1-B55D-EF7E-C705-3E2EBD8AB3D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3337F290-7F05-F6C7-FB30-521D100BB24B}"/>
              </a:ext>
            </a:extLst>
          </p:cNvPr>
          <p:cNvSpPr>
            <a:spLocks noGrp="1"/>
          </p:cNvSpPr>
          <p:nvPr>
            <p:ph type="body" sz="quarter" idx="10"/>
          </p:nvPr>
        </p:nvSpPr>
        <p:spPr>
          <a:xfrm>
            <a:off x="4433776" y="855080"/>
            <a:ext cx="4365038" cy="1649861"/>
          </a:xfrm>
        </p:spPr>
        <p:txBody>
          <a:bodyPr/>
          <a:lstStyle/>
          <a:p>
            <a:pPr algn="just"/>
            <a:r>
              <a:rPr lang="en-US" sz="1000" dirty="0">
                <a:hlinkClick r:id="rId2"/>
              </a:rPr>
              <a:t>Instant </a:t>
            </a:r>
            <a:r>
              <a:rPr lang="en-US" sz="1000" dirty="0" err="1">
                <a:hlinkClick r:id="rId2"/>
              </a:rPr>
              <a:t>GraphQL</a:t>
            </a:r>
            <a:r>
              <a:rPr lang="en-US" sz="1000" dirty="0">
                <a:hlinkClick r:id="rId2"/>
              </a:rPr>
              <a:t> APIs with </a:t>
            </a:r>
            <a:r>
              <a:rPr lang="en-US" sz="1000" dirty="0" err="1">
                <a:hlinkClick r:id="rId2"/>
              </a:rPr>
              <a:t>Hasura</a:t>
            </a:r>
            <a:r>
              <a:rPr lang="en-US" sz="1000" dirty="0">
                <a:hlinkClick r:id="rId2"/>
              </a:rPr>
              <a:t> Data Connector for Azure Cosmos DB for NoSQL</a:t>
            </a:r>
            <a:endParaRPr lang="en-US" sz="1000" dirty="0"/>
          </a:p>
          <a:p>
            <a:pPr algn="just"/>
            <a:r>
              <a:rPr lang="en-US" sz="1000" dirty="0"/>
              <a:t>MS launched a new </a:t>
            </a:r>
            <a:r>
              <a:rPr lang="en-US" sz="1000" b="1" dirty="0" err="1"/>
              <a:t>Hasura</a:t>
            </a:r>
            <a:r>
              <a:rPr lang="en-US" sz="1000" b="1" dirty="0"/>
              <a:t> native data connector </a:t>
            </a:r>
            <a:r>
              <a:rPr lang="en-US" sz="1000" dirty="0"/>
              <a:t>that generates instant </a:t>
            </a:r>
            <a:r>
              <a:rPr lang="en-US" sz="1000" dirty="0" err="1"/>
              <a:t>GraphQL</a:t>
            </a:r>
            <a:r>
              <a:rPr lang="en-US" sz="1000" dirty="0"/>
              <a:t> APIs on Azure Cosmos DB for NoSQL. </a:t>
            </a:r>
          </a:p>
          <a:p>
            <a:pPr algn="just"/>
            <a:r>
              <a:rPr lang="en-US" sz="1000" dirty="0" err="1"/>
              <a:t>Hasura</a:t>
            </a:r>
            <a:r>
              <a:rPr lang="en-US" sz="1000" dirty="0"/>
              <a:t> DDN makes data access easy by enabling backend teams to effortlessly deliver a unified API on all data. With unparalleled on-demand composability, performance, security, and reliability baked in, frontend teams are empowered to ship new experiences faster.</a:t>
            </a:r>
          </a:p>
          <a:p>
            <a:pPr algn="just"/>
            <a:r>
              <a:rPr lang="en-US" sz="1000" dirty="0"/>
              <a:t>The </a:t>
            </a:r>
            <a:r>
              <a:rPr lang="en-US" sz="1000" dirty="0" err="1"/>
              <a:t>Hasura</a:t>
            </a:r>
            <a:r>
              <a:rPr lang="en-US" sz="1000" dirty="0"/>
              <a:t> data connector for Azure Cosmos DB offers instant, real-time, and production-ready </a:t>
            </a:r>
            <a:r>
              <a:rPr lang="en-US" sz="1000" dirty="0" err="1"/>
              <a:t>GraphQL</a:t>
            </a:r>
            <a:r>
              <a:rPr lang="en-US" sz="1000" dirty="0"/>
              <a:t> APIs on top of Azure Cosmos DB for NoSQL. </a:t>
            </a:r>
          </a:p>
        </p:txBody>
      </p:sp>
      <p:sp>
        <p:nvSpPr>
          <p:cNvPr id="11" name="Title 10">
            <a:extLst>
              <a:ext uri="{FF2B5EF4-FFF2-40B4-BE49-F238E27FC236}">
                <a16:creationId xmlns:a16="http://schemas.microsoft.com/office/drawing/2014/main" id="{C62E7423-4266-2E57-7ECF-35621C61E139}"/>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915420FD-81AB-F129-C44C-1ADB2CE5081E}"/>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99C1840-42CB-2AAA-82F4-807BF7A8EB8F}"/>
              </a:ext>
            </a:extLst>
          </p:cNvPr>
          <p:cNvSpPr>
            <a:spLocks noGrp="1"/>
          </p:cNvSpPr>
          <p:nvPr>
            <p:ph type="body" sz="quarter" idx="16"/>
          </p:nvPr>
        </p:nvSpPr>
        <p:spPr/>
        <p:txBody>
          <a:bodyPr/>
          <a:lstStyle/>
          <a:p>
            <a:pPr algn="just"/>
            <a:r>
              <a:rPr lang="en-US" dirty="0">
                <a:hlinkClick r:id="rId3"/>
              </a:rPr>
              <a:t>Online Migration Capability for </a:t>
            </a:r>
            <a:r>
              <a:rPr lang="en-US" dirty="0" err="1">
                <a:hlinkClick r:id="rId3"/>
              </a:rPr>
              <a:t>vCore</a:t>
            </a:r>
            <a:r>
              <a:rPr lang="en-US" dirty="0">
                <a:hlinkClick r:id="rId3"/>
              </a:rPr>
              <a:t>-based Azure Cosmos DB for MongoDB in Azure Data Studio</a:t>
            </a:r>
            <a:endParaRPr lang="en-US" dirty="0"/>
          </a:p>
          <a:p>
            <a:pPr algn="just"/>
            <a:r>
              <a:rPr lang="en-US" dirty="0"/>
              <a:t>MS announced a </a:t>
            </a:r>
            <a:r>
              <a:rPr lang="en-US" b="1" dirty="0"/>
              <a:t>significant enhancement to the Azure Cosmos DB Migration for MongoDB extension!</a:t>
            </a:r>
            <a:r>
              <a:rPr lang="en-US" dirty="0"/>
              <a:t> Now it is possible, </a:t>
            </a:r>
            <a:r>
              <a:rPr lang="en-US" b="1" dirty="0"/>
              <a:t>seamlessly migrate MongoDB </a:t>
            </a:r>
            <a:r>
              <a:rPr lang="en-US" dirty="0"/>
              <a:t>workloads </a:t>
            </a:r>
            <a:r>
              <a:rPr lang="en-US" b="1" dirty="0"/>
              <a:t>to </a:t>
            </a:r>
            <a:r>
              <a:rPr lang="en-US" b="1" dirty="0" err="1"/>
              <a:t>vCore</a:t>
            </a:r>
            <a:r>
              <a:rPr lang="en-US" b="1" dirty="0"/>
              <a:t>-based Azure Cosmos DB for MongoDB </a:t>
            </a:r>
            <a:r>
              <a:rPr lang="en-US" dirty="0"/>
              <a:t>with the added convenience of online migration capability. </a:t>
            </a:r>
          </a:p>
          <a:p>
            <a:pPr algn="just"/>
            <a:r>
              <a:rPr lang="en-US" dirty="0"/>
              <a:t>Till now migrations were carried out offline, leading to substantial service interruptions lasting hours. With online migrations, the process is now seamless, minimizing disruptions.</a:t>
            </a:r>
          </a:p>
          <a:p>
            <a:pPr algn="just"/>
            <a:r>
              <a:rPr lang="en-US" dirty="0"/>
              <a:t>Online migrations utilize the change stream feature to transfer data updates from the source database to the target database while minimizing downtime. Here’s how it works:</a:t>
            </a:r>
          </a:p>
          <a:p>
            <a:pPr marL="171450" indent="-171450" algn="just">
              <a:buFont typeface="Arial" panose="020B0604020202020204" pitchFamily="34" charset="0"/>
              <a:buChar char="•"/>
            </a:pPr>
            <a:r>
              <a:rPr lang="en-US" b="1" dirty="0"/>
              <a:t>Initial Bulk Data Copy</a:t>
            </a:r>
            <a:r>
              <a:rPr lang="en-US" dirty="0"/>
              <a:t>: During an online migration, an initial bulk data copy is performed to set up the target environment and move bulk of the data.</a:t>
            </a:r>
          </a:p>
          <a:p>
            <a:pPr marL="171450" indent="-171450" algn="just">
              <a:buFont typeface="Arial" panose="020B0604020202020204" pitchFamily="34" charset="0"/>
              <a:buChar char="•"/>
            </a:pPr>
            <a:r>
              <a:rPr lang="en-US" b="1" dirty="0"/>
              <a:t>Change Stream Mechanism: </a:t>
            </a:r>
            <a:r>
              <a:rPr lang="en-US" dirty="0"/>
              <a:t>Simultaneously, the migration tool continuously captures changes made to the source data using the change stream mechanism.</a:t>
            </a:r>
          </a:p>
        </p:txBody>
      </p:sp>
    </p:spTree>
    <p:extLst>
      <p:ext uri="{BB962C8B-B14F-4D97-AF65-F5344CB8AC3E}">
        <p14:creationId xmlns:p14="http://schemas.microsoft.com/office/powerpoint/2010/main" val="72484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30A3B-5B5F-E3BD-A4F6-C2C8DE0B4DB6}"/>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96FF38FE-F7F4-39FA-FD76-EE7224F55359}"/>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7ADF7F88-4577-68E6-C1CF-62135B255195}"/>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C75C4F3-4834-7F0D-397C-729C14BBA3BD}"/>
              </a:ext>
            </a:extLst>
          </p:cNvPr>
          <p:cNvSpPr>
            <a:spLocks noGrp="1"/>
          </p:cNvSpPr>
          <p:nvPr>
            <p:ph type="body" sz="quarter" idx="16"/>
          </p:nvPr>
        </p:nvSpPr>
        <p:spPr/>
        <p:txBody>
          <a:bodyPr/>
          <a:lstStyle/>
          <a:p>
            <a:pPr algn="just"/>
            <a:r>
              <a:rPr lang="en-US" dirty="0">
                <a:hlinkClick r:id="rId2"/>
              </a:rPr>
              <a:t>Role-based access control in Azure Cosmos DB Data Explorer</a:t>
            </a:r>
            <a:endParaRPr lang="en-US" dirty="0"/>
          </a:p>
          <a:p>
            <a:pPr algn="just"/>
            <a:r>
              <a:rPr lang="en-US" dirty="0"/>
              <a:t>Azure Cosmos DB Data Explorer is a web-based tool that allows to interact with data, run queries, and visualize results in Azure Cosmos DB. It is available in the Azure Portal and as a standalone web app.</a:t>
            </a:r>
          </a:p>
          <a:p>
            <a:pPr algn="just"/>
            <a:r>
              <a:rPr lang="en-US" b="1" dirty="0"/>
              <a:t>RBAC allows to use Microsoft Entra ID </a:t>
            </a:r>
            <a:r>
              <a:rPr lang="en-US" dirty="0"/>
              <a:t>identities to control data access in Data Explorer, instead of using account keys. This way, it is possible to grant granular permissions to different users and groups and audit their activities. RBAC also enables you to use features such as </a:t>
            </a:r>
            <a:r>
              <a:rPr lang="en-US" b="1" dirty="0"/>
              <a:t>Entra ID Conditional Access and Entra ID Privileged Identity Management </a:t>
            </a:r>
            <a:r>
              <a:rPr lang="en-US" dirty="0"/>
              <a:t>to further protect your data.  It allows for finer-grained access control based on roles, reducing the risk associated with key management and distribution.</a:t>
            </a:r>
          </a:p>
          <a:p>
            <a:pPr algn="just"/>
            <a:r>
              <a:rPr lang="en-US" dirty="0"/>
              <a:t>Previously, </a:t>
            </a:r>
            <a:r>
              <a:rPr lang="en-US" b="1" dirty="0"/>
              <a:t>RBAC could only be used with the standalone app, </a:t>
            </a:r>
            <a:r>
              <a:rPr lang="en-US" dirty="0"/>
              <a:t>and not directly within the Data Explorer in the Azure portal. Today you have enhanced capabilities, and you can use it within the Data Explorer in the portal and the standalone Data Explorer web app for your Azure Cosmos DB NoSQL accounts.</a:t>
            </a:r>
          </a:p>
        </p:txBody>
      </p:sp>
      <p:pic>
        <p:nvPicPr>
          <p:cNvPr id="1026" name="Picture 2" descr="Image DE command bar">
            <a:extLst>
              <a:ext uri="{FF2B5EF4-FFF2-40B4-BE49-F238E27FC236}">
                <a16:creationId xmlns:a16="http://schemas.microsoft.com/office/drawing/2014/main" id="{890B5D68-416F-4949-4D6B-C755A3344E6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2386" y="942573"/>
            <a:ext cx="3844132"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866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93715-9869-88DC-2CB8-A7701BFB3325}"/>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B05E9534-3C35-9313-C6E7-9E564BDFC466}"/>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DE6CD169-A2F9-0F7E-49EE-EC7FAE204B1C}"/>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510AD9-2A44-5DDF-30FA-DE4500EB2760}"/>
              </a:ext>
            </a:extLst>
          </p:cNvPr>
          <p:cNvSpPr>
            <a:spLocks noGrp="1"/>
          </p:cNvSpPr>
          <p:nvPr>
            <p:ph type="body" sz="quarter" idx="16"/>
          </p:nvPr>
        </p:nvSpPr>
        <p:spPr/>
        <p:txBody>
          <a:bodyPr/>
          <a:lstStyle/>
          <a:p>
            <a:pPr algn="just"/>
            <a:r>
              <a:rPr lang="en-US" dirty="0">
                <a:hlinkClick r:id="rId2"/>
              </a:rPr>
              <a:t>Authenticating Microsoft Entra ID using windows principal metadata - Public Preview</a:t>
            </a:r>
            <a:endParaRPr lang="en-US" dirty="0"/>
          </a:p>
          <a:p>
            <a:pPr algn="just"/>
            <a:r>
              <a:rPr lang="en-US" dirty="0"/>
              <a:t>MS Announced the public preview for </a:t>
            </a:r>
            <a:r>
              <a:rPr lang="en-US" b="1" dirty="0"/>
              <a:t>Native Windows Principals for SQL Managed Instance.</a:t>
            </a:r>
            <a:r>
              <a:rPr lang="en-US" dirty="0"/>
              <a:t> This capability simplifies the migration to SQL Managed Instance and unblock the migration of legacy applications that are tied to windows logins.</a:t>
            </a:r>
          </a:p>
          <a:p>
            <a:pPr algn="just"/>
            <a:r>
              <a:rPr lang="en-US" dirty="0"/>
              <a:t>The </a:t>
            </a:r>
            <a:r>
              <a:rPr lang="en-US" b="1" dirty="0"/>
              <a:t>Windows authentication metadata mode </a:t>
            </a:r>
            <a:r>
              <a:rPr lang="en-US" dirty="0"/>
              <a:t>is a new mode that allows users to use Windows authentication or Microsoft Entra authentication (using a Windows principal metadata) with Azure SQL Managed Instance. This mode is available for SQL Managed Instance only. The Windows authentication metadata mode isn't available for Azure SQL Database</a:t>
            </a:r>
          </a:p>
        </p:txBody>
      </p:sp>
    </p:spTree>
    <p:extLst>
      <p:ext uri="{BB962C8B-B14F-4D97-AF65-F5344CB8AC3E}">
        <p14:creationId xmlns:p14="http://schemas.microsoft.com/office/powerpoint/2010/main" val="58001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570857" y="685800"/>
            <a:ext cx="4365038" cy="3774069"/>
          </a:xfrm>
        </p:spPr>
        <p:txBody>
          <a:bodyPr/>
          <a:lstStyle/>
          <a:p>
            <a:pPr algn="just"/>
            <a:r>
              <a:rPr lang="en-US" sz="1000" dirty="0">
                <a:hlinkClick r:id="rId2"/>
              </a:rPr>
              <a:t>Retirement: Azure Cloud Services Guest OS Families 2, 3, and 4</a:t>
            </a:r>
            <a:endParaRPr lang="ru-RU" sz="1000" dirty="0"/>
          </a:p>
          <a:p>
            <a:pPr algn="just"/>
            <a:r>
              <a:rPr lang="en-US" sz="1000" dirty="0"/>
              <a:t>In July 2024, Azure announced the upcoming retirement of Guest OS Families 2, 3, and 4 for Cloud Services and Cloud Services Extended Support. The end-of-life dates are as follows: Windows Server 2008 R2 will retire in December 2024, while Windows Server 2012 and Windows Server 2012 R2 will retire in February 2025. Customers utilizing these OS families need to take action to ensure their cloud services remain supported.</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685800"/>
            <a:ext cx="4090876" cy="3774069"/>
          </a:xfrm>
        </p:spPr>
        <p:txBody>
          <a:bodyPr/>
          <a:lstStyle/>
          <a:p>
            <a:pPr algn="just"/>
            <a:r>
              <a:rPr lang="en-US" dirty="0">
                <a:hlinkClick r:id="rId3"/>
              </a:rPr>
              <a:t>New and Free Azure Arc Applied Skill Credential</a:t>
            </a:r>
            <a:endParaRPr lang="en-US" dirty="0"/>
          </a:p>
          <a:p>
            <a:pPr algn="just"/>
            <a:r>
              <a:rPr lang="en-US" dirty="0"/>
              <a:t>Microsoft recently launched a brand new Applied Skill Credential related to deploying and managing </a:t>
            </a:r>
            <a:r>
              <a:rPr lang="en-US" b="1" dirty="0"/>
              <a:t>Azure Arc enabled servers</a:t>
            </a:r>
            <a:r>
              <a:rPr lang="en-US" dirty="0"/>
              <a:t>.</a:t>
            </a:r>
          </a:p>
          <a:p>
            <a:pPr algn="just"/>
            <a:r>
              <a:rPr lang="en-US" dirty="0"/>
              <a:t>Specific skills include:</a:t>
            </a:r>
          </a:p>
          <a:p>
            <a:pPr marL="171450" indent="-171450" algn="just">
              <a:buFont typeface="Arial" panose="020B0604020202020204" pitchFamily="34" charset="0"/>
              <a:buChar char="•"/>
            </a:pPr>
            <a:r>
              <a:rPr lang="en-US" dirty="0"/>
              <a:t>Deploy Azure resources by using an Azure Resource Manager template.</a:t>
            </a:r>
          </a:p>
          <a:p>
            <a:pPr marL="171450" indent="-171450" algn="just">
              <a:buFont typeface="Arial" panose="020B0604020202020204" pitchFamily="34" charset="0"/>
              <a:buChar char="•"/>
            </a:pPr>
            <a:r>
              <a:rPr lang="en-US" dirty="0"/>
              <a:t>Implement the operating system prerequisites for connecting Azure VMs to Azure Arc.</a:t>
            </a:r>
          </a:p>
          <a:p>
            <a:pPr marL="171450" indent="-171450" algn="just">
              <a:buFont typeface="Arial" panose="020B0604020202020204" pitchFamily="34" charset="0"/>
              <a:buChar char="•"/>
            </a:pPr>
            <a:r>
              <a:rPr lang="en-US" dirty="0"/>
              <a:t>Prepare for connecting on-premises servers to Azure Arc.</a:t>
            </a:r>
          </a:p>
          <a:p>
            <a:pPr marL="171450" indent="-171450" algn="just">
              <a:buFont typeface="Arial" panose="020B0604020202020204" pitchFamily="34" charset="0"/>
              <a:buChar char="•"/>
            </a:pPr>
            <a:r>
              <a:rPr lang="en-US" dirty="0"/>
              <a:t>Connect a Windows Server to Azure Arc by using Windows Admin Center.</a:t>
            </a:r>
          </a:p>
          <a:p>
            <a:pPr marL="171450" indent="-171450" algn="just">
              <a:buFont typeface="Arial" panose="020B0604020202020204" pitchFamily="34" charset="0"/>
              <a:buChar char="•"/>
            </a:pPr>
            <a:r>
              <a:rPr lang="en-US" dirty="0"/>
              <a:t>Connect Windows servers to Azure Arc non-interactively at scale.</a:t>
            </a:r>
          </a:p>
          <a:p>
            <a:pPr marL="171450" indent="-171450" algn="just">
              <a:buFont typeface="Arial" panose="020B0604020202020204" pitchFamily="34" charset="0"/>
              <a:buChar char="•"/>
            </a:pPr>
            <a:r>
              <a:rPr lang="en-US" dirty="0"/>
              <a:t>Create a policy assignment for Azure Arc-enabled Windows servers.</a:t>
            </a:r>
          </a:p>
          <a:p>
            <a:pPr marL="171450" indent="-171450" algn="just">
              <a:buFont typeface="Arial" panose="020B0604020202020204" pitchFamily="34" charset="0"/>
              <a:buChar char="•"/>
            </a:pPr>
            <a:r>
              <a:rPr lang="en-US" dirty="0"/>
              <a:t>Evaluate results of the policy assignment.</a:t>
            </a:r>
          </a:p>
          <a:p>
            <a:pPr marL="171450" indent="-171450" algn="just">
              <a:buFont typeface="Arial" panose="020B0604020202020204" pitchFamily="34" charset="0"/>
              <a:buChar char="•"/>
            </a:pPr>
            <a:r>
              <a:rPr lang="en-US" dirty="0"/>
              <a:t>Configure Microsoft Defender for Cloud-based protection of Azure Arc-enabled Windows servers.</a:t>
            </a:r>
          </a:p>
          <a:p>
            <a:pPr marL="171450" indent="-171450" algn="just">
              <a:buFont typeface="Arial" panose="020B0604020202020204" pitchFamily="34" charset="0"/>
              <a:buChar char="•"/>
            </a:pPr>
            <a:r>
              <a:rPr lang="en-US" dirty="0"/>
              <a:t>Review the Microsoft Defender for Cloud-based protection of Azure Arc-enabled Windows servers.</a:t>
            </a:r>
          </a:p>
          <a:p>
            <a:pPr marL="171450" indent="-171450" algn="just">
              <a:buFont typeface="Arial" panose="020B0604020202020204" pitchFamily="34" charset="0"/>
              <a:buChar char="•"/>
            </a:pPr>
            <a:r>
              <a:rPr lang="en-US" dirty="0"/>
              <a:t>Configure VM Insights for Azure Arc-enabled Windows servers.</a:t>
            </a:r>
          </a:p>
          <a:p>
            <a:pPr marL="171450" indent="-171450" algn="just">
              <a:buFont typeface="Arial" panose="020B0604020202020204" pitchFamily="34" charset="0"/>
              <a:buChar char="•"/>
            </a:pPr>
            <a:r>
              <a:rPr lang="en-US" dirty="0"/>
              <a:t>Review the monitoring capabilities of Azure Arc-enabled Windows servers.</a:t>
            </a:r>
          </a:p>
          <a:p>
            <a:pPr marL="171450" indent="-171450" algn="just">
              <a:buFont typeface="Arial" panose="020B0604020202020204" pitchFamily="34" charset="0"/>
              <a:buChar char="•"/>
            </a:pPr>
            <a:r>
              <a:rPr lang="en-US" dirty="0"/>
              <a:t>Configure Update Manager for Azure Arc-enabled Windows servers</a:t>
            </a:r>
          </a:p>
        </p:txBody>
      </p:sp>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54E758-0E9C-1A59-D8C1-58D462C9879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4EFDCEC-74D7-CC9F-3A0E-1009C7BB635B}"/>
              </a:ext>
            </a:extLst>
          </p:cNvPr>
          <p:cNvSpPr>
            <a:spLocks noGrp="1"/>
          </p:cNvSpPr>
          <p:nvPr>
            <p:ph type="body" sz="quarter" idx="10"/>
          </p:nvPr>
        </p:nvSpPr>
        <p:spPr/>
        <p:txBody>
          <a:bodyPr/>
          <a:lstStyle/>
          <a:p>
            <a:pPr algn="just"/>
            <a:r>
              <a:rPr lang="en-US" sz="1000" dirty="0">
                <a:hlinkClick r:id="rId2"/>
              </a:rPr>
              <a:t>Microsoft Entra certificate-based authentication enhancements – GA</a:t>
            </a:r>
            <a:endParaRPr lang="en-US" sz="1000" dirty="0"/>
          </a:p>
          <a:p>
            <a:pPr marL="171450" indent="-171450" algn="just">
              <a:buFont typeface="Arial" panose="020B0604020202020204" pitchFamily="34" charset="0"/>
              <a:buChar char="•"/>
            </a:pPr>
            <a:r>
              <a:rPr lang="en-US" sz="1000" b="1" dirty="0"/>
              <a:t>CBA username bindings, </a:t>
            </a:r>
            <a:r>
              <a:rPr lang="en-US" sz="1000" dirty="0"/>
              <a:t>which CBA added support for three remaining username bindings and is now at parity with on-premises Active Directory. The three bindings that are being added are: </a:t>
            </a:r>
            <a:r>
              <a:rPr lang="en-US" sz="1000" dirty="0" err="1"/>
              <a:t>IssuerAndSerialNumber</a:t>
            </a:r>
            <a:r>
              <a:rPr lang="en-US" sz="1000" dirty="0"/>
              <a:t>, </a:t>
            </a:r>
            <a:r>
              <a:rPr lang="en-US" sz="1000" dirty="0" err="1"/>
              <a:t>IssuerAndSubject</a:t>
            </a:r>
            <a:r>
              <a:rPr lang="en-US" sz="1000" dirty="0"/>
              <a:t>, and Subject. More at Configure Username binding policy.   </a:t>
            </a:r>
          </a:p>
          <a:p>
            <a:pPr marL="171450" indent="-171450" algn="just">
              <a:buFont typeface="Arial" panose="020B0604020202020204" pitchFamily="34" charset="0"/>
              <a:buChar char="•"/>
            </a:pPr>
            <a:r>
              <a:rPr lang="en-US" sz="1000" b="1" dirty="0"/>
              <a:t>CBA Affinity Binding </a:t>
            </a:r>
            <a:r>
              <a:rPr lang="en-US" sz="1000" dirty="0"/>
              <a:t>allows admins to set affinity binding at the tenant level, as well as create custom rules to use high affinity or low affinity mapping for covering many potential scenarios our customers have in use today. More at CBA Affinity Bindings.    </a:t>
            </a:r>
          </a:p>
          <a:p>
            <a:pPr marL="171450" indent="-171450" algn="just">
              <a:buFont typeface="Arial" panose="020B0604020202020204" pitchFamily="34" charset="0"/>
              <a:buChar char="•"/>
            </a:pPr>
            <a:r>
              <a:rPr lang="en-US" sz="1000" b="1" dirty="0"/>
              <a:t>CBA Authentication policy rules </a:t>
            </a:r>
            <a:r>
              <a:rPr lang="en-US" sz="1000" dirty="0"/>
              <a:t>help determine the strength of authentication as either single-factor or multifactor. Multiple custom authentication binding rules can be created to assign default protection level for certificates based on the certificate attributes (Issuer or Policy Object Identifiers (OID) or by combining the Issuer and OID). More at Configure authentication binding policy.    </a:t>
            </a:r>
          </a:p>
          <a:p>
            <a:pPr marL="171450" indent="-171450" algn="just">
              <a:buFont typeface="Arial" panose="020B0604020202020204" pitchFamily="34" charset="0"/>
              <a:buChar char="•"/>
            </a:pPr>
            <a:r>
              <a:rPr lang="en-US" sz="1000" b="1" dirty="0"/>
              <a:t>Advanced CBA </a:t>
            </a:r>
            <a:r>
              <a:rPr lang="en-US" sz="1000" dirty="0"/>
              <a:t>options in Conditional Access allow access to specific resources based on the certificate Issuer or Policy OIDs properties. More at authentication strength advanced options.   </a:t>
            </a:r>
          </a:p>
        </p:txBody>
      </p:sp>
      <p:sp>
        <p:nvSpPr>
          <p:cNvPr id="11" name="Title 10">
            <a:extLst>
              <a:ext uri="{FF2B5EF4-FFF2-40B4-BE49-F238E27FC236}">
                <a16:creationId xmlns:a16="http://schemas.microsoft.com/office/drawing/2014/main" id="{108EB9BC-7C8E-C179-D7B3-FA8C3832EAD4}"/>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5B52A8BE-107A-17D0-9868-4A2D8C2F4337}"/>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25CF61-DD31-42B7-98F6-ACEF3D4AB8DC}"/>
              </a:ext>
            </a:extLst>
          </p:cNvPr>
          <p:cNvSpPr>
            <a:spLocks noGrp="1"/>
          </p:cNvSpPr>
          <p:nvPr>
            <p:ph type="body" sz="quarter" idx="16"/>
          </p:nvPr>
        </p:nvSpPr>
        <p:spPr>
          <a:xfrm>
            <a:off x="342900" y="855081"/>
            <a:ext cx="3955312" cy="2345320"/>
          </a:xfrm>
        </p:spPr>
        <p:txBody>
          <a:bodyPr/>
          <a:lstStyle/>
          <a:p>
            <a:pPr algn="just"/>
            <a:r>
              <a:rPr lang="en-US" dirty="0">
                <a:hlinkClick r:id="rId2"/>
              </a:rPr>
              <a:t>Microsoft Entra certificate-based authentication enhancements – Public Preview</a:t>
            </a:r>
            <a:endParaRPr lang="en-US" dirty="0"/>
          </a:p>
          <a:p>
            <a:pPr algn="just"/>
            <a:r>
              <a:rPr lang="en-US" dirty="0"/>
              <a:t>MS released in public preview a new capability - </a:t>
            </a:r>
            <a:r>
              <a:rPr lang="en-US" b="1" dirty="0"/>
              <a:t>issuer hints</a:t>
            </a:r>
            <a:r>
              <a:rPr lang="en-US" dirty="0"/>
              <a:t>. The issuer hints feature greatly improves user experience by helping users to easily identify the </a:t>
            </a:r>
            <a:r>
              <a:rPr lang="en-US" b="1" dirty="0"/>
              <a:t>right certificate for authentication.</a:t>
            </a:r>
          </a:p>
          <a:p>
            <a:pPr algn="just"/>
            <a:r>
              <a:rPr lang="en-US" dirty="0"/>
              <a:t>When enabled by tenant admin, </a:t>
            </a:r>
            <a:r>
              <a:rPr lang="en-US" b="1" dirty="0"/>
              <a:t>Entra will send back Trusted CA Indication as part of the TLS handshake</a:t>
            </a:r>
            <a:r>
              <a:rPr lang="en-US" dirty="0"/>
              <a:t>. The trusted Certificate Authority (CA) list will be set to subject of the Certificate Authorities (CAs) uploaded by the tenant in the Entra trust store. The client or native application client will use the hints sent back by server to filter the certificates shown in certificate picker and will show only the client authentication certificates issued by the CAs in the trust store. </a:t>
            </a:r>
          </a:p>
        </p:txBody>
      </p:sp>
      <p:pic>
        <p:nvPicPr>
          <p:cNvPr id="2050" name="Picture 2" descr="thumbnail image 1 captioned Figure 1: Enhanced certificate Picker with issuer hints enabled">
            <a:extLst>
              <a:ext uri="{FF2B5EF4-FFF2-40B4-BE49-F238E27FC236}">
                <a16:creationId xmlns:a16="http://schemas.microsoft.com/office/drawing/2014/main" id="{8F6AA1F8-2DA1-36A2-9C17-C94C3BCED6E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0935" y="3125786"/>
            <a:ext cx="2763041" cy="1503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36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DF80C-C4B2-CA2E-DC53-D014432A0FBB}"/>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53E3FAB3-0EAA-3876-F96C-F85CCCDCCDD7}"/>
              </a:ext>
            </a:extLst>
          </p:cNvPr>
          <p:cNvSpPr>
            <a:spLocks noGrp="1"/>
          </p:cNvSpPr>
          <p:nvPr>
            <p:ph type="body" sz="quarter" idx="10"/>
          </p:nvPr>
        </p:nvSpPr>
        <p:spPr/>
        <p:txBody>
          <a:bodyPr/>
          <a:lstStyle/>
          <a:p>
            <a:pPr algn="just"/>
            <a:r>
              <a:rPr lang="en-US" sz="1000" dirty="0">
                <a:hlinkClick r:id="rId2"/>
              </a:rPr>
              <a:t> Teams trial tenants blocked by default</a:t>
            </a:r>
            <a:endParaRPr lang="en-US" sz="1000" dirty="0"/>
          </a:p>
          <a:p>
            <a:pPr algn="just"/>
            <a:r>
              <a:rPr lang="en-US" sz="1000" dirty="0"/>
              <a:t>Microsoft is introducing </a:t>
            </a:r>
            <a:r>
              <a:rPr lang="en-US" sz="1000" b="1" dirty="0"/>
              <a:t>a new tenant-wide control </a:t>
            </a:r>
            <a:r>
              <a:rPr lang="en-US" sz="1000" dirty="0"/>
              <a:t>for the federation configuration to </a:t>
            </a:r>
            <a:r>
              <a:rPr lang="en-US" sz="1000" b="1" dirty="0"/>
              <a:t>block external access with trial-only tenants.</a:t>
            </a:r>
            <a:r>
              <a:rPr lang="en-US" sz="1000" dirty="0"/>
              <a:t> The new control is called </a:t>
            </a:r>
            <a:r>
              <a:rPr lang="en-US" sz="1000" b="1" dirty="0" err="1"/>
              <a:t>ExternalAccessWithTrialTenants</a:t>
            </a:r>
            <a:r>
              <a:rPr lang="en-US" sz="1000" dirty="0"/>
              <a:t> and is set to Blocked by default.</a:t>
            </a:r>
          </a:p>
          <a:p>
            <a:pPr algn="just"/>
            <a:r>
              <a:rPr lang="en-US" sz="1000" dirty="0"/>
              <a:t>Blocked means that users from trial tenants are unable to search for people or create federated chats with users in tenant and Teams will remove any users from trial tenants from existing chats. </a:t>
            </a:r>
          </a:p>
        </p:txBody>
      </p:sp>
      <p:sp>
        <p:nvSpPr>
          <p:cNvPr id="11" name="Title 10">
            <a:extLst>
              <a:ext uri="{FF2B5EF4-FFF2-40B4-BE49-F238E27FC236}">
                <a16:creationId xmlns:a16="http://schemas.microsoft.com/office/drawing/2014/main" id="{F0B3E087-D7E0-A826-1AA8-170A462C1EA4}"/>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7848980B-3A78-D666-3450-DFE397878148}"/>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53B30361-210F-0C86-1A80-ECA062F48EE8}"/>
              </a:ext>
            </a:extLst>
          </p:cNvPr>
          <p:cNvSpPr>
            <a:spLocks noGrp="1"/>
          </p:cNvSpPr>
          <p:nvPr>
            <p:ph type="body" sz="quarter" idx="16"/>
          </p:nvPr>
        </p:nvSpPr>
        <p:spPr/>
        <p:txBody>
          <a:bodyPr/>
          <a:lstStyle/>
          <a:p>
            <a:pPr algn="just"/>
            <a:r>
              <a:rPr lang="en-US" dirty="0">
                <a:hlinkClick r:id="rId3"/>
              </a:rPr>
              <a:t>Security update to Entra ID affecting clients which are running old, unpatched builds of Windows</a:t>
            </a:r>
            <a:endParaRPr lang="en-US" dirty="0"/>
          </a:p>
          <a:p>
            <a:pPr algn="just"/>
            <a:r>
              <a:rPr lang="en-US" dirty="0"/>
              <a:t>MS required a security update to Entra ID such that use of </a:t>
            </a:r>
            <a:r>
              <a:rPr lang="en-US" b="1" dirty="0"/>
              <a:t>older unpatched version of Windows</a:t>
            </a:r>
            <a:r>
              <a:rPr lang="en-US" dirty="0"/>
              <a:t> which still use the less </a:t>
            </a:r>
            <a:r>
              <a:rPr lang="en-US" b="1" dirty="0"/>
              <a:t>secure Key Derivation Function v1 (KDFv1)</a:t>
            </a:r>
            <a:r>
              <a:rPr lang="en-US" dirty="0"/>
              <a:t> will no longer be supported.  Once the update is rolled out, unsupported and unpatched Windows 10 and 11 clients will no longer be able to sign in to Entra ID. Globally, more than 99% of Windows clients signing in to Entra ID have the required security patches.</a:t>
            </a:r>
          </a:p>
          <a:p>
            <a:pPr algn="just"/>
            <a:r>
              <a:rPr lang="en-US" dirty="0"/>
              <a:t>If Windows devices have Security Patches after July 2021 no action is required.</a:t>
            </a:r>
          </a:p>
        </p:txBody>
      </p:sp>
    </p:spTree>
    <p:extLst>
      <p:ext uri="{BB962C8B-B14F-4D97-AF65-F5344CB8AC3E}">
        <p14:creationId xmlns:p14="http://schemas.microsoft.com/office/powerpoint/2010/main" val="199692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hlinkClick r:id="rId2"/>
              </a:rPr>
              <a:t>Microsoft Entra Suite now generally available</a:t>
            </a:r>
            <a:endParaRPr lang="en-US" sz="1000" dirty="0"/>
          </a:p>
          <a:p>
            <a:pPr marL="171450" indent="-171450" algn="just">
              <a:buFont typeface="Arial" panose="020B0604020202020204" pitchFamily="34" charset="0"/>
              <a:buChar char="•"/>
            </a:pPr>
            <a:r>
              <a:rPr lang="en-US" sz="1000" dirty="0"/>
              <a:t>Microsoft Entra Private Access – an identity-centric Zero Trust Network Access that secures access to private apps and resources and reduces operational complexity and cost by replacing legacy VPNs. </a:t>
            </a:r>
          </a:p>
          <a:p>
            <a:pPr marL="171450" indent="-171450" algn="just">
              <a:buFont typeface="Arial" panose="020B0604020202020204" pitchFamily="34" charset="0"/>
              <a:buChar char="•"/>
            </a:pPr>
            <a:r>
              <a:rPr lang="en-US" sz="1000" dirty="0"/>
              <a:t>Microsoft Entra Internet Access – an identity-centric Secure Web Gateway (SWG) for SaaS apps and internet traffic that protects against malicious internet traffic, unsafe or non-compliant content, and other threats from the open internet. </a:t>
            </a:r>
          </a:p>
          <a:p>
            <a:pPr marL="171450" indent="-171450" algn="just">
              <a:buFont typeface="Arial" panose="020B0604020202020204" pitchFamily="34" charset="0"/>
              <a:buChar char="•"/>
            </a:pPr>
            <a:r>
              <a:rPr lang="en-US" sz="1000" dirty="0"/>
              <a:t>Microsoft Entra ID Governance – a complete identity governance and administration solution that automates identity and access lifecycle to ensure that the right people have the right access to the right apps and services at the right time. </a:t>
            </a:r>
          </a:p>
          <a:p>
            <a:pPr marL="171450" indent="-171450" algn="just">
              <a:buFont typeface="Arial" panose="020B0604020202020204" pitchFamily="34" charset="0"/>
              <a:buChar char="•"/>
            </a:pPr>
            <a:r>
              <a:rPr lang="en-US" sz="1000" dirty="0"/>
              <a:t>Microsoft Entra ID Protection – an advanced identity solution that blocks identity compromise in real time using high-assurance authentication methods, automated risk and threat assessment, and adaptive access policies powered by advanced machine learning (also included in Microsoft Entra ID P2).  </a:t>
            </a:r>
          </a:p>
          <a:p>
            <a:pPr marL="171450" indent="-171450" algn="just">
              <a:buFont typeface="Arial" panose="020B0604020202020204" pitchFamily="34" charset="0"/>
              <a:buChar char="•"/>
            </a:pPr>
            <a:r>
              <a:rPr lang="en-US" sz="1000" dirty="0"/>
              <a:t>Microsoft Entra Verified ID - a managed verifiable credentials service based on open standards that enables real-time identity verification in a secure and privacy respecting way. Included in the Microsoft Entra Suite are premium Verified ID capabilities, starting with Face Check.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Microsoft Fabric is compliant with SOC certifications</a:t>
            </a:r>
            <a:endParaRPr lang="en-US" dirty="0"/>
          </a:p>
          <a:p>
            <a:pPr algn="just"/>
            <a:r>
              <a:rPr lang="en-US" dirty="0"/>
              <a:t>MS announced that Microsoft Fabric, our all-in-one analytics solution for enterprises, is now </a:t>
            </a:r>
            <a:r>
              <a:rPr lang="en-US" b="1" dirty="0"/>
              <a:t>System and Organization Controls (SOC) 1 Type II, SOC 2 Type II, and SOC 3 compliant.</a:t>
            </a:r>
          </a:p>
          <a:p>
            <a:pPr algn="just"/>
            <a:r>
              <a:rPr lang="en-US" dirty="0"/>
              <a:t>Visit Azure Compliance Offerings to find out what other compliance certifications Microsoft Fabric has to offer, or Microsoft Service Trusted Portal to learn more about each certification and detailed documentation</a:t>
            </a:r>
          </a:p>
        </p:txBody>
      </p:sp>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557920"/>
          </a:xfrm>
        </p:spPr>
        <p:txBody>
          <a:bodyPr/>
          <a:lstStyle/>
          <a:p>
            <a:pPr algn="just"/>
            <a:r>
              <a:rPr lang="en-US" sz="1000" dirty="0">
                <a:hlinkClick r:id="rId2"/>
              </a:rPr>
              <a:t>Generally Available: Backup and restore of virtual machines with private endpoint enabled disks</a:t>
            </a:r>
            <a:endParaRPr lang="en-US" sz="1000" dirty="0"/>
          </a:p>
          <a:p>
            <a:pPr algn="just"/>
            <a:r>
              <a:rPr lang="en-US" sz="1000" dirty="0"/>
              <a:t>This support is available for virtual machines using standard backup policies as well as enhanced backup policies and can be configured using standard Azure Backup experiences. Additionally, while initiating restores, it is also possible to specify the network access settings for restored disks- you can choose if you want the restored disks to use the same network configuration as the source disks, allow access from specific networks only, or allow public access from all networks.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310270"/>
          </a:xfrm>
        </p:spPr>
        <p:txBody>
          <a:bodyPr/>
          <a:lstStyle/>
          <a:p>
            <a:pPr algn="just"/>
            <a:r>
              <a:rPr lang="en-US" dirty="0">
                <a:hlinkClick r:id="rId3"/>
              </a:rPr>
              <a:t>Public Preview Announcement: Azure Policy Built-in Versioning</a:t>
            </a:r>
            <a:endParaRPr lang="en-US" dirty="0"/>
          </a:p>
          <a:p>
            <a:pPr algn="just"/>
            <a:r>
              <a:rPr lang="en-US" dirty="0"/>
              <a:t>Version management support for controlled built-in definition and initiative updates through Azure Policy. In a push to empower and simplify policy management, built-in definitions and initiatives will have the ability to store &amp; reference multiple versions within a single definition ID. This new development will enhance ability to govern, enforce and evolve cloud governance policies.</a:t>
            </a:r>
          </a:p>
        </p:txBody>
      </p:sp>
      <p:pic>
        <p:nvPicPr>
          <p:cNvPr id="1026" name="Picture 2" descr="thumbnail image 2 of blog post titled &#10; &#10; &#10;  &#10; &#10; &#10; &#10;    &#10;  &#10;   &#10;    &#10;      &#10;       Public Preview Announcement: Azure Policy Built-in Versioning&#10;       &#10;      &#10;     &#10;   &#10;  &#10; &#10;   &#10; &#10; &#10; &#10; &#10; &#10;">
            <a:extLst>
              <a:ext uri="{FF2B5EF4-FFF2-40B4-BE49-F238E27FC236}">
                <a16:creationId xmlns:a16="http://schemas.microsoft.com/office/drawing/2014/main" id="{9B3BA7B4-870E-146A-3185-5C2319519A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017" y="2334632"/>
            <a:ext cx="3221063" cy="1891666"/>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1">
            <a:extLst>
              <a:ext uri="{FF2B5EF4-FFF2-40B4-BE49-F238E27FC236}">
                <a16:creationId xmlns:a16="http://schemas.microsoft.com/office/drawing/2014/main" id="{1107FD65-1AE5-74E1-6BF0-0A13CE5DBFAE}"/>
              </a:ext>
            </a:extLst>
          </p:cNvPr>
          <p:cNvSpPr txBox="1">
            <a:spLocks/>
          </p:cNvSpPr>
          <p:nvPr/>
        </p:nvSpPr>
        <p:spPr>
          <a:xfrm>
            <a:off x="4433776" y="2436232"/>
            <a:ext cx="4365038" cy="2491368"/>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5"/>
              </a:rPr>
              <a:t>Generally Available: Azure Site Recovery support for Azure Trusted Launch VMs (Windows OS)</a:t>
            </a:r>
            <a:endParaRPr lang="en-US" sz="1000" dirty="0"/>
          </a:p>
          <a:p>
            <a:pPr algn="just"/>
            <a:r>
              <a:rPr lang="en-US" sz="1000" dirty="0"/>
              <a:t>MS announced the General Availability of Azure Site Recovery support for Azure Trusted Launch VMs. Azure Trusted Launch VMs provide foundational compute security to Azure Generation 2 VMs by enabling Secure Boot and </a:t>
            </a:r>
            <a:r>
              <a:rPr lang="en-US" sz="1000" dirty="0" err="1"/>
              <a:t>vTPM</a:t>
            </a:r>
            <a:r>
              <a:rPr lang="en-US" sz="1000" dirty="0"/>
              <a:t> capabilities. Please note that this general availability is for Windows OS only. </a:t>
            </a:r>
          </a:p>
          <a:p>
            <a:pPr algn="just"/>
            <a:r>
              <a:rPr lang="en-US" sz="1000" dirty="0"/>
              <a:t>NOTE: </a:t>
            </a:r>
          </a:p>
          <a:p>
            <a:pPr marL="171450" indent="-171450" algn="just">
              <a:buFont typeface="Arial" panose="020B0604020202020204" pitchFamily="34" charset="0"/>
              <a:buChar char="•"/>
            </a:pPr>
            <a:r>
              <a:rPr lang="en-US" sz="1000" dirty="0"/>
              <a:t>Support available only for Windows OS. Linux OS is currently not supported.</a:t>
            </a:r>
          </a:p>
          <a:p>
            <a:pPr marL="171450" indent="-171450" algn="just">
              <a:buFont typeface="Arial" panose="020B0604020202020204" pitchFamily="34" charset="0"/>
              <a:buChar char="•"/>
            </a:pPr>
            <a:r>
              <a:rPr lang="en-US" sz="1000" dirty="0"/>
              <a:t>Trusted virtual machines with attached shared disks aren't currently supported.</a:t>
            </a:r>
          </a:p>
        </p:txBody>
      </p:sp>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B2A5C-E35F-E18E-05A4-B6AF8CF698D5}"/>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89DE73F3-4A2F-648B-BD17-44C88CDB5688}"/>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1A20683A-1573-CC2D-401E-61BAED70A144}"/>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5FF973-31C8-BEFD-DC1E-6209231AED94}"/>
              </a:ext>
            </a:extLst>
          </p:cNvPr>
          <p:cNvSpPr>
            <a:spLocks noGrp="1"/>
          </p:cNvSpPr>
          <p:nvPr>
            <p:ph type="body" sz="quarter" idx="16"/>
          </p:nvPr>
        </p:nvSpPr>
        <p:spPr/>
        <p:txBody>
          <a:bodyPr/>
          <a:lstStyle/>
          <a:p>
            <a:pPr algn="just"/>
            <a:r>
              <a:rPr lang="en-US" dirty="0">
                <a:hlinkClick r:id="rId2"/>
              </a:rPr>
              <a:t>Generally Available: Encryption using Customer Managed Keys for Backup Vaults</a:t>
            </a:r>
            <a:endParaRPr lang="en-US" dirty="0"/>
          </a:p>
          <a:p>
            <a:pPr algn="just"/>
            <a:r>
              <a:rPr lang="en-US" dirty="0"/>
              <a:t>Azure Backup offers the ability to use own encryption keys for securing backup data. This capability is supported for Recovery Services Vaults and is extended for Backup Vaults. You can use Customer Managed Keys (CMK) when creating a new backup vault or update the encryption settings for an existing vault to use CMK. CMK for Backup Vaults is now generally available in all Azure Public regions.</a:t>
            </a:r>
          </a:p>
        </p:txBody>
      </p:sp>
    </p:spTree>
    <p:extLst>
      <p:ext uri="{BB962C8B-B14F-4D97-AF65-F5344CB8AC3E}">
        <p14:creationId xmlns:p14="http://schemas.microsoft.com/office/powerpoint/2010/main" val="237073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customXml/itemProps3.xml><?xml version="1.0" encoding="utf-8"?>
<ds:datastoreItem xmlns:ds="http://schemas.openxmlformats.org/officeDocument/2006/customXml" ds:itemID="{EE04B39D-0CBA-4F8F-8809-785207E87965}">
  <ds:schemaRefs>
    <ds:schemaRef ds:uri="http://schemas.microsoft.com/sharepoint/v3/contenttype/forms"/>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1553</TotalTime>
  <Words>2887</Words>
  <Application>Microsoft Office PowerPoint</Application>
  <PresentationFormat>On-screen Show (16:9)</PresentationFormat>
  <Paragraphs>138</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Human Sans</vt:lpstr>
      <vt:lpstr>Human Sans Regular</vt:lpstr>
      <vt:lpstr>Continuum Theme</vt:lpstr>
      <vt:lpstr>Azure Times #126</vt:lpstr>
      <vt:lpstr>PowerPoint Presentation</vt:lpstr>
      <vt:lpstr>Security &amp; Identity Updates</vt:lpstr>
      <vt:lpstr>Security &amp; Identity Updates</vt:lpstr>
      <vt:lpstr>Security &amp; Identity Updates</vt:lpstr>
      <vt:lpstr>PowerPoint Presentation</vt:lpstr>
      <vt:lpstr>Management &amp; Governance Updates</vt:lpstr>
      <vt:lpstr>Management &amp; Governance Updates</vt:lpstr>
      <vt:lpstr>PowerPoint Presentation</vt:lpstr>
      <vt:lpstr>Compute Updates</vt:lpstr>
      <vt:lpstr>Compute Updates</vt:lpstr>
      <vt:lpstr>PowerPoint Presentation</vt:lpstr>
      <vt:lpstr>Storage &amp; Data Updates</vt:lpstr>
      <vt:lpstr>PowerPoint Presentation</vt:lpstr>
      <vt:lpstr>Databases Updates</vt:lpstr>
      <vt:lpstr>Databases Updates</vt:lpstr>
      <vt:lpstr>Databases Updates</vt:lpstr>
      <vt:lpstr>Databases Updates</vt:lpstr>
      <vt:lpstr>PowerPoint Presentation</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Rotar</cp:lastModifiedBy>
  <cp:revision>142</cp:revision>
  <dcterms:created xsi:type="dcterms:W3CDTF">2018-01-26T19:23:30Z</dcterms:created>
  <dcterms:modified xsi:type="dcterms:W3CDTF">2024-07-12T06:16:52Z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