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5" r:id="rId6"/>
    <p:sldId id="2146847156" r:id="rId7"/>
    <p:sldId id="10657" r:id="rId8"/>
    <p:sldId id="2146847127" r:id="rId9"/>
    <p:sldId id="2146847046" r:id="rId10"/>
    <p:sldId id="2146847089" r:id="rId11"/>
    <p:sldId id="2146847048" r:id="rId12"/>
    <p:sldId id="2146847049" r:id="rId13"/>
    <p:sldId id="2146847050" r:id="rId14"/>
    <p:sldId id="2146847096" r:id="rId15"/>
    <p:sldId id="2146847134" r:id="rId16"/>
    <p:sldId id="2146847135" r:id="rId17"/>
    <p:sldId id="2146847136" r:id="rId18"/>
    <p:sldId id="2146847052" r:id="rId19"/>
    <p:sldId id="2146847100" r:id="rId20"/>
    <p:sldId id="2146847137" r:id="rId21"/>
    <p:sldId id="2146847054" r:id="rId22"/>
    <p:sldId id="2146847103" r:id="rId23"/>
    <p:sldId id="2146847141" r:id="rId24"/>
    <p:sldId id="2146847142" r:id="rId25"/>
    <p:sldId id="2146847058" r:id="rId26"/>
    <p:sldId id="2146847111" r:id="rId27"/>
    <p:sldId id="2146847119" r:id="rId28"/>
    <p:sldId id="2146847120" r:id="rId29"/>
    <p:sldId id="2146847062" r:id="rId30"/>
    <p:sldId id="2146847115" r:id="rId31"/>
    <p:sldId id="2146847153" r:id="rId32"/>
    <p:sldId id="2146847154"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56"/>
            <p14:sldId id="106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 id="2146847135"/>
            <p14:sldId id="2146847136"/>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3"/>
            <p14:sldId id="2146847154"/>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196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v2/public-preview-upgrade-existing-vmss-to-trusted-launch" TargetMode="External"/><Relationship Id="rId2" Type="http://schemas.openxmlformats.org/officeDocument/2006/relationships/hyperlink" Target="https://azure.microsoft.com/en-us/updates/v2/Redis-Extension-Azure-Function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v2/Azure-Synapse-runtime-Apache-Spark-3-3-EOS" TargetMode="External"/><Relationship Id="rId2" Type="http://schemas.openxmlformats.org/officeDocument/2006/relationships/hyperlink" Target="https://azure.microsoft.com/en-us/updates/v2/GA-ACA-support-for-peer-to-peer-encryption"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azure.microsoft.com/en-us/updates/v2/azure-synapse-runtime-for-apache-spark-32-deprecate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v2/Azure-Functions-supports-NET8-using-in-process-model" TargetMode="External"/><Relationship Id="rId2" Type="http://schemas.openxmlformats.org/officeDocument/2006/relationships/hyperlink" Target="https://techcommunity.microsoft.com/t5/azure-compute-blog/announcing-preview-of-new-azure-dlsv6-dsv6-esv6-vms-with-new-cpu/ba-p/419212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apps-on-azure-blog/ibm-cloud-pak-for-integration-on-azure-red-hat-openshift-now/ba-p/4180542" TargetMode="External"/><Relationship Id="rId2" Type="http://schemas.openxmlformats.org/officeDocument/2006/relationships/hyperlink" Target="https://azure.microsoft.com/en-us/updates/v2/Support-for-Azure-Key-Vault-certificates-ACA"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Preview-Managed-identity-support-for-scaling-rules-ACA"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en-us/updates/v2/cross-region-transfers-for-azure-data-box"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log.fabric.microsoft.com/en-GB/blog/announcing-github-integration-for-source-control-preview/" TargetMode="External"/><Relationship Id="rId2" Type="http://schemas.openxmlformats.org/officeDocument/2006/relationships/hyperlink" Target="https://blog.fabric.microsoft.com/en-GB/blog/announcing-the-general-availability-of-time-travel-and-30-days-of-data-history-retention-in-fabric-warehouse/" TargetMode="External"/><Relationship Id="rId1" Type="http://schemas.openxmlformats.org/officeDocument/2006/relationships/slideLayout" Target="../slideLayouts/slideLayout7.xml"/><Relationship Id="rId5" Type="http://schemas.openxmlformats.org/officeDocument/2006/relationships/hyperlink" Target="https://blog.fabric.microsoft.com/en-GB/blog/12475/" TargetMode="Externa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v2/Major-version-upgrade-support-for-PostgreSQL16" TargetMode="External"/><Relationship Id="rId2" Type="http://schemas.openxmlformats.org/officeDocument/2006/relationships/hyperlink" Target="https://azure.microsoft.com/en-us/updates/v2/Pgvector-support-in-Azure-Databas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v2/Latest-PostgreSQL-minor-versions-supported" TargetMode="External"/><Relationship Id="rId2" Type="http://schemas.openxmlformats.org/officeDocument/2006/relationships/hyperlink" Target="https://azure.microsoft.com/en-us/updates/v2/GA-Multi-select-delete-Cosmos-DB"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us/updates/v2/Update-Records-in-Kutso-Databas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logs.windows.com/windows-insider/2024/07/17/microsoft-photos-introduces-even-more-ai-editing-capabilities-with-microsoft-designer/" TargetMode="External"/><Relationship Id="rId2" Type="http://schemas.openxmlformats.org/officeDocument/2006/relationships/hyperlink" Target="https://techcommunity.microsoft.com/t5/copilot-for-microsoft-365/copilot-for-microsoft-365-now-supports-traditional-chinese/ba-p/4186118" TargetMode="External"/><Relationship Id="rId1" Type="http://schemas.openxmlformats.org/officeDocument/2006/relationships/slideLayout" Target="../slideLayouts/slideLayout7.xml"/><Relationship Id="rId6" Type="http://schemas.openxmlformats.org/officeDocument/2006/relationships/hyperlink" Target="https://techcommunity.microsoft.com/t5/ai-azure-ai-services-blog/fast-transcription-public-preview-in-azure-ai-speech/ba-p/4108720" TargetMode="External"/><Relationship Id="rId5" Type="http://schemas.openxmlformats.org/officeDocument/2006/relationships/hyperlink" Target="https://techcommunity.microsoft.com/t5/copilot-for-microsoft-365/onenote-copilot-now-supports-inked-notes/ba-p/4189327"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blogs.microsoft.com/nuget/dark-mode-now-available-on-nuget-org/" TargetMode="External"/><Relationship Id="rId2" Type="http://schemas.openxmlformats.org/officeDocument/2006/relationships/hyperlink" Target="https://techcommunity.microsoft.com/t5/azure-tools-blog/azure-verified-modules-monthly-update-june/ba-p/4188262"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v2/Azure-Lab-Services-is-being-retired" TargetMode="External"/><Relationship Id="rId2" Type="http://schemas.openxmlformats.org/officeDocument/2006/relationships/hyperlink" Target="https://azure.microsoft.com/en-us/updates/v2/Alerts-Management-Alerts-Deprectaion" TargetMode="External"/><Relationship Id="rId1" Type="http://schemas.openxmlformats.org/officeDocument/2006/relationships/slideLayout" Target="../slideLayouts/slideLayout7.xml"/><Relationship Id="rId4" Type="http://schemas.openxmlformats.org/officeDocument/2006/relationships/hyperlink" Target="https://devblogs.microsoft.com/devops/azure-devops-server-2022-2-rtw-now-availabl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docs.github.com/en/actions/learn-github-actions/workflow-syntax-for-github-actions" TargetMode="External"/><Relationship Id="rId13" Type="http://schemas.openxmlformats.org/officeDocument/2006/relationships/hyperlink" Target="https://docs.github.com/en/actions/learn-github-actions/workflow-commands-for-github-actions" TargetMode="External"/><Relationship Id="rId3" Type="http://schemas.openxmlformats.org/officeDocument/2006/relationships/hyperlink" Target="https://docs.github.com/en/actions/creating-actions/metadata-syntax-for-github-actions" TargetMode="External"/><Relationship Id="rId7" Type="http://schemas.openxmlformats.org/officeDocument/2006/relationships/hyperlink" Target="https://techcommunity.microsoft.com/t5/microsoft-developer-community/study-guide-github-actions-certification/ba-p/4194955" TargetMode="External"/><Relationship Id="rId12" Type="http://schemas.openxmlformats.org/officeDocument/2006/relationships/hyperlink" Target="https://docs.github.com/en/actions/learn-github-actions/managing-github-actions-workflows" TargetMode="External"/><Relationship Id="rId17" Type="http://schemas.openxmlformats.org/officeDocument/2006/relationships/image" Target="../media/image13.png"/><Relationship Id="rId2" Type="http://schemas.openxmlformats.org/officeDocument/2006/relationships/hyperlink" Target="https://docs.github.com/en/actions/creating-actions" TargetMode="External"/><Relationship Id="rId16" Type="http://schemas.openxmlformats.org/officeDocument/2006/relationships/hyperlink" Target="https://docs.github.com/en/actions/managing-workflow-runs/adding-a-workflow-status-badge" TargetMode="External"/><Relationship Id="rId1" Type="http://schemas.openxmlformats.org/officeDocument/2006/relationships/slideLayout" Target="../slideLayouts/slideLayout7.xml"/><Relationship Id="rId6" Type="http://schemas.openxmlformats.org/officeDocument/2006/relationships/hyperlink" Target="https://docs.github.com/en/actions/hosting-your-own-runners/managing-access-to-self-hosted-runners-using-groups" TargetMode="External"/><Relationship Id="rId11" Type="http://schemas.openxmlformats.org/officeDocument/2006/relationships/hyperlink" Target="https://docs.github.com/en/actions/learn-github-actions/using-actions-in-workflows" TargetMode="External"/><Relationship Id="rId5" Type="http://schemas.openxmlformats.org/officeDocument/2006/relationships/hyperlink" Target="https://docs.github.com/en/actions/hosting-your-own-runners/adding-self-hosted-runners" TargetMode="External"/><Relationship Id="rId15" Type="http://schemas.openxmlformats.org/officeDocument/2006/relationships/hyperlink" Target="https://docs.github.com/en/actions/learn-github-actions/viewing-workflow-run-history-and-details" TargetMode="External"/><Relationship Id="rId10" Type="http://schemas.openxmlformats.org/officeDocument/2006/relationships/hyperlink" Target="https://docs.github.com/en/actions/learn-github-actions/configuring-workflows" TargetMode="External"/><Relationship Id="rId4" Type="http://schemas.openxmlformats.org/officeDocument/2006/relationships/hyperlink" Target="https://docs.github.com/en/actions/learn-github-actions/managing-github-actions-in-your-enterprise" TargetMode="External"/><Relationship Id="rId9" Type="http://schemas.openxmlformats.org/officeDocument/2006/relationships/hyperlink" Target="https://docs.github.com/en/actions/learn-github-actions/events-that-trigger-workflows" TargetMode="External"/><Relationship Id="rId14" Type="http://schemas.openxmlformats.org/officeDocument/2006/relationships/hyperlink" Target="https://docs.github.com/en/actions/learn-github-actions/interpreting-the-effects-of-your-workflow"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echcommunity.microsoft.com/t5/azure-governance-and-management/mastering-your-cloud-journey-essentials-to-innovating-migrating/ba-p/419553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azure.microsoft.com/en-us/updates/v2/ExpressRoute-FastPath-Support" TargetMode="Externa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v2/ExpressRoute-Traffic-Collector-Support-For-Provider-Circuits" TargetMode="External"/><Relationship Id="rId2" Type="http://schemas.openxmlformats.org/officeDocument/2006/relationships/hyperlink" Target="https://azure.microsoft.com/en-us/updates/v2/Azure-Virtual-Network-Manager-Mesh-direct-connectivit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azure-network-security-blog/portal-extension-for-azure-firewall-with-ddos-protection/ba-p/419479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security-compliance-and-identity/preview-dynamic-watermarking-for-sensitivity-labels-in-word/ba-p/418584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8JYWCELwSfs" TargetMode="External"/><Relationship Id="rId1" Type="http://schemas.openxmlformats.org/officeDocument/2006/relationships/slideLayout" Target="../slideLayouts/slideLayout7.xml"/><Relationship Id="rId4" Type="http://schemas.openxmlformats.org/officeDocument/2006/relationships/hyperlink" Target="https://techcommunity.microsoft.com/t5/system-center-blog/introducing-agent-and-gateway-extensions-in-azure-monitor-scom/ba-p/4191431"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#127</a:t>
            </a:r>
          </a:p>
        </p:txBody>
      </p:sp>
      <p:sp>
        <p:nvSpPr>
          <p:cNvPr id="4" name="Text Placeholder 3"/>
          <p:cNvSpPr>
            <a:spLocks noGrp="1"/>
          </p:cNvSpPr>
          <p:nvPr>
            <p:ph type="body" sz="quarter" idx="11"/>
          </p:nvPr>
        </p:nvSpPr>
        <p:spPr/>
        <p:txBody>
          <a:bodyPr/>
          <a:lstStyle/>
          <a:p>
            <a:r>
              <a:rPr lang="en-US" spc="300" dirty="0"/>
              <a:t>July 19,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Redis extension for Azure Functions</a:t>
            </a:r>
            <a:endParaRPr lang="en-US" sz="1000" dirty="0"/>
          </a:p>
          <a:p>
            <a:r>
              <a:rPr lang="en-US" sz="1000" dirty="0"/>
              <a:t>The extension can be used as a trigger in </a:t>
            </a:r>
            <a:r>
              <a:rPr lang="en-US" sz="1000" b="1" dirty="0"/>
              <a:t>Azure Functions</a:t>
            </a:r>
            <a:r>
              <a:rPr lang="en-US" sz="1000" dirty="0"/>
              <a:t>, allowing Redis to initiate a serverless workflow. This functionality can be highly useful in data architectures like a write-behind cache, or any event-based architectures.</a:t>
            </a:r>
          </a:p>
          <a:p>
            <a:r>
              <a:rPr lang="en-US" sz="1000" dirty="0"/>
              <a:t>The Redis extension also supports Azure Functions input and output bindings. The input binding facilitates data retrieval from a cache, and this retrieved data can be passed into a function as an input parameter. The output binding allows users to change keys in a cache.</a:t>
            </a:r>
          </a:p>
          <a:p>
            <a:pPr marL="171450" indent="-171450">
              <a:buFont typeface="Arial" panose="020B0604020202020204" pitchFamily="34" charset="0"/>
              <a:buChar char="•"/>
            </a:pPr>
            <a:r>
              <a:rPr lang="en-US" sz="1000" dirty="0"/>
              <a:t>Redis triggers are currently only supported for functions running in either a Elastic Premium plan or a dedicated App Service plan.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Upgrade existing Azure Gen1/Gen2 VMSS to Gen2-Trusted launch</a:t>
            </a:r>
            <a:endParaRPr lang="en-US" dirty="0"/>
          </a:p>
          <a:p>
            <a:pPr algn="just"/>
            <a:r>
              <a:rPr lang="en-US" dirty="0"/>
              <a:t>MS announced preview support to enable Trusted launch on existing Azure Gen1/Gen2 Virtual Machine Scale Sets (VMSS) Uniform by upgrading the VMSS Uniform resource to Gen2-Trusted launch. This will help improve the foundational security of existing Azure VMSS resources.</a:t>
            </a:r>
          </a:p>
          <a:p>
            <a:pPr algn="just"/>
            <a:r>
              <a:rPr lang="en-US" dirty="0"/>
              <a:t>Trusted Launch VMs provide Secure Boot and </a:t>
            </a:r>
            <a:r>
              <a:rPr lang="en-US" dirty="0" err="1"/>
              <a:t>vTPM</a:t>
            </a:r>
            <a:r>
              <a:rPr lang="en-US" dirty="0"/>
              <a:t> capabilities. Trusted Launch capabilities protect OS against rootkits, boot kits and enables attestation by measuring the boot chain of VM.</a:t>
            </a:r>
          </a:p>
          <a:p>
            <a:pPr algn="just"/>
            <a:endParaRPr lang="en-US"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1181876"/>
          </a:xfrm>
        </p:spPr>
        <p:txBody>
          <a:bodyPr/>
          <a:lstStyle/>
          <a:p>
            <a:r>
              <a:rPr lang="en-US" sz="1000" dirty="0">
                <a:hlinkClick r:id="rId2"/>
              </a:rPr>
              <a:t>Generally Available: Azure Container Apps support for peer-to-peer encryption</a:t>
            </a:r>
            <a:endParaRPr lang="en-US" sz="1000" dirty="0"/>
          </a:p>
          <a:p>
            <a:r>
              <a:rPr lang="en-US" sz="1000" dirty="0"/>
              <a:t>Azure Container Apps support for environment level peer-to-peer Transport Level Security (TLS) encryption is now generally available. By enabling the peer-to-peer encryption feature, all network traffic within the environment will be TLS encrypted with a private certificate that is valid within the Azure Container Apps environment scope. These certificates are automatically managed by Azure Container Apps.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100100"/>
          </a:xfrm>
        </p:spPr>
        <p:txBody>
          <a:bodyPr/>
          <a:lstStyle/>
          <a:p>
            <a:r>
              <a:rPr lang="en-US" dirty="0">
                <a:hlinkClick r:id="rId3"/>
              </a:rPr>
              <a:t>Retirement: Azure Synapse Runtime for Apache Spark 3.3</a:t>
            </a:r>
            <a:endParaRPr lang="en-US" dirty="0"/>
          </a:p>
          <a:p>
            <a:pPr algn="just"/>
            <a:r>
              <a:rPr lang="en-US" dirty="0"/>
              <a:t>End of Support for Azure Synapse Runtime for Apache Spark 3.3 was announced on July 12th, 2024. MS recommend that upgrade Apache Spark 3.3-based workloads to Azure Synapse Runtime for Apache Spark 3.4 - Azure Synapse Analytics</a:t>
            </a:r>
          </a:p>
        </p:txBody>
      </p:sp>
      <p:sp>
        <p:nvSpPr>
          <p:cNvPr id="2" name="Text Placeholder 13">
            <a:extLst>
              <a:ext uri="{FF2B5EF4-FFF2-40B4-BE49-F238E27FC236}">
                <a16:creationId xmlns:a16="http://schemas.microsoft.com/office/drawing/2014/main" id="{C59D31C9-86B2-F679-9BD5-25BD672433F6}"/>
              </a:ext>
            </a:extLst>
          </p:cNvPr>
          <p:cNvSpPr txBox="1">
            <a:spLocks/>
          </p:cNvSpPr>
          <p:nvPr/>
        </p:nvSpPr>
        <p:spPr>
          <a:xfrm>
            <a:off x="342900" y="1895861"/>
            <a:ext cx="3955312" cy="110010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4"/>
              </a:rPr>
              <a:t>Retirement: Azure Synapse Runtime for Apache Spark 3.2</a:t>
            </a:r>
            <a:endParaRPr lang="en-US" dirty="0"/>
          </a:p>
          <a:p>
            <a:r>
              <a:rPr lang="en-US" dirty="0"/>
              <a:t>On July 8, 2024, extended support for Azure Synapse Runtime for Apache Spark 3.2 will end, and the runtime will be deprecated as of that day and soon disabled. Retired runtimes are unavailable for new Spark pools. We recommend you upgrade your workloads to Azure Synapse Runtime for Apache Spark 3.4 (GA).</a:t>
            </a:r>
          </a:p>
        </p:txBody>
      </p:sp>
      <p:pic>
        <p:nvPicPr>
          <p:cNvPr id="1026" name="Picture 2" descr="Diagram of how traffic is encrypted/decrypted with peer-to-peer encryption enabled.">
            <a:extLst>
              <a:ext uri="{FF2B5EF4-FFF2-40B4-BE49-F238E27FC236}">
                <a16:creationId xmlns:a16="http://schemas.microsoft.com/office/drawing/2014/main" id="{084AF99F-D068-A407-F34D-9DACD2EA8D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790" y="2349402"/>
            <a:ext cx="3572536" cy="170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Announcing Preview of New Azure Dlsv6, Dsv6, Esv6 VMs with new CPU, Azure Boost, and </a:t>
            </a:r>
            <a:r>
              <a:rPr lang="en-US" sz="1000" dirty="0" err="1">
                <a:hlinkClick r:id="rId2"/>
              </a:rPr>
              <a:t>NVMe</a:t>
            </a:r>
            <a:r>
              <a:rPr lang="en-US" sz="1000" dirty="0">
                <a:hlinkClick r:id="rId2"/>
              </a:rPr>
              <a:t> Support</a:t>
            </a:r>
            <a:endParaRPr lang="en-US" sz="1000" dirty="0"/>
          </a:p>
          <a:p>
            <a:pPr algn="just"/>
            <a:r>
              <a:rPr lang="en-US" sz="1000" dirty="0"/>
              <a:t>New VMs  powered by the latest 5th Generation Intel® Xeon® processor. They come with three different memory-to-core ratios and offer options with and without local SSD across the VM families: the General Purpose Dlsv6, Dldsv6, Dsv6, and Ddsv6 series and the Memory Optimized Esv6 and Edsv6 series.</a:t>
            </a:r>
          </a:p>
          <a:p>
            <a:pPr marL="171450" indent="-171450" algn="just">
              <a:buFont typeface="Arial" panose="020B0604020202020204" pitchFamily="34" charset="0"/>
              <a:buChar char="•"/>
            </a:pPr>
            <a:r>
              <a:rPr lang="en-US" sz="1000" dirty="0"/>
              <a:t>Up to 17% better performance</a:t>
            </a:r>
          </a:p>
          <a:p>
            <a:pPr marL="171450" indent="-171450" algn="just">
              <a:buFont typeface="Arial" panose="020B0604020202020204" pitchFamily="34" charset="0"/>
              <a:buChar char="•"/>
            </a:pPr>
            <a:r>
              <a:rPr lang="en-US" sz="1000" dirty="0"/>
              <a:t>3X larger L3 cache</a:t>
            </a:r>
          </a:p>
          <a:p>
            <a:pPr marL="171450" indent="-171450" algn="just">
              <a:buFont typeface="Arial" panose="020B0604020202020204" pitchFamily="34" charset="0"/>
              <a:buChar char="•"/>
            </a:pPr>
            <a:r>
              <a:rPr lang="en-US" sz="1000" dirty="0"/>
              <a:t>Up to 192vCPU and &gt;18GiB of memory</a:t>
            </a:r>
          </a:p>
          <a:p>
            <a:pPr marL="171450" indent="-171450" algn="just">
              <a:buFont typeface="Arial" panose="020B0604020202020204" pitchFamily="34" charset="0"/>
              <a:buChar char="•"/>
            </a:pPr>
            <a:r>
              <a:rPr lang="en-US" sz="1000" dirty="0"/>
              <a:t>Azure Boost which enables:</a:t>
            </a:r>
          </a:p>
          <a:p>
            <a:pPr marL="514350" lvl="1" indent="-171450" algn="just">
              <a:buFont typeface="Arial" panose="020B0604020202020204" pitchFamily="34" charset="0"/>
              <a:buChar char="•"/>
            </a:pPr>
            <a:r>
              <a:rPr lang="en-US" sz="1000" dirty="0"/>
              <a:t>Up to 400k IOPS and 12 GB/s remote storage throughput</a:t>
            </a:r>
          </a:p>
          <a:p>
            <a:pPr marL="514350" lvl="1" indent="-171450" algn="just">
              <a:buFont typeface="Arial" panose="020B0604020202020204" pitchFamily="34" charset="0"/>
              <a:buChar char="•"/>
            </a:pPr>
            <a:r>
              <a:rPr lang="en-US" sz="1000" dirty="0"/>
              <a:t>Up to 200 Gbps VM network bandwidth</a:t>
            </a:r>
          </a:p>
          <a:p>
            <a:pPr marL="171450" indent="-171450" algn="just">
              <a:buFont typeface="Arial" panose="020B0604020202020204" pitchFamily="34" charset="0"/>
              <a:buChar char="•"/>
            </a:pPr>
            <a:r>
              <a:rPr lang="en-US" sz="1000" dirty="0"/>
              <a:t>46% larger local SSD capacity and &gt;3X read IOPS</a:t>
            </a:r>
          </a:p>
          <a:p>
            <a:pPr marL="171450" indent="-171450" algn="just">
              <a:buFont typeface="Arial" panose="020B0604020202020204" pitchFamily="34" charset="0"/>
              <a:buChar char="•"/>
            </a:pPr>
            <a:r>
              <a:rPr lang="en-US" sz="1000" dirty="0" err="1"/>
              <a:t>NVMe</a:t>
            </a:r>
            <a:r>
              <a:rPr lang="en-US" sz="1000" dirty="0"/>
              <a:t> interface for local and remote disks</a:t>
            </a:r>
          </a:p>
          <a:p>
            <a:pPr marL="171450" indent="-171450" algn="just">
              <a:buFont typeface="Arial" panose="020B0604020202020204" pitchFamily="34" charset="0"/>
              <a:buChar char="•"/>
            </a:pPr>
            <a:r>
              <a:rPr lang="en-US" sz="1000" dirty="0"/>
              <a:t>Enhanced security through Total Memory Encryption (TME) technology</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r>
              <a:rPr lang="en-US" dirty="0">
                <a:hlinkClick r:id="rId3"/>
              </a:rPr>
              <a:t>Generally Available: Support for .NET 8 using the in-process model in Azure Functions</a:t>
            </a:r>
            <a:endParaRPr lang="en-US" dirty="0"/>
          </a:p>
          <a:p>
            <a:r>
              <a:rPr lang="en-US" dirty="0"/>
              <a:t>The in-process model for .NET applications on Azure Functions now supports .NET 8. Initial support covers Windows apps outside of App Service Environment deployments. </a:t>
            </a:r>
          </a:p>
          <a:p>
            <a:r>
              <a:rPr lang="en-US" dirty="0"/>
              <a:t>To date, apps using the in-process model in the Azure Functions V4 runtime have run on .NET 6, and support for .NET 6 ends on 12 November 2024. These apps can upgrade to .NET 8 either by migrating to .NET 8 on the isolated worker model or by leveraging this new in-process option for .NET 8.</a:t>
            </a:r>
          </a:p>
          <a:p>
            <a:r>
              <a:rPr lang="en-US" dirty="0"/>
              <a:t>As a reminder, support for the in-process model for .NET on Azure Functions ends 10 November 2026. Function authors that choose this in-process model option for .NET 8 should still begin planning a migration to the isolated worker model prior to that date.</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0"/>
            <a:ext cx="4365038" cy="1064387"/>
          </a:xfrm>
        </p:spPr>
        <p:txBody>
          <a:bodyPr/>
          <a:lstStyle/>
          <a:p>
            <a:pPr algn="just"/>
            <a:r>
              <a:rPr lang="en-US" sz="1000" dirty="0">
                <a:hlinkClick r:id="rId2"/>
              </a:rPr>
              <a:t>Generally Available: Support for Azure Key Vault certificates in Azure Container Apps</a:t>
            </a:r>
            <a:endParaRPr lang="en-US" sz="1000" dirty="0"/>
          </a:p>
          <a:p>
            <a:pPr algn="just"/>
            <a:r>
              <a:rPr lang="en-US" sz="1000" dirty="0"/>
              <a:t>It is now possible to use Azure Key Vault to store and manage own TLS/SSL certificates for Azure Container Apps at the environment level. </a:t>
            </a:r>
          </a:p>
          <a:p>
            <a:pPr algn="just"/>
            <a:r>
              <a:rPr lang="en-US" sz="1000" dirty="0"/>
              <a:t>This follows security best practices by leveraging managed identities and simplifies management tasks like auto-rotation.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1"/>
            <a:ext cx="3955312" cy="1172128"/>
          </a:xfrm>
        </p:spPr>
        <p:txBody>
          <a:bodyPr/>
          <a:lstStyle/>
          <a:p>
            <a:pPr algn="just"/>
            <a:r>
              <a:rPr lang="en-US" dirty="0">
                <a:hlinkClick r:id="rId3"/>
              </a:rPr>
              <a:t>IBM Cloud Pak for Integration on Azure Red Hat OpenShift Now Generally Available</a:t>
            </a:r>
            <a:endParaRPr lang="en-US" dirty="0"/>
          </a:p>
          <a:p>
            <a:pPr algn="just"/>
            <a:r>
              <a:rPr lang="en-US" dirty="0"/>
              <a:t>Cloud Pak for Integration is a hybrid integration platform that brings together a comprehensive set of integration components optimized to work together, deployed on Red Hat® OpenShift®.</a:t>
            </a:r>
          </a:p>
        </p:txBody>
      </p:sp>
      <p:pic>
        <p:nvPicPr>
          <p:cNvPr id="5122" name="Picture 2" descr="thumbnail image 1 of blog post titled &#10; &#10; &#10;  &#10; &#10; &#10; &#10;    &#10;  &#10;   &#10;    &#10;      &#10;       IBM Cloud Pak for Integration on Azure Red Hat OpenShift Now Generally Available&#10;       &#10;      &#10;     &#10;   &#10;  &#10; &#10;   &#10; &#10; &#10; &#10; &#10; &#10;">
            <a:extLst>
              <a:ext uri="{FF2B5EF4-FFF2-40B4-BE49-F238E27FC236}">
                <a16:creationId xmlns:a16="http://schemas.microsoft.com/office/drawing/2014/main" id="{E95966EA-6C81-B565-7BDA-15178EE5A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556" y="1919467"/>
            <a:ext cx="3810000" cy="2581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1720942F-67A4-64E9-04F2-6BB2F03AEF4B}"/>
              </a:ext>
            </a:extLst>
          </p:cNvPr>
          <p:cNvSpPr txBox="1">
            <a:spLocks/>
          </p:cNvSpPr>
          <p:nvPr/>
        </p:nvSpPr>
        <p:spPr>
          <a:xfrm>
            <a:off x="4433776" y="2034025"/>
            <a:ext cx="4365038" cy="106438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Public Preview: Managed identity support for scaling rules in Azure Container Apps</a:t>
            </a:r>
            <a:endParaRPr lang="en-US" sz="1000" dirty="0"/>
          </a:p>
          <a:p>
            <a:pPr algn="just"/>
            <a:r>
              <a:rPr lang="en-US" sz="1000" dirty="0"/>
              <a:t>It is now possible to use managed identities in scale rules to authenticate with supported Azure services. This can be done using the Azure CLI or Azure Resource Manager (ARM.) We recommend using managed identity whenever possible to avoid storing secrets within the app.</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 &amp; Analytics</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&amp; Analytics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334169"/>
          </a:xfrm>
        </p:spPr>
        <p:txBody>
          <a:bodyPr/>
          <a:lstStyle/>
          <a:p>
            <a:pPr algn="just"/>
            <a:r>
              <a:rPr lang="en-US" dirty="0">
                <a:hlinkClick r:id="rId2"/>
              </a:rPr>
              <a:t>Public Preview: Azure Data Box now supports select cross region transfers</a:t>
            </a:r>
            <a:endParaRPr lang="en-US" dirty="0"/>
          </a:p>
          <a:p>
            <a:pPr algn="just"/>
            <a:r>
              <a:rPr lang="en-US" dirty="0"/>
              <a:t>MS announced that Azure Data Box cross-region data transfer capabilities, now in preview, supports seamless ingest of on-premises data from a source country/region to select Azure destinations in a different country/region. </a:t>
            </a:r>
          </a:p>
          <a:p>
            <a:pPr algn="just"/>
            <a:r>
              <a:rPr lang="en-US" dirty="0"/>
              <a:t>For example, with this capability, it is now possible to copy on-premises data from Singapore or India to the West US Azure destination region. </a:t>
            </a:r>
          </a:p>
          <a:p>
            <a:pPr algn="just"/>
            <a:r>
              <a:rPr lang="en-US" dirty="0"/>
              <a:t>Note that the Azure Data Box device isn't shipped across commerce boundaries.</a:t>
            </a:r>
          </a:p>
          <a:p>
            <a:pPr algn="just"/>
            <a:r>
              <a:rPr lang="en-US" dirty="0"/>
              <a:t>Instead, it's transported from/to an Azure data Center within the originating country or region where the on-premises data resides. Data transfer to the destination Azure region takes place across the Azure network and incurs no additional fee.</a:t>
            </a:r>
          </a:p>
        </p:txBody>
      </p:sp>
      <p:pic>
        <p:nvPicPr>
          <p:cNvPr id="2050" name="Picture 2" descr="Get started with Data Box">
            <a:extLst>
              <a:ext uri="{FF2B5EF4-FFF2-40B4-BE49-F238E27FC236}">
                <a16:creationId xmlns:a16="http://schemas.microsoft.com/office/drawing/2014/main" id="{884FB266-3705-208F-FC13-3DF321DF73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3094187"/>
            <a:ext cx="3922528" cy="15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r>
              <a:rPr lang="en-US" sz="1000" dirty="0">
                <a:hlinkClick r:id="rId2"/>
              </a:rPr>
              <a:t>Announcing the General availability of time travel and 30 days of data retention in Fabric Warehouse</a:t>
            </a:r>
            <a:endParaRPr lang="en-US" sz="1000" dirty="0"/>
          </a:p>
          <a:p>
            <a:r>
              <a:rPr lang="en-US" sz="1000" dirty="0"/>
              <a:t>MS increased data retention period to 30 calendar days from 7 calendar days and announce the General availability of Time travel at the T-SQL Statement level.</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&amp; Analytics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0"/>
            <a:ext cx="3955312" cy="654543"/>
          </a:xfrm>
        </p:spPr>
        <p:txBody>
          <a:bodyPr/>
          <a:lstStyle/>
          <a:p>
            <a:pPr algn="just"/>
            <a:r>
              <a:rPr lang="en-US" dirty="0">
                <a:hlinkClick r:id="rId3"/>
              </a:rPr>
              <a:t>Announcing GitHub integration for source control (Preview)</a:t>
            </a:r>
            <a:endParaRPr lang="en-US" dirty="0"/>
          </a:p>
          <a:p>
            <a:pPr algn="just"/>
            <a:r>
              <a:rPr lang="en-US" dirty="0"/>
              <a:t> Fabric developers can easily choose GitHub as their source control tool, and version their Fabric items there. </a:t>
            </a:r>
          </a:p>
        </p:txBody>
      </p:sp>
      <p:pic>
        <p:nvPicPr>
          <p:cNvPr id="3074" name="Picture 2">
            <a:extLst>
              <a:ext uri="{FF2B5EF4-FFF2-40B4-BE49-F238E27FC236}">
                <a16:creationId xmlns:a16="http://schemas.microsoft.com/office/drawing/2014/main" id="{5E6EA49D-1237-E974-F35D-298743A21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65" y="1604512"/>
            <a:ext cx="3582280" cy="164243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05D88851-78C5-12EB-64DC-22145500AD33}"/>
              </a:ext>
            </a:extLst>
          </p:cNvPr>
          <p:cNvSpPr txBox="1">
            <a:spLocks/>
          </p:cNvSpPr>
          <p:nvPr/>
        </p:nvSpPr>
        <p:spPr>
          <a:xfrm>
            <a:off x="342900" y="3517766"/>
            <a:ext cx="3955312" cy="145211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Announcing Fabric API for </a:t>
            </a:r>
            <a:r>
              <a:rPr lang="en-US" dirty="0" err="1">
                <a:hlinkClick r:id="rId5"/>
              </a:rPr>
              <a:t>GraphQL</a:t>
            </a:r>
            <a:r>
              <a:rPr lang="en-US" dirty="0">
                <a:hlinkClick r:id="rId5"/>
              </a:rPr>
              <a:t> pricing</a:t>
            </a:r>
            <a:endParaRPr lang="en-US" dirty="0"/>
          </a:p>
          <a:p>
            <a:pPr algn="just"/>
            <a:r>
              <a:rPr lang="en-US" dirty="0"/>
              <a:t>API for </a:t>
            </a:r>
            <a:r>
              <a:rPr lang="en-US" dirty="0" err="1"/>
              <a:t>GraphQL</a:t>
            </a:r>
            <a:r>
              <a:rPr lang="en-US" dirty="0"/>
              <a:t> in Microsoft Fabric allows data engineers and scientists  connect to different Fabric data sources in seconds, use the APIs in their workflows, or share the API endpoints with app development teams to speed up business data analytics application development.</a:t>
            </a:r>
          </a:p>
          <a:p>
            <a:pPr algn="just"/>
            <a:r>
              <a:rPr lang="en-US" dirty="0"/>
              <a:t>API for </a:t>
            </a:r>
            <a:r>
              <a:rPr lang="en-US" dirty="0" err="1"/>
              <a:t>GraphQL</a:t>
            </a:r>
            <a:r>
              <a:rPr lang="en-US" dirty="0"/>
              <a:t> in Fabric starts billing on July 12th, 2024</a:t>
            </a:r>
          </a:p>
          <a:p>
            <a:pPr algn="just"/>
            <a:endParaRPr lang="en-US" dirty="0"/>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995808"/>
          </a:xfrm>
        </p:spPr>
        <p:txBody>
          <a:bodyPr/>
          <a:lstStyle/>
          <a:p>
            <a:r>
              <a:rPr lang="en-US" sz="1000" dirty="0">
                <a:hlinkClick r:id="rId2"/>
              </a:rPr>
              <a:t>General Availability: </a:t>
            </a:r>
            <a:r>
              <a:rPr lang="en-US" sz="1000" dirty="0" err="1">
                <a:hlinkClick r:id="rId2"/>
              </a:rPr>
              <a:t>Pgvector</a:t>
            </a:r>
            <a:r>
              <a:rPr lang="en-US" sz="1000" dirty="0">
                <a:hlinkClick r:id="rId2"/>
              </a:rPr>
              <a:t> 0.7 support in Azure Database for PostgreSQL – Flexible Server</a:t>
            </a:r>
            <a:endParaRPr lang="en-US" sz="1000" dirty="0"/>
          </a:p>
          <a:p>
            <a:r>
              <a:rPr lang="en-US" sz="1000" dirty="0"/>
              <a:t>This updated version of </a:t>
            </a:r>
            <a:r>
              <a:rPr lang="en-US" sz="1000" dirty="0" err="1"/>
              <a:t>pgvector</a:t>
            </a:r>
            <a:r>
              <a:rPr lang="en-US" sz="1000" dirty="0"/>
              <a:t> provides multiple performance improvements including:</a:t>
            </a:r>
          </a:p>
          <a:p>
            <a:pPr marL="171450" indent="-171450">
              <a:buFont typeface="Arial" panose="020B0604020202020204" pitchFamily="34" charset="0"/>
              <a:buChar char="•"/>
            </a:pPr>
            <a:r>
              <a:rPr lang="en-US" sz="1000" dirty="0"/>
              <a:t>Support for binary vectors using the bit type with indexing up to 64,000 dimensions</a:t>
            </a:r>
          </a:p>
          <a:p>
            <a:pPr marL="171450" indent="-171450">
              <a:buFont typeface="Arial" panose="020B0604020202020204" pitchFamily="34" charset="0"/>
              <a:buChar char="•"/>
            </a:pPr>
            <a:r>
              <a:rPr lang="en-US" sz="1000" dirty="0"/>
              <a:t>Support for quantizing vectors using expression indexes</a:t>
            </a:r>
          </a:p>
          <a:p>
            <a:pPr marL="171450" indent="-171450">
              <a:buFont typeface="Arial" panose="020B0604020202020204" pitchFamily="34" charset="0"/>
              <a:buChar char="•"/>
            </a:pPr>
            <a:r>
              <a:rPr lang="en-US" sz="1000" dirty="0"/>
              <a:t>Support for HNSW indexing for L1 distance operations</a:t>
            </a:r>
          </a:p>
          <a:p>
            <a:r>
              <a:rPr lang="en-US" sz="1000" dirty="0" err="1"/>
              <a:t>Pgvector</a:t>
            </a:r>
            <a:r>
              <a:rPr lang="en-US" sz="1000" dirty="0"/>
              <a:t> 0.7 also adds two new vector types</a:t>
            </a:r>
          </a:p>
          <a:p>
            <a:pPr marL="171450" indent="-171450">
              <a:buFont typeface="Arial" panose="020B0604020202020204" pitchFamily="34" charset="0"/>
              <a:buChar char="•"/>
            </a:pPr>
            <a:r>
              <a:rPr lang="en-US" sz="1000" dirty="0" err="1"/>
              <a:t>halfvec</a:t>
            </a:r>
            <a:r>
              <a:rPr lang="en-US" sz="1000" dirty="0"/>
              <a:t>: 2-byte floats with support to index up to 4,000 dimensions</a:t>
            </a:r>
          </a:p>
          <a:p>
            <a:pPr marL="171450" indent="-171450">
              <a:buFont typeface="Arial" panose="020B0604020202020204" pitchFamily="34" charset="0"/>
              <a:buChar char="•"/>
            </a:pPr>
            <a:r>
              <a:rPr lang="en-US" sz="1000" dirty="0" err="1"/>
              <a:t>sparsevec</a:t>
            </a:r>
            <a:r>
              <a:rPr lang="en-US" sz="1000" dirty="0"/>
              <a:t>: a vector where most of its elements are zero with support for up to 1,00 nonzero dimensions</a:t>
            </a:r>
          </a:p>
          <a:p>
            <a:pPr marL="171450" indent="-171450">
              <a:buFont typeface="Arial" panose="020B0604020202020204" pitchFamily="34" charset="0"/>
              <a:buChar char="•"/>
            </a:pPr>
            <a:r>
              <a:rPr lang="en-US" sz="1000" dirty="0"/>
              <a:t>Lastly, </a:t>
            </a:r>
            <a:r>
              <a:rPr lang="en-US" sz="1000" dirty="0" err="1"/>
              <a:t>gvector</a:t>
            </a:r>
            <a:r>
              <a:rPr lang="en-US" sz="1000" dirty="0"/>
              <a:t> 0.7 introduces new distance functions including </a:t>
            </a:r>
            <a:r>
              <a:rPr lang="en-US" sz="1000" dirty="0" err="1"/>
              <a:t>hamming_distance</a:t>
            </a:r>
            <a:r>
              <a:rPr lang="en-US" sz="1000" dirty="0"/>
              <a:t> and </a:t>
            </a:r>
            <a:r>
              <a:rPr lang="en-US" sz="1000" dirty="0" err="1"/>
              <a:t>jaccard_distance</a:t>
            </a:r>
            <a:r>
              <a:rPr lang="en-US" sz="1000" dirty="0"/>
              <a:t> for bit vectors.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Major version upgrade support for PostgreSQL 16</a:t>
            </a:r>
            <a:endParaRPr lang="en-US" dirty="0"/>
          </a:p>
          <a:p>
            <a:pPr algn="just"/>
            <a:r>
              <a:rPr lang="en-US" dirty="0"/>
              <a:t>Azure Database for PostgreSQL - Flexible Server now supports in-place major version upgrades to PostgreSQL 16. </a:t>
            </a:r>
          </a:p>
          <a:p>
            <a:pPr algn="just"/>
            <a:r>
              <a:rPr lang="en-US" dirty="0"/>
              <a:t>Key Benefits include:</a:t>
            </a:r>
          </a:p>
          <a:p>
            <a:pPr marL="171450" indent="-171450" algn="just">
              <a:buFont typeface="Arial" panose="020B0604020202020204" pitchFamily="34" charset="0"/>
              <a:buChar char="•"/>
            </a:pPr>
            <a:r>
              <a:rPr lang="en-US" dirty="0"/>
              <a:t>Enhancements like </a:t>
            </a:r>
            <a:r>
              <a:rPr lang="en-US" dirty="0" err="1"/>
              <a:t>pg_stat_io</a:t>
            </a:r>
            <a:r>
              <a:rPr lang="en-US" dirty="0"/>
              <a:t> for I/O monitoring, improved query execution, and advanced replication.</a:t>
            </a:r>
          </a:p>
          <a:p>
            <a:pPr marL="171450" indent="-171450" algn="just">
              <a:buFont typeface="Arial" panose="020B0604020202020204" pitchFamily="34" charset="0"/>
              <a:buChar char="•"/>
            </a:pPr>
            <a:r>
              <a:rPr lang="en-US" dirty="0"/>
              <a:t>The ability to upgrade directly without data migration or changing server settings.</a:t>
            </a:r>
          </a:p>
          <a:p>
            <a:pPr marL="171450" indent="-171450" algn="just">
              <a:buFont typeface="Arial" panose="020B0604020202020204" pitchFamily="34" charset="0"/>
              <a:buChar char="•"/>
            </a:pPr>
            <a:r>
              <a:rPr lang="en-US" dirty="0"/>
              <a:t>A streamlined process ensuring a smooth transition with reduced production disruptions.</a:t>
            </a:r>
          </a:p>
          <a:p>
            <a:pPr marL="171450" indent="-171450" algn="just">
              <a:buFont typeface="Arial" panose="020B0604020202020204" pitchFamily="34" charset="0"/>
              <a:buChar char="•"/>
            </a:pPr>
            <a:endParaRPr lang="en-US" dirty="0"/>
          </a:p>
          <a:p>
            <a:pPr algn="just"/>
            <a:r>
              <a:rPr lang="en-US" dirty="0"/>
              <a:t>Note:</a:t>
            </a:r>
          </a:p>
          <a:p>
            <a:pPr marL="171450" indent="-171450" algn="just">
              <a:buFont typeface="Arial" panose="020B0604020202020204" pitchFamily="34" charset="0"/>
              <a:buChar char="•"/>
            </a:pPr>
            <a:r>
              <a:rPr lang="en-US" dirty="0"/>
              <a:t>An in-place major version upgrade is an offline operation that results in a brief period of downtime. The downtime is typically less than 15 minutes. The duration can vary, depending on the number of system tables involved.</a:t>
            </a:r>
          </a:p>
          <a:p>
            <a:pPr marL="171450" indent="-171450" algn="just">
              <a:buFont typeface="Arial" panose="020B0604020202020204" pitchFamily="34" charset="0"/>
              <a:buChar char="•"/>
            </a:pPr>
            <a:r>
              <a:rPr lang="en-US" dirty="0"/>
              <a:t>Please run the ANALYZE command in each database to refresh the </a:t>
            </a:r>
            <a:r>
              <a:rPr lang="en-US" dirty="0" err="1"/>
              <a:t>pg_statistic</a:t>
            </a:r>
            <a:r>
              <a:rPr lang="en-US" dirty="0"/>
              <a:t> table.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0"/>
            <a:ext cx="4365038" cy="1336029"/>
          </a:xfrm>
        </p:spPr>
        <p:txBody>
          <a:bodyPr/>
          <a:lstStyle/>
          <a:p>
            <a:r>
              <a:rPr lang="en-US" sz="1000" dirty="0">
                <a:hlinkClick r:id="rId2"/>
              </a:rPr>
              <a:t>General Availability: Multi-select delete in Azure Cosmos DB with Data Explorer</a:t>
            </a:r>
            <a:endParaRPr lang="en-US" sz="1000" dirty="0"/>
          </a:p>
          <a:p>
            <a:r>
              <a:rPr lang="en-US" sz="1000" dirty="0"/>
              <a:t>Azure announced new deletion capabilities in the Data Explorer experience. With the new multi-select capability, it is possible to select multiple items to delete at the same time. It is no longer needed to open each item and click on the Delete button one at a time.  Gain efficiencies in database maintenance within Azure Cosmos DB Data Explorer with this new feature.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 Availability: Latest PostgreSQL minor versions supported by Azure Database for PostgreSQL - Flexible Server</a:t>
            </a:r>
            <a:endParaRPr lang="en-US" dirty="0"/>
          </a:p>
          <a:p>
            <a:pPr algn="just"/>
            <a:r>
              <a:rPr lang="en-US" dirty="0"/>
              <a:t>PostgreSQL minor versions 16.3, 15.7, 14.12, 13.15, and 12.19 are now supported by Azure Database for PostgreSQL – Flexible Server.</a:t>
            </a:r>
          </a:p>
          <a:p>
            <a:pPr algn="just"/>
            <a:r>
              <a:rPr lang="en-US" dirty="0"/>
              <a:t>These minor version upgrades are automatically performed as part of the monthly planned maintenance in Azure Database for PostgreSQL – Flexible Server. This upgrade automation ensures that databases are always running on the most secure and optimized versions without requiring manual intervention. This release fixes two security vulnerabilities and over 40 bugs.</a:t>
            </a:r>
          </a:p>
        </p:txBody>
      </p:sp>
      <p:pic>
        <p:nvPicPr>
          <p:cNvPr id="6146" name="Picture 2" descr="Screenshot of the items management experience in the Azure Cosmos DB Data Explorer with multiple items currently selected.">
            <a:extLst>
              <a:ext uri="{FF2B5EF4-FFF2-40B4-BE49-F238E27FC236}">
                <a16:creationId xmlns:a16="http://schemas.microsoft.com/office/drawing/2014/main" id="{1816A3A0-13FF-545D-CB52-47C1FB8321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7" y="2191109"/>
            <a:ext cx="3955313" cy="135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0"/>
            <a:ext cx="3955312" cy="706301"/>
          </a:xfrm>
        </p:spPr>
        <p:txBody>
          <a:bodyPr/>
          <a:lstStyle/>
          <a:p>
            <a:r>
              <a:rPr lang="en-US" dirty="0">
                <a:hlinkClick r:id="rId2"/>
              </a:rPr>
              <a:t>Generally Available: Update records in a Kusto Database</a:t>
            </a:r>
            <a:endParaRPr lang="en-US" dirty="0"/>
          </a:p>
          <a:p>
            <a:r>
              <a:rPr lang="en-US" dirty="0"/>
              <a:t>This command allows you to update records by deleting existing records and appending new ones in a single transaction.</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6354"/>
          </a:xfrm>
        </p:spPr>
        <p:txBody>
          <a:bodyPr/>
          <a:lstStyle/>
          <a:p>
            <a:r>
              <a:rPr lang="en-US" sz="1000" dirty="0">
                <a:hlinkClick r:id="rId2"/>
              </a:rPr>
              <a:t>Copilot for Microsoft 365 now supports Traditional Chinese</a:t>
            </a: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82346"/>
          </a:xfrm>
        </p:spPr>
        <p:txBody>
          <a:bodyPr/>
          <a:lstStyle/>
          <a:p>
            <a:r>
              <a:rPr lang="en-US" dirty="0">
                <a:hlinkClick r:id="rId3"/>
              </a:rPr>
              <a:t>Microsoft Photos integrates AI editing with Designer</a:t>
            </a:r>
            <a:endParaRPr lang="en-US" dirty="0"/>
          </a:p>
          <a:p>
            <a:r>
              <a:rPr lang="en-US" dirty="0"/>
              <a:t>MS </a:t>
            </a:r>
            <a:r>
              <a:rPr lang="en-US" dirty="0" err="1"/>
              <a:t>mproved</a:t>
            </a:r>
            <a:r>
              <a:rPr lang="en-US" dirty="0"/>
              <a:t> the user experience – from loading a separate webpage to now offering a fully integrated Designer image editing experience that lets easily edit photos like an expert </a:t>
            </a:r>
          </a:p>
        </p:txBody>
      </p:sp>
      <p:pic>
        <p:nvPicPr>
          <p:cNvPr id="3074" name="Picture 2" descr="AI automatically detects the subject in your photo.">
            <a:extLst>
              <a:ext uri="{FF2B5EF4-FFF2-40B4-BE49-F238E27FC236}">
                <a16:creationId xmlns:a16="http://schemas.microsoft.com/office/drawing/2014/main" id="{898311DF-0E1A-3071-CC5F-54E5D2182D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425" y="1837427"/>
            <a:ext cx="3164261" cy="222777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9743DF41-1EFA-B53C-369C-CC03400FCAA6}"/>
              </a:ext>
            </a:extLst>
          </p:cNvPr>
          <p:cNvSpPr txBox="1">
            <a:spLocks/>
          </p:cNvSpPr>
          <p:nvPr/>
        </p:nvSpPr>
        <p:spPr>
          <a:xfrm>
            <a:off x="4433776" y="1213993"/>
            <a:ext cx="4365038" cy="71923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5"/>
              </a:rPr>
              <a:t>OneNote Copilot now supports inked notes</a:t>
            </a:r>
            <a:endParaRPr lang="en-US" sz="1000" dirty="0"/>
          </a:p>
          <a:p>
            <a:r>
              <a:rPr lang="en-US" sz="1000" dirty="0"/>
              <a:t>now Copilot is able to analyze both typed text and handwritten (inked) notes in OneNote, both via the ribbon and from the canvas!  </a:t>
            </a:r>
          </a:p>
        </p:txBody>
      </p:sp>
      <p:sp>
        <p:nvSpPr>
          <p:cNvPr id="3" name="Text Placeholder 13">
            <a:extLst>
              <a:ext uri="{FF2B5EF4-FFF2-40B4-BE49-F238E27FC236}">
                <a16:creationId xmlns:a16="http://schemas.microsoft.com/office/drawing/2014/main" id="{0B331A00-CF62-F468-BCCC-F6840B7358F5}"/>
              </a:ext>
            </a:extLst>
          </p:cNvPr>
          <p:cNvSpPr txBox="1">
            <a:spLocks/>
          </p:cNvSpPr>
          <p:nvPr/>
        </p:nvSpPr>
        <p:spPr>
          <a:xfrm>
            <a:off x="4433776" y="2025790"/>
            <a:ext cx="3955312" cy="120663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6"/>
              </a:rPr>
              <a:t>Fast Transcription Public Preview in Azure AI Speech</a:t>
            </a:r>
            <a:endParaRPr lang="en-US" dirty="0"/>
          </a:p>
          <a:p>
            <a:pPr algn="just"/>
            <a:r>
              <a:rPr lang="en-US" dirty="0"/>
              <a:t>It allows customers and developers to transcribe audio file to text accurately and synchronously, with a high speed factor.</a:t>
            </a:r>
          </a:p>
          <a:p>
            <a:pPr algn="just"/>
            <a:r>
              <a:rPr lang="en-US" dirty="0"/>
              <a:t>Fast Transcription service includes latest end-to-end model technologies, with best quality and super high Speed Factor leveraging GPU inference (it can transcribe a 30-minute audio file in less than 1 minute).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42900"/>
          </a:xfrm>
        </p:spPr>
        <p:txBody>
          <a:bodyPr/>
          <a:lstStyle/>
          <a:p>
            <a:r>
              <a:rPr lang="en-US" sz="1000" dirty="0">
                <a:hlinkClick r:id="rId2"/>
              </a:rPr>
              <a:t>Azure Verified Modules - Monthly Update [June]</a:t>
            </a:r>
            <a:endParaRPr lang="en-US" sz="1000" dirty="0"/>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42901"/>
          </a:xfrm>
        </p:spPr>
        <p:txBody>
          <a:bodyPr/>
          <a:lstStyle/>
          <a:p>
            <a:r>
              <a:rPr lang="en-US" dirty="0">
                <a:hlinkClick r:id="rId3"/>
              </a:rPr>
              <a:t>Dark Mode Now Available on NuGet.org</a:t>
            </a:r>
            <a:endParaRPr lang="en-US" dirty="0"/>
          </a:p>
        </p:txBody>
      </p:sp>
      <p:pic>
        <p:nvPicPr>
          <p:cNvPr id="4098" name="Picture 2" descr="Image dark1">
            <a:extLst>
              <a:ext uri="{FF2B5EF4-FFF2-40B4-BE49-F238E27FC236}">
                <a16:creationId xmlns:a16="http://schemas.microsoft.com/office/drawing/2014/main" id="{D6EF3E95-CA3A-7078-30E2-D2628609C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48" y="1197981"/>
            <a:ext cx="3155615" cy="20792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E9CBEF4-C01E-0505-8F46-627BB5BE1BEC}"/>
              </a:ext>
            </a:extLst>
          </p:cNvPr>
          <p:cNvGraphicFramePr>
            <a:graphicFrameLocks noGrp="1"/>
          </p:cNvGraphicFramePr>
          <p:nvPr>
            <p:extLst>
              <p:ext uri="{D42A27DB-BD31-4B8C-83A1-F6EECF244321}">
                <p14:modId xmlns:p14="http://schemas.microsoft.com/office/powerpoint/2010/main" val="141663567"/>
              </p:ext>
            </p:extLst>
          </p:nvPr>
        </p:nvGraphicFramePr>
        <p:xfrm>
          <a:off x="4433776" y="1197981"/>
          <a:ext cx="4149507" cy="1280160"/>
        </p:xfrm>
        <a:graphic>
          <a:graphicData uri="http://schemas.openxmlformats.org/drawingml/2006/table">
            <a:tbl>
              <a:tblPr/>
              <a:tblGrid>
                <a:gridCol w="1383169">
                  <a:extLst>
                    <a:ext uri="{9D8B030D-6E8A-4147-A177-3AD203B41FA5}">
                      <a16:colId xmlns:a16="http://schemas.microsoft.com/office/drawing/2014/main" val="2374852429"/>
                    </a:ext>
                  </a:extLst>
                </a:gridCol>
                <a:gridCol w="1383169">
                  <a:extLst>
                    <a:ext uri="{9D8B030D-6E8A-4147-A177-3AD203B41FA5}">
                      <a16:colId xmlns:a16="http://schemas.microsoft.com/office/drawing/2014/main" val="820412123"/>
                    </a:ext>
                  </a:extLst>
                </a:gridCol>
                <a:gridCol w="1383169">
                  <a:extLst>
                    <a:ext uri="{9D8B030D-6E8A-4147-A177-3AD203B41FA5}">
                      <a16:colId xmlns:a16="http://schemas.microsoft.com/office/drawing/2014/main" val="1324699443"/>
                    </a:ext>
                  </a:extLst>
                </a:gridCol>
              </a:tblGrid>
              <a:tr h="228600">
                <a:tc>
                  <a:txBody>
                    <a:bodyPr/>
                    <a:lstStyle/>
                    <a:p>
                      <a:pPr latinLnBrk="0"/>
                      <a:r>
                        <a:rPr lang="en-US" b="1">
                          <a:effectLst/>
                          <a:latin typeface="SegoeUI"/>
                        </a:rPr>
                        <a:t>Language</a:t>
                      </a:r>
                      <a:endParaRPr lang="en-US">
                        <a:effectLst/>
                        <a:latin typeface="SegoeUI"/>
                      </a:endParaRP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b="1" dirty="0">
                          <a:effectLst/>
                          <a:latin typeface="SegoeUI"/>
                        </a:rPr>
                        <a:t>Published</a:t>
                      </a:r>
                      <a:endParaRPr lang="en-US" dirty="0">
                        <a:effectLst/>
                        <a:latin typeface="SegoeUI"/>
                      </a:endParaRP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b="1">
                          <a:effectLst/>
                          <a:latin typeface="SegoeUI"/>
                        </a:rPr>
                        <a:t>In development</a:t>
                      </a:r>
                      <a:endParaRPr lang="en-US">
                        <a:effectLst/>
                        <a:latin typeface="SegoeUI"/>
                      </a:endParaRP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893886786"/>
                  </a:ext>
                </a:extLst>
              </a:tr>
              <a:tr h="228600">
                <a:tc>
                  <a:txBody>
                    <a:bodyPr/>
                    <a:lstStyle/>
                    <a:p>
                      <a:pPr latinLnBrk="0"/>
                      <a:r>
                        <a:rPr lang="en-US" b="1">
                          <a:effectLst/>
                          <a:latin typeface="SegoeUI"/>
                        </a:rPr>
                        <a:t>Bicep</a:t>
                      </a:r>
                      <a:endParaRPr lang="en-US">
                        <a:effectLst/>
                        <a:latin typeface="SegoeUI"/>
                      </a:endParaRP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a:effectLst/>
                          <a:latin typeface="SegoeUI"/>
                        </a:rPr>
                        <a:t>214</a:t>
                      </a: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a:effectLst/>
                        </a:rPr>
                        <a:t>49</a:t>
                      </a: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269879932"/>
                  </a:ext>
                </a:extLst>
              </a:tr>
              <a:tr h="228600">
                <a:tc>
                  <a:txBody>
                    <a:bodyPr/>
                    <a:lstStyle/>
                    <a:p>
                      <a:pPr latinLnBrk="0"/>
                      <a:r>
                        <a:rPr lang="en-US" b="1">
                          <a:effectLst/>
                          <a:latin typeface="SegoeUI"/>
                        </a:rPr>
                        <a:t>Terraform</a:t>
                      </a:r>
                      <a:endParaRPr lang="en-US">
                        <a:effectLst/>
                        <a:latin typeface="SegoeUI"/>
                      </a:endParaRP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a:effectLst/>
                          <a:latin typeface="SegoeUI"/>
                        </a:rPr>
                        <a:t>44</a:t>
                      </a: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dirty="0">
                          <a:effectLst/>
                          <a:latin typeface="SegoeUI"/>
                        </a:rPr>
                        <a:t>24</a:t>
                      </a:r>
                    </a:p>
                  </a:txBody>
                  <a:tcPr marL="76200" marR="76200" marT="76200" marB="76200"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30681162"/>
                  </a:ext>
                </a:extLst>
              </a:tr>
            </a:tbl>
          </a:graphicData>
        </a:graphic>
      </p:graphicFrame>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25478"/>
          </a:xfrm>
        </p:spPr>
        <p:txBody>
          <a:bodyPr/>
          <a:lstStyle/>
          <a:p>
            <a:r>
              <a:rPr lang="en-US" sz="1000" dirty="0">
                <a:hlinkClick r:id="rId2"/>
              </a:rPr>
              <a:t>Retirement: API “</a:t>
            </a:r>
            <a:r>
              <a:rPr lang="en-US" sz="1000" dirty="0" err="1">
                <a:hlinkClick r:id="rId2"/>
              </a:rPr>
              <a:t>Microsoft.AlertsManagement</a:t>
            </a:r>
            <a:r>
              <a:rPr lang="en-US" sz="1000" dirty="0">
                <a:hlinkClick r:id="rId2"/>
              </a:rPr>
              <a:t> alerts 2018-05-05-preview”</a:t>
            </a:r>
            <a:endParaRPr lang="en-US" sz="1000" dirty="0"/>
          </a:p>
          <a:p>
            <a:r>
              <a:rPr lang="en-US" sz="1000" dirty="0"/>
              <a:t>The API “</a:t>
            </a:r>
            <a:r>
              <a:rPr lang="en-US" sz="1000" dirty="0" err="1"/>
              <a:t>Microsoft.AlertsManagement</a:t>
            </a:r>
            <a:r>
              <a:rPr lang="en-US" sz="1000" dirty="0"/>
              <a:t> alerts 2018-05-05-preview” that is in preview mode will be deprecated from the date 10-10-2024.</a:t>
            </a:r>
          </a:p>
          <a:p>
            <a:r>
              <a:rPr lang="en-US" sz="1000" dirty="0"/>
              <a:t>After 10-10-2024, ARM will return that the “API version is not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Azure Lab Services is being retired on June 28, 2027</a:t>
            </a:r>
            <a:endParaRPr lang="en-US" dirty="0"/>
          </a:p>
          <a:p>
            <a:pPr algn="just"/>
            <a:r>
              <a:rPr lang="en-US" dirty="0"/>
              <a:t>Azure Lab Services will be retired on June 28, 2027 because of the availability of other Microsoft VDI services such as Azure Virtual Desktop, Windows 365, Azure DevTest Labs, and Microsoft Dev Box.  </a:t>
            </a:r>
          </a:p>
          <a:p>
            <a:pPr algn="just"/>
            <a:r>
              <a:rPr lang="en-US" dirty="0"/>
              <a:t>If these services don’t meet requirements, then we are suggesting that review and choose one of the recommended partner solutions. Review the retirement guide for more details about the partner options.</a:t>
            </a:r>
          </a:p>
          <a:p>
            <a:pPr algn="just"/>
            <a:r>
              <a:rPr lang="en-US" dirty="0"/>
              <a:t>If you are an existing customer of Azure Lab Services, you can continue to use the service till June 28, 2027. New customers, however, will not be allowed to sign up for the service starting July 15, 2024. We are committed to support you till June 28, 2027 for the service. After this date Azure Lab Services won’t be supported, and you will not have access to your lab accounts, lab plans, or labs.</a:t>
            </a:r>
          </a:p>
        </p:txBody>
      </p:sp>
      <p:sp>
        <p:nvSpPr>
          <p:cNvPr id="2" name="Text Placeholder 11">
            <a:extLst>
              <a:ext uri="{FF2B5EF4-FFF2-40B4-BE49-F238E27FC236}">
                <a16:creationId xmlns:a16="http://schemas.microsoft.com/office/drawing/2014/main" id="{23B810A2-1F48-4ABD-0EB2-FDE828C4196F}"/>
              </a:ext>
            </a:extLst>
          </p:cNvPr>
          <p:cNvSpPr txBox="1">
            <a:spLocks/>
          </p:cNvSpPr>
          <p:nvPr/>
        </p:nvSpPr>
        <p:spPr>
          <a:xfrm>
            <a:off x="4433776" y="1946868"/>
            <a:ext cx="4365038" cy="23522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4"/>
              </a:rPr>
              <a:t>Azure DevOps Server 2022.2 RTW now available</a:t>
            </a:r>
            <a:endParaRPr lang="en-US" sz="1000"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1"/>
            <a:ext cx="4365038" cy="2931916"/>
          </a:xfrm>
        </p:spPr>
        <p:txBody>
          <a:bodyPr/>
          <a:lstStyle/>
          <a:p>
            <a:pPr marL="171450" indent="-171450" algn="l">
              <a:buFont typeface="Arial" panose="020B0604020202020204" pitchFamily="34" charset="0"/>
              <a:buChar char="•"/>
            </a:pPr>
            <a:r>
              <a:rPr lang="en-US" sz="1000" b="1" i="0" dirty="0">
                <a:solidFill>
                  <a:srgbClr val="333333"/>
                </a:solidFill>
                <a:effectLst/>
                <a:highlight>
                  <a:srgbClr val="FFFFFF"/>
                </a:highlight>
              </a:rPr>
              <a:t>Domain 3: Author and maintain actions</a:t>
            </a:r>
            <a:endParaRPr lang="en-US" sz="1000"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hlinkClick r:id="rId2"/>
              </a:rPr>
              <a:t>Creating actions</a:t>
            </a:r>
            <a:endParaRPr lang="en-US" sz="1000"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hlinkClick r:id="rId3"/>
              </a:rPr>
              <a:t>Action metadata syntax</a:t>
            </a:r>
            <a:endParaRPr lang="en-US" sz="1000" b="0" i="0" dirty="0">
              <a:solidFill>
                <a:srgbClr val="333333"/>
              </a:solidFill>
              <a:effectLst/>
              <a:highlight>
                <a:srgbClr val="FFFFFF"/>
              </a:highlight>
            </a:endParaRPr>
          </a:p>
          <a:p>
            <a:pPr marL="171450" indent="-171450" algn="l">
              <a:buFont typeface="Arial" panose="020B0604020202020204" pitchFamily="34" charset="0"/>
              <a:buChar char="•"/>
            </a:pPr>
            <a:r>
              <a:rPr lang="en-US" sz="1000" b="1" i="0" dirty="0">
                <a:solidFill>
                  <a:srgbClr val="333333"/>
                </a:solidFill>
                <a:effectLst/>
                <a:highlight>
                  <a:srgbClr val="FFFFFF"/>
                </a:highlight>
              </a:rPr>
              <a:t>Domain 4: Manage GitHub Actions in the enterprise</a:t>
            </a:r>
            <a:endParaRPr lang="en-US" sz="1000"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hlinkClick r:id="rId4"/>
              </a:rPr>
              <a:t>Managing GitHub Actions in your enterprise</a:t>
            </a:r>
            <a:endParaRPr lang="en-US" sz="1000"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hlinkClick r:id="rId5"/>
              </a:rPr>
              <a:t>Setting up self-hosted runners</a:t>
            </a:r>
            <a:endParaRPr lang="en-US" sz="1000"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hlinkClick r:id="rId6"/>
              </a:rPr>
              <a:t>Managing access to self-hosted runners</a:t>
            </a:r>
            <a:endParaRPr lang="en-US" sz="1000" b="0" i="0" dirty="0">
              <a:solidFill>
                <a:srgbClr val="333333"/>
              </a:solidFill>
              <a:effectLst/>
              <a:highlight>
                <a:srgbClr val="FFFFFF"/>
              </a:highlight>
            </a:endParaRPr>
          </a:p>
          <a:p>
            <a:pPr marL="171450" indent="-171450">
              <a:buFont typeface="Arial" panose="020B0604020202020204" pitchFamily="34" charset="0"/>
              <a:buChar char="•"/>
            </a:pPr>
            <a:br>
              <a:rPr lang="en-US" sz="1000" dirty="0"/>
            </a:br>
            <a:endParaRPr lang="en-US" sz="1000" dirty="0"/>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2931916"/>
          </a:xfrm>
        </p:spPr>
        <p:txBody>
          <a:bodyPr/>
          <a:lstStyle/>
          <a:p>
            <a:pPr algn="l"/>
            <a:r>
              <a:rPr lang="en-US" i="0" dirty="0">
                <a:solidFill>
                  <a:srgbClr val="333333"/>
                </a:solidFill>
                <a:effectLst/>
                <a:highlight>
                  <a:srgbClr val="FFFFFF"/>
                </a:highlight>
                <a:hlinkClick r:id="rId7"/>
              </a:rPr>
              <a:t>Study guide: GitHub Actions certification</a:t>
            </a:r>
            <a:endParaRPr lang="en-US" b="1" i="0" dirty="0">
              <a:solidFill>
                <a:srgbClr val="333333"/>
              </a:solidFill>
              <a:effectLst/>
              <a:highlight>
                <a:srgbClr val="FFFFFF"/>
              </a:highlight>
            </a:endParaRPr>
          </a:p>
          <a:p>
            <a:pPr marL="171450" indent="-171450" algn="l">
              <a:buFont typeface="Arial" panose="020B0604020202020204" pitchFamily="34" charset="0"/>
              <a:buChar char="•"/>
            </a:pPr>
            <a:r>
              <a:rPr lang="en-US" b="1" i="0" dirty="0">
                <a:solidFill>
                  <a:srgbClr val="333333"/>
                </a:solidFill>
                <a:effectLst/>
                <a:highlight>
                  <a:srgbClr val="FFFFFF"/>
                </a:highlight>
              </a:rPr>
              <a:t>Domain 1: Author and maintain workflows</a:t>
            </a:r>
            <a:endParaRPr lang="en-US"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8"/>
              </a:rPr>
              <a:t>Workflow syntax for GitHub Actions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9"/>
              </a:rPr>
              <a:t>Events that trigger workflows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0"/>
              </a:rPr>
              <a:t>Configuring workflows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1"/>
              </a:rPr>
              <a:t>Using actions in workflows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2"/>
              </a:rPr>
              <a:t>Managing workflow runs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3"/>
              </a:rPr>
              <a:t>Workflow commands</a:t>
            </a:r>
            <a:endParaRPr lang="en-US" sz="1000" b="0" i="0" dirty="0">
              <a:solidFill>
                <a:srgbClr val="333333"/>
              </a:solidFill>
              <a:effectLst/>
              <a:highlight>
                <a:srgbClr val="FFFFFF"/>
              </a:highlight>
              <a:latin typeface="+mj-lt"/>
            </a:endParaRPr>
          </a:p>
          <a:p>
            <a:pPr marL="171450" indent="-171450" algn="l">
              <a:buFont typeface="Arial" panose="020B0604020202020204" pitchFamily="34" charset="0"/>
              <a:buChar char="•"/>
            </a:pPr>
            <a:r>
              <a:rPr lang="en-US" b="1" i="0" dirty="0">
                <a:solidFill>
                  <a:srgbClr val="333333"/>
                </a:solidFill>
                <a:effectLst/>
                <a:highlight>
                  <a:srgbClr val="FFFFFF"/>
                </a:highlight>
              </a:rPr>
              <a:t>Domain 2: Consume workflows</a:t>
            </a:r>
            <a:endParaRPr lang="en-US"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4"/>
              </a:rPr>
              <a:t>Interpreting the effects of a workflow</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5"/>
              </a:rPr>
              <a:t>Viewing workflow run history and details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6"/>
              </a:rPr>
              <a:t>Workflow status badges</a:t>
            </a:r>
            <a:endParaRPr lang="en-US" sz="1000" b="0" i="0" dirty="0">
              <a:solidFill>
                <a:srgbClr val="333333"/>
              </a:solidFill>
              <a:effectLst/>
              <a:highlight>
                <a:srgbClr val="FFFFFF"/>
              </a:highlight>
              <a:latin typeface="+mj-lt"/>
            </a:endParaRPr>
          </a:p>
          <a:p>
            <a:pPr marL="171450" indent="-171450">
              <a:buFont typeface="Arial" panose="020B0604020202020204" pitchFamily="34" charset="0"/>
              <a:buChar char="•"/>
            </a:pPr>
            <a:endParaRPr lang="en-US" dirty="0"/>
          </a:p>
        </p:txBody>
      </p:sp>
      <p:pic>
        <p:nvPicPr>
          <p:cNvPr id="1026" name="Picture 2" descr="thumbnail image 1 of blog post titled &#10; &#10; &#10;  &#10; &#10; &#10; &#10;    &#10;  &#10;   &#10;    &#10;      &#10;       Study guide: GitHub Actions certification&#10;       &#10;      &#10;     &#10;   &#10;  &#10; &#10;   &#10; &#10; &#10; &#10; &#10; &#10;">
            <a:extLst>
              <a:ext uri="{FF2B5EF4-FFF2-40B4-BE49-F238E27FC236}">
                <a16:creationId xmlns:a16="http://schemas.microsoft.com/office/drawing/2014/main" id="{C2F506F6-0A00-E888-0078-83B713C1A3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059" y="3576246"/>
            <a:ext cx="5693433" cy="142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0"/>
            <a:ext cx="3955312" cy="1284271"/>
          </a:xfrm>
        </p:spPr>
        <p:txBody>
          <a:bodyPr/>
          <a:lstStyle/>
          <a:p>
            <a:pPr algn="just"/>
            <a:r>
              <a:rPr lang="en-US" dirty="0">
                <a:hlinkClick r:id="rId2"/>
              </a:rPr>
              <a:t>Azure Essentials </a:t>
            </a:r>
            <a:endParaRPr lang="en-US" dirty="0"/>
          </a:p>
          <a:p>
            <a:pPr algn="just"/>
            <a:r>
              <a:rPr lang="en-US" dirty="0"/>
              <a:t>Azure Essentials brings together Microsoft's best practices, product experiences, reference architectures, skilling, and our array of resources into a single destination to help you maximize the value of your investments on Azure. Built upon Microsoft and industry best practices, Azure Essentials offers detailed guidance, as a resource kit, tailored to your specific business scenarios. </a:t>
            </a:r>
          </a:p>
        </p:txBody>
      </p:sp>
      <p:pic>
        <p:nvPicPr>
          <p:cNvPr id="1026" name="Picture 2" descr="thumbnail image 2 of blog post titled &#10; &#10; &#10;  &#10; &#10; &#10; &#10;    &#10;  &#10;   &#10;    &#10;      &#10;       Mastering your cloud journey: Essentials to Innovating, Migrating and Modernizing, on Azure&#10;       &#10;      &#10;     &#10;   &#10;  &#10; &#10;   &#10; &#10; &#10; &#10; &#10; &#10;">
            <a:extLst>
              <a:ext uri="{FF2B5EF4-FFF2-40B4-BE49-F238E27FC236}">
                <a16:creationId xmlns:a16="http://schemas.microsoft.com/office/drawing/2014/main" id="{37092E74-80F5-434C-8535-1E84EFC18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77" y="2139351"/>
            <a:ext cx="4059358" cy="227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34070"/>
          </a:xfrm>
        </p:spPr>
        <p:txBody>
          <a:bodyPr/>
          <a:lstStyle/>
          <a:p>
            <a:pPr algn="just"/>
            <a:r>
              <a:rPr lang="en-US" dirty="0">
                <a:hlinkClick r:id="rId2"/>
              </a:rPr>
              <a:t>Generally Available: ExpressRoute FastPath Support for </a:t>
            </a:r>
            <a:r>
              <a:rPr lang="en-US" dirty="0" err="1">
                <a:hlinkClick r:id="rId2"/>
              </a:rPr>
              <a:t>Vnet</a:t>
            </a:r>
            <a:r>
              <a:rPr lang="en-US" dirty="0">
                <a:hlinkClick r:id="rId2"/>
              </a:rPr>
              <a:t> Peering &amp; UDR</a:t>
            </a:r>
            <a:endParaRPr lang="en-US" dirty="0"/>
          </a:p>
          <a:p>
            <a:pPr algn="just"/>
            <a:r>
              <a:rPr lang="en-US" dirty="0"/>
              <a:t>The data flow between On-Premises and Azure using ExpressRoute is </a:t>
            </a:r>
            <a:r>
              <a:rPr lang="en-US" b="1" dirty="0"/>
              <a:t>asymmetric by design</a:t>
            </a:r>
            <a:r>
              <a:rPr lang="en-US" dirty="0"/>
              <a:t>.</a:t>
            </a:r>
          </a:p>
          <a:p>
            <a:pPr algn="just"/>
            <a:r>
              <a:rPr lang="en-US" dirty="0"/>
              <a:t>The </a:t>
            </a:r>
            <a:r>
              <a:rPr lang="en-US" b="1" dirty="0"/>
              <a:t>traffic from On-Premises to Azure transits </a:t>
            </a:r>
            <a:r>
              <a:rPr lang="en-US" dirty="0"/>
              <a:t>via the </a:t>
            </a:r>
            <a:r>
              <a:rPr lang="en-US" b="1" dirty="0"/>
              <a:t>ExpressRoute Gateway</a:t>
            </a:r>
            <a:r>
              <a:rPr lang="en-US" dirty="0"/>
              <a:t>, but the return traffic (</a:t>
            </a:r>
            <a:r>
              <a:rPr lang="en-US" b="1" dirty="0"/>
              <a:t>Azure to On-Premises</a:t>
            </a:r>
            <a:r>
              <a:rPr lang="en-US" dirty="0"/>
              <a:t>) </a:t>
            </a:r>
            <a:r>
              <a:rPr lang="en-US" b="1" dirty="0"/>
              <a:t>bypasses the ExpressRoute </a:t>
            </a:r>
            <a:r>
              <a:rPr lang="en-US" dirty="0"/>
              <a:t>Gateway and is forwarded directly to the MSEEs.</a:t>
            </a:r>
          </a:p>
          <a:p>
            <a:pPr algn="just"/>
            <a:endParaRPr lang="en-US" dirty="0"/>
          </a:p>
          <a:p>
            <a:pPr algn="just"/>
            <a:endParaRPr lang="en-US" dirty="0"/>
          </a:p>
        </p:txBody>
      </p:sp>
      <p:pic>
        <p:nvPicPr>
          <p:cNvPr id="4098" name="Picture 2" descr="thumbnail image 1 of blog post titled &#10; &#10; &#10;  &#10; &#10; &#10; &#10;    &#10;  &#10;   &#10;    &#10;      &#10;       ExpressRoute FastPath for UDRs and VNet peering&#10;       &#10;      &#10;     &#10;   &#10;  &#10; &#10;   &#10; &#10; &#10; &#10; &#10; &#10;">
            <a:extLst>
              <a:ext uri="{FF2B5EF4-FFF2-40B4-BE49-F238E27FC236}">
                <a16:creationId xmlns:a16="http://schemas.microsoft.com/office/drawing/2014/main" id="{B07B443E-8EC2-20E6-7E1B-B726FB1221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022" y="2163492"/>
            <a:ext cx="2970669" cy="145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DF66F80E-40AB-CF0B-B0CF-476DF8F02F2A}"/>
              </a:ext>
            </a:extLst>
          </p:cNvPr>
          <p:cNvSpPr txBox="1">
            <a:spLocks/>
          </p:cNvSpPr>
          <p:nvPr/>
        </p:nvSpPr>
        <p:spPr>
          <a:xfrm>
            <a:off x="342900" y="3822702"/>
            <a:ext cx="3955312" cy="79966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When FastPath is enabled, it enhances data path performance, and instead of routing through the gateway, FastPath sends network traffic directly to virtual machines within the virtual network, reducing the number of hops and potential bottlenecks. FastPath still requires a virtual network gateway to be created to exchange routes between the virtual network and on-premises network</a:t>
            </a:r>
          </a:p>
        </p:txBody>
      </p:sp>
      <p:sp>
        <p:nvSpPr>
          <p:cNvPr id="3" name="Text Placeholder 13">
            <a:extLst>
              <a:ext uri="{FF2B5EF4-FFF2-40B4-BE49-F238E27FC236}">
                <a16:creationId xmlns:a16="http://schemas.microsoft.com/office/drawing/2014/main" id="{DFB59DB8-82AC-31D3-45CA-7DE7588BA55E}"/>
              </a:ext>
            </a:extLst>
          </p:cNvPr>
          <p:cNvSpPr txBox="1">
            <a:spLocks/>
          </p:cNvSpPr>
          <p:nvPr/>
        </p:nvSpPr>
        <p:spPr>
          <a:xfrm>
            <a:off x="4628007" y="855079"/>
            <a:ext cx="3955312" cy="136048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FastPath on ExpressRoute Direct circuit connections now also honors:</a:t>
            </a:r>
          </a:p>
          <a:p>
            <a:pPr marL="171450" indent="-171450" algn="just">
              <a:buFont typeface="Arial" panose="020B0604020202020204" pitchFamily="34" charset="0"/>
              <a:buChar char="•"/>
            </a:pPr>
            <a:r>
              <a:rPr lang="en-US" b="1" dirty="0"/>
              <a:t>UDRs</a:t>
            </a:r>
            <a:r>
              <a:rPr lang="en-US" dirty="0"/>
              <a:t> on the Gateway subnet</a:t>
            </a:r>
          </a:p>
          <a:p>
            <a:pPr marL="171450" indent="-171450" algn="just">
              <a:buFont typeface="Arial" panose="020B0604020202020204" pitchFamily="34" charset="0"/>
              <a:buChar char="•"/>
            </a:pPr>
            <a:r>
              <a:rPr lang="en-US" b="1" dirty="0"/>
              <a:t>VNet peering </a:t>
            </a:r>
            <a:r>
              <a:rPr lang="en-US" dirty="0"/>
              <a:t>within the same region: traffic coming from On-Premises will be sent directly to VMs in spoke </a:t>
            </a:r>
            <a:r>
              <a:rPr lang="en-US" dirty="0" err="1"/>
              <a:t>VNets</a:t>
            </a:r>
            <a:r>
              <a:rPr lang="en-US" dirty="0"/>
              <a:t>, bypassing the ExpressRoute Gateway (global VNet peering is not supported).</a:t>
            </a:r>
          </a:p>
        </p:txBody>
      </p:sp>
      <p:pic>
        <p:nvPicPr>
          <p:cNvPr id="4100" name="Picture 4" descr="thumbnail image 2 of blog post titled &#10; &#10; &#10;  &#10; &#10; &#10; &#10;    &#10;  &#10;   &#10;    &#10;      &#10;       ExpressRoute FastPath for UDRs and VNet peering&#10;       &#10;      &#10;     &#10;   &#10;  &#10; &#10;   &#10; &#10; &#10; &#10; &#10; &#10;">
            <a:extLst>
              <a:ext uri="{FF2B5EF4-FFF2-40B4-BE49-F238E27FC236}">
                <a16:creationId xmlns:a16="http://schemas.microsoft.com/office/drawing/2014/main" id="{7839FEA0-7A23-5A97-FF59-43BCFBD69A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3053" y="2106868"/>
            <a:ext cx="3505925" cy="171583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3">
            <a:extLst>
              <a:ext uri="{FF2B5EF4-FFF2-40B4-BE49-F238E27FC236}">
                <a16:creationId xmlns:a16="http://schemas.microsoft.com/office/drawing/2014/main" id="{32EE2154-2508-E59B-0367-28D8BCC7FBB0}"/>
              </a:ext>
            </a:extLst>
          </p:cNvPr>
          <p:cNvSpPr txBox="1">
            <a:spLocks/>
          </p:cNvSpPr>
          <p:nvPr/>
        </p:nvSpPr>
        <p:spPr>
          <a:xfrm>
            <a:off x="4628007" y="3822702"/>
            <a:ext cx="3955312" cy="109638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Current </a:t>
            </a:r>
            <a:r>
              <a:rPr lang="en-US" b="1" dirty="0"/>
              <a:t>constraints</a:t>
            </a:r>
            <a:r>
              <a:rPr lang="en-US" dirty="0"/>
              <a:t> and </a:t>
            </a:r>
            <a:r>
              <a:rPr lang="en-US" b="1" dirty="0"/>
              <a:t>limitations</a:t>
            </a:r>
            <a:r>
              <a:rPr lang="en-US" dirty="0"/>
              <a:t>:</a:t>
            </a:r>
          </a:p>
          <a:p>
            <a:pPr marL="171450" indent="-171450" algn="just">
              <a:buFont typeface="Arial" panose="020B0604020202020204" pitchFamily="34" charset="0"/>
              <a:buChar char="•"/>
            </a:pPr>
            <a:r>
              <a:rPr lang="en-US" dirty="0"/>
              <a:t>IP address limit</a:t>
            </a:r>
          </a:p>
          <a:p>
            <a:pPr marL="171450" indent="-171450" algn="just">
              <a:buFont typeface="Arial" panose="020B0604020202020204" pitchFamily="34" charset="0"/>
              <a:buChar char="•"/>
            </a:pPr>
            <a:r>
              <a:rPr lang="en-US" dirty="0"/>
              <a:t>Private Endpoint/Private Link</a:t>
            </a:r>
          </a:p>
          <a:p>
            <a:pPr marL="171450" indent="-171450" algn="just">
              <a:buFont typeface="Arial" panose="020B0604020202020204" pitchFamily="34" charset="0"/>
              <a:buChar char="•"/>
            </a:pPr>
            <a:r>
              <a:rPr lang="en-US" dirty="0"/>
              <a:t>FastPath is available in Hub &amp; Spoke environments only, and currently not supported in </a:t>
            </a:r>
            <a:r>
              <a:rPr lang="en-US" dirty="0" err="1"/>
              <a:t>vWAN</a:t>
            </a:r>
            <a:r>
              <a:rPr lang="en-US" dirty="0"/>
              <a:t>.</a:t>
            </a:r>
          </a:p>
        </p:txBody>
      </p:sp>
    </p:spTree>
    <p:extLst>
      <p:ext uri="{BB962C8B-B14F-4D97-AF65-F5344CB8AC3E}">
        <p14:creationId xmlns:p14="http://schemas.microsoft.com/office/powerpoint/2010/main" val="118482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10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Azure Virtual Network Manager mesh and direct connectivity</a:t>
            </a:r>
            <a:endParaRPr lang="en-US" sz="1000" dirty="0"/>
          </a:p>
          <a:p>
            <a:pPr algn="just"/>
            <a:r>
              <a:rPr lang="en-US" sz="1000" dirty="0"/>
              <a:t>This feature enables a group of </a:t>
            </a:r>
            <a:r>
              <a:rPr lang="en-US" sz="1000" b="1" dirty="0"/>
              <a:t>virtual networks to directly communicate </a:t>
            </a:r>
            <a:r>
              <a:rPr lang="en-US" sz="1000" dirty="0"/>
              <a:t>to each other without an additional hop, thus improving the latency and management overhead of establish each virtual network's desired connectivity.</a:t>
            </a:r>
          </a:p>
          <a:p>
            <a:pPr algn="just"/>
            <a:r>
              <a:rPr lang="en-US" sz="1000" dirty="0"/>
              <a:t>For example, it is possible to use this feature to let a subset of the spoke virtual networks in a hub and spoke topology that require low latency to directly communicate to each other. The traffic between these virtual networks can be filtered using network security groups (NSGs) and Azure Virtual Network Manager's security admin rules while still maintaining this direct connectivity. To learn more about security admin rules and their use cases, please see our public documentation on security admin rules.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ExpressRoute Traffic Collector support for provider circuits</a:t>
            </a:r>
            <a:endParaRPr lang="en-US" dirty="0"/>
          </a:p>
          <a:p>
            <a:pPr algn="just"/>
            <a:r>
              <a:rPr lang="en-US" dirty="0"/>
              <a:t>Azure </a:t>
            </a:r>
            <a:r>
              <a:rPr lang="en-US" b="1" dirty="0"/>
              <a:t>ExpressRoute customers are now able to configure ExpressRoute Traffic Collector on 1G+ provider circuits</a:t>
            </a:r>
            <a:r>
              <a:rPr lang="en-US" dirty="0"/>
              <a:t>. This is an expansion of the existing service which previously only supported </a:t>
            </a:r>
            <a:r>
              <a:rPr lang="en-US" b="1" dirty="0"/>
              <a:t>ExpressRoute Direct circuits</a:t>
            </a:r>
            <a:r>
              <a:rPr lang="en-US" dirty="0"/>
              <a:t>.</a:t>
            </a:r>
          </a:p>
          <a:p>
            <a:pPr algn="just"/>
            <a:r>
              <a:rPr lang="en-US" dirty="0"/>
              <a:t>ExpressRoute Traffic Collector is a fully managed traffic monitoring solution built for ExpressRoute. ExpressRoute Traffic Collector logs IPFIX flow records that can then be queried to gain improved visibility into circuit traffic. </a:t>
            </a:r>
          </a:p>
          <a:p>
            <a:pPr algn="just"/>
            <a:r>
              <a:rPr lang="en-US" dirty="0"/>
              <a:t>Flow logs are collected </a:t>
            </a:r>
            <a:r>
              <a:rPr lang="en-US" b="1" dirty="0"/>
              <a:t>at an interval of every 1 minute</a:t>
            </a:r>
            <a:r>
              <a:rPr lang="en-US" dirty="0"/>
              <a:t>. All packets collected for a given flow get aggregated and imported into a </a:t>
            </a:r>
            <a:r>
              <a:rPr lang="en-US" b="1" dirty="0"/>
              <a:t>Log Analytics workspace for further analysis.</a:t>
            </a:r>
            <a:r>
              <a:rPr lang="en-US" dirty="0"/>
              <a:t> During flow collection</a:t>
            </a:r>
            <a:r>
              <a:rPr lang="en-US" b="1" dirty="0"/>
              <a:t>, not every packet is captured </a:t>
            </a:r>
            <a:r>
              <a:rPr lang="en-US" dirty="0"/>
              <a:t>into its own flow record. ExpressRoute Traffic Collector uses a sampling rate of </a:t>
            </a:r>
            <a:r>
              <a:rPr lang="en-US" b="1" dirty="0"/>
              <a:t>1:4096</a:t>
            </a:r>
            <a:r>
              <a:rPr lang="en-US" dirty="0"/>
              <a:t>, meaning 1 out of every 4096 packets gets captured.</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1"/>
            <a:ext cx="3955312" cy="602783"/>
          </a:xfrm>
        </p:spPr>
        <p:txBody>
          <a:bodyPr/>
          <a:lstStyle/>
          <a:p>
            <a:r>
              <a:rPr lang="en-US" dirty="0">
                <a:hlinkClick r:id="rId2"/>
              </a:rPr>
              <a:t>Portal extension for Azure Firewall with DDoS protection</a:t>
            </a:r>
            <a:endParaRPr lang="en-US" dirty="0"/>
          </a:p>
          <a:p>
            <a:r>
              <a:rPr lang="en-US" dirty="0"/>
              <a:t>MS integrated DDoS protection configuration into Azure Firewall creation wizard</a:t>
            </a:r>
          </a:p>
        </p:txBody>
      </p:sp>
      <p:pic>
        <p:nvPicPr>
          <p:cNvPr id="2050" name="Picture 2" descr="thumbnail image 2 of blog post titled &#10; &#10; &#10;  &#10; &#10; &#10; &#10;    &#10;  &#10;   &#10;    &#10;      &#10;       Portal extension for Azure Firewall with DDoS protection&#10;       &#10;      &#10;     &#10;   &#10;  &#10; &#10;   &#10; &#10; &#10; &#10; &#10; &#10;">
            <a:extLst>
              <a:ext uri="{FF2B5EF4-FFF2-40B4-BE49-F238E27FC236}">
                <a16:creationId xmlns:a16="http://schemas.microsoft.com/office/drawing/2014/main" id="{1EEA2DED-0A4F-89DC-891B-93C1EC6E9A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393" y="1457864"/>
            <a:ext cx="2516162" cy="322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473565"/>
          </a:xfrm>
        </p:spPr>
        <p:txBody>
          <a:bodyPr/>
          <a:lstStyle/>
          <a:p>
            <a:pPr algn="just"/>
            <a:r>
              <a:rPr lang="en-US" dirty="0">
                <a:hlinkClick r:id="rId2"/>
              </a:rPr>
              <a:t>(Preview) Dynamic watermarking for sensitivity labels in Word, Excel, and PowerPoint</a:t>
            </a:r>
            <a:endParaRPr lang="en-US" dirty="0"/>
          </a:p>
          <a:p>
            <a:pPr algn="just"/>
            <a:r>
              <a:rPr lang="en-US" dirty="0"/>
              <a:t> The future is aimed to both deter users from leaking sensitive information and attribute leaks if they do occur. This feature is rolling out to a public preview, with full general availability planned for later in 2024.</a:t>
            </a:r>
          </a:p>
          <a:p>
            <a:pPr marL="171450" indent="-171450" algn="just">
              <a:buFont typeface="Arial" panose="020B0604020202020204" pitchFamily="34" charset="0"/>
              <a:buChar char="•"/>
            </a:pPr>
            <a:r>
              <a:rPr lang="en-US" dirty="0"/>
              <a:t>Dynamic watermarks contain the UPN (email address) associated with the account being used to open the file</a:t>
            </a:r>
          </a:p>
        </p:txBody>
      </p:sp>
      <p:pic>
        <p:nvPicPr>
          <p:cNvPr id="4098" name="Picture 2" descr="thumbnail image 1 captioned Figure 1: Example of dynamic watermarking">
            <a:extLst>
              <a:ext uri="{FF2B5EF4-FFF2-40B4-BE49-F238E27FC236}">
                <a16:creationId xmlns:a16="http://schemas.microsoft.com/office/drawing/2014/main" id="{87D42D58-019A-E441-FBD8-1120EB357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21" y="2328645"/>
            <a:ext cx="3627669" cy="243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86528"/>
          </a:xfrm>
        </p:spPr>
        <p:txBody>
          <a:bodyPr/>
          <a:lstStyle/>
          <a:p>
            <a:r>
              <a:rPr lang="en-US" dirty="0">
                <a:hlinkClick r:id="rId2"/>
              </a:rPr>
              <a:t>Azure ARC Gateway is in Public Preview</a:t>
            </a:r>
            <a:endParaRPr lang="en-US" dirty="0"/>
          </a:p>
          <a:p>
            <a:r>
              <a:rPr lang="en-US" dirty="0"/>
              <a:t>Today Azure Arc require around 15 endpoints for basic scenario and 150+ for all scenarios.</a:t>
            </a:r>
          </a:p>
          <a:p>
            <a:r>
              <a:rPr lang="en-US" dirty="0"/>
              <a:t>Azure ARC Gateway is aimed to reduced amount of endpoint that must be opened in the enterprise proxies &amp; firewalls</a:t>
            </a:r>
          </a:p>
          <a:p>
            <a:r>
              <a:rPr lang="en-US" dirty="0"/>
              <a:t>Azure ARC Gateway has 2 components:</a:t>
            </a:r>
          </a:p>
          <a:p>
            <a:pPr marL="171450" indent="-171450">
              <a:buFont typeface="Arial" panose="020B0604020202020204" pitchFamily="34" charset="0"/>
              <a:buChar char="•"/>
            </a:pPr>
            <a:r>
              <a:rPr lang="en-US" dirty="0"/>
              <a:t>Arc Gateway – created in the Azure Cloud and will be a common gateway for all scenarios</a:t>
            </a:r>
          </a:p>
          <a:p>
            <a:pPr marL="171450" indent="-171450">
              <a:buFont typeface="Arial" panose="020B0604020202020204" pitchFamily="34" charset="0"/>
              <a:buChar char="•"/>
            </a:pPr>
            <a:r>
              <a:rPr lang="en-US" dirty="0"/>
              <a:t>Azure Arc Proxy – a component that routes all traffic to the Azure ARC Gateway</a:t>
            </a:r>
          </a:p>
        </p:txBody>
      </p:sp>
      <p:pic>
        <p:nvPicPr>
          <p:cNvPr id="3" name="Picture 2">
            <a:extLst>
              <a:ext uri="{FF2B5EF4-FFF2-40B4-BE49-F238E27FC236}">
                <a16:creationId xmlns:a16="http://schemas.microsoft.com/office/drawing/2014/main" id="{86CB5FD7-09D1-AE9C-DEB5-070B092546BA}"/>
              </a:ext>
            </a:extLst>
          </p:cNvPr>
          <p:cNvPicPr>
            <a:picLocks noChangeAspect="1"/>
          </p:cNvPicPr>
          <p:nvPr/>
        </p:nvPicPr>
        <p:blipFill>
          <a:blip r:embed="rId3"/>
          <a:stretch>
            <a:fillRect/>
          </a:stretch>
        </p:blipFill>
        <p:spPr>
          <a:xfrm>
            <a:off x="397438" y="2880859"/>
            <a:ext cx="3900774" cy="2149406"/>
          </a:xfrm>
          <a:prstGeom prst="rect">
            <a:avLst/>
          </a:prstGeom>
        </p:spPr>
      </p:pic>
      <p:sp>
        <p:nvSpPr>
          <p:cNvPr id="4" name="Text Placeholder 13">
            <a:extLst>
              <a:ext uri="{FF2B5EF4-FFF2-40B4-BE49-F238E27FC236}">
                <a16:creationId xmlns:a16="http://schemas.microsoft.com/office/drawing/2014/main" id="{EBCEA5FB-815C-A0B0-E018-B24A7995E3AA}"/>
              </a:ext>
            </a:extLst>
          </p:cNvPr>
          <p:cNvSpPr txBox="1">
            <a:spLocks/>
          </p:cNvSpPr>
          <p:nvPr/>
        </p:nvSpPr>
        <p:spPr>
          <a:xfrm>
            <a:off x="4570857" y="855080"/>
            <a:ext cx="3955312" cy="404472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Agent and Gateway Extensions in Azure Monitor SCOM MI</a:t>
            </a:r>
            <a:endParaRPr lang="en-US" dirty="0"/>
          </a:p>
          <a:p>
            <a:pPr algn="just"/>
            <a:r>
              <a:rPr lang="en-US" dirty="0"/>
              <a:t>A new capability that allows you to initiate monitoring on Azure and Arc enabled Windows machines at-scale and programmatically.</a:t>
            </a:r>
          </a:p>
          <a:p>
            <a:pPr algn="just"/>
            <a:r>
              <a:rPr lang="en-US" dirty="0"/>
              <a:t>Extensions for Agents and Gateways offer the following benefits:</a:t>
            </a:r>
          </a:p>
          <a:p>
            <a:pPr marL="171450" indent="-171450" algn="just">
              <a:buFont typeface="Arial" panose="020B0604020202020204" pitchFamily="34" charset="0"/>
              <a:buChar char="•"/>
            </a:pPr>
            <a:r>
              <a:rPr lang="en-US" dirty="0"/>
              <a:t>Monitor workloads everywhere</a:t>
            </a:r>
          </a:p>
          <a:p>
            <a:pPr marL="171450" indent="-171450" algn="just">
              <a:buFont typeface="Arial" panose="020B0604020202020204" pitchFamily="34" charset="0"/>
              <a:buChar char="•"/>
            </a:pPr>
            <a:r>
              <a:rPr lang="en-US" dirty="0"/>
              <a:t>At-scale deployment</a:t>
            </a:r>
          </a:p>
          <a:p>
            <a:pPr marL="171450" indent="-171450" algn="just">
              <a:buFont typeface="Arial" panose="020B0604020202020204" pitchFamily="34" charset="0"/>
              <a:buChar char="•"/>
            </a:pPr>
            <a:r>
              <a:rPr lang="en-US" dirty="0"/>
              <a:t>Transition at your pace</a:t>
            </a:r>
          </a:p>
          <a:p>
            <a:pPr marL="171450" indent="-171450" algn="just">
              <a:buFont typeface="Arial" panose="020B0604020202020204" pitchFamily="34" charset="0"/>
              <a:buChar char="•"/>
            </a:pPr>
            <a:r>
              <a:rPr lang="en-US" dirty="0"/>
              <a:t>Secure and latest by default</a:t>
            </a:r>
          </a:p>
          <a:p>
            <a:pPr algn="just"/>
            <a:r>
              <a:rPr lang="en-US" dirty="0"/>
              <a:t>Following are the supported Windows versions that can be monitored using SCOM Managed Instance:</a:t>
            </a:r>
          </a:p>
          <a:p>
            <a:pPr marL="171450" indent="-171450" algn="just">
              <a:buFont typeface="Arial" panose="020B0604020202020204" pitchFamily="34" charset="0"/>
              <a:buChar char="•"/>
            </a:pPr>
            <a:r>
              <a:rPr lang="en-US" dirty="0"/>
              <a:t>Windows 2022</a:t>
            </a:r>
          </a:p>
          <a:p>
            <a:pPr marL="171450" indent="-171450" algn="just">
              <a:buFont typeface="Arial" panose="020B0604020202020204" pitchFamily="34" charset="0"/>
              <a:buChar char="•"/>
            </a:pPr>
            <a:r>
              <a:rPr lang="en-US" dirty="0"/>
              <a:t>Windows 2019</a:t>
            </a:r>
          </a:p>
          <a:p>
            <a:pPr marL="171450" indent="-171450" algn="just">
              <a:buFont typeface="Arial" panose="020B0604020202020204" pitchFamily="34" charset="0"/>
              <a:buChar char="•"/>
            </a:pPr>
            <a:r>
              <a:rPr lang="en-US" dirty="0"/>
              <a:t>Windows 2016</a:t>
            </a:r>
          </a:p>
          <a:p>
            <a:pPr marL="171450" indent="-171450" algn="just">
              <a:buFont typeface="Arial" panose="020B0604020202020204" pitchFamily="34" charset="0"/>
              <a:buChar char="•"/>
            </a:pPr>
            <a:r>
              <a:rPr lang="en-US" dirty="0"/>
              <a:t>Windows 2012 R2</a:t>
            </a:r>
          </a:p>
          <a:p>
            <a:pPr marL="171450" indent="-171450" algn="just">
              <a:buFont typeface="Arial" panose="020B0604020202020204" pitchFamily="34" charset="0"/>
              <a:buChar char="•"/>
            </a:pPr>
            <a:r>
              <a:rPr lang="en-US" dirty="0"/>
              <a:t>Windows 2012</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1250</TotalTime>
  <Words>2941</Words>
  <Application>Microsoft Office PowerPoint</Application>
  <PresentationFormat>On-screen Show (16:9)</PresentationFormat>
  <Paragraphs>199</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Human Sans</vt:lpstr>
      <vt:lpstr>Human Sans Regular</vt:lpstr>
      <vt:lpstr>SegoeUI</vt:lpstr>
      <vt:lpstr>Continuum Theme</vt:lpstr>
      <vt:lpstr>Azure Times #127</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Compute Updates</vt:lpstr>
      <vt:lpstr>Compute Updates</vt:lpstr>
      <vt:lpstr>PowerPoint Presentation</vt:lpstr>
      <vt:lpstr>Storage &amp; Data &amp; Analytics Updates</vt:lpstr>
      <vt:lpstr>Storage &amp; Data &amp; Analytics Updates</vt:lpstr>
      <vt:lpstr>PowerPoint Presentation</vt:lpstr>
      <vt:lpstr>Databases Updates</vt:lpstr>
      <vt:lpstr>Databases Updates</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173</cp:revision>
  <dcterms:created xsi:type="dcterms:W3CDTF">2018-01-26T19:23:30Z</dcterms:created>
  <dcterms:modified xsi:type="dcterms:W3CDTF">2024-07-19T05:00:57Z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