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5"/>
  </p:notesMasterIdLst>
  <p:handoutMasterIdLst>
    <p:handoutMasterId r:id="rId36"/>
  </p:handoutMasterIdLst>
  <p:sldIdLst>
    <p:sldId id="2142532340" r:id="rId5"/>
    <p:sldId id="2146847046" r:id="rId6"/>
    <p:sldId id="2146847089" r:id="rId7"/>
    <p:sldId id="2146847130" r:id="rId8"/>
    <p:sldId id="2146847129" r:id="rId9"/>
    <p:sldId id="2146847128" r:id="rId10"/>
    <p:sldId id="2146847156" r:id="rId11"/>
    <p:sldId id="2146847157" r:id="rId12"/>
    <p:sldId id="2146847048" r:id="rId13"/>
    <p:sldId id="2146847049" r:id="rId14"/>
    <p:sldId id="2146847132" r:id="rId15"/>
    <p:sldId id="2146847133" r:id="rId16"/>
    <p:sldId id="2146847050" r:id="rId17"/>
    <p:sldId id="2146847096" r:id="rId18"/>
    <p:sldId id="2146847134" r:id="rId19"/>
    <p:sldId id="2146847135" r:id="rId20"/>
    <p:sldId id="2146847052" r:id="rId21"/>
    <p:sldId id="2146847100" r:id="rId22"/>
    <p:sldId id="2146847137" r:id="rId23"/>
    <p:sldId id="2146847138" r:id="rId24"/>
    <p:sldId id="2146847054" r:id="rId25"/>
    <p:sldId id="2146847103" r:id="rId26"/>
    <p:sldId id="2146847058" r:id="rId27"/>
    <p:sldId id="2146847111" r:id="rId28"/>
    <p:sldId id="2146847119" r:id="rId29"/>
    <p:sldId id="2146847150" r:id="rId30"/>
    <p:sldId id="2146847120" r:id="rId31"/>
    <p:sldId id="2146847085" r:id="rId32"/>
    <p:sldId id="2146847084" r:id="rId33"/>
    <p:sldId id="2146847064"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089"/>
            <p14:sldId id="2146847130"/>
            <p14:sldId id="2146847129"/>
            <p14:sldId id="2146847128"/>
            <p14:sldId id="2146847156"/>
            <p14:sldId id="2146847157"/>
          </p14:sldIdLst>
        </p14:section>
        <p14:section name="Management &amp; Governance" id="{34181601-6D48-4406-A525-C7B5A12C6C5B}">
          <p14:sldIdLst>
            <p14:sldId id="2146847048"/>
            <p14:sldId id="2146847049"/>
            <p14:sldId id="2146847132"/>
            <p14:sldId id="2146847133"/>
          </p14:sldIdLst>
        </p14:section>
        <p14:section name="Compute" id="{05AA80BB-8802-49AB-8336-A884227CE2F7}">
          <p14:sldIdLst>
            <p14:sldId id="2146847050"/>
            <p14:sldId id="2146847096"/>
            <p14:sldId id="2146847134"/>
            <p14:sldId id="2146847135"/>
          </p14:sldIdLst>
        </p14:section>
        <p14:section name="Storage &amp; Data" id="{1F159046-CE0A-45BC-9D5B-6E6C95980F78}">
          <p14:sldIdLst>
            <p14:sldId id="2146847052"/>
            <p14:sldId id="2146847100"/>
            <p14:sldId id="2146847137"/>
            <p14:sldId id="2146847138"/>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ldId id="2146847058"/>
            <p14:sldId id="2146847111"/>
            <p14:sldId id="2146847119"/>
            <p14:sldId id="2146847150"/>
            <p14:sldId id="2146847120"/>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4" autoAdjust="0"/>
    <p:restoredTop sz="94694"/>
  </p:normalViewPr>
  <p:slideViewPr>
    <p:cSldViewPr snapToGrid="0">
      <p:cViewPr varScale="1">
        <p:scale>
          <a:sx n="149" d="100"/>
          <a:sy n="149" d="100"/>
        </p:scale>
        <p:origin x="217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ommunity.microsoft.com/blog/azurearcblog/introducing-jumpstart-gems/4338588" TargetMode="External"/><Relationship Id="rId2" Type="http://schemas.openxmlformats.org/officeDocument/2006/relationships/hyperlink" Target="https://azure.microsoft.com/ru-ru/updates?id=469695"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ru-ru/updates?id=470309" TargetMode="External"/><Relationship Id="rId2" Type="http://schemas.openxmlformats.org/officeDocument/2006/relationships/hyperlink" Target="https://azure.microsoft.com/ru-ru/updates?id=47031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techcommunity.microsoft.com/blog/finopsblog/microsoft-cost-management-updates%E2%80%94november-2024-summary/4342190" TargetMode="External"/><Relationship Id="rId2" Type="http://schemas.openxmlformats.org/officeDocument/2006/relationships/hyperlink" Target="https://learn.microsoft.com/en-us/azure/migrate/whats-new#update-november-2024"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blog/azuremigrationblog/generally-available-trusted-launch-for-azure-vmware-solution/4334976" TargetMode="External"/><Relationship Id="rId1" Type="http://schemas.openxmlformats.org/officeDocument/2006/relationships/slideLayout" Target="../slideLayouts/slideLayout7.xml"/><Relationship Id="rId4" Type="http://schemas.openxmlformats.org/officeDocument/2006/relationships/hyperlink" Target="https://learn.microsoft.com/en-us/windows-365/enterprise/whats-new"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techcommunity.microsoft.com/blog/azurevirtualdesktopblog/azure-virtual-desktop-now-supports-azure-extended-zones/4321041" TargetMode="External"/><Relationship Id="rId2" Type="http://schemas.openxmlformats.org/officeDocument/2006/relationships/hyperlink" Target="https://techcommunity.microsoft.com/blog/azurevirtualdesktopblog/azure-virtual-desktop-metadata-database-available-in-south-africa/4320990"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virtual-desktop/whats-new#windows-server-2025-is-now-supported-in-azure-virtual-desktop" TargetMode="External"/><Relationship Id="rId2" Type="http://schemas.openxmlformats.org/officeDocument/2006/relationships/hyperlink" Target="https://learn.microsoft.com/en-us/azure/virtual-desktop/whats-new#azure-virtual-desktop-for-azure-stack-hci-is-now-azure-virtual-desktop-for-azure-local" TargetMode="External"/><Relationship Id="rId1" Type="http://schemas.openxmlformats.org/officeDocument/2006/relationships/slideLayout" Target="../slideLayouts/slideLayout7.xml"/><Relationship Id="rId4" Type="http://schemas.openxmlformats.org/officeDocument/2006/relationships/hyperlink" Target="https://learn.microsoft.com/en-us/azure/virtual-desktop/whats-new#dynamic-autoscaling-for-azure-virtual-desktop-is-now-in-previe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log.fabric.microsoft.com/en-US/blog/announcing-rest-apis-for-fabric-eventstream/" TargetMode="External"/><Relationship Id="rId2" Type="http://schemas.openxmlformats.org/officeDocument/2006/relationships/hyperlink" Target="https://blog.fabric.microsoft.com/en-US/blog/eventstream-ci-cd-git-integration-and-deployment-pipelin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blog.fabric.microsoft.com/en-US/blog/announcing-the-general-availability-of-activator/" TargetMode="External"/><Relationship Id="rId2" Type="http://schemas.openxmlformats.org/officeDocument/2006/relationships/hyperlink" Target="https://blog.fabric.microsoft.com/en-US/blog/announcing-new-event-categories-in-fabric-real-time-hu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echcommunity.microsoft.com/blog/azuredataexplorer/query-acceleration-for-delta-external-tables-preview/4292377"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echcommunity.microsoft.com/blog/adformysql/azure-database-for-mysql-bindings-for-azure-functions-public-preview/4335171" TargetMode="External"/><Relationship Id="rId2" Type="http://schemas.openxmlformats.org/officeDocument/2006/relationships/hyperlink" Target="https://techcommunity.microsoft.com/blog/identity/microsoft-entra-cba-enhancements/4286759"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echcommunity.microsoft.com/blog/azure-ai-services-blog/multimodal-parsing-for-rag-azure-openai-gpt-4o-llamaparse-and-azure-ai-search/4330399"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regorsuttie.com/2024/11/29/azure-quick-review-azqr-a-practical-overview/"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evblogs.microsoft.com/azure-sdk/azure-sdk-release-november-2024/"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entra/identity/hybrid/connect/reference-connect-version-history#24270" TargetMode="External"/><Relationship Id="rId2" Type="http://schemas.openxmlformats.org/officeDocument/2006/relationships/hyperlink" Target="https://devblogs.microsoft.com/identity/openid-connect-external-identity-provider-support-public-preview/"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azure/defender-for-cloud/release-notes#new-support-for-mapping-azure-api-management-api-endpoints-to-backend-compute" TargetMode="External"/><Relationship Id="rId2" Type="http://schemas.openxmlformats.org/officeDocument/2006/relationships/hyperlink" Target="https://learn.microsoft.com/en-us/azure/defender-for-cloud/release-notes#enhanced-support-for-api-sensitive-data-classific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defender-for-cloud/release-notes#enhanced-kubernetes-k8s-alert-documentation-and-simulation-tool" TargetMode="External"/><Relationship Id="rId2" Type="http://schemas.openxmlformats.org/officeDocument/2006/relationships/hyperlink" Target="https://learn.microsoft.com/en-us/azure/defender-for-cloud/release-notes#enhanced-container-protection-with-vulnerability-assessment-and-malware-detection-for-aks-nodes-preview"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azure/defender-for-cloud/release-notes#sensitivity-scanning-capabilities-now-include-azure-file-shares-preview" TargetMode="External"/><Relationship Id="rId2" Type="http://schemas.openxmlformats.org/officeDocument/2006/relationships/hyperlink" Target="https://learn.microsoft.com/en-us/azure/defender-for-cloud/release-notes#defender-for-storage-malware-scanning-for-blobs-up-to-50gb-preview"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azure/defender-for-cloud/release-notes#agentless-code-scanning-in-microsoft-defender-for-cloud-preview" TargetMode="External"/><Relationship Id="rId2" Type="http://schemas.openxmlformats.org/officeDocument/2006/relationships/hyperlink" Target="https://learn.microsoft.com/en-us/azure/defender-for-cloud/release-notes#on-demand-malware-scanning-in-microsoft-defender-for-storage-preview"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azure/defender-for-cloud/release-notes#ai-security-posture-management-is-now-generally-available-ga" TargetMode="External"/><Relationship Id="rId2" Type="http://schemas.openxmlformats.org/officeDocument/2006/relationships/hyperlink" Target="https://learn.microsoft.com/en-us/azure/defender-for-cloud/release-notes#jfrog-artifactory-container-registry-support-by-defender-for-containers-preview"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#143</a:t>
            </a:r>
          </a:p>
        </p:txBody>
      </p:sp>
      <p:sp>
        <p:nvSpPr>
          <p:cNvPr id="4" name="Text Placeholder 3"/>
          <p:cNvSpPr>
            <a:spLocks noGrp="1"/>
          </p:cNvSpPr>
          <p:nvPr>
            <p:ph type="body" sz="quarter" idx="11"/>
          </p:nvPr>
        </p:nvSpPr>
        <p:spPr/>
        <p:txBody>
          <a:bodyPr/>
          <a:lstStyle/>
          <a:p>
            <a:r>
              <a:rPr lang="en-US" spc="300" dirty="0"/>
              <a:t>December 2,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511267"/>
          </a:xfrm>
        </p:spPr>
        <p:txBody>
          <a:bodyPr/>
          <a:lstStyle/>
          <a:p>
            <a:pPr algn="just"/>
            <a:r>
              <a:rPr lang="en-US" sz="1000" dirty="0">
                <a:hlinkClick r:id="rId2"/>
              </a:rPr>
              <a:t>GA: Regional Disaster Recovery by Azure Backup for AKS</a:t>
            </a:r>
            <a:endParaRPr lang="en-US" sz="1000" dirty="0"/>
          </a:p>
          <a:p>
            <a:pPr algn="just"/>
            <a:r>
              <a:rPr lang="en-US" sz="1000" dirty="0"/>
              <a:t>MS announced the general availability (GA) of Vaulted Backup support in Azure Backup for Azure Kubernetes Service (AKS). This new feature helps organizations meet compliance requirements, enhance operational resilience, and protect cloud-native applications from regional disasters. </a:t>
            </a:r>
          </a:p>
          <a:p>
            <a:pPr algn="just"/>
            <a:r>
              <a:rPr lang="en-US" sz="1000" dirty="0"/>
              <a:t>Key Benefits for Azure Customers: </a:t>
            </a:r>
          </a:p>
          <a:p>
            <a:pPr marL="171450" indent="-171450" algn="just">
              <a:buFont typeface="Arial" panose="020B0604020202020204" pitchFamily="34" charset="0"/>
              <a:buChar char="•"/>
            </a:pPr>
            <a:r>
              <a:rPr lang="en-US" sz="1000" b="1" dirty="0"/>
              <a:t>Disaster Recovery Across Regions</a:t>
            </a:r>
            <a:r>
              <a:rPr lang="en-US" sz="1000" dirty="0"/>
              <a:t>: Cross-Region Restore supports critical failover capabilities, ensuring business continuity and disaster recovery compliance </a:t>
            </a:r>
          </a:p>
          <a:p>
            <a:pPr marL="171450" indent="-171450" algn="just">
              <a:buFont typeface="Arial" panose="020B0604020202020204" pitchFamily="34" charset="0"/>
              <a:buChar char="•"/>
            </a:pPr>
            <a:r>
              <a:rPr lang="en-US" sz="1000" b="1" dirty="0"/>
              <a:t>Regulatory Compliance</a:t>
            </a:r>
            <a:r>
              <a:rPr lang="en-US" sz="1000" dirty="0"/>
              <a:t>: Achieve long-term retention (LTR) for up to 10 years to meet global compliance frameworks. </a:t>
            </a:r>
          </a:p>
          <a:p>
            <a:pPr marL="171450" indent="-171450" algn="just">
              <a:buFont typeface="Arial" panose="020B0604020202020204" pitchFamily="34" charset="0"/>
              <a:buChar char="•"/>
            </a:pPr>
            <a:r>
              <a:rPr lang="en-US" sz="1000" b="1" dirty="0"/>
              <a:t>Enhanced Security &amp; Cyber Resilience</a:t>
            </a:r>
            <a:r>
              <a:rPr lang="en-US" sz="1000" dirty="0"/>
              <a:t>: Immutable vaults and role-based access control protect backup data from ransomware and unauthorized access.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716333"/>
          </a:xfrm>
        </p:spPr>
        <p:txBody>
          <a:bodyPr/>
          <a:lstStyle/>
          <a:p>
            <a:r>
              <a:rPr lang="en-US" dirty="0">
                <a:hlinkClick r:id="rId3"/>
              </a:rPr>
              <a:t>Introducing Jumpstart Gems</a:t>
            </a:r>
            <a:endParaRPr lang="en-US" dirty="0"/>
          </a:p>
          <a:p>
            <a:r>
              <a:rPr lang="en-US" dirty="0"/>
              <a:t>It provides a set of artifacts such diagrams, wallpapers and details of the Azure ARC JumpStart.</a:t>
            </a:r>
          </a:p>
        </p:txBody>
      </p:sp>
      <p:pic>
        <p:nvPicPr>
          <p:cNvPr id="1026" name="Picture 2">
            <a:extLst>
              <a:ext uri="{FF2B5EF4-FFF2-40B4-BE49-F238E27FC236}">
                <a16:creationId xmlns:a16="http://schemas.microsoft.com/office/drawing/2014/main" id="{FBE53602-327E-361D-B7AF-97A91D4E70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1" y="1822027"/>
            <a:ext cx="3413019"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algn="just"/>
            <a:r>
              <a:rPr lang="en-US" sz="1000" dirty="0">
                <a:hlinkClick r:id="rId2"/>
              </a:rPr>
              <a:t>GA: Star pattern and default node identifier in Kusto</a:t>
            </a:r>
            <a:endParaRPr lang="en-US" sz="1000" dirty="0"/>
          </a:p>
          <a:p>
            <a:pPr algn="just"/>
            <a:r>
              <a:rPr lang="en-US" sz="1000" dirty="0"/>
              <a:t>MS announced two powerful new features in Kusto Graph Semantics:</a:t>
            </a:r>
          </a:p>
          <a:p>
            <a:pPr marL="171450" indent="-171450" algn="just">
              <a:buFont typeface="Arial" panose="020B0604020202020204" pitchFamily="34" charset="0"/>
              <a:buChar char="•"/>
            </a:pPr>
            <a:r>
              <a:rPr lang="en-US" sz="1000" dirty="0"/>
              <a:t>The </a:t>
            </a:r>
            <a:r>
              <a:rPr lang="en-US" sz="1000" b="1" dirty="0"/>
              <a:t>star pattern </a:t>
            </a:r>
            <a:r>
              <a:rPr lang="en-US" sz="1000" dirty="0"/>
              <a:t>allows users to express nonlinear patterns using </a:t>
            </a:r>
            <a:r>
              <a:rPr lang="en-US" sz="1000" b="1" dirty="0"/>
              <a:t>comma-delimited sequences, </a:t>
            </a:r>
            <a:r>
              <a:rPr lang="en-US" sz="1000" dirty="0"/>
              <a:t>making it particularly useful for describing connections where different sequences share one or more variable names of a node. </a:t>
            </a:r>
          </a:p>
          <a:p>
            <a:pPr marL="171450" indent="-171450" algn="just">
              <a:buFont typeface="Arial" panose="020B0604020202020204" pitchFamily="34" charset="0"/>
              <a:buChar char="•"/>
            </a:pPr>
            <a:r>
              <a:rPr lang="en-US" sz="1000" dirty="0"/>
              <a:t>Additionally, </a:t>
            </a:r>
            <a:r>
              <a:rPr lang="en-US" sz="1000" b="1" dirty="0"/>
              <a:t>the new approach for defining the default node identifier simplifies </a:t>
            </a:r>
            <a:r>
              <a:rPr lang="en-US" sz="1000" dirty="0"/>
              <a:t>the process of creating a graph from a tabular expression of edges. By setting a default node identifier in make-graph, it is readily available for the constraints section of the subsequent graph-match operator. These features are now generally available.</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r>
              <a:rPr lang="en-US" dirty="0">
                <a:hlinkClick r:id="rId3"/>
              </a:rPr>
              <a:t>Public Preview: New graph operators in Kusto</a:t>
            </a:r>
            <a:endParaRPr lang="en-US" dirty="0"/>
          </a:p>
          <a:p>
            <a:r>
              <a:rPr lang="en-US" dirty="0"/>
              <a:t>MS announced the release of two powerful new graph operators in Kusto: graph-shortest-path and graph-mark-components. </a:t>
            </a:r>
          </a:p>
          <a:p>
            <a:pPr marL="171450" indent="-171450" algn="just">
              <a:buFont typeface="Arial" panose="020B0604020202020204" pitchFamily="34" charset="0"/>
              <a:buChar char="•"/>
            </a:pPr>
            <a:r>
              <a:rPr lang="en-US" b="1" dirty="0"/>
              <a:t>The graph-shortest-paths operator </a:t>
            </a:r>
            <a:r>
              <a:rPr lang="en-US" dirty="0"/>
              <a:t>is designed to streamline the process of finding the shortest paths between nodes in a graph. This operator efficiently identifies the shortest routes between a set of source nodes and a set of target nodes, returning a table with the. </a:t>
            </a:r>
          </a:p>
          <a:p>
            <a:pPr marL="171450" indent="-171450" algn="just">
              <a:buFont typeface="Arial" panose="020B0604020202020204" pitchFamily="34" charset="0"/>
              <a:buChar char="•"/>
            </a:pPr>
            <a:r>
              <a:rPr lang="en-US" b="1" dirty="0"/>
              <a:t>The graph-mark-components operator </a:t>
            </a:r>
            <a:r>
              <a:rPr lang="en-US" dirty="0"/>
              <a:t>is designed to mark all connected components of a graph and assign each node with a unique component identifier.  </a:t>
            </a:r>
          </a:p>
          <a:p>
            <a:pPr algn="just"/>
            <a:r>
              <a:rPr lang="en-US" dirty="0"/>
              <a:t>Both operators are now available in public preview, offering users the opportunity to explore and utilize these powerful tools in their graph analysis tasks. We invite to try out these new features and experience the enhanced capabilities they bring. </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p:txBody>
          <a:bodyPr/>
          <a:lstStyle/>
          <a:p>
            <a:pPr algn="just"/>
            <a:r>
              <a:rPr lang="en-US" sz="1000" dirty="0">
                <a:hlinkClick r:id="rId2"/>
              </a:rPr>
              <a:t>Azure Migrate Updates</a:t>
            </a:r>
            <a:endParaRPr lang="en-US" sz="1000" dirty="0"/>
          </a:p>
          <a:p>
            <a:pPr algn="just"/>
            <a:r>
              <a:rPr lang="en-US" sz="1000" dirty="0"/>
              <a:t>Support for migrating Enterprise Linux machines (RHEL and SLES) in VMware and Hyper-V environments to Azure, leveraging Azure Hybrid benefit.</a:t>
            </a:r>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3"/>
              </a:rPr>
              <a:t>Microsoft Cost Management updates—November 2024 </a:t>
            </a:r>
            <a:endParaRPr lang="en-US" dirty="0"/>
          </a:p>
          <a:p>
            <a:pPr algn="just"/>
            <a:r>
              <a:rPr lang="en-US" dirty="0"/>
              <a:t>Cost Management updates for November 2024:</a:t>
            </a:r>
          </a:p>
          <a:p>
            <a:pPr marL="171450" indent="-171450" algn="just">
              <a:buFont typeface="Arial" panose="020B0604020202020204" pitchFamily="34" charset="0"/>
              <a:buChar char="•"/>
            </a:pPr>
            <a:r>
              <a:rPr lang="en-US" dirty="0"/>
              <a:t>Export to Microsoft Fabric preview signup.</a:t>
            </a:r>
          </a:p>
          <a:p>
            <a:pPr marL="171450" indent="-171450" algn="just">
              <a:buFont typeface="Arial" panose="020B0604020202020204" pitchFamily="34" charset="0"/>
              <a:buChar char="•"/>
            </a:pPr>
            <a:r>
              <a:rPr lang="en-US" dirty="0"/>
              <a:t>New Azure OpenAI view in Cost analysis.</a:t>
            </a:r>
          </a:p>
          <a:p>
            <a:pPr marL="171450" indent="-171450" algn="just">
              <a:buFont typeface="Arial" panose="020B0604020202020204" pitchFamily="34" charset="0"/>
              <a:buChar char="•"/>
            </a:pPr>
            <a:r>
              <a:rPr lang="en-US" dirty="0"/>
              <a:t>Estimate costs for Azure OpenAI in Copilot for Azure.</a:t>
            </a:r>
          </a:p>
          <a:p>
            <a:pPr marL="171450" indent="-171450" algn="just">
              <a:buFont typeface="Arial" panose="020B0604020202020204" pitchFamily="34" charset="0"/>
              <a:buChar char="•"/>
            </a:pPr>
            <a:r>
              <a:rPr lang="en-US" dirty="0"/>
              <a:t>Build Cost analysis views in Copilot for Azure.</a:t>
            </a:r>
          </a:p>
          <a:p>
            <a:pPr marL="171450" indent="-171450" algn="just">
              <a:buFont typeface="Arial" panose="020B0604020202020204" pitchFamily="34" charset="0"/>
              <a:buChar char="•"/>
            </a:pPr>
            <a:r>
              <a:rPr lang="en-US" dirty="0"/>
              <a:t>New ways to save money with Microsoft cloud:</a:t>
            </a:r>
          </a:p>
          <a:p>
            <a:pPr marL="514350" lvl="1" indent="-171450" algn="just">
              <a:buFont typeface="Arial" panose="020B0604020202020204" pitchFamily="34" charset="0"/>
              <a:buChar char="•"/>
            </a:pPr>
            <a:r>
              <a:rPr lang="en-US" sz="1000" dirty="0">
                <a:latin typeface="+mj-lt"/>
              </a:rPr>
              <a:t>Storage account default egress limit increase to 200 </a:t>
            </a:r>
            <a:r>
              <a:rPr lang="en-US" sz="1000" dirty="0" err="1">
                <a:latin typeface="+mj-lt"/>
              </a:rPr>
              <a:t>gbps</a:t>
            </a:r>
            <a:r>
              <a:rPr lang="en-US" sz="1000" dirty="0">
                <a:latin typeface="+mj-lt"/>
              </a:rPr>
              <a:t>.</a:t>
            </a:r>
          </a:p>
          <a:p>
            <a:pPr marL="514350" lvl="1" indent="-171450" algn="just">
              <a:buFont typeface="Arial" panose="020B0604020202020204" pitchFamily="34" charset="0"/>
              <a:buChar char="•"/>
            </a:pPr>
            <a:r>
              <a:rPr lang="en-US" sz="1000" dirty="0">
                <a:latin typeface="+mj-lt"/>
              </a:rPr>
              <a:t>Azure backup reduced protected instance fees </a:t>
            </a:r>
            <a:r>
              <a:rPr lang="en-US" sz="1000" dirty="0" err="1">
                <a:latin typeface="+mj-lt"/>
              </a:rPr>
              <a:t>hana</a:t>
            </a:r>
            <a:r>
              <a:rPr lang="en-US" sz="1000" dirty="0">
                <a:latin typeface="+mj-lt"/>
              </a:rPr>
              <a:t> backup.</a:t>
            </a:r>
          </a:p>
          <a:p>
            <a:pPr marL="514350" lvl="1" indent="-171450" algn="just">
              <a:buFont typeface="Arial" panose="020B0604020202020204" pitchFamily="34" charset="0"/>
              <a:buChar char="•"/>
            </a:pPr>
            <a:r>
              <a:rPr lang="en-US" sz="1000" dirty="0">
                <a:latin typeface="+mj-lt"/>
              </a:rPr>
              <a:t>Linux VM promotional offer.</a:t>
            </a:r>
          </a:p>
          <a:p>
            <a:pPr marL="514350" lvl="1" indent="-171450" algn="just">
              <a:buFont typeface="Arial" panose="020B0604020202020204" pitchFamily="34" charset="0"/>
              <a:buChar char="•"/>
            </a:pPr>
            <a:r>
              <a:rPr lang="en-US" sz="1000" dirty="0">
                <a:latin typeface="+mj-lt"/>
              </a:rPr>
              <a:t>Autoscale in vCore based Azure Cosmos DB for </a:t>
            </a:r>
            <a:r>
              <a:rPr lang="en-US" sz="1000" dirty="0" err="1">
                <a:latin typeface="+mj-lt"/>
              </a:rPr>
              <a:t>MangoDB</a:t>
            </a:r>
            <a:r>
              <a:rPr lang="en-US" sz="1000" dirty="0">
                <a:latin typeface="+mj-lt"/>
              </a:rPr>
              <a:t> (Preview).</a:t>
            </a:r>
          </a:p>
          <a:p>
            <a:pPr marL="514350" lvl="1" indent="-171450" algn="just">
              <a:buFont typeface="Arial" panose="020B0604020202020204" pitchFamily="34" charset="0"/>
              <a:buChar char="•"/>
            </a:pPr>
            <a:r>
              <a:rPr lang="en-US" sz="1000" dirty="0">
                <a:latin typeface="+mj-lt"/>
              </a:rPr>
              <a:t>Extended security updates enabled by Azure Arc. </a:t>
            </a:r>
          </a:p>
          <a:p>
            <a:pPr marL="514350" lvl="1" indent="-171450" algn="just">
              <a:buFont typeface="Arial" panose="020B0604020202020204" pitchFamily="34" charset="0"/>
              <a:buChar char="•"/>
            </a:pPr>
            <a:r>
              <a:rPr lang="en-US" sz="1000" dirty="0">
                <a:latin typeface="+mj-lt"/>
              </a:rPr>
              <a:t>New capabilities to aid Migration and Hybrid Cloud Management (Preview).</a:t>
            </a:r>
          </a:p>
          <a:p>
            <a:pPr marL="171450" indent="-171450" algn="just">
              <a:buFont typeface="Arial" panose="020B0604020202020204" pitchFamily="34" charset="0"/>
              <a:buChar char="•"/>
            </a:pPr>
            <a:r>
              <a:rPr lang="en-US" dirty="0"/>
              <a:t>Documentation updates Azure OpenAI, Red Hat Linux, and Nutanix reservations</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502039"/>
          </a:xfrm>
        </p:spPr>
        <p:txBody>
          <a:bodyPr/>
          <a:lstStyle/>
          <a:p>
            <a:r>
              <a:rPr lang="en-US" dirty="0">
                <a:hlinkClick r:id="rId2"/>
              </a:rPr>
              <a:t>Generally Available: Trusted Launch for Azure VMware Solution</a:t>
            </a:r>
            <a:endParaRPr lang="ru-RU" dirty="0"/>
          </a:p>
          <a:p>
            <a:pPr algn="just"/>
            <a:r>
              <a:rPr lang="en-US" dirty="0"/>
              <a:t>This powerful feature combines </a:t>
            </a:r>
            <a:r>
              <a:rPr lang="en-US" b="1" dirty="0"/>
              <a:t>Secure Boot, </a:t>
            </a:r>
            <a:r>
              <a:rPr lang="en-US" b="1" dirty="0" err="1"/>
              <a:t>vTPM</a:t>
            </a:r>
            <a:r>
              <a:rPr lang="en-US" b="1" dirty="0"/>
              <a:t>, and VBS </a:t>
            </a:r>
            <a:r>
              <a:rPr lang="en-US" dirty="0"/>
              <a:t>to create a robust security layer for virtual environment. </a:t>
            </a:r>
            <a:endParaRPr lang="ru-RU" dirty="0"/>
          </a:p>
          <a:p>
            <a:pPr algn="just"/>
            <a:r>
              <a:rPr lang="en-US" dirty="0"/>
              <a:t>By enabling trusted boot processes and secure hardware emulation, Trusted Launch helps protect VMs from advanced threats. This not only ensures compliance with the latest security standards but also unlocks the potential for running modern operating systems like Windows 11. </a:t>
            </a:r>
            <a:endParaRPr lang="ru-RU" dirty="0"/>
          </a:p>
        </p:txBody>
      </p:sp>
      <p:pic>
        <p:nvPicPr>
          <p:cNvPr id="3" name="Picture 2">
            <a:extLst>
              <a:ext uri="{FF2B5EF4-FFF2-40B4-BE49-F238E27FC236}">
                <a16:creationId xmlns:a16="http://schemas.microsoft.com/office/drawing/2014/main" id="{F06302D2-0CDD-4424-9EE4-829E19448CDF}"/>
              </a:ext>
            </a:extLst>
          </p:cNvPr>
          <p:cNvPicPr>
            <a:picLocks noChangeAspect="1"/>
          </p:cNvPicPr>
          <p:nvPr/>
        </p:nvPicPr>
        <p:blipFill>
          <a:blip r:embed="rId3"/>
          <a:stretch>
            <a:fillRect/>
          </a:stretch>
        </p:blipFill>
        <p:spPr>
          <a:xfrm>
            <a:off x="286244" y="2402892"/>
            <a:ext cx="4011968" cy="2024632"/>
          </a:xfrm>
          <a:prstGeom prst="rect">
            <a:avLst/>
          </a:prstGeom>
        </p:spPr>
      </p:pic>
      <p:sp>
        <p:nvSpPr>
          <p:cNvPr id="2" name="Text Placeholder 13">
            <a:extLst>
              <a:ext uri="{FF2B5EF4-FFF2-40B4-BE49-F238E27FC236}">
                <a16:creationId xmlns:a16="http://schemas.microsoft.com/office/drawing/2014/main" id="{49104E40-B616-5259-A98B-8099EE2331BE}"/>
              </a:ext>
            </a:extLst>
          </p:cNvPr>
          <p:cNvSpPr txBox="1">
            <a:spLocks/>
          </p:cNvSpPr>
          <p:nvPr/>
        </p:nvSpPr>
        <p:spPr>
          <a:xfrm>
            <a:off x="4570857"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hlinkClick r:id="rId4"/>
              </a:rPr>
              <a:t>What's new in Windows 365 Enterprise</a:t>
            </a:r>
            <a:endParaRPr lang="en-US" dirty="0"/>
          </a:p>
          <a:p>
            <a:pPr marL="171450" indent="-171450" algn="just">
              <a:buFont typeface="Arial" panose="020B0604020202020204" pitchFamily="34" charset="0"/>
              <a:buChar char="•"/>
            </a:pPr>
            <a:r>
              <a:rPr lang="en-US" dirty="0"/>
              <a:t>Windows 365 Frontline in shared mode (preview) - Windows 365 Frontline </a:t>
            </a:r>
            <a:r>
              <a:rPr lang="en-US" b="1" dirty="0"/>
              <a:t>in shared mode gives the ability to provision a collection of Cloud PCs that can be used across multiple users mapped to a Microsoft Entra ID group. </a:t>
            </a:r>
            <a:r>
              <a:rPr lang="en-US" dirty="0"/>
              <a:t>One active Cloud PC is permitted per license. </a:t>
            </a:r>
          </a:p>
          <a:p>
            <a:pPr marL="171450" indent="-171450" algn="just">
              <a:buFont typeface="Arial" panose="020B0604020202020204" pitchFamily="34" charset="0"/>
              <a:buChar char="•"/>
            </a:pPr>
            <a:r>
              <a:rPr lang="en-US" dirty="0"/>
              <a:t>Use Citrix HDX Plus with Windows 365 Frontline – It is now possible to </a:t>
            </a:r>
            <a:r>
              <a:rPr lang="en-US" b="1" dirty="0"/>
              <a:t>use Citrix HDX Plus with Windows 365 Frontline Cloud PCs</a:t>
            </a:r>
            <a:r>
              <a:rPr lang="en-US" dirty="0"/>
              <a:t>.</a:t>
            </a:r>
          </a:p>
          <a:p>
            <a:pPr marL="171450" indent="-171450" algn="just">
              <a:buFont typeface="Arial" panose="020B0604020202020204" pitchFamily="34" charset="0"/>
              <a:buChar char="•"/>
            </a:pPr>
            <a:r>
              <a:rPr lang="en-US" dirty="0"/>
              <a:t>Support for FIDO devices and passkeys on macOS and iOS - Windows App and the Remote Desktop app for macOS and iOS now support FIDO devices and passkeys for Microsoft Entra ID sign in on brokered and unbrokered devices.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1439546"/>
          </a:xfrm>
        </p:spPr>
        <p:txBody>
          <a:bodyPr/>
          <a:lstStyle/>
          <a:p>
            <a:pPr algn="just"/>
            <a:r>
              <a:rPr lang="en-US" dirty="0">
                <a:hlinkClick r:id="rId2"/>
              </a:rPr>
              <a:t>Azure Virtual Desktop Metadata Database available in South Africa</a:t>
            </a:r>
            <a:endParaRPr lang="ru-RU" dirty="0"/>
          </a:p>
          <a:p>
            <a:pPr algn="just"/>
            <a:r>
              <a:rPr lang="en-US" dirty="0"/>
              <a:t>Azure Virtual Desktop </a:t>
            </a:r>
            <a:r>
              <a:rPr lang="en-US" b="1" dirty="0"/>
              <a:t>metadata service is now generally available in South Africa North,</a:t>
            </a:r>
            <a:r>
              <a:rPr lang="en-US" dirty="0"/>
              <a:t> extending the service’s regional database capability to meet your organization’s needs.</a:t>
            </a:r>
            <a:endParaRPr lang="ru-RU" dirty="0"/>
          </a:p>
          <a:p>
            <a:pPr algn="just"/>
            <a:r>
              <a:rPr lang="en-US" dirty="0"/>
              <a:t>When you create host pools, the metadata for those host pool objects is only stored within the geography selected</a:t>
            </a:r>
            <a:r>
              <a:rPr lang="ru-RU" dirty="0"/>
              <a:t> </a:t>
            </a:r>
            <a:r>
              <a:rPr lang="en-US" dirty="0"/>
              <a:t>and replicated to the Azure paired region for disaster recovery purposes.</a:t>
            </a:r>
          </a:p>
        </p:txBody>
      </p:sp>
      <p:sp>
        <p:nvSpPr>
          <p:cNvPr id="2" name="Text Placeholder 11">
            <a:extLst>
              <a:ext uri="{FF2B5EF4-FFF2-40B4-BE49-F238E27FC236}">
                <a16:creationId xmlns:a16="http://schemas.microsoft.com/office/drawing/2014/main" id="{F5D0A865-EAC9-D4DF-765C-2BBCA9EC1F5C}"/>
              </a:ext>
            </a:extLst>
          </p:cNvPr>
          <p:cNvSpPr txBox="1">
            <a:spLocks/>
          </p:cNvSpPr>
          <p:nvPr/>
        </p:nvSpPr>
        <p:spPr>
          <a:xfrm>
            <a:off x="4433776" y="855080"/>
            <a:ext cx="4365038" cy="87020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hlinkClick r:id="rId3"/>
              </a:rPr>
              <a:t>Azure Virtual Desktop now supports Azure Extended Zones</a:t>
            </a:r>
            <a:endParaRPr lang="ru-RU" sz="1000" dirty="0"/>
          </a:p>
          <a:p>
            <a:pPr algn="just"/>
            <a:r>
              <a:rPr lang="en-US" sz="1000" dirty="0"/>
              <a:t>Azure Virtual Desktop now supports the ability to deploy session host virtual machines in </a:t>
            </a:r>
            <a:r>
              <a:rPr lang="en-US" sz="1000" b="1" dirty="0"/>
              <a:t>Azure Extended Zones. </a:t>
            </a:r>
            <a:r>
              <a:rPr lang="en-US" sz="1000" dirty="0"/>
              <a:t>This reflects commitment to providing organizations with a broad selection of Azure locations to run their workloads.</a:t>
            </a:r>
            <a:endParaRPr lang="ru-RU" sz="1000" dirty="0"/>
          </a:p>
          <a:p>
            <a:pPr algn="just"/>
            <a:endParaRPr lang="en-US" sz="1000" dirty="0"/>
          </a:p>
        </p:txBody>
      </p:sp>
      <p:pic>
        <p:nvPicPr>
          <p:cNvPr id="4" name="Picture 3">
            <a:extLst>
              <a:ext uri="{FF2B5EF4-FFF2-40B4-BE49-F238E27FC236}">
                <a16:creationId xmlns:a16="http://schemas.microsoft.com/office/drawing/2014/main" id="{6DCB7265-8408-F777-D5B1-A12379B3C547}"/>
              </a:ext>
            </a:extLst>
          </p:cNvPr>
          <p:cNvPicPr>
            <a:picLocks noChangeAspect="1"/>
          </p:cNvPicPr>
          <p:nvPr/>
        </p:nvPicPr>
        <p:blipFill>
          <a:blip r:embed="rId4"/>
          <a:stretch>
            <a:fillRect/>
          </a:stretch>
        </p:blipFill>
        <p:spPr>
          <a:xfrm>
            <a:off x="4433776" y="1725283"/>
            <a:ext cx="4184013" cy="1305838"/>
          </a:xfrm>
          <a:prstGeom prst="rect">
            <a:avLst/>
          </a:prstGeom>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a:xfrm>
            <a:off x="342900" y="1698508"/>
            <a:ext cx="4229100" cy="876066"/>
          </a:xfrm>
        </p:spPr>
        <p:txBody>
          <a:bodyPr/>
          <a:lstStyle/>
          <a:p>
            <a:pPr algn="just"/>
            <a:r>
              <a:rPr lang="en-US" sz="1000" dirty="0">
                <a:hlinkClick r:id="rId2"/>
              </a:rPr>
              <a:t>Azure Virtual Desktop for Azure Stack HCI is now Azure Virtual Desktop for Azure Local</a:t>
            </a:r>
            <a:endParaRPr lang="en-US" sz="1000" dirty="0"/>
          </a:p>
          <a:p>
            <a:pPr algn="just"/>
            <a:r>
              <a:rPr lang="en-US" sz="1000" dirty="0"/>
              <a:t>All current features and existing pricing for AVD for Azure Stack HCI are now supported in select versions of AVD for Azure Local.</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4229100" cy="805044"/>
          </a:xfrm>
        </p:spPr>
        <p:txBody>
          <a:bodyPr/>
          <a:lstStyle/>
          <a:p>
            <a:pPr algn="just"/>
            <a:r>
              <a:rPr lang="en-US" dirty="0">
                <a:hlinkClick r:id="rId3"/>
              </a:rPr>
              <a:t>Windows Server 2025 is now supported in Azure Virtual Desktop</a:t>
            </a:r>
            <a:endParaRPr lang="en-US" dirty="0"/>
          </a:p>
          <a:p>
            <a:pPr algn="just"/>
            <a:r>
              <a:rPr lang="en-US" b="1" dirty="0"/>
              <a:t>Windows Server 2025 is now supported in Azure Virtual Desktop </a:t>
            </a:r>
            <a:r>
              <a:rPr lang="en-US" dirty="0"/>
              <a:t>to be deployed as a session hosts to provide desktops and applications.</a:t>
            </a:r>
          </a:p>
        </p:txBody>
      </p:sp>
      <p:sp>
        <p:nvSpPr>
          <p:cNvPr id="2" name="Text Placeholder 13">
            <a:extLst>
              <a:ext uri="{FF2B5EF4-FFF2-40B4-BE49-F238E27FC236}">
                <a16:creationId xmlns:a16="http://schemas.microsoft.com/office/drawing/2014/main" id="{95624CEF-129E-6EAA-245D-AEBCCBCAA068}"/>
              </a:ext>
            </a:extLst>
          </p:cNvPr>
          <p:cNvSpPr txBox="1">
            <a:spLocks/>
          </p:cNvSpPr>
          <p:nvPr/>
        </p:nvSpPr>
        <p:spPr>
          <a:xfrm>
            <a:off x="4712193" y="855080"/>
            <a:ext cx="4229100" cy="101810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Dynamic autoscaling for Azure Virtual Desktop is now in preview</a:t>
            </a:r>
            <a:endParaRPr lang="en-US" dirty="0"/>
          </a:p>
          <a:p>
            <a:pPr algn="just"/>
            <a:r>
              <a:rPr lang="en-US" dirty="0"/>
              <a:t>Dynamic autoscaling is now in preview for Azure Virtual Desktop. This new scaling method can adjust the available capacity in the host pool by creating, deleting, and/or turning on/off session hosts. Dynamic autoscaling can only be used for pooled host pools with session host configuration. </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Eventstream CI/CD – Git Integration and Deployment Pipeline</a:t>
            </a:r>
            <a:endParaRPr lang="en-US" sz="1000" dirty="0"/>
          </a:p>
          <a:p>
            <a:pPr algn="just"/>
            <a:r>
              <a:rPr lang="en-US" sz="1000" dirty="0"/>
              <a:t>MS announced the CI/CD support in Fabric Eventstream, designed to enhance team collaboration, version control, and deployment processes. With Fabric’s Git integration and deployment pipelines, users can now work more efficiently on </a:t>
            </a:r>
            <a:r>
              <a:rPr lang="en-US" sz="1000" b="1" dirty="0"/>
              <a:t>shared projects, track changes seamlessly in a Git repository, and deploy Eventstream updates confidently across different environments.</a:t>
            </a:r>
          </a:p>
          <a:p>
            <a:pPr marL="171450" indent="-171450" algn="just">
              <a:buFont typeface="Arial" panose="020B0604020202020204" pitchFamily="34" charset="0"/>
              <a:buChar char="•"/>
            </a:pPr>
            <a:r>
              <a:rPr lang="en-US" sz="1000" b="1" dirty="0"/>
              <a:t>Git Integration: Allows sync workspace to a Git repository</a:t>
            </a:r>
            <a:r>
              <a:rPr lang="en-US" sz="1000" dirty="0"/>
              <a:t>, such as Azure DevOps or GitHub, allowing for easy tracking of incremental changes, team collaboration, and commit history. Once synced, it is possible to edit the Eventstream definition—such as adding new sources or updating processing logic—directly in the Git repository, then update the Eventstream items in your workspace.</a:t>
            </a:r>
          </a:p>
          <a:p>
            <a:pPr marL="171450" indent="-171450" algn="just">
              <a:buFont typeface="Arial" panose="020B0604020202020204" pitchFamily="34" charset="0"/>
              <a:buChar char="•"/>
            </a:pPr>
            <a:r>
              <a:rPr lang="en-US" sz="1000" b="1" dirty="0"/>
              <a:t>Deployment Pipelines</a:t>
            </a:r>
            <a:r>
              <a:rPr lang="en-US" sz="1000" dirty="0"/>
              <a:t>: This feature enables allows to deploy Eventstream items across various environments (e.g., development, testing, and production workspaces). It simplifies the deployment lifecycle, giving control over each stage and ensuring that updates flow smoothly across environments.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488493"/>
          </a:xfrm>
        </p:spPr>
        <p:txBody>
          <a:bodyPr/>
          <a:lstStyle/>
          <a:p>
            <a:pPr algn="just"/>
            <a:r>
              <a:rPr lang="en-US" dirty="0">
                <a:hlinkClick r:id="rId3"/>
              </a:rPr>
              <a:t>Announcing REST APIs for Fabric Eventstream</a:t>
            </a:r>
            <a:endParaRPr lang="ru-RU" dirty="0"/>
          </a:p>
          <a:p>
            <a:pPr algn="just"/>
            <a:r>
              <a:rPr lang="en-US" dirty="0"/>
              <a:t>These new </a:t>
            </a:r>
            <a:r>
              <a:rPr lang="en-US" b="1" dirty="0"/>
              <a:t>APIs are designed to automate development workflows for Eventstream</a:t>
            </a:r>
            <a:r>
              <a:rPr lang="en-US" dirty="0"/>
              <a:t>, making it easier and faster for team to build robust streaming solutions. With the </a:t>
            </a:r>
            <a:r>
              <a:rPr lang="en-US" b="1" dirty="0"/>
              <a:t>Eventstream REST API</a:t>
            </a:r>
            <a:r>
              <a:rPr lang="en-US" dirty="0"/>
              <a:t>, it is now possible to </a:t>
            </a:r>
            <a:r>
              <a:rPr lang="en-US" b="1" dirty="0"/>
              <a:t>programmatically create, manage, and update Eventstream items, reducing manual work and the potential for errors</a:t>
            </a:r>
            <a:r>
              <a:rPr lang="en-US" dirty="0"/>
              <a:t>. This enhances productivity, minimizes costs, and helps your team focus on building complex streaming solutions efficiently.</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pPr algn="just"/>
            <a:r>
              <a:rPr lang="en-US" sz="1000" dirty="0">
                <a:hlinkClick r:id="rId2"/>
              </a:rPr>
              <a:t>Announcing new event categories in Fabric Real-Time Hub</a:t>
            </a:r>
            <a:endParaRPr lang="en-US" sz="1000" dirty="0"/>
          </a:p>
          <a:p>
            <a:pPr algn="just"/>
            <a:r>
              <a:rPr lang="en-US" sz="1000" b="1" dirty="0"/>
              <a:t>Real-Time Hub enables to easily discover, manage, and consume data-in-motion from a wide variety of streaming sources. </a:t>
            </a:r>
            <a:r>
              <a:rPr lang="en-US" sz="1000" dirty="0"/>
              <a:t>The hub provides a unified space to access and oversee all streams and events within your organization.</a:t>
            </a:r>
          </a:p>
          <a:p>
            <a:pPr algn="just"/>
            <a:r>
              <a:rPr lang="en-US" sz="1000" dirty="0"/>
              <a:t>MS announced a new event categories in Real-Time Hub in public preview.</a:t>
            </a:r>
          </a:p>
          <a:p>
            <a:pPr marL="171450" indent="-171450" algn="just">
              <a:buFont typeface="Arial" panose="020B0604020202020204" pitchFamily="34" charset="0"/>
              <a:buChar char="•"/>
            </a:pPr>
            <a:r>
              <a:rPr lang="en-US" sz="1000" b="1" dirty="0" err="1"/>
              <a:t>OneLake</a:t>
            </a:r>
            <a:r>
              <a:rPr lang="en-US" sz="1000" b="1" dirty="0"/>
              <a:t> events</a:t>
            </a:r>
            <a:r>
              <a:rPr lang="en-US" sz="1000" dirty="0"/>
              <a:t>: Events produced by actions on files or folders on </a:t>
            </a:r>
            <a:r>
              <a:rPr lang="en-US" sz="1000" dirty="0" err="1"/>
              <a:t>OneLake</a:t>
            </a:r>
            <a:r>
              <a:rPr lang="en-US" sz="1000" dirty="0"/>
              <a:t>, such as file created, deleted, or renamed.</a:t>
            </a:r>
          </a:p>
          <a:p>
            <a:pPr marL="171450" indent="-171450" algn="just">
              <a:buFont typeface="Arial" panose="020B0604020202020204" pitchFamily="34" charset="0"/>
              <a:buChar char="•"/>
            </a:pPr>
            <a:r>
              <a:rPr lang="en-US" sz="1000" b="1" dirty="0"/>
              <a:t>Job events: </a:t>
            </a:r>
            <a:r>
              <a:rPr lang="en-US" sz="1000" dirty="0"/>
              <a:t>Events produced by actions on Fabric monitor items, such as a job created, succeeded, or failed.</a:t>
            </a:r>
          </a:p>
          <a:p>
            <a:pPr marL="171450" indent="-171450" algn="just">
              <a:buFont typeface="Arial" panose="020B0604020202020204" pitchFamily="34" charset="0"/>
              <a:buChar char="•"/>
            </a:pPr>
            <a:r>
              <a:rPr lang="en-US" sz="1000" b="1" dirty="0"/>
              <a:t>Capacity utilization events</a:t>
            </a:r>
            <a:r>
              <a:rPr lang="en-US" sz="1000" dirty="0"/>
              <a:t>: Events produced by actions on capacity management and load balancing.</a:t>
            </a:r>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3"/>
              </a:rPr>
              <a:t>Announcing the General Availability of Activator</a:t>
            </a:r>
            <a:endParaRPr lang="en-US" dirty="0"/>
          </a:p>
          <a:p>
            <a:pPr algn="just"/>
            <a:r>
              <a:rPr lang="en-US" dirty="0"/>
              <a:t>Fabric Activator is a </a:t>
            </a:r>
            <a:r>
              <a:rPr lang="en-US" b="1" dirty="0"/>
              <a:t>no-code experience in Microsoft Fabric </a:t>
            </a:r>
            <a:r>
              <a:rPr lang="en-US" dirty="0"/>
              <a:t>for automatically taking actions when </a:t>
            </a:r>
            <a:r>
              <a:rPr lang="en-US" b="1" dirty="0"/>
              <a:t>patterns or conditions are detected </a:t>
            </a:r>
            <a:r>
              <a:rPr lang="en-US" dirty="0"/>
              <a:t>in changing data. It monitors data in </a:t>
            </a:r>
            <a:r>
              <a:rPr lang="en-US" b="1" dirty="0"/>
              <a:t>Power BI reports and </a:t>
            </a:r>
            <a:r>
              <a:rPr lang="en-US" b="1" dirty="0" err="1"/>
              <a:t>eventstreams</a:t>
            </a:r>
            <a:r>
              <a:rPr lang="en-US" dirty="0"/>
              <a:t>, for when the data hits certain thresholds or matches other patterns. It then automatically takes appropriate action such </a:t>
            </a:r>
            <a:r>
              <a:rPr lang="en-US" b="1" dirty="0"/>
              <a:t>as alerting </a:t>
            </a:r>
            <a:r>
              <a:rPr lang="en-US" dirty="0"/>
              <a:t>users or </a:t>
            </a:r>
            <a:r>
              <a:rPr lang="en-US" b="1" dirty="0"/>
              <a:t>kicking off Power Automate workflows.</a:t>
            </a:r>
          </a:p>
          <a:p>
            <a:pPr algn="just"/>
            <a:r>
              <a:rPr lang="en-US" dirty="0"/>
              <a:t>Activator allows to build a </a:t>
            </a:r>
            <a:r>
              <a:rPr lang="en-US" b="1" dirty="0"/>
              <a:t>digital nervous system that acts across all data</a:t>
            </a:r>
            <a:r>
              <a:rPr lang="en-US" dirty="0"/>
              <a:t>, at scale, and in a timely manner. Business users can describe business conditions in a no-code experience to launch actions such as email, Teams notifications, Power Automate flows, and call into third party action systems. Business users can self-serve their needs and reduce their reliance on internal IT and developer teams, either of which is often costly and hinders agility. Customer organizations don’t need a developer team to manage and maintain custom in-house monitoring or alerting solutions.</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a:xfrm>
            <a:off x="342900" y="855080"/>
            <a:ext cx="3955312" cy="3053133"/>
          </a:xfrm>
        </p:spPr>
        <p:txBody>
          <a:bodyPr/>
          <a:lstStyle/>
          <a:p>
            <a:pPr algn="just"/>
            <a:r>
              <a:rPr lang="en-US" dirty="0">
                <a:hlinkClick r:id="rId2"/>
              </a:rPr>
              <a:t>Query Acceleration for Delta External Tables (Preview)</a:t>
            </a:r>
            <a:endParaRPr lang="en-US" dirty="0"/>
          </a:p>
          <a:p>
            <a:pPr algn="just"/>
            <a:r>
              <a:rPr lang="en-US" dirty="0"/>
              <a:t>An external table is a schema entity that references data stored external to a Kusto database. Queries run over </a:t>
            </a:r>
            <a:r>
              <a:rPr lang="en-US" b="1" dirty="0"/>
              <a:t>external tables can be less performant than on data </a:t>
            </a:r>
            <a:r>
              <a:rPr lang="en-US" dirty="0"/>
              <a:t>that is ingested due to various factors such as network calls to fetch data from </a:t>
            </a:r>
            <a:r>
              <a:rPr lang="en-US" b="1" dirty="0"/>
              <a:t>storage, the absence of indexes, and more</a:t>
            </a:r>
            <a:r>
              <a:rPr lang="en-US" dirty="0"/>
              <a:t>. Query acceleration allows specifying a policy on top of external delta tables. This policy defines a number of days to cache data for high-performance queries.</a:t>
            </a:r>
          </a:p>
          <a:p>
            <a:pPr algn="just"/>
            <a:r>
              <a:rPr lang="en-US" b="1" dirty="0"/>
              <a:t>Query Acceleration policy  </a:t>
            </a:r>
            <a:r>
              <a:rPr lang="en-US" dirty="0"/>
              <a:t>allows customers to set a policy on top of external delta tables to define the number of days to cache. Behind the scenes, Kusto continuously indexes and caches the data for that period, allowing customers to run performant queries on top.</a:t>
            </a:r>
          </a:p>
          <a:p>
            <a:pPr algn="just"/>
            <a:r>
              <a:rPr lang="en-US" b="1" dirty="0"/>
              <a:t>QAP is supported by Azure Data Explorer (ADX) </a:t>
            </a:r>
            <a:r>
              <a:rPr lang="en-US" dirty="0"/>
              <a:t>over ADLSgen2/blob storage and </a:t>
            </a:r>
            <a:r>
              <a:rPr lang="en-US" dirty="0" err="1"/>
              <a:t>Eventhouse</a:t>
            </a:r>
            <a:r>
              <a:rPr lang="en-US" dirty="0"/>
              <a:t> over </a:t>
            </a:r>
            <a:r>
              <a:rPr lang="en-US" dirty="0" err="1"/>
              <a:t>OneLake</a:t>
            </a:r>
            <a:r>
              <a:rPr lang="en-US" dirty="0"/>
              <a:t>/ADLSgen2/blob storage.</a:t>
            </a:r>
          </a:p>
          <a:p>
            <a:pPr algn="just"/>
            <a:r>
              <a:rPr lang="en-US" b="1" dirty="0"/>
              <a:t>Enabling Query Acceleration </a:t>
            </a:r>
            <a:r>
              <a:rPr lang="en-US" dirty="0"/>
              <a:t>does come with some additional costs. The accelerated data will be ingested in Kusto and count towards the SSD storage, similar to native Kusto tables.</a:t>
            </a:r>
          </a:p>
        </p:txBody>
      </p:sp>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Microsoft Entra CBA enhancements</a:t>
            </a:r>
            <a:endParaRPr lang="en-US" sz="1000" dirty="0"/>
          </a:p>
          <a:p>
            <a:pPr marL="171450" indent="-171450">
              <a:buFont typeface="Arial" panose="020B0604020202020204" pitchFamily="34" charset="0"/>
              <a:buChar char="•"/>
            </a:pPr>
            <a:r>
              <a:rPr lang="en-US" sz="1000" b="1" dirty="0"/>
              <a:t>Certificate Revocation List (CRL) validation fail safe: </a:t>
            </a:r>
            <a:r>
              <a:rPr lang="en-US" sz="1000" dirty="0"/>
              <a:t>Admins can strengthen the security by failing CBA authentication if the issuing certificate authority (CA) has no Certificate Revocation List (CRL).  </a:t>
            </a:r>
          </a:p>
          <a:p>
            <a:pPr marL="171450" indent="-171450">
              <a:buFont typeface="Arial" panose="020B0604020202020204" pitchFamily="34" charset="0"/>
              <a:buChar char="•"/>
            </a:pPr>
            <a:r>
              <a:rPr lang="en-US" sz="1000" b="1" dirty="0"/>
              <a:t>Enhanced PKI based certificate authority (CA) store: </a:t>
            </a:r>
            <a:r>
              <a:rPr lang="en-US" sz="1000" dirty="0"/>
              <a:t>This enhancement removes any current size limitation and supports issuer hints at each CA level.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Azure Database for MySQL bindings for Azure Functions (Public Preview)</a:t>
            </a:r>
            <a:endParaRPr lang="en-US" dirty="0"/>
          </a:p>
          <a:p>
            <a:r>
              <a:rPr lang="en-US" dirty="0"/>
              <a:t>These newly </a:t>
            </a:r>
            <a:r>
              <a:rPr lang="en-US" b="1" dirty="0"/>
              <a:t>released input and output bindings enable seamless integration </a:t>
            </a:r>
            <a:r>
              <a:rPr lang="en-US" dirty="0"/>
              <a:t>with Azure Functions, allowing developers and organizations to build at-scale event-driven applications and serverless APIs that integrate with MySQL, using programming languages of their choice, including C#, Java, JavaScript, Python, and PowerShell. </a:t>
            </a:r>
          </a:p>
          <a:p>
            <a:r>
              <a:rPr lang="en-US" dirty="0"/>
              <a:t>Types of Azure Database for MySQL bindings:</a:t>
            </a:r>
          </a:p>
          <a:p>
            <a:pPr marL="171450" indent="-171450">
              <a:buFont typeface="Arial" panose="020B0604020202020204" pitchFamily="34" charset="0"/>
              <a:buChar char="•"/>
            </a:pPr>
            <a:r>
              <a:rPr lang="en-US" dirty="0"/>
              <a:t>Input Binding</a:t>
            </a:r>
          </a:p>
          <a:p>
            <a:pPr marL="171450" indent="-171450">
              <a:buFont typeface="Arial" panose="020B0604020202020204" pitchFamily="34" charset="0"/>
              <a:buChar char="•"/>
            </a:pPr>
            <a:r>
              <a:rPr lang="en-US" dirty="0"/>
              <a:t>Output Binding</a:t>
            </a:r>
          </a:p>
          <a:p>
            <a:pPr marL="171450" indent="-171450">
              <a:buFont typeface="Arial" panose="020B0604020202020204" pitchFamily="34" charset="0"/>
              <a:buChar char="•"/>
            </a:pPr>
            <a:r>
              <a:rPr lang="en-US" dirty="0"/>
              <a:t>Trigger Binding (Coming soon!)</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Multimodal parsing for RAG: Azure OpenAI GPT-4o, </a:t>
            </a:r>
            <a:r>
              <a:rPr lang="en-US" dirty="0" err="1">
                <a:hlinkClick r:id="rId2"/>
              </a:rPr>
              <a:t>LlamaParse</a:t>
            </a:r>
            <a:r>
              <a:rPr lang="en-US" dirty="0">
                <a:hlinkClick r:id="rId2"/>
              </a:rPr>
              <a:t> and Azure AI Search</a:t>
            </a:r>
            <a:endParaRPr lang="en-US" dirty="0"/>
          </a:p>
          <a:p>
            <a:pPr algn="just"/>
            <a:r>
              <a:rPr lang="en-US" dirty="0"/>
              <a:t>Azure </a:t>
            </a:r>
            <a:r>
              <a:rPr lang="en-US" b="1" dirty="0"/>
              <a:t>OpenAI endpoints are now available in </a:t>
            </a:r>
            <a:r>
              <a:rPr lang="en-US" b="1" dirty="0" err="1"/>
              <a:t>LlamaParse</a:t>
            </a:r>
            <a:r>
              <a:rPr lang="en-US" b="1" dirty="0"/>
              <a:t>. </a:t>
            </a:r>
            <a:r>
              <a:rPr lang="en-US" dirty="0"/>
              <a:t>This new integration allows to extract unstructured data using Azure OpenAI’s GPT-4o family of models for document transformations. It provides:</a:t>
            </a:r>
          </a:p>
          <a:p>
            <a:pPr marL="171450" indent="-171450" algn="just">
              <a:buFont typeface="Arial" panose="020B0604020202020204" pitchFamily="34" charset="0"/>
              <a:buChar char="•"/>
            </a:pPr>
            <a:r>
              <a:rPr lang="en-US" dirty="0"/>
              <a:t>Direct connectivity with models like Azure OpenAI GPT-4o and GPT-4o-mini models</a:t>
            </a:r>
          </a:p>
          <a:p>
            <a:pPr marL="171450" indent="-171450" algn="just">
              <a:buFont typeface="Arial" panose="020B0604020202020204" pitchFamily="34" charset="0"/>
              <a:buChar char="•"/>
            </a:pPr>
            <a:r>
              <a:rPr lang="en-US" dirty="0"/>
              <a:t>Multimodal document parsing in </a:t>
            </a:r>
            <a:r>
              <a:rPr lang="en-US" dirty="0" err="1"/>
              <a:t>LlamaParse</a:t>
            </a:r>
            <a:r>
              <a:rPr lang="en-US" dirty="0"/>
              <a:t>, through Azure OpenAI’s multimodal support</a:t>
            </a:r>
          </a:p>
          <a:p>
            <a:pPr marL="171450" indent="-171450" algn="just">
              <a:buFont typeface="Arial" panose="020B0604020202020204" pitchFamily="34" charset="0"/>
              <a:buChar char="•"/>
            </a:pPr>
            <a:r>
              <a:rPr lang="en-US" dirty="0"/>
              <a:t>LLM-optimized outputs for enhanced retrieval and semantic search</a:t>
            </a:r>
          </a:p>
          <a:p>
            <a:pPr marL="171450" indent="-171450" algn="just">
              <a:buFont typeface="Arial" panose="020B0604020202020204" pitchFamily="34" charset="0"/>
              <a:buChar char="•"/>
            </a:pPr>
            <a:r>
              <a:rPr lang="en-US" dirty="0"/>
              <a:t>Seamless ingestion into Azure AI Search’s vector store via </a:t>
            </a:r>
            <a:r>
              <a:rPr lang="en-US" dirty="0" err="1"/>
              <a:t>LlamaIndex</a:t>
            </a:r>
            <a:endParaRPr lang="en-US" dirty="0"/>
          </a:p>
          <a:p>
            <a:pPr marL="171450" indent="-171450" algn="just">
              <a:buFont typeface="Arial" panose="020B0604020202020204" pitchFamily="34" charset="0"/>
              <a:buChar char="•"/>
            </a:pPr>
            <a:r>
              <a:rPr lang="en-US" dirty="0"/>
              <a:t>Enterprise-grade security and compliance for sensitive workloads</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p:txBody>
          <a:bodyPr/>
          <a:lstStyle/>
          <a:p>
            <a:pPr algn="just"/>
            <a:r>
              <a:rPr lang="en-US" dirty="0">
                <a:hlinkClick r:id="rId2"/>
              </a:rPr>
              <a:t>Azure Quick Review (</a:t>
            </a:r>
            <a:r>
              <a:rPr lang="en-US" dirty="0" err="1">
                <a:hlinkClick r:id="rId2"/>
              </a:rPr>
              <a:t>azqr</a:t>
            </a:r>
            <a:r>
              <a:rPr lang="en-US" dirty="0">
                <a:hlinkClick r:id="rId2"/>
              </a:rPr>
              <a:t>): A Practical Overview</a:t>
            </a:r>
            <a:endParaRPr lang="en-US" dirty="0"/>
          </a:p>
          <a:p>
            <a:pPr algn="just"/>
            <a:r>
              <a:rPr lang="en-US" dirty="0"/>
              <a:t>Azure Quick Review is a command-line tool designed to simplify the assessment of Azure subscriptions and resources. It’s available on GitHub (</a:t>
            </a:r>
            <a:r>
              <a:rPr lang="en-US" b="1" dirty="0"/>
              <a:t>https://github.com/Azure/azqr</a:t>
            </a:r>
            <a:r>
              <a:rPr lang="en-US" dirty="0"/>
              <a:t>) and provides an automated way to perform a high-level analysis of Azure infrastructure. The main goal is to offer insights into security, compliance, performance, and cost-related aspects of Azure resources, all in a digestible format.</a:t>
            </a:r>
          </a:p>
          <a:p>
            <a:pPr algn="just"/>
            <a:r>
              <a:rPr lang="en-US" dirty="0"/>
              <a:t>It provides:</a:t>
            </a:r>
          </a:p>
          <a:p>
            <a:pPr marL="171450" indent="-171450" algn="just">
              <a:buFont typeface="Arial" panose="020B0604020202020204" pitchFamily="34" charset="0"/>
              <a:buChar char="•"/>
            </a:pPr>
            <a:r>
              <a:rPr lang="en-US" dirty="0"/>
              <a:t>Automated Assessments</a:t>
            </a:r>
          </a:p>
          <a:p>
            <a:pPr marL="171450" indent="-171450" algn="just">
              <a:buFont typeface="Arial" panose="020B0604020202020204" pitchFamily="34" charset="0"/>
              <a:buChar char="•"/>
            </a:pPr>
            <a:r>
              <a:rPr lang="en-US" dirty="0"/>
              <a:t>Consistent, Standardized Reviews</a:t>
            </a:r>
          </a:p>
          <a:p>
            <a:pPr marL="171450" indent="-171450" algn="just">
              <a:buFont typeface="Arial" panose="020B0604020202020204" pitchFamily="34" charset="0"/>
              <a:buChar char="•"/>
            </a:pPr>
            <a:r>
              <a:rPr lang="en-US" dirty="0"/>
              <a:t>Focus on Security and Compliance</a:t>
            </a:r>
          </a:p>
          <a:p>
            <a:pPr marL="171450" indent="-171450" algn="just">
              <a:buFont typeface="Arial" panose="020B0604020202020204" pitchFamily="34" charset="0"/>
              <a:buChar char="•"/>
            </a:pPr>
            <a:r>
              <a:rPr lang="en-US" dirty="0"/>
              <a:t>Cost Optimization Insights</a:t>
            </a:r>
          </a:p>
          <a:p>
            <a:pPr marL="171450" indent="-171450" algn="just">
              <a:buFont typeface="Arial" panose="020B0604020202020204" pitchFamily="34" charset="0"/>
              <a:buChar char="•"/>
            </a:pPr>
            <a:r>
              <a:rPr lang="en-US" dirty="0"/>
              <a:t>Quick, Readable Reports</a:t>
            </a:r>
          </a:p>
          <a:p>
            <a:pPr marL="171450" indent="-171450" algn="just">
              <a:buFont typeface="Arial" panose="020B0604020202020204" pitchFamily="34" charset="0"/>
              <a:buChar char="•"/>
            </a:pPr>
            <a:r>
              <a:rPr lang="en-US" dirty="0"/>
              <a:t>Easy to Set Up and Use</a:t>
            </a:r>
          </a:p>
        </p:txBody>
      </p:sp>
      <p:pic>
        <p:nvPicPr>
          <p:cNvPr id="2050" name="Picture 2">
            <a:extLst>
              <a:ext uri="{FF2B5EF4-FFF2-40B4-BE49-F238E27FC236}">
                <a16:creationId xmlns:a16="http://schemas.microsoft.com/office/drawing/2014/main" id="{F753F1D9-F70A-DBF4-DB93-12CF07CD3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927" y="968179"/>
            <a:ext cx="4174802" cy="260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999599"/>
          </a:xfrm>
        </p:spPr>
        <p:txBody>
          <a:bodyPr/>
          <a:lstStyle/>
          <a:p>
            <a:pPr algn="just"/>
            <a:r>
              <a:rPr lang="en-US" dirty="0">
                <a:hlinkClick r:id="rId2"/>
              </a:rPr>
              <a:t>Azure SDK Release (November 2024)</a:t>
            </a:r>
            <a:endParaRPr lang="en-US" dirty="0"/>
          </a:p>
          <a:p>
            <a:pPr algn="just"/>
            <a:r>
              <a:rPr lang="en-US" dirty="0"/>
              <a:t>The Azure OpenAI and Assistants client libraries for JavaScript v1.0.0-beta.x will be retired on January 14, 2025. Migrate to the stable OpenAI library for JavaScript using the migration guide before that date.</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012407"/>
          </a:xfrm>
        </p:spPr>
        <p:txBody>
          <a:bodyPr/>
          <a:lstStyle/>
          <a:p>
            <a:pPr algn="just"/>
            <a:r>
              <a:rPr lang="en-US" sz="1000" dirty="0">
                <a:hlinkClick r:id="rId2"/>
              </a:rPr>
              <a:t>Announcing the Public Preview of OpenID Connect external identity provider support for Microsoft Entra External ID</a:t>
            </a:r>
            <a:endParaRPr lang="en-US" sz="1000" dirty="0"/>
          </a:p>
          <a:p>
            <a:pPr algn="just"/>
            <a:r>
              <a:rPr lang="en-US" sz="1000" dirty="0"/>
              <a:t>MS announced the </a:t>
            </a:r>
            <a:r>
              <a:rPr lang="en-US" sz="1000" b="1" dirty="0"/>
              <a:t>Public Preview of OpenID Connect (OIDC) </a:t>
            </a:r>
            <a:r>
              <a:rPr lang="en-US" sz="1000" dirty="0"/>
              <a:t>identity provider support in Microsoft Entra External ID. This new functionality allows to federate sign-in and sign-up user flows with identity </a:t>
            </a:r>
            <a:r>
              <a:rPr lang="en-US" sz="1000" b="1" dirty="0"/>
              <a:t>providers using the OAuth 2.0 authorization </a:t>
            </a:r>
            <a:r>
              <a:rPr lang="en-US" sz="1000" dirty="0"/>
              <a:t>standard and OpenID Connect specifications.</a:t>
            </a:r>
          </a:p>
          <a:p>
            <a:pPr algn="just"/>
            <a:r>
              <a:rPr lang="en-US" sz="1000" dirty="0"/>
              <a:t>Enabling users to access applications with existing accounts from other identity providers offers two key benefits: </a:t>
            </a:r>
            <a:r>
              <a:rPr lang="en-US" sz="1000" b="1" dirty="0"/>
              <a:t>it enables partner integrations through identity federation</a:t>
            </a:r>
            <a:r>
              <a:rPr lang="en-US" sz="1000" dirty="0"/>
              <a:t>, and it allows users to </a:t>
            </a:r>
            <a:r>
              <a:rPr lang="en-US" sz="1000" b="1" dirty="0"/>
              <a:t>sign in using their existing identities instead </a:t>
            </a:r>
            <a:r>
              <a:rPr lang="en-US" sz="1000" dirty="0"/>
              <a:t>of creating new credentials associated with their accounts. This streamlined approach supports partnerships and improves conversion rates and user satisfaction.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Entra ID Connect</a:t>
            </a:r>
            <a:endParaRPr lang="en-US" dirty="0"/>
          </a:p>
          <a:p>
            <a:pPr marL="171450" indent="-171450">
              <a:buFont typeface="Arial" panose="020B0604020202020204" pitchFamily="34" charset="0"/>
              <a:buChar char="•"/>
            </a:pPr>
            <a:r>
              <a:rPr lang="en-US" dirty="0"/>
              <a:t>Updated Features</a:t>
            </a:r>
          </a:p>
          <a:p>
            <a:pPr marL="514350" lvl="1" indent="-171450">
              <a:buFont typeface="Arial" panose="020B0604020202020204" pitchFamily="34" charset="0"/>
              <a:buChar char="•"/>
            </a:pPr>
            <a:r>
              <a:rPr lang="en-US" sz="1000" b="1" dirty="0">
                <a:latin typeface="+mj-lt"/>
              </a:rPr>
              <a:t>SQL related drivers shipped </a:t>
            </a:r>
            <a:r>
              <a:rPr lang="en-US" sz="1000" dirty="0">
                <a:latin typeface="+mj-lt"/>
              </a:rPr>
              <a:t>with Microsoft Entra Connect have been updated to </a:t>
            </a:r>
            <a:r>
              <a:rPr lang="en-US" sz="1000" b="1" dirty="0">
                <a:latin typeface="+mj-lt"/>
              </a:rPr>
              <a:t>OLE DB version 18.7.4</a:t>
            </a:r>
          </a:p>
          <a:p>
            <a:pPr marL="171450" indent="-171450">
              <a:buFont typeface="Arial" panose="020B0604020202020204" pitchFamily="34" charset="0"/>
              <a:buChar char="•"/>
            </a:pPr>
            <a:r>
              <a:rPr lang="en-US" dirty="0"/>
              <a:t>Bug fixes</a:t>
            </a:r>
          </a:p>
          <a:p>
            <a:pPr marL="514350" lvl="1" indent="-171450">
              <a:buFont typeface="Arial" panose="020B0604020202020204" pitchFamily="34" charset="0"/>
              <a:buChar char="•"/>
            </a:pPr>
            <a:r>
              <a:rPr lang="en-US" sz="1000" dirty="0">
                <a:latin typeface="+mj-lt"/>
              </a:rPr>
              <a:t>Fixed an issues with </a:t>
            </a:r>
            <a:r>
              <a:rPr lang="en-US" sz="1000" b="1" dirty="0">
                <a:latin typeface="+mj-lt"/>
              </a:rPr>
              <a:t>Privileged Identity Management (PIM),</a:t>
            </a:r>
            <a:r>
              <a:rPr lang="en-US" sz="1000" dirty="0">
                <a:latin typeface="+mj-lt"/>
              </a:rPr>
              <a:t> Microsoft Entra roles, and </a:t>
            </a:r>
            <a:r>
              <a:rPr lang="en-US" sz="1000" b="1" dirty="0">
                <a:latin typeface="+mj-lt"/>
              </a:rPr>
              <a:t>PIM for Groups to verify that PIM </a:t>
            </a:r>
            <a:r>
              <a:rPr lang="en-US" sz="1000" dirty="0">
                <a:latin typeface="+mj-lt"/>
              </a:rPr>
              <a:t>is enabled and that the user has the Hybrid Identity Administrator role enabled.</a:t>
            </a:r>
          </a:p>
          <a:p>
            <a:pPr marL="514350" lvl="1" indent="-171450">
              <a:buFont typeface="Arial" panose="020B0604020202020204" pitchFamily="34" charset="0"/>
              <a:buChar char="•"/>
            </a:pPr>
            <a:r>
              <a:rPr lang="en-US" sz="1000" dirty="0">
                <a:latin typeface="+mj-lt"/>
              </a:rPr>
              <a:t>Fixed an issue where </a:t>
            </a:r>
            <a:r>
              <a:rPr lang="en-US" sz="1000" b="1" dirty="0">
                <a:latin typeface="+mj-lt"/>
              </a:rPr>
              <a:t>AD FS commands were failing when Connect Sync is installed</a:t>
            </a:r>
            <a:r>
              <a:rPr lang="en-US" sz="1000" dirty="0">
                <a:latin typeface="+mj-lt"/>
              </a:rPr>
              <a:t> on a non-ADFS server.</a:t>
            </a:r>
          </a:p>
        </p:txBody>
      </p:sp>
      <p:pic>
        <p:nvPicPr>
          <p:cNvPr id="1026" name="Picture 2" descr="Configuring an OpenID Connect identity provider">
            <a:extLst>
              <a:ext uri="{FF2B5EF4-FFF2-40B4-BE49-F238E27FC236}">
                <a16:creationId xmlns:a16="http://schemas.microsoft.com/office/drawing/2014/main" id="{21BAFCAD-247C-9B92-D5A0-291BD0311F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5790" y="2867487"/>
            <a:ext cx="3678980" cy="210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pPr algn="just"/>
            <a:r>
              <a:rPr lang="en-US" sz="1000" dirty="0">
                <a:hlinkClick r:id="rId2"/>
              </a:rPr>
              <a:t>Enhanced support for API sensitive data classification</a:t>
            </a:r>
            <a:endParaRPr lang="en-US" sz="1000" dirty="0"/>
          </a:p>
          <a:p>
            <a:pPr algn="just"/>
            <a:r>
              <a:rPr lang="en-US" sz="1000" dirty="0"/>
              <a:t>Microsoft Defender for Cloud extends</a:t>
            </a:r>
            <a:r>
              <a:rPr lang="en-US" sz="1000" b="1" dirty="0"/>
              <a:t> API Security sensitive data classification capabilities to API URL </a:t>
            </a:r>
            <a:r>
              <a:rPr lang="en-US" sz="1000" dirty="0"/>
              <a:t>path and query parameters along with API request and responses, including the source of sensitive information found in the API properties. This information will be available in the </a:t>
            </a:r>
            <a:r>
              <a:rPr lang="en-US" sz="1000" b="1" dirty="0"/>
              <a:t>Attack Path Analysis experience</a:t>
            </a:r>
            <a:r>
              <a:rPr lang="en-US" sz="1000" dirty="0"/>
              <a:t>, the Cloud Security Explorer's Additional Details page when API Management operations with sensitive data are selected, and on the </a:t>
            </a:r>
            <a:r>
              <a:rPr lang="en-US" sz="1000" b="1" dirty="0"/>
              <a:t>API Security Dashboard under the Workload Protections within API </a:t>
            </a:r>
            <a:r>
              <a:rPr lang="en-US" sz="1000" dirty="0"/>
              <a:t>collection details page, with a new side context menu that provides detailed insights into sensitive data found, enabling security teams efficiently locate and mitigate data exposure risks.</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1"/>
            <a:ext cx="3955312" cy="1716670"/>
          </a:xfrm>
        </p:spPr>
        <p:txBody>
          <a:bodyPr/>
          <a:lstStyle/>
          <a:p>
            <a:pPr algn="just"/>
            <a:r>
              <a:rPr lang="en-US" dirty="0">
                <a:hlinkClick r:id="rId3"/>
              </a:rPr>
              <a:t>New support for mapping Azure API Management API endpoints to backend compute</a:t>
            </a:r>
            <a:endParaRPr lang="en-US" dirty="0"/>
          </a:p>
          <a:p>
            <a:pPr algn="just"/>
            <a:r>
              <a:rPr lang="en-US" b="1" dirty="0"/>
              <a:t>Defender for Cloud's API </a:t>
            </a:r>
            <a:r>
              <a:rPr lang="en-US" dirty="0"/>
              <a:t>security posture </a:t>
            </a:r>
            <a:r>
              <a:rPr lang="en-US" b="1" dirty="0"/>
              <a:t>now supports mapping API endpoints published through Azure API Management Gateway </a:t>
            </a:r>
            <a:r>
              <a:rPr lang="en-US" dirty="0"/>
              <a:t>to backend compute resources, such as virtual machines, in the Defender Cloud Security Posture Management (Defender CSPM) Cloud Security Explorer. This visibility helps identify API traffic routing to backend cloud compute destinations, </a:t>
            </a:r>
            <a:r>
              <a:rPr lang="en-US" b="1" dirty="0"/>
              <a:t>enabling to detect and address exposure risks associated </a:t>
            </a:r>
            <a:r>
              <a:rPr lang="en-US" dirty="0"/>
              <a:t>with API endpoints and their connected backend resources.</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p:txBody>
          <a:bodyPr/>
          <a:lstStyle/>
          <a:p>
            <a:pPr algn="just"/>
            <a:r>
              <a:rPr lang="en-US" sz="1000" dirty="0">
                <a:hlinkClick r:id="rId2"/>
              </a:rPr>
              <a:t>Enhanced container protection with vulnerability assessment and malware detection for AKS nodes (Preview)</a:t>
            </a:r>
            <a:endParaRPr lang="en-US" sz="1000" dirty="0"/>
          </a:p>
          <a:p>
            <a:pPr algn="just"/>
            <a:r>
              <a:rPr lang="en-US" sz="1000" dirty="0"/>
              <a:t>Defender for Cloud now </a:t>
            </a:r>
            <a:r>
              <a:rPr lang="en-US" sz="1000" b="1" dirty="0"/>
              <a:t>provides vulnerability assessment and malware detection </a:t>
            </a:r>
            <a:r>
              <a:rPr lang="en-US" sz="1000" dirty="0"/>
              <a:t>for the nodes in Azure Kubernetes Service (AKS), and provides clarity in the shared security responsibility have with the managed cloud provider.</a:t>
            </a:r>
          </a:p>
          <a:p>
            <a:pPr algn="just"/>
            <a:r>
              <a:rPr lang="en-US" sz="1000" dirty="0"/>
              <a:t>Providing security protection for these Kubernetes nodes allow to maintain security and compliance across the managed Kubernetes service.</a:t>
            </a:r>
          </a:p>
          <a:p>
            <a:pPr algn="just"/>
            <a:r>
              <a:rPr lang="en-US" sz="1000" dirty="0"/>
              <a:t>To receive the new capabilities, the agentless scanning for </a:t>
            </a:r>
            <a:r>
              <a:rPr lang="en-US" sz="1000" b="1" dirty="0"/>
              <a:t>machines option must be enabled in the Defender CSPM</a:t>
            </a:r>
            <a:r>
              <a:rPr lang="en-US" sz="1000" dirty="0"/>
              <a:t>, </a:t>
            </a:r>
            <a:r>
              <a:rPr lang="en-US" sz="1000" b="1" dirty="0"/>
              <a:t>Defender for Containers</a:t>
            </a:r>
            <a:r>
              <a:rPr lang="en-US" sz="1000" dirty="0"/>
              <a:t>, or </a:t>
            </a:r>
            <a:r>
              <a:rPr lang="en-US" sz="1000" b="1" dirty="0"/>
              <a:t>Defender for Servers P2 </a:t>
            </a:r>
            <a:r>
              <a:rPr lang="en-US" sz="1000" dirty="0"/>
              <a:t>plan in subscription.</a:t>
            </a:r>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p:txBody>
          <a:bodyPr/>
          <a:lstStyle/>
          <a:p>
            <a:r>
              <a:rPr lang="en-US" dirty="0">
                <a:hlinkClick r:id="rId3"/>
              </a:rPr>
              <a:t>Enhanced Kubernetes (K8s) Alert Documentation and Simulation Tool</a:t>
            </a:r>
            <a:endParaRPr lang="en-US" dirty="0"/>
          </a:p>
          <a:p>
            <a:pPr marL="171450" indent="-171450">
              <a:buFont typeface="Arial" panose="020B0604020202020204" pitchFamily="34" charset="0"/>
              <a:buChar char="•"/>
            </a:pPr>
            <a:r>
              <a:rPr lang="en-US" dirty="0"/>
              <a:t>Scenario-based alert documentation: </a:t>
            </a:r>
            <a:r>
              <a:rPr lang="en-US" b="1" dirty="0"/>
              <a:t>K8s alerts are now documented based on real-world scenarios,</a:t>
            </a:r>
            <a:r>
              <a:rPr lang="en-US" dirty="0"/>
              <a:t> providing clearer guidance on potential threats and recommended actions.</a:t>
            </a:r>
          </a:p>
          <a:p>
            <a:pPr marL="171450" indent="-171450">
              <a:buFont typeface="Arial" panose="020B0604020202020204" pitchFamily="34" charset="0"/>
              <a:buChar char="•"/>
            </a:pPr>
            <a:r>
              <a:rPr lang="en-US" dirty="0"/>
              <a:t>Microsoft Defender for Endpoint (MDE) integration: </a:t>
            </a:r>
            <a:r>
              <a:rPr lang="en-US" b="1" dirty="0"/>
              <a:t>Alerts are enriched with additional context and threat intelligence from MDE</a:t>
            </a:r>
            <a:r>
              <a:rPr lang="en-US" dirty="0"/>
              <a:t>, improving the ability to respond effectively.</a:t>
            </a:r>
          </a:p>
          <a:p>
            <a:pPr marL="171450" indent="-171450">
              <a:buFont typeface="Arial" panose="020B0604020202020204" pitchFamily="34" charset="0"/>
              <a:buChar char="•"/>
            </a:pPr>
            <a:r>
              <a:rPr lang="en-US" dirty="0"/>
              <a:t>New Simulation Tool: A powerful simulation tool is </a:t>
            </a:r>
            <a:r>
              <a:rPr lang="en-US" b="1" dirty="0"/>
              <a:t>available to test security posture </a:t>
            </a:r>
            <a:r>
              <a:rPr lang="en-US" dirty="0"/>
              <a:t>by simulating various attack scenarios and generating corresponding alerts.</a:t>
            </a:r>
          </a:p>
        </p:txBody>
      </p:sp>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EA49D73-280D-0307-3C1A-932883BD3815}"/>
              </a:ext>
            </a:extLst>
          </p:cNvPr>
          <p:cNvSpPr>
            <a:spLocks noGrp="1"/>
          </p:cNvSpPr>
          <p:nvPr>
            <p:ph type="body" sz="quarter" idx="10"/>
          </p:nvPr>
        </p:nvSpPr>
        <p:spPr>
          <a:xfrm>
            <a:off x="4433776" y="855081"/>
            <a:ext cx="4365038" cy="1606766"/>
          </a:xfrm>
        </p:spPr>
        <p:txBody>
          <a:bodyPr/>
          <a:lstStyle/>
          <a:p>
            <a:pPr algn="just"/>
            <a:r>
              <a:rPr lang="en-US" sz="1000" dirty="0">
                <a:hlinkClick r:id="rId2"/>
              </a:rPr>
              <a:t>Defender for Storage Malware Scanning for blobs up to 50GB (Preview)</a:t>
            </a:r>
            <a:endParaRPr lang="en-US" sz="1000" dirty="0"/>
          </a:p>
          <a:p>
            <a:pPr algn="just"/>
            <a:r>
              <a:rPr lang="en-US" sz="1000" dirty="0"/>
              <a:t>Starting on December 31, 2024, Defender for Storage Malware Scanning will support blobs up to </a:t>
            </a:r>
            <a:r>
              <a:rPr lang="en-US" sz="1000" b="1" dirty="0"/>
              <a:t>50GB</a:t>
            </a:r>
            <a:r>
              <a:rPr lang="en-US" sz="1000" dirty="0"/>
              <a:t> in size (previously limited to </a:t>
            </a:r>
            <a:r>
              <a:rPr lang="en-US" sz="1000" b="1" dirty="0"/>
              <a:t>2GB</a:t>
            </a:r>
            <a:r>
              <a:rPr lang="en-US" sz="1000" dirty="0"/>
              <a:t>).</a:t>
            </a:r>
          </a:p>
          <a:p>
            <a:pPr algn="just"/>
            <a:r>
              <a:rPr lang="en-US" sz="1000" dirty="0"/>
              <a:t>Please note that for storage accounts where large blobs are uploaded, the increased blob size limit will result in higher monthly charges.</a:t>
            </a:r>
          </a:p>
          <a:p>
            <a:pPr algn="just"/>
            <a:r>
              <a:rPr lang="en-US" sz="1000" dirty="0"/>
              <a:t>To avoid unexpected high charges, please set an appropriate </a:t>
            </a:r>
            <a:r>
              <a:rPr lang="en-US" sz="1000" b="1" dirty="0"/>
              <a:t>cap on total GB scanned per month. </a:t>
            </a:r>
          </a:p>
        </p:txBody>
      </p:sp>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p:txBody>
          <a:bodyPr/>
          <a:lstStyle/>
          <a:p>
            <a:pPr algn="just"/>
            <a:r>
              <a:rPr lang="en-US" dirty="0">
                <a:hlinkClick r:id="rId3"/>
              </a:rPr>
              <a:t>Sensitivity scanning capabilities now include Azure file shares (Preview)</a:t>
            </a:r>
            <a:endParaRPr lang="en-US" dirty="0"/>
          </a:p>
          <a:p>
            <a:pPr algn="just"/>
            <a:r>
              <a:rPr lang="en-US" dirty="0"/>
              <a:t>Defender for </a:t>
            </a:r>
            <a:r>
              <a:rPr lang="en-US" b="1" dirty="0"/>
              <a:t>Cloud's Security Posture Management (CSPM) </a:t>
            </a:r>
            <a:r>
              <a:rPr lang="en-US" dirty="0"/>
              <a:t>sensitivity scanning capabilities now include Azure file shares (in preview) in addition to blob containers.</a:t>
            </a:r>
          </a:p>
          <a:p>
            <a:pPr algn="just"/>
            <a:r>
              <a:rPr lang="en-US" dirty="0"/>
              <a:t>Before this update</a:t>
            </a:r>
            <a:r>
              <a:rPr lang="en-US" b="1" dirty="0"/>
              <a:t>, enabling the Defender CSPM plan on a subscription would automatically scan blob containers </a:t>
            </a:r>
            <a:r>
              <a:rPr lang="en-US" dirty="0"/>
              <a:t>within storage accounts for sensitive data. With this update</a:t>
            </a:r>
            <a:r>
              <a:rPr lang="en-US" b="1" dirty="0"/>
              <a:t>, Defender for CSPM's sensitivity scanning feature now includes file shares </a:t>
            </a:r>
            <a:r>
              <a:rPr lang="en-US" dirty="0"/>
              <a:t>within those storage accounts. This enhancement improves the risk assessment and protection of sensitive storage accounts, providing a more comprehensive analysis of potential risks.</a:t>
            </a:r>
          </a:p>
        </p:txBody>
      </p:sp>
    </p:spTree>
    <p:extLst>
      <p:ext uri="{BB962C8B-B14F-4D97-AF65-F5344CB8AC3E}">
        <p14:creationId xmlns:p14="http://schemas.microsoft.com/office/powerpoint/2010/main" val="310771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A16831-1211-6EBE-4497-98F1AB3CD483}"/>
              </a:ext>
            </a:extLst>
          </p:cNvPr>
          <p:cNvSpPr>
            <a:spLocks noGrp="1"/>
          </p:cNvSpPr>
          <p:nvPr>
            <p:ph type="body" sz="quarter" idx="10"/>
          </p:nvPr>
        </p:nvSpPr>
        <p:spPr/>
        <p:txBody>
          <a:bodyPr/>
          <a:lstStyle/>
          <a:p>
            <a:pPr algn="just"/>
            <a:r>
              <a:rPr lang="en-US" sz="1000" dirty="0">
                <a:hlinkClick r:id="rId2"/>
              </a:rPr>
              <a:t>On-demand malware scanning in Microsoft Defender for Storage (Preview)</a:t>
            </a:r>
            <a:endParaRPr lang="en-US" sz="1000" dirty="0"/>
          </a:p>
          <a:p>
            <a:pPr algn="just"/>
            <a:r>
              <a:rPr lang="en-US" sz="1000" dirty="0"/>
              <a:t>On-demand malware scanning in Microsoft Defender for Storage, now in public preview, enables scanning of existing blobs in Azure Storage accounts whenever needed. </a:t>
            </a:r>
            <a:r>
              <a:rPr lang="en-US" sz="1000" b="1" dirty="0"/>
              <a:t>Scans can be initiated from the Azure portal UI or via the REST API</a:t>
            </a:r>
            <a:r>
              <a:rPr lang="en-US" sz="1000" dirty="0"/>
              <a:t>, supporting automation through </a:t>
            </a:r>
            <a:r>
              <a:rPr lang="en-US" sz="1000" b="1" dirty="0"/>
              <a:t>Logic Apps, Automation playbooks, and PowerShell scripts. </a:t>
            </a:r>
            <a:r>
              <a:rPr lang="en-US" sz="1000" dirty="0"/>
              <a:t>This feature </a:t>
            </a:r>
            <a:r>
              <a:rPr lang="en-US" sz="1000" b="1" dirty="0"/>
              <a:t>uses Microsoft Defender Antivirus with the latest malware definitions </a:t>
            </a:r>
            <a:r>
              <a:rPr lang="en-US" sz="1000" dirty="0"/>
              <a:t>for every scan and provides upfront cost estimation in the Azure portal before scanning.</a:t>
            </a:r>
          </a:p>
          <a:p>
            <a:pPr algn="just"/>
            <a:r>
              <a:rPr lang="en-US" sz="1000" dirty="0"/>
              <a:t>Use cases:</a:t>
            </a:r>
          </a:p>
          <a:p>
            <a:pPr marL="171450" indent="-171450" algn="just">
              <a:buFont typeface="Arial" panose="020B0604020202020204" pitchFamily="34" charset="0"/>
              <a:buChar char="•"/>
            </a:pPr>
            <a:r>
              <a:rPr lang="en-US" sz="1000" dirty="0"/>
              <a:t>Incident response: Scan specific storage accounts after detecting suspicious activity.</a:t>
            </a:r>
          </a:p>
          <a:p>
            <a:pPr marL="171450" indent="-171450" algn="just">
              <a:buFont typeface="Arial" panose="020B0604020202020204" pitchFamily="34" charset="0"/>
              <a:buChar char="•"/>
            </a:pPr>
            <a:r>
              <a:rPr lang="en-US" sz="1000" dirty="0"/>
              <a:t>Security baseline: Scan all stored data when first enabling Defender for Storage.</a:t>
            </a:r>
          </a:p>
          <a:p>
            <a:pPr marL="171450" indent="-171450" algn="just">
              <a:buFont typeface="Arial" panose="020B0604020202020204" pitchFamily="34" charset="0"/>
              <a:buChar char="•"/>
            </a:pPr>
            <a:r>
              <a:rPr lang="en-US" sz="1000" dirty="0"/>
              <a:t>Compliance: Set automation to schedule scans that help meet regulatory and data protection standards.</a:t>
            </a:r>
          </a:p>
        </p:txBody>
      </p:sp>
      <p:sp>
        <p:nvSpPr>
          <p:cNvPr id="3" name="Title 2">
            <a:extLst>
              <a:ext uri="{FF2B5EF4-FFF2-40B4-BE49-F238E27FC236}">
                <a16:creationId xmlns:a16="http://schemas.microsoft.com/office/drawing/2014/main" id="{D83C5E07-F51D-2F97-F54E-9C990CB3D1BB}"/>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35DCDB1E-72A4-EF95-7D4A-06FC407E7E04}"/>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B5F12BB3-5773-13E1-15EB-1C03B3EE06A1}"/>
              </a:ext>
            </a:extLst>
          </p:cNvPr>
          <p:cNvSpPr>
            <a:spLocks noGrp="1"/>
          </p:cNvSpPr>
          <p:nvPr>
            <p:ph type="body" sz="quarter" idx="16"/>
          </p:nvPr>
        </p:nvSpPr>
        <p:spPr/>
        <p:txBody>
          <a:bodyPr/>
          <a:lstStyle/>
          <a:p>
            <a:pPr algn="just"/>
            <a:r>
              <a:rPr lang="en-US" dirty="0">
                <a:hlinkClick r:id="rId3"/>
              </a:rPr>
              <a:t>Agentless code scanning in Microsoft Defender for Cloud (preview)</a:t>
            </a:r>
            <a:endParaRPr lang="en-US" dirty="0"/>
          </a:p>
          <a:p>
            <a:pPr algn="just"/>
            <a:r>
              <a:rPr lang="en-US" dirty="0"/>
              <a:t>Agentless code scanning in </a:t>
            </a:r>
            <a:r>
              <a:rPr lang="en-US" b="1" dirty="0"/>
              <a:t>Microsoft Defender for Cloud is now available for public preview</a:t>
            </a:r>
            <a:r>
              <a:rPr lang="en-US" dirty="0"/>
              <a:t>. It offers fast and scalable security for all repositories in </a:t>
            </a:r>
            <a:r>
              <a:rPr lang="en-US" b="1" dirty="0"/>
              <a:t>Azure DevOps </a:t>
            </a:r>
            <a:r>
              <a:rPr lang="en-US" dirty="0"/>
              <a:t>organizations with one connector. This solution helps security teams find and fix vulnerabilities in code and infrastructure as</a:t>
            </a:r>
            <a:r>
              <a:rPr lang="en-US" b="1" dirty="0"/>
              <a:t> code (IaC) configurations across Azure DevOps environments</a:t>
            </a:r>
            <a:r>
              <a:rPr lang="en-US" dirty="0"/>
              <a:t>. It doesn't require agents, changes to pipelines, or interruptions to developer workflows, making setup and maintenance simple. It works independently from continuous integration and continuous deployment (CI/CD) pipelines. The solution provides continuous and automated insights to speed up risk detection and response, ensuring security without interrupting workflows.</a:t>
            </a:r>
          </a:p>
        </p:txBody>
      </p:sp>
    </p:spTree>
    <p:extLst>
      <p:ext uri="{BB962C8B-B14F-4D97-AF65-F5344CB8AC3E}">
        <p14:creationId xmlns:p14="http://schemas.microsoft.com/office/powerpoint/2010/main" val="51979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A1BA36-1EF8-AECE-CB83-C809B543E595}"/>
              </a:ext>
            </a:extLst>
          </p:cNvPr>
          <p:cNvSpPr>
            <a:spLocks noGrp="1"/>
          </p:cNvSpPr>
          <p:nvPr>
            <p:ph type="body" sz="quarter" idx="10"/>
          </p:nvPr>
        </p:nvSpPr>
        <p:spPr/>
        <p:txBody>
          <a:bodyPr/>
          <a:lstStyle/>
          <a:p>
            <a:pPr algn="just"/>
            <a:r>
              <a:rPr lang="en-US" sz="1000" dirty="0">
                <a:hlinkClick r:id="rId2"/>
              </a:rPr>
              <a:t>JFrog Artifactory container registry support by Defender for Containers (Preview)</a:t>
            </a:r>
            <a:endParaRPr lang="en-US" sz="1000" dirty="0"/>
          </a:p>
          <a:p>
            <a:pPr algn="just"/>
            <a:r>
              <a:rPr lang="en-US" sz="1000" dirty="0"/>
              <a:t>This feature extends Microsoft Defender for Containers coverage of external registries to include </a:t>
            </a:r>
            <a:r>
              <a:rPr lang="en-US" sz="1000" b="1" dirty="0"/>
              <a:t>JFrog Artifactory</a:t>
            </a:r>
            <a:r>
              <a:rPr lang="en-US" sz="1000" dirty="0"/>
              <a:t>. </a:t>
            </a:r>
            <a:r>
              <a:rPr lang="en-US" sz="1000" dirty="0" err="1"/>
              <a:t>JFrog</a:t>
            </a:r>
            <a:r>
              <a:rPr lang="en-US" sz="1000" dirty="0"/>
              <a:t> Artifactory container images are scanned using Microsoft Defender Vulnerability Management to identify security threats and mitigate potential security risks.</a:t>
            </a:r>
          </a:p>
        </p:txBody>
      </p:sp>
      <p:sp>
        <p:nvSpPr>
          <p:cNvPr id="3" name="Title 2">
            <a:extLst>
              <a:ext uri="{FF2B5EF4-FFF2-40B4-BE49-F238E27FC236}">
                <a16:creationId xmlns:a16="http://schemas.microsoft.com/office/drawing/2014/main" id="{4DBDD1E9-AA2D-E247-D264-4555D297A5CE}"/>
              </a:ext>
            </a:extLst>
          </p:cNvPr>
          <p:cNvSpPr>
            <a:spLocks noGrp="1"/>
          </p:cNvSpPr>
          <p:nvPr>
            <p:ph type="title"/>
          </p:nvPr>
        </p:nvSpPr>
        <p:spPr/>
        <p:txBody>
          <a:bodyPr/>
          <a:lstStyle/>
          <a:p>
            <a:r>
              <a:rPr lang="en-US" sz="1800" dirty="0"/>
              <a:t>Security &amp; Identity Updates</a:t>
            </a:r>
            <a:endParaRPr lang="en-US" dirty="0"/>
          </a:p>
        </p:txBody>
      </p:sp>
      <p:sp>
        <p:nvSpPr>
          <p:cNvPr id="4" name="Text Placeholder 3">
            <a:extLst>
              <a:ext uri="{FF2B5EF4-FFF2-40B4-BE49-F238E27FC236}">
                <a16:creationId xmlns:a16="http://schemas.microsoft.com/office/drawing/2014/main" id="{D101FDC6-FC17-2584-6A6D-A54F6AF7F7F4}"/>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1AAA71B6-AFCC-0381-1650-069DFB405544}"/>
              </a:ext>
            </a:extLst>
          </p:cNvPr>
          <p:cNvSpPr>
            <a:spLocks noGrp="1"/>
          </p:cNvSpPr>
          <p:nvPr>
            <p:ph type="body" sz="quarter" idx="16"/>
          </p:nvPr>
        </p:nvSpPr>
        <p:spPr/>
        <p:txBody>
          <a:bodyPr/>
          <a:lstStyle/>
          <a:p>
            <a:pPr algn="just"/>
            <a:r>
              <a:rPr lang="en-US" dirty="0">
                <a:hlinkClick r:id="rId3"/>
              </a:rPr>
              <a:t>AI security posture management is now generally available (GA)</a:t>
            </a:r>
            <a:endParaRPr lang="en-US" dirty="0"/>
          </a:p>
          <a:p>
            <a:pPr algn="just"/>
            <a:r>
              <a:rPr lang="en-US" dirty="0"/>
              <a:t>Defender for Cloud's AI security posture management features are now generally available (GA).</a:t>
            </a:r>
          </a:p>
          <a:p>
            <a:pPr algn="just"/>
            <a:r>
              <a:rPr lang="en-US" dirty="0"/>
              <a:t>Defender for Cloud reduces risk to cross cloud AI workloads by:</a:t>
            </a:r>
          </a:p>
          <a:p>
            <a:pPr marL="171450" indent="-171450" algn="just">
              <a:buFont typeface="Arial" panose="020B0604020202020204" pitchFamily="34" charset="0"/>
              <a:buChar char="•"/>
            </a:pPr>
            <a:r>
              <a:rPr lang="en-US" b="1" dirty="0"/>
              <a:t>Discovering generative AI Bill of Materials (AI BOM</a:t>
            </a:r>
            <a:r>
              <a:rPr lang="en-US" dirty="0"/>
              <a:t>), which includes application components, data, and AI artifacts from code to cloud.</a:t>
            </a:r>
          </a:p>
          <a:p>
            <a:pPr marL="171450" indent="-171450" algn="just">
              <a:buFont typeface="Arial" panose="020B0604020202020204" pitchFamily="34" charset="0"/>
              <a:buChar char="•"/>
            </a:pPr>
            <a:r>
              <a:rPr lang="en-US" b="1" dirty="0"/>
              <a:t>Strengthening generative AI application security posture </a:t>
            </a:r>
            <a:r>
              <a:rPr lang="en-US" dirty="0"/>
              <a:t>with built-in recommendations and by exploring and remediating security risks.</a:t>
            </a:r>
          </a:p>
          <a:p>
            <a:pPr marL="171450" indent="-171450" algn="just">
              <a:buFont typeface="Arial" panose="020B0604020202020204" pitchFamily="34" charset="0"/>
              <a:buChar char="•"/>
            </a:pPr>
            <a:r>
              <a:rPr lang="en-US" b="1" dirty="0"/>
              <a:t>Using the attack path analysis </a:t>
            </a:r>
            <a:r>
              <a:rPr lang="en-US" dirty="0"/>
              <a:t>to identify and remediate risks.</a:t>
            </a:r>
          </a:p>
        </p:txBody>
      </p:sp>
    </p:spTree>
    <p:extLst>
      <p:ext uri="{BB962C8B-B14F-4D97-AF65-F5344CB8AC3E}">
        <p14:creationId xmlns:p14="http://schemas.microsoft.com/office/powerpoint/2010/main" val="77223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1823</TotalTime>
  <Words>3399</Words>
  <Application>Microsoft Office PowerPoint</Application>
  <PresentationFormat>On-screen Show (16:9)</PresentationFormat>
  <Paragraphs>175</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Human Sans</vt:lpstr>
      <vt:lpstr>Human Sans Regular</vt:lpstr>
      <vt:lpstr>Continuum Theme</vt:lpstr>
      <vt:lpstr>Azure Times #143</vt:lpstr>
      <vt:lpstr>PowerPoint Presentation</vt:lpstr>
      <vt:lpstr>Security &amp; Identity Updates</vt:lpstr>
      <vt:lpstr>Security &amp; Identity Updates</vt:lpstr>
      <vt:lpstr>Security &amp; Identity Updates</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PowerPoint Presentation</vt:lpstr>
      <vt:lpstr>Storage &amp; Data Updates</vt:lpstr>
      <vt:lpstr>Storage &amp; Data Updates</vt:lpstr>
      <vt:lpstr>Storage &amp; Data Updates</vt:lpstr>
      <vt:lpstr>PowerPoint Presentation</vt:lpstr>
      <vt:lpstr>Databases Updates</vt:lpstr>
      <vt:lpstr>PowerPoint Presentation</vt:lpstr>
      <vt:lpstr>ML &amp; AI &amp; IOT Updates</vt:lpstr>
      <vt:lpstr>PowerPoint Presentation</vt:lpstr>
      <vt:lpstr>DevOps &amp; IaC &amp; Automation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179</cp:revision>
  <dcterms:created xsi:type="dcterms:W3CDTF">2018-01-26T19:23:30Z</dcterms:created>
  <dcterms:modified xsi:type="dcterms:W3CDTF">2024-12-01T11:06:31Z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