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4"/>
  </p:sldMasterIdLst>
  <p:notesMasterIdLst>
    <p:notesMasterId r:id="rId24"/>
  </p:notesMasterIdLst>
  <p:handoutMasterIdLst>
    <p:handoutMasterId r:id="rId25"/>
  </p:handoutMasterIdLst>
  <p:sldIdLst>
    <p:sldId id="2142532340" r:id="rId5"/>
    <p:sldId id="2146847046" r:id="rId6"/>
    <p:sldId id="2146847089" r:id="rId7"/>
    <p:sldId id="2146847050" r:id="rId8"/>
    <p:sldId id="2146847096" r:id="rId9"/>
    <p:sldId id="2146847054" r:id="rId10"/>
    <p:sldId id="2146847103" r:id="rId11"/>
    <p:sldId id="2146847056" r:id="rId12"/>
    <p:sldId id="2146847107" r:id="rId13"/>
    <p:sldId id="2146847119" r:id="rId14"/>
    <p:sldId id="2146847120" r:id="rId15"/>
    <p:sldId id="2146847150" r:id="rId16"/>
    <p:sldId id="2146847062" r:id="rId17"/>
    <p:sldId id="2146847154" r:id="rId18"/>
    <p:sldId id="2146847115" r:id="rId19"/>
    <p:sldId id="2146847153" r:id="rId20"/>
    <p:sldId id="2146847085" r:id="rId21"/>
    <p:sldId id="2146847084" r:id="rId22"/>
    <p:sldId id="2146847064" r:id="rId23"/>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752CF65-4D58-4370-B229-5F4CB000B44D}">
          <p14:sldIdLst>
            <p14:sldId id="2142532340"/>
          </p14:sldIdLst>
        </p14:section>
        <p14:section name="Networking" id="{8B3AEA99-85F7-477B-B976-48DC47AA1A88}">
          <p14:sldIdLst/>
        </p14:section>
        <p14:section name="Security &amp; Identity" id="{1AA42572-B3BD-44F7-813B-C2C647DDBB3C}">
          <p14:sldIdLst>
            <p14:sldId id="2146847046"/>
            <p14:sldId id="2146847089"/>
          </p14:sldIdLst>
        </p14:section>
        <p14:section name="Management &amp; Governance" id="{34181601-6D48-4406-A525-C7B5A12C6C5B}">
          <p14:sldIdLst/>
        </p14:section>
        <p14:section name="Compute" id="{05AA80BB-8802-49AB-8336-A884227CE2F7}">
          <p14:sldIdLst>
            <p14:sldId id="2146847050"/>
            <p14:sldId id="2146847096"/>
          </p14:sldIdLst>
        </p14:section>
        <p14:section name="Storage &amp; Data" id="{1F159046-CE0A-45BC-9D5B-6E6C95980F78}">
          <p14:sldIdLst/>
        </p14:section>
        <p14:section name="Databases" id="{AEAFAE72-AD56-48F3-926B-38BAE269038F}">
          <p14:sldIdLst>
            <p14:sldId id="2146847054"/>
            <p14:sldId id="2146847103"/>
          </p14:sldIdLst>
        </p14:section>
        <p14:section name="Integration" id="{ACBD46A3-6F1C-451B-A154-0A056E0DEFF6}">
          <p14:sldIdLst>
            <p14:sldId id="2146847056"/>
            <p14:sldId id="2146847107"/>
          </p14:sldIdLst>
        </p14:section>
        <p14:section name="ML &amp; AI &amp; IOT" id="{F4E1EAF1-55E9-4CA4-8ADC-28B69C1D66D2}">
          <p14:sldIdLst>
            <p14:sldId id="2146847119"/>
            <p14:sldId id="2146847120"/>
            <p14:sldId id="2146847150"/>
          </p14:sldIdLst>
        </p14:section>
        <p14:section name="Miscellaneous" id="{A1456D7A-93BE-4023-90AA-7269D2F177BA}">
          <p14:sldIdLst>
            <p14:sldId id="2146847062"/>
            <p14:sldId id="2146847154"/>
            <p14:sldId id="2146847115"/>
            <p14:sldId id="2146847153"/>
          </p14:sldIdLst>
        </p14:section>
        <p14:section name="End" id="{82899442-2AC4-4699-95EB-48D45B913575}">
          <p14:sldIdLst>
            <p14:sldId id="2146847085"/>
            <p14:sldId id="2146847084"/>
            <p14:sldId id="214684706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Emily Catuzzi" initials="EC" lastIdx="19" clrIdx="9">
    <p:extLst>
      <p:ext uri="{19B8F6BF-5375-455C-9EA6-DF929625EA0E}">
        <p15:presenceInfo xmlns:p15="http://schemas.microsoft.com/office/powerpoint/2012/main" userId="S::Emily_Catuzzi@epam.com::b46d6ad4-ac70-4125-82a7-0ece5134c360" providerId="AD"/>
      </p:ext>
    </p:extLst>
  </p:cmAuthor>
  <p:cmAuthor id="1" name="Laura Brady" initials="LB" lastIdx="52" clrIdx="3">
    <p:extLst>
      <p:ext uri="{19B8F6BF-5375-455C-9EA6-DF929625EA0E}">
        <p15:presenceInfo xmlns:p15="http://schemas.microsoft.com/office/powerpoint/2012/main" userId="S::Laura_Brady@epam.com::b18c91b0-83fb-4c27-875b-18626d50463b" providerId="AD"/>
      </p:ext>
    </p:extLst>
  </p:cmAuthor>
  <p:cmAuthor id="8" name="Gretchen Rice" initials="GR" lastIdx="4" clrIdx="10">
    <p:extLst>
      <p:ext uri="{19B8F6BF-5375-455C-9EA6-DF929625EA0E}">
        <p15:presenceInfo xmlns:p15="http://schemas.microsoft.com/office/powerpoint/2012/main" userId="S::gretchen_rice@epam.com::e279efbb-a837-440d-b0bd-684dd084c605" providerId="AD"/>
      </p:ext>
    </p:extLst>
  </p:cmAuthor>
  <p:cmAuthor id="2" name="Amy Legere" initials="AL" lastIdx="5" clrIdx="5">
    <p:extLst>
      <p:ext uri="{19B8F6BF-5375-455C-9EA6-DF929625EA0E}">
        <p15:presenceInfo xmlns:p15="http://schemas.microsoft.com/office/powerpoint/2012/main" userId="S::Amy_Legere@epam.com::36c3e91a-2059-4c30-8d42-5285dd7a2555" providerId="AD"/>
      </p:ext>
    </p:extLst>
  </p:cmAuthor>
  <p:cmAuthor id="9" name="Jennifer Markowitz" initials="JM" lastIdx="1" clrIdx="11">
    <p:extLst>
      <p:ext uri="{19B8F6BF-5375-455C-9EA6-DF929625EA0E}">
        <p15:presenceInfo xmlns:p15="http://schemas.microsoft.com/office/powerpoint/2012/main" userId="S::jennifer_markowitz@epam.com::f9148081-3671-49e1-8328-0a911bc72bfd" providerId="AD"/>
      </p:ext>
    </p:extLst>
  </p:cmAuthor>
  <p:cmAuthor id="3" name="John Hatz" initials="JH" lastIdx="1" clrIdx="4">
    <p:extLst>
      <p:ext uri="{19B8F6BF-5375-455C-9EA6-DF929625EA0E}">
        <p15:presenceInfo xmlns:p15="http://schemas.microsoft.com/office/powerpoint/2012/main" userId="S-1-5-21-2676001572-3131771074-2776907194-23347" providerId="AD"/>
      </p:ext>
    </p:extLst>
  </p:cmAuthor>
  <p:cmAuthor id="10" name="Nastassia Smolskaya" initials="NS" lastIdx="11" clrIdx="12">
    <p:extLst>
      <p:ext uri="{19B8F6BF-5375-455C-9EA6-DF929625EA0E}">
        <p15:presenceInfo xmlns:p15="http://schemas.microsoft.com/office/powerpoint/2012/main" userId="S::Nastassia_Smolskaya@epam.com::8ff1f7bc-3066-491e-a683-ea021ab0c825" providerId="AD"/>
      </p:ext>
    </p:extLst>
  </p:cmAuthor>
  <p:cmAuthor id="4" name="John Hatz" initials="JH [2]" lastIdx="3" clrIdx="6">
    <p:extLst>
      <p:ext uri="{19B8F6BF-5375-455C-9EA6-DF929625EA0E}">
        <p15:presenceInfo xmlns:p15="http://schemas.microsoft.com/office/powerpoint/2012/main" userId="S::john_hatz@epam.com::7f3a8b4b-4b1e-493d-b3f9-196adf0a1de0" providerId="AD"/>
      </p:ext>
    </p:extLst>
  </p:cmAuthor>
  <p:cmAuthor id="5" name="Mariette Kouwenberg-Mooney" initials="MK" lastIdx="19" clrIdx="7">
    <p:extLst>
      <p:ext uri="{19B8F6BF-5375-455C-9EA6-DF929625EA0E}">
        <p15:presenceInfo xmlns:p15="http://schemas.microsoft.com/office/powerpoint/2012/main" userId="S::Mariette_Kouwenberg-Mooney@epam.com::e2a13c51-a5c6-436b-ad7f-addd34212f51" providerId="AD"/>
      </p:ext>
    </p:extLst>
  </p:cmAuthor>
  <p:cmAuthor id="6" name="Julie Hansberry" initials="JH" lastIdx="13" clrIdx="8">
    <p:extLst>
      <p:ext uri="{19B8F6BF-5375-455C-9EA6-DF929625EA0E}">
        <p15:presenceInfo xmlns:p15="http://schemas.microsoft.com/office/powerpoint/2012/main" userId="S::julie_hansberry@epam.com::6cd6a8f9-b761-4260-92e9-1b9e9757868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D43"/>
    <a:srgbClr val="CADC49"/>
    <a:srgbClr val="E53B2E"/>
    <a:srgbClr val="FFC000"/>
    <a:srgbClr val="D35D47"/>
    <a:srgbClr val="008ACF"/>
    <a:srgbClr val="76CDD8"/>
    <a:srgbClr val="75A0A6"/>
    <a:srgbClr val="569BA5"/>
    <a:srgbClr val="EDC1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B79132-3F09-4EB7-9156-AFD2ABE5B897}" v="37" dt="2021-04-12T18:27:46.9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91" autoAdjust="0"/>
    <p:restoredTop sz="94694"/>
  </p:normalViewPr>
  <p:slideViewPr>
    <p:cSldViewPr snapToGrid="0">
      <p:cViewPr varScale="1">
        <p:scale>
          <a:sx n="199" d="100"/>
          <a:sy n="199" d="100"/>
        </p:scale>
        <p:origin x="3228" y="150"/>
      </p:cViewPr>
      <p:guideLst/>
    </p:cSldViewPr>
  </p:slideViewPr>
  <p:notesTextViewPr>
    <p:cViewPr>
      <p:scale>
        <a:sx n="1" d="1"/>
        <a:sy n="1" d="1"/>
      </p:scale>
      <p:origin x="0" y="0"/>
    </p:cViewPr>
  </p:notesTextViewPr>
  <p:notesViewPr>
    <p:cSldViewPr snapToGrid="0">
      <p:cViewPr varScale="1">
        <p:scale>
          <a:sx n="121" d="100"/>
          <a:sy n="121" d="100"/>
        </p:scale>
        <p:origin x="7662" y="9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8/30/2024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8/30/2024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a:t>
            </a:fld>
            <a:endParaRPr lang="en-US"/>
          </a:p>
        </p:txBody>
      </p:sp>
    </p:spTree>
    <p:extLst>
      <p:ext uri="{BB962C8B-B14F-4D97-AF65-F5344CB8AC3E}">
        <p14:creationId xmlns:p14="http://schemas.microsoft.com/office/powerpoint/2010/main" val="4144144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Cover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2900" y="1200151"/>
            <a:ext cx="8458200" cy="2228850"/>
          </a:xfrm>
        </p:spPr>
        <p:txBody>
          <a:bodyPr lIns="0" tIns="0" rIns="0" bIns="0" anchor="b">
            <a:noAutofit/>
          </a:bodyPr>
          <a:lstStyle>
            <a:lvl1pPr algn="l">
              <a:lnSpc>
                <a:spcPct val="85000"/>
              </a:lnSpc>
              <a:defRPr sz="9000" b="0" i="0">
                <a:solidFill>
                  <a:schemeClr val="accent3"/>
                </a:solidFill>
                <a:latin typeface="+mj-lt"/>
                <a:ea typeface="Human Sans Thin" pitchFamily="2" charset="77"/>
                <a:cs typeface="Human Sans Thin" pitchFamily="2" charset="77"/>
              </a:defRPr>
            </a:lvl1pPr>
          </a:lstStyle>
          <a:p>
            <a:r>
              <a:rPr lang="en-US"/>
              <a:t>Proposal</a:t>
            </a:r>
            <a:br>
              <a:rPr lang="en-US"/>
            </a:br>
            <a:r>
              <a:rPr lang="en-US"/>
              <a:t>Title</a:t>
            </a:r>
          </a:p>
        </p:txBody>
      </p:sp>
      <p:sp>
        <p:nvSpPr>
          <p:cNvPr id="8" name="Text Placeholder 7"/>
          <p:cNvSpPr>
            <a:spLocks noGrp="1"/>
          </p:cNvSpPr>
          <p:nvPr>
            <p:ph type="body" sz="quarter" idx="11" hasCustomPrompt="1"/>
          </p:nvPr>
        </p:nvSpPr>
        <p:spPr>
          <a:xfrm>
            <a:off x="342900" y="3600450"/>
            <a:ext cx="8455914" cy="171450"/>
          </a:xfrm>
        </p:spPr>
        <p:txBody>
          <a:bodyPr lIns="0" tIns="0" rIns="0" bIns="0" anchor="t">
            <a:noAutofit/>
          </a:bodyPr>
          <a:lstStyle>
            <a:lvl1pPr marL="0" indent="0">
              <a:lnSpc>
                <a:spcPct val="100000"/>
              </a:lnSpc>
              <a:spcBef>
                <a:spcPts val="0"/>
              </a:spcBef>
              <a:spcAft>
                <a:spcPts val="0"/>
              </a:spcAft>
              <a:buNone/>
              <a:defRPr sz="1200" b="0" i="0" baseline="0">
                <a:solidFill>
                  <a:schemeClr val="bg1"/>
                </a:solidFill>
                <a:latin typeface="+mn-lt"/>
                <a:ea typeface="Calibri" panose="020F0502020204030204" pitchFamily="34" charset="0"/>
                <a:cs typeface="Calibri" panose="020F0502020204030204" pitchFamily="34" charset="0"/>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r>
              <a:rPr lang="en-US"/>
              <a:t>Subtitle description</a:t>
            </a:r>
          </a:p>
        </p:txBody>
      </p:sp>
      <p:sp>
        <p:nvSpPr>
          <p:cNvPr id="5" name="Text Placeholder 4"/>
          <p:cNvSpPr>
            <a:spLocks noGrp="1"/>
          </p:cNvSpPr>
          <p:nvPr>
            <p:ph type="body" sz="quarter" idx="12" hasCustomPrompt="1"/>
          </p:nvPr>
        </p:nvSpPr>
        <p:spPr>
          <a:xfrm>
            <a:off x="342900" y="3864095"/>
            <a:ext cx="1988344" cy="171450"/>
          </a:xfrm>
        </p:spPr>
        <p:txBody>
          <a:bodyPr/>
          <a:lstStyle>
            <a:lvl1pPr>
              <a:lnSpc>
                <a:spcPct val="100000"/>
              </a:lnSpc>
              <a:spcBef>
                <a:spcPts val="0"/>
              </a:spcBef>
              <a:defRPr sz="900" b="0" i="0" cap="all" baseline="0">
                <a:solidFill>
                  <a:schemeClr val="bg1"/>
                </a:solidFill>
                <a:latin typeface="+mn-lt"/>
              </a:defRPr>
            </a:lvl1pPr>
          </a:lstStyle>
          <a:p>
            <a:pPr lvl="0"/>
            <a:r>
              <a:rPr lang="en-US"/>
              <a:t>Date</a:t>
            </a:r>
          </a:p>
        </p:txBody>
      </p:sp>
    </p:spTree>
    <p:extLst>
      <p:ext uri="{BB962C8B-B14F-4D97-AF65-F5344CB8AC3E}">
        <p14:creationId xmlns:p14="http://schemas.microsoft.com/office/powerpoint/2010/main" val="303777942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42901" y="3429000"/>
            <a:ext cx="4148137" cy="1200150"/>
          </a:xfrm>
        </p:spPr>
        <p:txBody>
          <a:bodyPr lIns="0" tIns="0" rIns="0" bIns="0" anchor="t">
            <a:normAutofit/>
          </a:bodyPr>
          <a:lstStyle>
            <a:lvl1pPr marL="0" indent="0" algn="l">
              <a:lnSpc>
                <a:spcPct val="110000"/>
              </a:lnSpc>
              <a:spcBef>
                <a:spcPts val="450"/>
              </a:spcBef>
              <a:spcAft>
                <a:spcPts val="0"/>
              </a:spcAft>
              <a:buNone/>
              <a:defRPr sz="900" b="0" i="0" baseline="0">
                <a:solidFill>
                  <a:schemeClr val="bg1"/>
                </a:solidFill>
                <a:latin typeface="+mn-lt"/>
                <a:ea typeface="Calibri" panose="020F0502020204030204" pitchFamily="34" charset="0"/>
                <a:cs typeface="Calibri" panose="020F050202020403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type section description</a:t>
            </a:r>
          </a:p>
        </p:txBody>
      </p:sp>
      <p:sp>
        <p:nvSpPr>
          <p:cNvPr id="8" name="Text Placeholder 7"/>
          <p:cNvSpPr>
            <a:spLocks noGrp="1"/>
          </p:cNvSpPr>
          <p:nvPr>
            <p:ph type="body" sz="quarter" idx="12" hasCustomPrompt="1"/>
          </p:nvPr>
        </p:nvSpPr>
        <p:spPr>
          <a:xfrm>
            <a:off x="342901" y="2743200"/>
            <a:ext cx="6299597" cy="514350"/>
          </a:xfrm>
        </p:spPr>
        <p:txBody>
          <a:bodyPr/>
          <a:lstStyle>
            <a:lvl1pPr marL="0" indent="0">
              <a:lnSpc>
                <a:spcPct val="100000"/>
              </a:lnSpc>
              <a:spcBef>
                <a:spcPts val="0"/>
              </a:spcBef>
              <a:spcAft>
                <a:spcPts val="0"/>
              </a:spcAft>
              <a:buNone/>
              <a:defRPr sz="3600" b="0" i="0" baseline="0">
                <a:solidFill>
                  <a:schemeClr val="accent3"/>
                </a:solidFill>
                <a:latin typeface="+mj-lt"/>
                <a:ea typeface="Calibri Light" charset="0"/>
                <a:cs typeface="Calibri Light" charset="0"/>
              </a:defRPr>
            </a:lvl1pPr>
          </a:lstStyle>
          <a:p>
            <a:pPr lvl="0"/>
            <a:r>
              <a:rPr lang="en-US"/>
              <a:t>Section Header</a:t>
            </a:r>
          </a:p>
        </p:txBody>
      </p:sp>
      <p:sp>
        <p:nvSpPr>
          <p:cNvPr id="11" name="Text Placeholder 10"/>
          <p:cNvSpPr>
            <a:spLocks noGrp="1"/>
          </p:cNvSpPr>
          <p:nvPr>
            <p:ph type="body" sz="quarter" idx="13" hasCustomPrompt="1"/>
          </p:nvPr>
        </p:nvSpPr>
        <p:spPr>
          <a:xfrm>
            <a:off x="252845" y="1285875"/>
            <a:ext cx="4148138" cy="1714500"/>
          </a:xfrm>
        </p:spPr>
        <p:txBody>
          <a:bodyPr wrap="square" anchor="b"/>
          <a:lstStyle>
            <a:lvl1pPr>
              <a:lnSpc>
                <a:spcPct val="100000"/>
              </a:lnSpc>
              <a:spcBef>
                <a:spcPts val="0"/>
              </a:spcBef>
              <a:spcAft>
                <a:spcPts val="0"/>
              </a:spcAft>
              <a:defRPr sz="16500" b="0" i="0">
                <a:solidFill>
                  <a:schemeClr val="accent3"/>
                </a:solidFill>
                <a:latin typeface="+mj-lt"/>
                <a:ea typeface="Human Sans Thin" pitchFamily="2" charset="77"/>
                <a:cs typeface="Human Sans Thin" pitchFamily="2" charset="77"/>
              </a:defRPr>
            </a:lvl1pPr>
          </a:lstStyle>
          <a:p>
            <a:pPr lvl="0"/>
            <a:r>
              <a:rPr lang="en-US"/>
              <a:t>0</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mn-lt"/>
              </a:rPr>
              <a:pPr/>
              <a:t>‹#›</a:t>
            </a:fld>
            <a:endParaRPr lang="en-US" sz="600" b="0" i="0">
              <a:solidFill>
                <a:schemeClr val="bg1"/>
              </a:solidFill>
              <a:latin typeface="+mn-lt"/>
            </a:endParaRPr>
          </a:p>
        </p:txBody>
      </p:sp>
    </p:spTree>
    <p:extLst>
      <p:ext uri="{BB962C8B-B14F-4D97-AF65-F5344CB8AC3E}">
        <p14:creationId xmlns:p14="http://schemas.microsoft.com/office/powerpoint/2010/main" val="251329198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358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3054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21397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7022306"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40278692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4433776" y="855080"/>
            <a:ext cx="4365038" cy="3774069"/>
          </a:xfrm>
        </p:spPr>
        <p:txBody>
          <a:bodyPr lIns="0" tIns="0" rIns="0" bIns="0"/>
          <a:lstStyle>
            <a:lvl1pPr marL="0" indent="0">
              <a:lnSpc>
                <a:spcPct val="110000"/>
              </a:lnSpc>
              <a:spcAft>
                <a:spcPts val="0"/>
              </a:spcAft>
              <a:buNone/>
              <a:tabLst>
                <a:tab pos="2438400" algn="l"/>
              </a:tabLst>
              <a:defRPr sz="12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j-lt"/>
              </a:defRPr>
            </a:lvl1pPr>
          </a:lstStyle>
          <a:p>
            <a:r>
              <a:rPr lang="en-US" dirty="0"/>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j-lt"/>
              </a:defRPr>
            </a:lvl1pPr>
          </a:lstStyle>
          <a:p>
            <a:pPr lvl="0"/>
            <a:r>
              <a:rPr lang="en-US"/>
              <a:t>Click to add section title</a:t>
            </a:r>
          </a:p>
        </p:txBody>
      </p:sp>
      <p:sp>
        <p:nvSpPr>
          <p:cNvPr id="6" name="Text Placeholder 9">
            <a:extLst>
              <a:ext uri="{FF2B5EF4-FFF2-40B4-BE49-F238E27FC236}">
                <a16:creationId xmlns:a16="http://schemas.microsoft.com/office/drawing/2014/main" id="{47BF3F39-D94F-BC48-8482-2214B9D8033C}"/>
              </a:ext>
            </a:extLst>
          </p:cNvPr>
          <p:cNvSpPr>
            <a:spLocks noGrp="1"/>
          </p:cNvSpPr>
          <p:nvPr>
            <p:ph type="body" sz="quarter" idx="16"/>
          </p:nvPr>
        </p:nvSpPr>
        <p:spPr>
          <a:xfrm>
            <a:off x="342900" y="855080"/>
            <a:ext cx="3955312"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Tree>
    <p:extLst>
      <p:ext uri="{BB962C8B-B14F-4D97-AF65-F5344CB8AC3E}">
        <p14:creationId xmlns:p14="http://schemas.microsoft.com/office/powerpoint/2010/main" val="229121768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8582225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 Text">
    <p:bg>
      <p:bgPr>
        <a:solidFill>
          <a:schemeClr val="tx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8" name="Slide Number Placeholder 13">
            <a:extLst>
              <a:ext uri="{FF2B5EF4-FFF2-40B4-BE49-F238E27FC236}">
                <a16:creationId xmlns:a16="http://schemas.microsoft.com/office/drawing/2014/main" id="{841CA2A1-3D39-2344-A5FA-9709C1FE6425}"/>
              </a:ext>
            </a:extLst>
          </p:cNvPr>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Human Sans Regular" pitchFamily="2" charset="77"/>
              </a:rPr>
              <a:pPr/>
              <a:t>‹#›</a:t>
            </a:fld>
            <a:endParaRPr lang="en-US" sz="600" b="0" i="0">
              <a:solidFill>
                <a:schemeClr val="bg1"/>
              </a:solidFill>
              <a:latin typeface="Human Sans Regular" pitchFamily="2" charset="77"/>
            </a:endParaRPr>
          </a:p>
        </p:txBody>
      </p:sp>
    </p:spTree>
    <p:extLst>
      <p:ext uri="{BB962C8B-B14F-4D97-AF65-F5344CB8AC3E}">
        <p14:creationId xmlns:p14="http://schemas.microsoft.com/office/powerpoint/2010/main" val="148169182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1" y="342900"/>
            <a:ext cx="7020408" cy="342900"/>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342901" y="859971"/>
            <a:ext cx="7022306" cy="376917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latin typeface="Calibri" panose="020F0502020204030204" pitchFamily="34" charset="0"/>
                <a:cs typeface="Calibri" panose="020F0502020204030204" pitchFamily="34" charset="0"/>
              </a:rPr>
              <a:pPr/>
              <a:t>‹#›</a:t>
            </a:fld>
            <a:endParaRPr lang="en-US" sz="600" b="0" i="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7938063"/>
      </p:ext>
    </p:extLst>
  </p:cSld>
  <p:clrMap bg1="lt1" tx1="dk1" bg2="lt2" tx2="dk2" accent1="accent1" accent2="accent2" accent3="accent3" accent4="accent4" accent5="accent5" accent6="accent6" hlink="hlink" folHlink="folHlink"/>
  <p:sldLayoutIdLst>
    <p:sldLayoutId id="2147483863" r:id="rId1"/>
    <p:sldLayoutId id="2147483816" r:id="rId2"/>
    <p:sldLayoutId id="2147483822" r:id="rId3"/>
    <p:sldLayoutId id="2147483823" r:id="rId4"/>
    <p:sldLayoutId id="2147483824" r:id="rId5"/>
    <p:sldLayoutId id="2147483825" r:id="rId6"/>
    <p:sldLayoutId id="2147483826" r:id="rId7"/>
    <p:sldLayoutId id="2147483828" r:id="rId8"/>
    <p:sldLayoutId id="2147483829" r:id="rId9"/>
  </p:sldLayoutIdLst>
  <p:hf hdr="0" dt="0"/>
  <p:txStyles>
    <p:titleStyle>
      <a:lvl1pPr algn="l" defTabSz="685800" rtl="0" eaLnBrk="1" latinLnBrk="0" hangingPunct="1">
        <a:lnSpc>
          <a:spcPct val="100000"/>
        </a:lnSpc>
        <a:spcBef>
          <a:spcPct val="0"/>
        </a:spcBef>
        <a:buNone/>
        <a:defRPr sz="1650" b="0" i="0" kern="1200">
          <a:solidFill>
            <a:schemeClr val="tx1"/>
          </a:solidFill>
          <a:latin typeface="+mn-lt"/>
          <a:ea typeface="Calibri" panose="020F0502020204030204" pitchFamily="34" charset="0"/>
          <a:cs typeface="Calibri" panose="020F0502020204030204" pitchFamily="34" charset="0"/>
        </a:defRPr>
      </a:lvl1pPr>
    </p:titleStyle>
    <p:bodyStyle>
      <a:lvl1pPr marL="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1pPr>
      <a:lvl2pPr marL="5143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2pPr>
      <a:lvl3pPr marL="8572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3pPr>
      <a:lvl4pPr marL="12001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4pPr>
      <a:lvl5pPr marL="15430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16" orient="horz" pos="144">
          <p15:clr>
            <a:srgbClr val="F26B43"/>
          </p15:clr>
        </p15:guide>
        <p15:guide id="17" orient="horz" pos="288">
          <p15:clr>
            <a:srgbClr val="F26B43"/>
          </p15:clr>
        </p15:guide>
        <p15:guide id="18" orient="horz" pos="432">
          <p15:clr>
            <a:srgbClr val="F26B43"/>
          </p15:clr>
        </p15:guide>
        <p15:guide id="19" orient="horz" pos="576">
          <p15:clr>
            <a:srgbClr val="F26B43"/>
          </p15:clr>
        </p15:guide>
        <p15:guide id="20" orient="horz" pos="720">
          <p15:clr>
            <a:srgbClr val="F26B43"/>
          </p15:clr>
        </p15:guide>
        <p15:guide id="21" orient="horz" pos="864">
          <p15:clr>
            <a:srgbClr val="F26B43"/>
          </p15:clr>
        </p15:guide>
        <p15:guide id="22" orient="horz" pos="1008">
          <p15:clr>
            <a:srgbClr val="F26B43"/>
          </p15:clr>
        </p15:guide>
        <p15:guide id="23" orient="horz" pos="1152">
          <p15:clr>
            <a:srgbClr val="F26B43"/>
          </p15:clr>
        </p15:guide>
        <p15:guide id="24" orient="horz" pos="1296">
          <p15:clr>
            <a:srgbClr val="F26B43"/>
          </p15:clr>
        </p15:guide>
        <p15:guide id="25" orient="horz" pos="1440">
          <p15:clr>
            <a:srgbClr val="F26B43"/>
          </p15:clr>
        </p15:guide>
        <p15:guide id="26" orient="horz" pos="1584">
          <p15:clr>
            <a:srgbClr val="F26B43"/>
          </p15:clr>
        </p15:guide>
        <p15:guide id="27" orient="horz" pos="1728">
          <p15:clr>
            <a:srgbClr val="F26B43"/>
          </p15:clr>
        </p15:guide>
        <p15:guide id="28" orient="horz" pos="1872">
          <p15:clr>
            <a:srgbClr val="F26B43"/>
          </p15:clr>
        </p15:guide>
        <p15:guide id="29" orient="horz" pos="2016">
          <p15:clr>
            <a:srgbClr val="F26B43"/>
          </p15:clr>
        </p15:guide>
        <p15:guide id="30" orient="horz" pos="2304">
          <p15:clr>
            <a:srgbClr val="F26B43"/>
          </p15:clr>
        </p15:guide>
        <p15:guide id="31" orient="horz" pos="2448">
          <p15:clr>
            <a:srgbClr val="F26B43"/>
          </p15:clr>
        </p15:guide>
        <p15:guide id="32" orient="horz" pos="2592">
          <p15:clr>
            <a:srgbClr val="F26B43"/>
          </p15:clr>
        </p15:guide>
        <p15:guide id="33" orient="horz" pos="2736">
          <p15:clr>
            <a:srgbClr val="F26B43"/>
          </p15:clr>
        </p15:guide>
        <p15:guide id="34" orient="horz" pos="2880">
          <p15:clr>
            <a:srgbClr val="F26B43"/>
          </p15:clr>
        </p15:guide>
        <p15:guide id="35" orient="horz" pos="3024">
          <p15:clr>
            <a:srgbClr val="F26B43"/>
          </p15:clr>
        </p15:guide>
        <p15:guide id="36" orient="horz" pos="3168">
          <p15:clr>
            <a:srgbClr val="F26B43"/>
          </p15:clr>
        </p15:guide>
        <p15:guide id="37" orient="horz" pos="3312">
          <p15:clr>
            <a:srgbClr val="F26B43"/>
          </p15:clr>
        </p15:guide>
        <p15:guide id="38" orient="horz" pos="3456">
          <p15:clr>
            <a:srgbClr val="F26B43"/>
          </p15:clr>
        </p15:guide>
        <p15:guide id="39" orient="horz" pos="3600">
          <p15:clr>
            <a:srgbClr val="F26B43"/>
          </p15:clr>
        </p15:guide>
        <p15:guide id="40" orient="horz" pos="3744">
          <p15:clr>
            <a:srgbClr val="F26B43"/>
          </p15:clr>
        </p15:guide>
        <p15:guide id="41" orient="horz" pos="3888">
          <p15:clr>
            <a:srgbClr val="F26B43"/>
          </p15:clr>
        </p15:guide>
        <p15:guide id="43" orient="horz" pos="4176">
          <p15:clr>
            <a:srgbClr val="F26B43"/>
          </p15:clr>
        </p15:guide>
        <p15:guide id="56" orient="horz">
          <p15:clr>
            <a:srgbClr val="F26B43"/>
          </p15:clr>
        </p15:guide>
        <p15:guide id="57" orient="horz" pos="4320">
          <p15:clr>
            <a:srgbClr val="F26B43"/>
          </p15:clr>
        </p15:guide>
        <p15:guide id="58" orient="horz" pos="4032">
          <p15:clr>
            <a:srgbClr val="F26B43"/>
          </p15:clr>
        </p15:guide>
        <p15:guide id="59" pos="288">
          <p15:clr>
            <a:srgbClr val="F26B43"/>
          </p15:clr>
        </p15:guide>
        <p15:guide id="61" pos="7392">
          <p15:clr>
            <a:srgbClr val="F26B43"/>
          </p15:clr>
        </p15:guide>
        <p15:guide id="62" pos="894">
          <p15:clr>
            <a:srgbClr val="F26B43"/>
          </p15:clr>
        </p15:guide>
        <p15:guide id="63" pos="750">
          <p15:clr>
            <a:srgbClr val="F26B43"/>
          </p15:clr>
        </p15:guide>
        <p15:guide id="64" pos="1354">
          <p15:clr>
            <a:srgbClr val="F26B43"/>
          </p15:clr>
        </p15:guide>
        <p15:guide id="65" pos="1498">
          <p15:clr>
            <a:srgbClr val="F26B43"/>
          </p15:clr>
        </p15:guide>
        <p15:guide id="66" pos="1958">
          <p15:clr>
            <a:srgbClr val="F26B43"/>
          </p15:clr>
        </p15:guide>
        <p15:guide id="67" pos="2104">
          <p15:clr>
            <a:srgbClr val="F26B43"/>
          </p15:clr>
        </p15:guide>
        <p15:guide id="68" pos="2710">
          <p15:clr>
            <a:srgbClr val="F26B43"/>
          </p15:clr>
        </p15:guide>
        <p15:guide id="69" pos="2565">
          <p15:clr>
            <a:srgbClr val="F26B43"/>
          </p15:clr>
        </p15:guide>
        <p15:guide id="70" pos="3310">
          <p15:clr>
            <a:srgbClr val="F26B43"/>
          </p15:clr>
        </p15:guide>
        <p15:guide id="71" pos="3168">
          <p15:clr>
            <a:srgbClr val="F26B43"/>
          </p15:clr>
        </p15:guide>
        <p15:guide id="72" pos="3772">
          <p15:clr>
            <a:srgbClr val="F26B43"/>
          </p15:clr>
        </p15:guide>
        <p15:guide id="73" pos="3919">
          <p15:clr>
            <a:srgbClr val="F26B43"/>
          </p15:clr>
        </p15:guide>
        <p15:guide id="74" pos="4376">
          <p15:clr>
            <a:srgbClr val="F26B43"/>
          </p15:clr>
        </p15:guide>
        <p15:guide id="75" pos="4523">
          <p15:clr>
            <a:srgbClr val="F26B43"/>
          </p15:clr>
        </p15:guide>
        <p15:guide id="76" pos="5128">
          <p15:clr>
            <a:srgbClr val="F26B43"/>
          </p15:clr>
        </p15:guide>
        <p15:guide id="77" pos="4981">
          <p15:clr>
            <a:srgbClr val="F26B43"/>
          </p15:clr>
        </p15:guide>
        <p15:guide id="78" pos="5579">
          <p15:clr>
            <a:srgbClr val="F26B43"/>
          </p15:clr>
        </p15:guide>
        <p15:guide id="79" pos="5726">
          <p15:clr>
            <a:srgbClr val="F26B43"/>
          </p15:clr>
        </p15:guide>
        <p15:guide id="80" pos="6186">
          <p15:clr>
            <a:srgbClr val="F26B43"/>
          </p15:clr>
        </p15:guide>
        <p15:guide id="81" pos="6330">
          <p15:clr>
            <a:srgbClr val="F26B43"/>
          </p15:clr>
        </p15:guide>
        <p15:guide id="82" pos="6793">
          <p15:clr>
            <a:srgbClr val="F26B43"/>
          </p15:clr>
        </p15:guide>
        <p15:guide id="83" pos="693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evblogs.microsoft.com/azure-sdk/azure-sdk-release-august-2024/"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evblogs.microsoft.com/commandline/windows-terminal-preview-1-22-release/" TargetMode="Externa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techcommunity.microsoft.com/t5/azure-communication-services/azure-communication-services-june-2024-feature-updates/ba-p/4171157" TargetMode="Externa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hyperlink" Target="https://azure.microsoft.com/en-us/updates/v2/ise-retirement-1" TargetMode="External"/><Relationship Id="rId2" Type="http://schemas.openxmlformats.org/officeDocument/2006/relationships/hyperlink" Target="https://azure.microsoft.com/en-us/updates/v2/Azure-HDInsight-on-AKS-Retirement" TargetMode="External"/><Relationship Id="rId1" Type="http://schemas.openxmlformats.org/officeDocument/2006/relationships/slideLayout" Target="../slideLayouts/slideLayout7.xml"/><Relationship Id="rId4" Type="http://schemas.openxmlformats.org/officeDocument/2006/relationships/hyperlink" Target="https://azure.microsoft.com/en-us/updates/v2/Retirement-API-Management-STV1-1" TargetMode="External"/></Relationships>
</file>

<file path=ppt/slides/_rels/slide16.xml.rels><?xml version="1.0" encoding="UTF-8" standalone="yes"?>
<Relationships xmlns="http://schemas.openxmlformats.org/package/2006/relationships"><Relationship Id="rId2" Type="http://schemas.openxmlformats.org/officeDocument/2006/relationships/hyperlink" Target="https://azure.microsoft.com/en-us/updates/v2/HDInsight-Azure-Monitor-experience-retirement"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azureTimes"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azure.microsoft.com/en-us/updates/v2/migrating-to-TLS-12-with-deprecation-of-outdated-security-protocols"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techcommunity.microsoft.com/t5/apps-on-azure-blog/scaling-new-heights-azure-red-hat-openshift-now-supports-250/ba-p/4224011"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azure.microsoft.com/en-us/updates/v2/Larger-Enterprise-tier-cache-instances-for-Azure-Cache-for-Redis" TargetMode="Externa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azure.microsoft.com/en-us/updates/v2/Managed-linting-support-in-API-Center"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1666" y="1200151"/>
            <a:ext cx="8458200" cy="2228850"/>
          </a:xfrm>
        </p:spPr>
        <p:txBody>
          <a:bodyPr/>
          <a:lstStyle/>
          <a:p>
            <a:r>
              <a:rPr lang="en-US" sz="5400" dirty="0"/>
              <a:t>Azure Times #132</a:t>
            </a:r>
          </a:p>
        </p:txBody>
      </p:sp>
      <p:sp>
        <p:nvSpPr>
          <p:cNvPr id="4" name="Text Placeholder 3"/>
          <p:cNvSpPr>
            <a:spLocks noGrp="1"/>
          </p:cNvSpPr>
          <p:nvPr>
            <p:ph type="body" sz="quarter" idx="11"/>
          </p:nvPr>
        </p:nvSpPr>
        <p:spPr/>
        <p:txBody>
          <a:bodyPr/>
          <a:lstStyle/>
          <a:p>
            <a:r>
              <a:rPr lang="en-US" spc="300" dirty="0"/>
              <a:t>August 30, 2024</a:t>
            </a:r>
          </a:p>
        </p:txBody>
      </p:sp>
      <p:sp>
        <p:nvSpPr>
          <p:cNvPr id="3" name="TextBox 2">
            <a:extLst>
              <a:ext uri="{FF2B5EF4-FFF2-40B4-BE49-F238E27FC236}">
                <a16:creationId xmlns:a16="http://schemas.microsoft.com/office/drawing/2014/main" id="{ED924944-231A-274C-AB8B-3C574947B123}"/>
              </a:ext>
            </a:extLst>
          </p:cNvPr>
          <p:cNvSpPr txBox="1"/>
          <p:nvPr/>
        </p:nvSpPr>
        <p:spPr>
          <a:xfrm>
            <a:off x="539318" y="4887158"/>
            <a:ext cx="0" cy="0"/>
          </a:xfrm>
          <a:prstGeom prst="rect">
            <a:avLst/>
          </a:prstGeom>
          <a:noFill/>
        </p:spPr>
        <p:txBody>
          <a:bodyPr wrap="none" lIns="0" tIns="0" rIns="0" bIns="0" rtlCol="0">
            <a:noAutofit/>
          </a:bodyPr>
          <a:lstStyle/>
          <a:p>
            <a:pPr>
              <a:lnSpc>
                <a:spcPct val="110000"/>
              </a:lnSpc>
              <a:spcBef>
                <a:spcPts val="450"/>
              </a:spcBef>
            </a:pPr>
            <a:endParaRPr lang="en-US" sz="900" err="1">
              <a:ea typeface="Human Sans" charset="0"/>
              <a:cs typeface="Human Sans" charset="0"/>
            </a:endParaRPr>
          </a:p>
        </p:txBody>
      </p:sp>
    </p:spTree>
    <p:extLst>
      <p:ext uri="{BB962C8B-B14F-4D97-AF65-F5344CB8AC3E}">
        <p14:creationId xmlns:p14="http://schemas.microsoft.com/office/powerpoint/2010/main" val="4475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4748646" cy="1714500"/>
          </a:xfrm>
        </p:spPr>
        <p:txBody>
          <a:bodyPr/>
          <a:lstStyle/>
          <a:p>
            <a:r>
              <a:rPr lang="en-US" sz="4000" dirty="0"/>
              <a:t>DevOps &amp; IaC &amp; Automation</a:t>
            </a:r>
          </a:p>
        </p:txBody>
      </p:sp>
    </p:spTree>
    <p:extLst>
      <p:ext uri="{BB962C8B-B14F-4D97-AF65-F5344CB8AC3E}">
        <p14:creationId xmlns:p14="http://schemas.microsoft.com/office/powerpoint/2010/main" val="653784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marL="171450" indent="-171450">
              <a:buFont typeface="Arial" panose="020B0604020202020204" pitchFamily="34" charset="0"/>
              <a:buChar char="•"/>
            </a:pPr>
            <a:r>
              <a:rPr lang="en-US" sz="1000" dirty="0"/>
              <a:t>Management Library for </a:t>
            </a:r>
            <a:r>
              <a:rPr lang="en-US" sz="1000" b="1" dirty="0"/>
              <a:t>JavaScript</a:t>
            </a:r>
          </a:p>
          <a:p>
            <a:pPr marL="514350" lvl="1" indent="-171450">
              <a:buFont typeface="Arial" panose="020B0604020202020204" pitchFamily="34" charset="0"/>
              <a:buChar char="•"/>
            </a:pPr>
            <a:r>
              <a:rPr lang="en-US" sz="1000" dirty="0">
                <a:latin typeface="+mj-lt"/>
              </a:rPr>
              <a:t>Compute Fleet</a:t>
            </a:r>
          </a:p>
          <a:p>
            <a:pPr marL="514350" lvl="1" indent="-171450">
              <a:buFont typeface="Arial" panose="020B0604020202020204" pitchFamily="34" charset="0"/>
              <a:buChar char="•"/>
            </a:pPr>
            <a:r>
              <a:rPr lang="en-US" sz="1000" dirty="0">
                <a:latin typeface="+mj-lt"/>
              </a:rPr>
              <a:t>Edge Zones</a:t>
            </a:r>
          </a:p>
          <a:p>
            <a:pPr marL="514350" lvl="1" indent="-171450">
              <a:buFont typeface="Arial" panose="020B0604020202020204" pitchFamily="34" charset="0"/>
              <a:buChar char="•"/>
            </a:pPr>
            <a:r>
              <a:rPr lang="en-US" sz="1000" dirty="0">
                <a:latin typeface="+mj-lt"/>
              </a:rPr>
              <a:t>Red Hat Open Shift</a:t>
            </a:r>
          </a:p>
          <a:p>
            <a:pPr marL="514350" lvl="1" indent="-171450">
              <a:buFont typeface="Arial" panose="020B0604020202020204" pitchFamily="34" charset="0"/>
              <a:buChar char="•"/>
            </a:pPr>
            <a:r>
              <a:rPr lang="en-US" sz="1000" dirty="0">
                <a:latin typeface="+mj-lt"/>
              </a:rPr>
              <a:t>Service Fabric Managed Clusters</a:t>
            </a:r>
          </a:p>
          <a:p>
            <a:pPr marL="171450" indent="-171450">
              <a:buFont typeface="Arial" panose="020B0604020202020204" pitchFamily="34" charset="0"/>
              <a:buChar char="•"/>
            </a:pPr>
            <a:r>
              <a:rPr lang="en-US" sz="1000" dirty="0"/>
              <a:t>Management Library for </a:t>
            </a:r>
            <a:r>
              <a:rPr lang="en-US" sz="1000" b="1" dirty="0"/>
              <a:t>Python</a:t>
            </a:r>
          </a:p>
          <a:p>
            <a:pPr marL="514350" lvl="1" indent="-171450">
              <a:buFont typeface="Arial" panose="020B0604020202020204" pitchFamily="34" charset="0"/>
              <a:buChar char="•"/>
            </a:pPr>
            <a:r>
              <a:rPr lang="en-US" sz="1000" dirty="0">
                <a:latin typeface="+mj-lt"/>
              </a:rPr>
              <a:t>Compute Fleet</a:t>
            </a:r>
          </a:p>
          <a:p>
            <a:pPr marL="171450" indent="-171450">
              <a:buFont typeface="Arial" panose="020B0604020202020204" pitchFamily="34" charset="0"/>
              <a:buChar char="•"/>
            </a:pPr>
            <a:r>
              <a:rPr lang="en-US" sz="1000" dirty="0"/>
              <a:t>Client Library for .</a:t>
            </a:r>
            <a:r>
              <a:rPr lang="en-US" sz="1000" b="1" dirty="0"/>
              <a:t>NET</a:t>
            </a:r>
          </a:p>
          <a:p>
            <a:pPr marL="514350" lvl="1" indent="-171450">
              <a:buFont typeface="Arial" panose="020B0604020202020204" pitchFamily="34" charset="0"/>
              <a:buChar char="•"/>
            </a:pPr>
            <a:r>
              <a:rPr lang="en-US" sz="1000" dirty="0">
                <a:latin typeface="+mj-lt"/>
              </a:rPr>
              <a:t>AI Model Inference</a:t>
            </a:r>
          </a:p>
          <a:p>
            <a:pPr marL="514350" lvl="1" indent="-171450">
              <a:buFont typeface="Arial" panose="020B0604020202020204" pitchFamily="34" charset="0"/>
              <a:buChar char="•"/>
            </a:pPr>
            <a:r>
              <a:rPr lang="en-US" sz="1000" dirty="0">
                <a:latin typeface="+mj-lt"/>
              </a:rPr>
              <a:t>Health Deidentification</a:t>
            </a:r>
          </a:p>
          <a:p>
            <a:pPr marL="514350" lvl="1" indent="-171450">
              <a:buFont typeface="Arial" panose="020B0604020202020204" pitchFamily="34" charset="0"/>
              <a:buChar char="•"/>
            </a:pPr>
            <a:r>
              <a:rPr lang="en-US" sz="1000" dirty="0">
                <a:latin typeface="+mj-lt"/>
              </a:rPr>
              <a:t>Language Text</a:t>
            </a:r>
          </a:p>
          <a:p>
            <a:pPr marL="171450" indent="-171450">
              <a:buFont typeface="Arial" panose="020B0604020202020204" pitchFamily="34" charset="0"/>
              <a:buChar char="•"/>
            </a:pPr>
            <a:r>
              <a:rPr lang="en-US" sz="1000" dirty="0"/>
              <a:t>Client Library for </a:t>
            </a:r>
            <a:r>
              <a:rPr lang="en-US" sz="1000" b="1" dirty="0"/>
              <a:t>Java</a:t>
            </a:r>
          </a:p>
          <a:p>
            <a:pPr marL="514350" lvl="1" indent="-171450">
              <a:buFont typeface="Arial" panose="020B0604020202020204" pitchFamily="34" charset="0"/>
              <a:buChar char="•"/>
            </a:pPr>
            <a:r>
              <a:rPr lang="en-US" sz="1000" dirty="0">
                <a:latin typeface="+mj-lt"/>
              </a:rPr>
              <a:t>Health Deidentification</a:t>
            </a:r>
          </a:p>
          <a:p>
            <a:pPr marL="171450" indent="-171450">
              <a:buFont typeface="Arial" panose="020B0604020202020204" pitchFamily="34" charset="0"/>
              <a:buChar char="•"/>
            </a:pPr>
            <a:r>
              <a:rPr lang="en-US" sz="1000" dirty="0"/>
              <a:t>Client Library for </a:t>
            </a:r>
            <a:r>
              <a:rPr lang="en-US" sz="1000" b="1" dirty="0"/>
              <a:t>JavaScript</a:t>
            </a:r>
          </a:p>
          <a:p>
            <a:pPr marL="514350" lvl="1" indent="-171450">
              <a:buFont typeface="Arial" panose="020B0604020202020204" pitchFamily="34" charset="0"/>
              <a:buChar char="•"/>
            </a:pPr>
            <a:r>
              <a:rPr lang="en-US" sz="1000" dirty="0">
                <a:latin typeface="+mj-lt"/>
              </a:rPr>
              <a:t>Health Deidentification</a:t>
            </a:r>
          </a:p>
          <a:p>
            <a:pPr marL="171450" indent="-171450">
              <a:buFont typeface="Arial" panose="020B0604020202020204" pitchFamily="34" charset="0"/>
              <a:buChar char="•"/>
            </a:pPr>
            <a:r>
              <a:rPr lang="en-US" sz="1000" dirty="0"/>
              <a:t>Client Library for </a:t>
            </a:r>
            <a:r>
              <a:rPr lang="en-US" sz="1000" b="1" dirty="0"/>
              <a:t>Python</a:t>
            </a:r>
          </a:p>
          <a:p>
            <a:pPr marL="514350" lvl="1" indent="-171450">
              <a:buFont typeface="Arial" panose="020B0604020202020204" pitchFamily="34" charset="0"/>
              <a:buChar char="•"/>
            </a:pPr>
            <a:r>
              <a:rPr lang="en-US" sz="1000" dirty="0">
                <a:latin typeface="+mj-lt"/>
              </a:rPr>
              <a:t>Health Deidentification</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DevOps &amp; IaC &amp; Automation</a:t>
            </a:r>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r>
              <a:rPr lang="en-US" dirty="0">
                <a:hlinkClick r:id="rId2"/>
              </a:rPr>
              <a:t>Azure SDK Release (August 2024)</a:t>
            </a:r>
            <a:endParaRPr lang="en-US" dirty="0"/>
          </a:p>
          <a:p>
            <a:r>
              <a:rPr lang="en-US" dirty="0"/>
              <a:t>Initial Stable Releases</a:t>
            </a:r>
          </a:p>
          <a:p>
            <a:pPr marL="171450" indent="-171450">
              <a:buFont typeface="Arial" panose="020B0604020202020204" pitchFamily="34" charset="0"/>
              <a:buChar char="•"/>
            </a:pPr>
            <a:r>
              <a:rPr lang="en-US" dirty="0"/>
              <a:t>Management Library for </a:t>
            </a:r>
            <a:r>
              <a:rPr lang="en-US" b="1" dirty="0"/>
              <a:t>Java</a:t>
            </a:r>
          </a:p>
          <a:p>
            <a:pPr marL="514350" lvl="1" indent="-171450">
              <a:buFont typeface="Arial" panose="020B0604020202020204" pitchFamily="34" charset="0"/>
              <a:buChar char="•"/>
            </a:pPr>
            <a:r>
              <a:rPr lang="en-US" sz="1000" dirty="0">
                <a:latin typeface="+mj-lt"/>
              </a:rPr>
              <a:t>Container Apps</a:t>
            </a:r>
          </a:p>
          <a:p>
            <a:pPr marL="171450" indent="-171450">
              <a:buFont typeface="Arial" panose="020B0604020202020204" pitchFamily="34" charset="0"/>
              <a:buChar char="•"/>
            </a:pPr>
            <a:r>
              <a:rPr lang="en-US" dirty="0"/>
              <a:t>Management Library for </a:t>
            </a:r>
            <a:r>
              <a:rPr lang="en-US" b="1" dirty="0"/>
              <a:t>JavaScript</a:t>
            </a:r>
          </a:p>
          <a:p>
            <a:pPr marL="514350" lvl="1" indent="-171450">
              <a:buFont typeface="Arial" panose="020B0604020202020204" pitchFamily="34" charset="0"/>
              <a:buChar char="•"/>
            </a:pPr>
            <a:r>
              <a:rPr lang="en-US" sz="1000" dirty="0">
                <a:latin typeface="+mj-lt"/>
              </a:rPr>
              <a:t>Container Apps</a:t>
            </a:r>
          </a:p>
          <a:p>
            <a:pPr marL="171450" indent="-171450">
              <a:buFont typeface="Arial" panose="020B0604020202020204" pitchFamily="34" charset="0"/>
              <a:buChar char="•"/>
            </a:pPr>
            <a:r>
              <a:rPr lang="en-US" dirty="0"/>
              <a:t>Management Library for </a:t>
            </a:r>
            <a:r>
              <a:rPr lang="en-US" b="1" dirty="0"/>
              <a:t>Python</a:t>
            </a:r>
          </a:p>
          <a:p>
            <a:pPr marL="514350" lvl="1" indent="-171450">
              <a:buFont typeface="Arial" panose="020B0604020202020204" pitchFamily="34" charset="0"/>
              <a:buChar char="•"/>
            </a:pPr>
            <a:r>
              <a:rPr lang="en-US" sz="1000" dirty="0">
                <a:latin typeface="+mj-lt"/>
              </a:rPr>
              <a:t>Container Apps</a:t>
            </a:r>
          </a:p>
          <a:p>
            <a:r>
              <a:rPr lang="en-US" dirty="0"/>
              <a:t>Initial Beta Releases</a:t>
            </a:r>
          </a:p>
          <a:p>
            <a:pPr marL="171450" indent="-171450">
              <a:buFont typeface="Arial" panose="020B0604020202020204" pitchFamily="34" charset="0"/>
              <a:buChar char="•"/>
            </a:pPr>
            <a:r>
              <a:rPr lang="en-US" dirty="0"/>
              <a:t>Management Library for .</a:t>
            </a:r>
            <a:r>
              <a:rPr lang="en-US" b="1" dirty="0"/>
              <a:t>NET</a:t>
            </a:r>
          </a:p>
          <a:p>
            <a:pPr marL="514350" lvl="1" indent="-171450">
              <a:buFont typeface="Arial" panose="020B0604020202020204" pitchFamily="34" charset="0"/>
              <a:buChar char="•"/>
            </a:pPr>
            <a:r>
              <a:rPr lang="en-US" sz="1000" dirty="0">
                <a:latin typeface="+mj-lt"/>
              </a:rPr>
              <a:t>Fabric</a:t>
            </a:r>
          </a:p>
          <a:p>
            <a:pPr marL="171450" indent="-171450">
              <a:buFont typeface="Arial" panose="020B0604020202020204" pitchFamily="34" charset="0"/>
              <a:buChar char="•"/>
            </a:pPr>
            <a:r>
              <a:rPr lang="en-US" dirty="0"/>
              <a:t>Management Library for </a:t>
            </a:r>
            <a:r>
              <a:rPr lang="en-US" b="1" dirty="0"/>
              <a:t>Go</a:t>
            </a:r>
          </a:p>
          <a:p>
            <a:pPr marL="514350" lvl="1" indent="-171450">
              <a:buFont typeface="Arial" panose="020B0604020202020204" pitchFamily="34" charset="0"/>
              <a:buChar char="•"/>
            </a:pPr>
            <a:r>
              <a:rPr lang="en-US" sz="1000" dirty="0">
                <a:latin typeface="+mj-lt"/>
              </a:rPr>
              <a:t>Compute Fleet</a:t>
            </a:r>
          </a:p>
          <a:p>
            <a:pPr marL="514350" lvl="1" indent="-171450">
              <a:buFont typeface="Arial" panose="020B0604020202020204" pitchFamily="34" charset="0"/>
              <a:buChar char="•"/>
            </a:pPr>
            <a:r>
              <a:rPr lang="en-US" sz="1000" dirty="0">
                <a:latin typeface="+mj-lt"/>
              </a:rPr>
              <a:t>Service Fabric Managed Clusters</a:t>
            </a:r>
          </a:p>
          <a:p>
            <a:pPr marL="171450" indent="-171450">
              <a:buFont typeface="Arial" panose="020B0604020202020204" pitchFamily="34" charset="0"/>
              <a:buChar char="•"/>
            </a:pPr>
            <a:r>
              <a:rPr lang="en-US" dirty="0"/>
              <a:t>Management Library for </a:t>
            </a:r>
            <a:r>
              <a:rPr lang="en-US" b="1" dirty="0"/>
              <a:t>Java</a:t>
            </a:r>
          </a:p>
          <a:p>
            <a:pPr marL="514350" lvl="1" indent="-171450">
              <a:buFont typeface="Arial" panose="020B0604020202020204" pitchFamily="34" charset="0"/>
              <a:buChar char="•"/>
            </a:pPr>
            <a:r>
              <a:rPr lang="en-US" sz="1000" dirty="0">
                <a:latin typeface="+mj-lt"/>
              </a:rPr>
              <a:t>Compute Fleet</a:t>
            </a:r>
          </a:p>
          <a:p>
            <a:pPr marL="514350" lvl="1" indent="-171450">
              <a:buFont typeface="Arial" panose="020B0604020202020204" pitchFamily="34" charset="0"/>
              <a:buChar char="•"/>
            </a:pPr>
            <a:r>
              <a:rPr lang="en-US" sz="1000" dirty="0">
                <a:latin typeface="+mj-lt"/>
              </a:rPr>
              <a:t>Service Fabric Managed Clusters</a:t>
            </a:r>
          </a:p>
        </p:txBody>
      </p:sp>
    </p:spTree>
    <p:extLst>
      <p:ext uri="{BB962C8B-B14F-4D97-AF65-F5344CB8AC3E}">
        <p14:creationId xmlns:p14="http://schemas.microsoft.com/office/powerpoint/2010/main" val="1921881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xEl>
                                              <p:pRg st="14" end="1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xEl>
                                              <p:pRg st="15" end="15"/>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xEl>
                                              <p:pRg st="16" end="16"/>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
                                            <p:txEl>
                                              <p:pRg st="1" end="1"/>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2">
                                            <p:txEl>
                                              <p:pRg st="2" end="2"/>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xEl>
                                              <p:pRg st="3" end="3"/>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
                                            <p:txEl>
                                              <p:pRg st="4" end="4"/>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2">
                                            <p:txEl>
                                              <p:pRg st="5" end="5"/>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2">
                                            <p:txEl>
                                              <p:pRg st="6" end="6"/>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2">
                                            <p:txEl>
                                              <p:pRg st="7" end="7"/>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2">
                                            <p:txEl>
                                              <p:pRg st="8" end="8"/>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2">
                                            <p:txEl>
                                              <p:pRg st="9" end="9"/>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2">
                                            <p:txEl>
                                              <p:pRg st="10" end="10"/>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2">
                                            <p:txEl>
                                              <p:pRg st="11" end="11"/>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2">
                                            <p:txEl>
                                              <p:pRg st="12" end="12"/>
                                            </p:tx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2">
                                            <p:txEl>
                                              <p:pRg st="13" end="13"/>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2">
                                            <p:txEl>
                                              <p:pRg st="14" end="14"/>
                                            </p:txEl>
                                          </p:spTgt>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2">
                                            <p:txEl>
                                              <p:pRg st="15" end="15"/>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2">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0E166B-5F98-EE8E-5B62-AEAB3F553375}"/>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16AAAE0B-0E99-B9BA-C719-42AF0D574738}"/>
              </a:ext>
            </a:extLst>
          </p:cNvPr>
          <p:cNvSpPr>
            <a:spLocks noGrp="1"/>
          </p:cNvSpPr>
          <p:nvPr>
            <p:ph type="title"/>
          </p:nvPr>
        </p:nvSpPr>
        <p:spPr/>
        <p:txBody>
          <a:bodyPr/>
          <a:lstStyle/>
          <a:p>
            <a:r>
              <a:rPr lang="en-US" sz="1800" dirty="0"/>
              <a:t>DevOps &amp; IaC &amp; Automation</a:t>
            </a:r>
          </a:p>
        </p:txBody>
      </p:sp>
      <p:sp>
        <p:nvSpPr>
          <p:cNvPr id="13" name="Text Placeholder 12">
            <a:extLst>
              <a:ext uri="{FF2B5EF4-FFF2-40B4-BE49-F238E27FC236}">
                <a16:creationId xmlns:a16="http://schemas.microsoft.com/office/drawing/2014/main" id="{E12F1E69-46C9-B918-9382-5DFF0FC578B8}"/>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ACB295C0-8FE1-D74E-47AD-C2C789F6372C}"/>
              </a:ext>
            </a:extLst>
          </p:cNvPr>
          <p:cNvSpPr>
            <a:spLocks noGrp="1"/>
          </p:cNvSpPr>
          <p:nvPr>
            <p:ph type="body" sz="quarter" idx="16"/>
          </p:nvPr>
        </p:nvSpPr>
        <p:spPr>
          <a:xfrm>
            <a:off x="342900" y="855080"/>
            <a:ext cx="2433812" cy="3774069"/>
          </a:xfrm>
        </p:spPr>
        <p:txBody>
          <a:bodyPr/>
          <a:lstStyle/>
          <a:p>
            <a:r>
              <a:rPr lang="en-US" dirty="0">
                <a:hlinkClick r:id="rId2"/>
              </a:rPr>
              <a:t>Windows Terminal Preview 1.22 Release</a:t>
            </a:r>
            <a:endParaRPr lang="en-US" dirty="0"/>
          </a:p>
          <a:p>
            <a:pPr marL="171450" indent="-171450">
              <a:buFont typeface="Arial" panose="020B0604020202020204" pitchFamily="34" charset="0"/>
              <a:buChar char="•"/>
            </a:pPr>
            <a:r>
              <a:rPr lang="en-US" dirty="0" err="1"/>
              <a:t>Sixel</a:t>
            </a:r>
            <a:r>
              <a:rPr lang="en-US" dirty="0"/>
              <a:t> Image Support</a:t>
            </a:r>
          </a:p>
          <a:p>
            <a:pPr marL="171450" indent="-171450">
              <a:buFont typeface="Arial" panose="020B0604020202020204" pitchFamily="34" charset="0"/>
              <a:buChar char="•"/>
            </a:pPr>
            <a:r>
              <a:rPr lang="en-US" dirty="0"/>
              <a:t>Grapheme Cluster Support</a:t>
            </a:r>
          </a:p>
          <a:p>
            <a:pPr marL="171450" indent="-171450">
              <a:buFont typeface="Arial" panose="020B0604020202020204" pitchFamily="34" charset="0"/>
              <a:buChar char="•"/>
            </a:pPr>
            <a:r>
              <a:rPr lang="en-US" dirty="0"/>
              <a:t>Snippets Pane</a:t>
            </a:r>
          </a:p>
          <a:p>
            <a:pPr marL="171450" indent="-171450">
              <a:buFont typeface="Arial" panose="020B0604020202020204" pitchFamily="34" charset="0"/>
              <a:buChar char="•"/>
            </a:pPr>
            <a:r>
              <a:rPr lang="en-US" dirty="0"/>
              <a:t>Quick Fixes in CMD</a:t>
            </a:r>
          </a:p>
          <a:p>
            <a:pPr marL="171450" indent="-171450">
              <a:buFont typeface="Arial" panose="020B0604020202020204" pitchFamily="34" charset="0"/>
              <a:buChar char="•"/>
            </a:pPr>
            <a:r>
              <a:rPr lang="en-US" dirty="0"/>
              <a:t>New Cooked Read Popup in CMD</a:t>
            </a:r>
          </a:p>
          <a:p>
            <a:pPr marL="171450" indent="-171450">
              <a:buFont typeface="Arial" panose="020B0604020202020204" pitchFamily="34" charset="0"/>
              <a:buChar char="•"/>
            </a:pPr>
            <a:r>
              <a:rPr lang="en-US" dirty="0"/>
              <a:t>New Hosting Subsystem</a:t>
            </a:r>
          </a:p>
          <a:p>
            <a:pPr marL="171450" indent="-171450">
              <a:buFont typeface="Arial" panose="020B0604020202020204" pitchFamily="34" charset="0"/>
              <a:buChar char="•"/>
            </a:pPr>
            <a:r>
              <a:rPr lang="en-US" dirty="0"/>
              <a:t>Usability Updates</a:t>
            </a:r>
          </a:p>
          <a:p>
            <a:pPr marL="171450" indent="-171450">
              <a:buFont typeface="Arial" panose="020B0604020202020204" pitchFamily="34" charset="0"/>
              <a:buChar char="•"/>
            </a:pPr>
            <a:r>
              <a:rPr lang="en-US" dirty="0"/>
              <a:t>UI Updates</a:t>
            </a:r>
          </a:p>
          <a:p>
            <a:pPr marL="171450" indent="-171450">
              <a:buFont typeface="Arial" panose="020B0604020202020204" pitchFamily="34" charset="0"/>
              <a:buChar char="•"/>
            </a:pPr>
            <a:r>
              <a:rPr lang="en-US" dirty="0"/>
              <a:t>Bug Fixes</a:t>
            </a:r>
          </a:p>
        </p:txBody>
      </p:sp>
      <p:pic>
        <p:nvPicPr>
          <p:cNvPr id="2050" name="Picture 2" descr="Sixels in Windows Terminal">
            <a:extLst>
              <a:ext uri="{FF2B5EF4-FFF2-40B4-BE49-F238E27FC236}">
                <a16:creationId xmlns:a16="http://schemas.microsoft.com/office/drawing/2014/main" id="{300AB97C-BA68-26D8-E7D3-882EB9B4C93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58946" y="741791"/>
            <a:ext cx="4572000" cy="122237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Grapheme Cluster Support before and after">
            <a:extLst>
              <a:ext uri="{FF2B5EF4-FFF2-40B4-BE49-F238E27FC236}">
                <a16:creationId xmlns:a16="http://schemas.microsoft.com/office/drawing/2014/main" id="{296A5DB4-444E-3A29-8E56-96BE7476C2C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58946" y="2366776"/>
            <a:ext cx="4616687" cy="158538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New Cooked Read Popup inside CMD">
            <a:extLst>
              <a:ext uri="{FF2B5EF4-FFF2-40B4-BE49-F238E27FC236}">
                <a16:creationId xmlns:a16="http://schemas.microsoft.com/office/drawing/2014/main" id="{F908AD9C-8854-0DA5-B9B0-C8EC3CD86C5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9926" y="3159467"/>
            <a:ext cx="2929909" cy="1897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9911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5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5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Miscellaneous</a:t>
            </a:r>
          </a:p>
        </p:txBody>
      </p:sp>
    </p:spTree>
    <p:extLst>
      <p:ext uri="{BB962C8B-B14F-4D97-AF65-F5344CB8AC3E}">
        <p14:creationId xmlns:p14="http://schemas.microsoft.com/office/powerpoint/2010/main" val="1588418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9BB758-24BC-C7E4-BF87-3DCA23EF4558}"/>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ED05302F-8CC9-E6C3-B3FE-2196226826D5}"/>
              </a:ext>
            </a:extLst>
          </p:cNvPr>
          <p:cNvSpPr>
            <a:spLocks noGrp="1"/>
          </p:cNvSpPr>
          <p:nvPr>
            <p:ph type="body" sz="quarter" idx="10"/>
          </p:nvPr>
        </p:nvSpPr>
        <p:spPr>
          <a:xfrm>
            <a:off x="4433776" y="855080"/>
            <a:ext cx="4365038" cy="796585"/>
          </a:xfrm>
        </p:spPr>
        <p:txBody>
          <a:bodyPr/>
          <a:lstStyle/>
          <a:p>
            <a:pPr marL="171450" indent="-171450" algn="just">
              <a:buFont typeface="Arial" panose="020B0604020202020204" pitchFamily="34" charset="0"/>
              <a:buChar char="•"/>
            </a:pPr>
            <a:r>
              <a:rPr lang="en-US" sz="1000" dirty="0"/>
              <a:t>File sharing in Teams Meetings - Now in general availability, share files during a Microsoft Teams meeting with Azure Communication Services Chat service. File sharing enables participants to share documents required for daily business needs such as product information, brochures, or follow-up care instructions.</a:t>
            </a:r>
          </a:p>
        </p:txBody>
      </p:sp>
      <p:sp>
        <p:nvSpPr>
          <p:cNvPr id="11" name="Title 10">
            <a:extLst>
              <a:ext uri="{FF2B5EF4-FFF2-40B4-BE49-F238E27FC236}">
                <a16:creationId xmlns:a16="http://schemas.microsoft.com/office/drawing/2014/main" id="{B38CC501-A225-12DF-0512-D8F6CC4E6D4E}"/>
              </a:ext>
            </a:extLst>
          </p:cNvPr>
          <p:cNvSpPr>
            <a:spLocks noGrp="1"/>
          </p:cNvSpPr>
          <p:nvPr>
            <p:ph type="title"/>
          </p:nvPr>
        </p:nvSpPr>
        <p:spPr/>
        <p:txBody>
          <a:bodyPr/>
          <a:lstStyle/>
          <a:p>
            <a:r>
              <a:rPr lang="en-US" sz="1800" dirty="0"/>
              <a:t>Miscellaneous Updates</a:t>
            </a:r>
            <a:endParaRPr lang="en-US" dirty="0"/>
          </a:p>
        </p:txBody>
      </p:sp>
      <p:sp>
        <p:nvSpPr>
          <p:cNvPr id="13" name="Text Placeholder 12">
            <a:extLst>
              <a:ext uri="{FF2B5EF4-FFF2-40B4-BE49-F238E27FC236}">
                <a16:creationId xmlns:a16="http://schemas.microsoft.com/office/drawing/2014/main" id="{166D860D-4F27-DA91-CAED-C08905E08AE7}"/>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C2A38DD5-5388-69B7-9975-14827283FDC5}"/>
              </a:ext>
            </a:extLst>
          </p:cNvPr>
          <p:cNvSpPr>
            <a:spLocks noGrp="1"/>
          </p:cNvSpPr>
          <p:nvPr>
            <p:ph type="body" sz="quarter" idx="16"/>
          </p:nvPr>
        </p:nvSpPr>
        <p:spPr>
          <a:xfrm>
            <a:off x="342900" y="855081"/>
            <a:ext cx="3955312" cy="1868970"/>
          </a:xfrm>
        </p:spPr>
        <p:txBody>
          <a:bodyPr/>
          <a:lstStyle/>
          <a:p>
            <a:pPr algn="just"/>
            <a:r>
              <a:rPr lang="en-US" dirty="0">
                <a:hlinkClick r:id="rId2"/>
              </a:rPr>
              <a:t>Azure Communication Services</a:t>
            </a:r>
            <a:endParaRPr lang="en-US" dirty="0"/>
          </a:p>
          <a:p>
            <a:pPr marL="171450" indent="-171450" algn="just">
              <a:buFont typeface="Arial" panose="020B0604020202020204" pitchFamily="34" charset="0"/>
              <a:buChar char="•"/>
            </a:pPr>
            <a:r>
              <a:rPr lang="en-US" dirty="0"/>
              <a:t>Closed Captions - </a:t>
            </a:r>
            <a:r>
              <a:rPr lang="en-US" b="1" dirty="0"/>
              <a:t>Closed Captions </a:t>
            </a:r>
            <a:r>
              <a:rPr lang="en-US" dirty="0"/>
              <a:t>are now generally available in the Native UI Library for Android and iOS. This feature applies to a range of scenarios in which closed captions are essential, enhancing the experience for users with hearing impairments and ensuring inclusivity.</a:t>
            </a:r>
          </a:p>
          <a:p>
            <a:pPr marL="171450" indent="-171450" algn="just">
              <a:buFont typeface="Arial" panose="020B0604020202020204" pitchFamily="34" charset="0"/>
              <a:buChar char="•"/>
            </a:pPr>
            <a:r>
              <a:rPr lang="en-US" dirty="0"/>
              <a:t>Rooms Roles and Capabilities - The </a:t>
            </a:r>
            <a:r>
              <a:rPr lang="en-US" b="1" dirty="0"/>
              <a:t>Native UI Library </a:t>
            </a:r>
            <a:r>
              <a:rPr lang="en-US" dirty="0"/>
              <a:t>for Android and iOS now includes Rooms Integration in general availability, offering enhanced roles and capabilities for call participants. This integration offers customers greater flexibility and control over their calls, keeping the management on the customer side.</a:t>
            </a:r>
          </a:p>
        </p:txBody>
      </p:sp>
      <p:pic>
        <p:nvPicPr>
          <p:cNvPr id="1026" name="Picture 2" descr="thumbnail image 2 of blog post titled &#10; &#10; &#10;  &#10; &#10; &#10; &#10;    &#10;  &#10;   &#10;    &#10;      &#10;       Azure Communication Services August 2024 Feature Updates&#10;       &#10;      &#10;     &#10;   &#10;  &#10; &#10;   &#10; &#10; &#10; &#10; &#10; &#10;">
            <a:extLst>
              <a:ext uri="{FF2B5EF4-FFF2-40B4-BE49-F238E27FC236}">
                <a16:creationId xmlns:a16="http://schemas.microsoft.com/office/drawing/2014/main" id="{6E5162D0-CD29-CCFE-3962-F8BC6596C9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960" y="2742114"/>
            <a:ext cx="2971800" cy="17335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humbnail image 3 of blog post titled &#10; &#10; &#10;  &#10; &#10; &#10; &#10;    &#10;  &#10;   &#10;    &#10;      &#10;       Azure Communication Services August 2024 Feature Updates&#10;       &#10;      &#10;     &#10;   &#10;  &#10; &#10;   &#10; &#10; &#10; &#10; &#10; &#10;">
            <a:extLst>
              <a:ext uri="{FF2B5EF4-FFF2-40B4-BE49-F238E27FC236}">
                <a16:creationId xmlns:a16="http://schemas.microsoft.com/office/drawing/2014/main" id="{4BFB482E-EC1C-034D-67D2-156CDAA4CE8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17903" y="1839741"/>
            <a:ext cx="2906373" cy="1348855"/>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11">
            <a:extLst>
              <a:ext uri="{FF2B5EF4-FFF2-40B4-BE49-F238E27FC236}">
                <a16:creationId xmlns:a16="http://schemas.microsoft.com/office/drawing/2014/main" id="{F8BE25FE-28E0-6593-C69D-1A044BB896FF}"/>
              </a:ext>
            </a:extLst>
          </p:cNvPr>
          <p:cNvSpPr txBox="1">
            <a:spLocks/>
          </p:cNvSpPr>
          <p:nvPr/>
        </p:nvSpPr>
        <p:spPr>
          <a:xfrm>
            <a:off x="4488570" y="3376673"/>
            <a:ext cx="4365038" cy="1098991"/>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2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71450" indent="-171450" algn="just">
              <a:buFont typeface="Arial" panose="020B0604020202020204" pitchFamily="34" charset="0"/>
              <a:buChar char="•"/>
            </a:pPr>
            <a:r>
              <a:rPr lang="en-US" sz="1000" dirty="0"/>
              <a:t>Support for Teams Breakout rooms - The JavaScript Calling SDK now supports Microsoft Teams Breakout rooms in public preview. Azure Communication Services native participants and Microsoft 365 participants using the Calling SDK can participate in Teams meetings breakout rooms. Support for Teams Breakout rooms brings more flexibility and collaboration opportunities to your virtual meetings.</a:t>
            </a:r>
          </a:p>
          <a:p>
            <a:pPr algn="just"/>
            <a:endParaRPr lang="en-US" sz="1000" dirty="0"/>
          </a:p>
        </p:txBody>
      </p:sp>
    </p:spTree>
    <p:extLst>
      <p:ext uri="{BB962C8B-B14F-4D97-AF65-F5344CB8AC3E}">
        <p14:creationId xmlns:p14="http://schemas.microsoft.com/office/powerpoint/2010/main" val="2384958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Azure HDInsight on AKS will retire on January 31, 2025</a:t>
            </a:r>
            <a:endParaRPr lang="en-US" sz="1000" dirty="0"/>
          </a:p>
          <a:p>
            <a:pPr algn="just"/>
            <a:r>
              <a:rPr lang="en-US" sz="1000" dirty="0"/>
              <a:t>On January 31, 2025, we will retire Azure HDInsight on AKS. The remaining clusters on subscription will be stopped and removed from the host.</a:t>
            </a:r>
          </a:p>
          <a:p>
            <a:pPr algn="just"/>
            <a:r>
              <a:rPr lang="en-US" sz="1000" dirty="0"/>
              <a:t>Before January 31, 2025, you will need to migrate your workloads to Microsoft Fabric or an equivalent Azure product to avoid abrupt termination of your workloads.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Miscellaneous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Retirement: Azure Logic Apps Integration Service Environment is retired as of August 31, 2024</a:t>
            </a:r>
            <a:r>
              <a:rPr lang="en-US" dirty="0"/>
              <a:t> &amp; </a:t>
            </a:r>
            <a:r>
              <a:rPr lang="en-US" dirty="0">
                <a:hlinkClick r:id="rId4"/>
              </a:rPr>
              <a:t>Azure API Management STV1 compute platform is retired as of August 31, 2024</a:t>
            </a:r>
            <a:endParaRPr lang="en-US" dirty="0"/>
          </a:p>
          <a:p>
            <a:pPr algn="just"/>
            <a:r>
              <a:rPr lang="en-US" dirty="0"/>
              <a:t>Starting September 1, 2024, Service Level Agreement (SLA) and Service Credits will no longer apply be applied </a:t>
            </a:r>
          </a:p>
          <a:p>
            <a:pPr marL="171450" indent="-171450" algn="just">
              <a:buFont typeface="Arial" panose="020B0604020202020204" pitchFamily="34" charset="0"/>
              <a:buChar char="•"/>
            </a:pPr>
            <a:r>
              <a:rPr lang="en-US" dirty="0"/>
              <a:t>LA: From September 1, 2024, ISE Developer instances will become read-only, meaning no executions will occur, but Logic Apps deployed to these instances will remain available for export. Starting October 1, 2024, ISE Premium instances will also become read-only. No executions will take place on these instances, but the deployed Logic Apps will still be available for export. Please note that read-only instances will continue to incur standard charges. To avoid unnecessary costs, delete any instances that are no longer in use.</a:t>
            </a:r>
          </a:p>
          <a:p>
            <a:pPr marL="171450" indent="-171450" algn="just">
              <a:buFont typeface="Arial" panose="020B0604020202020204" pitchFamily="34" charset="0"/>
              <a:buChar char="•"/>
            </a:pPr>
            <a:r>
              <a:rPr lang="en-US" dirty="0"/>
              <a:t>API: MS will automatically migrate all remaining stv1 service instances to the stv2 compute platform starting September 1, 2024. All affected customers will be notified of the upcoming automatic migration one week in advance. Please note that the automatic migration may cause downtime for your upstream API consumers. </a:t>
            </a:r>
          </a:p>
        </p:txBody>
      </p:sp>
    </p:spTree>
    <p:extLst>
      <p:ext uri="{BB962C8B-B14F-4D97-AF65-F5344CB8AC3E}">
        <p14:creationId xmlns:p14="http://schemas.microsoft.com/office/powerpoint/2010/main" val="95402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EF6376-AFAE-7966-3832-BF94E416269A}"/>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2FB73DF5-B435-B08A-FA0B-4E67E050E300}"/>
              </a:ext>
            </a:extLst>
          </p:cNvPr>
          <p:cNvSpPr>
            <a:spLocks noGrp="1"/>
          </p:cNvSpPr>
          <p:nvPr>
            <p:ph type="title"/>
          </p:nvPr>
        </p:nvSpPr>
        <p:spPr/>
        <p:txBody>
          <a:bodyPr/>
          <a:lstStyle/>
          <a:p>
            <a:r>
              <a:rPr lang="en-US" sz="1800" dirty="0"/>
              <a:t>Miscellaneous Updates</a:t>
            </a:r>
            <a:endParaRPr lang="en-US" dirty="0"/>
          </a:p>
        </p:txBody>
      </p:sp>
      <p:sp>
        <p:nvSpPr>
          <p:cNvPr id="13" name="Text Placeholder 12">
            <a:extLst>
              <a:ext uri="{FF2B5EF4-FFF2-40B4-BE49-F238E27FC236}">
                <a16:creationId xmlns:a16="http://schemas.microsoft.com/office/drawing/2014/main" id="{34A31A64-CCC6-D99D-7AF9-F1B68C99CE8F}"/>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28244EA9-AA7C-544B-0E10-45F0A7930630}"/>
              </a:ext>
            </a:extLst>
          </p:cNvPr>
          <p:cNvSpPr>
            <a:spLocks noGrp="1"/>
          </p:cNvSpPr>
          <p:nvPr>
            <p:ph type="body" sz="quarter" idx="16"/>
          </p:nvPr>
        </p:nvSpPr>
        <p:spPr>
          <a:xfrm>
            <a:off x="342900" y="855081"/>
            <a:ext cx="3955312" cy="906696"/>
          </a:xfrm>
        </p:spPr>
        <p:txBody>
          <a:bodyPr/>
          <a:lstStyle/>
          <a:p>
            <a:pPr algn="just"/>
            <a:r>
              <a:rPr lang="en-US" dirty="0">
                <a:hlinkClick r:id="rId2"/>
              </a:rPr>
              <a:t>Retirement: Azure Monitor experience (preview) in HDInsight is retiring by February 1, 2025</a:t>
            </a:r>
            <a:endParaRPr lang="en-US" dirty="0"/>
          </a:p>
          <a:p>
            <a:pPr algn="just"/>
            <a:r>
              <a:rPr lang="en-US" dirty="0"/>
              <a:t>On February 1, 2025, Azure HDInsight is retiring the Log Analytics used in Azure Monitor experience (preview).</a:t>
            </a:r>
          </a:p>
        </p:txBody>
      </p:sp>
    </p:spTree>
    <p:extLst>
      <p:ext uri="{BB962C8B-B14F-4D97-AF65-F5344CB8AC3E}">
        <p14:creationId xmlns:p14="http://schemas.microsoft.com/office/powerpoint/2010/main" val="3277490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Information</a:t>
            </a:r>
          </a:p>
        </p:txBody>
      </p:sp>
    </p:spTree>
    <p:extLst>
      <p:ext uri="{BB962C8B-B14F-4D97-AF65-F5344CB8AC3E}">
        <p14:creationId xmlns:p14="http://schemas.microsoft.com/office/powerpoint/2010/main" val="1276041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9E4E97-A385-759E-BD70-47D0B91CA39E}"/>
              </a:ext>
            </a:extLst>
          </p:cNvPr>
          <p:cNvSpPr>
            <a:spLocks noGrp="1"/>
          </p:cNvSpPr>
          <p:nvPr>
            <p:ph type="body" sz="quarter" idx="10"/>
          </p:nvPr>
        </p:nvSpPr>
        <p:spPr>
          <a:xfrm>
            <a:off x="342900" y="855080"/>
            <a:ext cx="8455914" cy="3774069"/>
          </a:xfrm>
        </p:spPr>
        <p:txBody>
          <a:bodyPr/>
          <a:lstStyle/>
          <a:p>
            <a:r>
              <a:rPr lang="en-US" dirty="0">
                <a:hlinkClick r:id="rId2"/>
              </a:rPr>
              <a:t>Azure Times GitHub Repo</a:t>
            </a:r>
            <a:endParaRPr lang="en-US" dirty="0"/>
          </a:p>
        </p:txBody>
      </p:sp>
      <p:sp>
        <p:nvSpPr>
          <p:cNvPr id="3" name="Title 2">
            <a:extLst>
              <a:ext uri="{FF2B5EF4-FFF2-40B4-BE49-F238E27FC236}">
                <a16:creationId xmlns:a16="http://schemas.microsoft.com/office/drawing/2014/main" id="{78BEF490-0130-4022-0399-BE422CD7CB94}"/>
              </a:ext>
            </a:extLst>
          </p:cNvPr>
          <p:cNvSpPr>
            <a:spLocks noGrp="1"/>
          </p:cNvSpPr>
          <p:nvPr>
            <p:ph type="title"/>
          </p:nvPr>
        </p:nvSpPr>
        <p:spPr/>
        <p:txBody>
          <a:bodyPr/>
          <a:lstStyle/>
          <a:p>
            <a:r>
              <a:rPr lang="en-US" sz="1800" dirty="0"/>
              <a:t>Information</a:t>
            </a:r>
            <a:br>
              <a:rPr lang="en-US" sz="1800" dirty="0"/>
            </a:br>
            <a:endParaRPr lang="en-US" dirty="0"/>
          </a:p>
        </p:txBody>
      </p:sp>
    </p:spTree>
    <p:extLst>
      <p:ext uri="{BB962C8B-B14F-4D97-AF65-F5344CB8AC3E}">
        <p14:creationId xmlns:p14="http://schemas.microsoft.com/office/powerpoint/2010/main" val="747681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Questions</a:t>
            </a:r>
          </a:p>
        </p:txBody>
      </p:sp>
    </p:spTree>
    <p:extLst>
      <p:ext uri="{BB962C8B-B14F-4D97-AF65-F5344CB8AC3E}">
        <p14:creationId xmlns:p14="http://schemas.microsoft.com/office/powerpoint/2010/main" val="2482707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6271326" cy="1714500"/>
          </a:xfrm>
        </p:spPr>
        <p:txBody>
          <a:bodyPr/>
          <a:lstStyle/>
          <a:p>
            <a:r>
              <a:rPr lang="en-US" sz="4000" dirty="0"/>
              <a:t>Security &amp; Identity</a:t>
            </a:r>
          </a:p>
        </p:txBody>
      </p:sp>
    </p:spTree>
    <p:extLst>
      <p:ext uri="{BB962C8B-B14F-4D97-AF65-F5344CB8AC3E}">
        <p14:creationId xmlns:p14="http://schemas.microsoft.com/office/powerpoint/2010/main" val="3117920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0"/>
            <a:ext cx="3955312" cy="1155643"/>
          </a:xfrm>
        </p:spPr>
        <p:txBody>
          <a:bodyPr/>
          <a:lstStyle/>
          <a:p>
            <a:pPr algn="just"/>
            <a:r>
              <a:rPr lang="en-US" dirty="0">
                <a:hlinkClick r:id="rId2"/>
              </a:rPr>
              <a:t>Retirement: Migrating to TLS 1.2+ with the Deprecation of Outdated Security Protocols</a:t>
            </a:r>
            <a:endParaRPr lang="en-US" dirty="0"/>
          </a:p>
          <a:p>
            <a:pPr algn="just"/>
            <a:r>
              <a:rPr lang="en-US" dirty="0"/>
              <a:t>On October 31 2024, </a:t>
            </a:r>
            <a:r>
              <a:rPr lang="en-US" b="1" dirty="0"/>
              <a:t>Azure Resource Manager will be retiring support </a:t>
            </a:r>
            <a:r>
              <a:rPr lang="en-US" dirty="0"/>
              <a:t>for TLS </a:t>
            </a:r>
            <a:r>
              <a:rPr lang="en-US" b="1" dirty="0"/>
              <a:t>1.0 and TLS 1.1. </a:t>
            </a:r>
            <a:r>
              <a:rPr lang="en-US" dirty="0"/>
              <a:t>After that date, any incoming calls to Azure using TLS 1.0/1.1 will fail. This is part of an Azure-wide initiative to enhance security.</a:t>
            </a:r>
          </a:p>
        </p:txBody>
      </p:sp>
    </p:spTree>
    <p:extLst>
      <p:ext uri="{BB962C8B-B14F-4D97-AF65-F5344CB8AC3E}">
        <p14:creationId xmlns:p14="http://schemas.microsoft.com/office/powerpoint/2010/main" val="49331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Compute</a:t>
            </a:r>
          </a:p>
        </p:txBody>
      </p:sp>
    </p:spTree>
    <p:extLst>
      <p:ext uri="{BB962C8B-B14F-4D97-AF65-F5344CB8AC3E}">
        <p14:creationId xmlns:p14="http://schemas.microsoft.com/office/powerpoint/2010/main" val="274742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dirty="0"/>
          </a:p>
        </p:txBody>
      </p:sp>
      <p:sp>
        <p:nvSpPr>
          <p:cNvPr id="4" name="Text Placeholder 11">
            <a:extLst>
              <a:ext uri="{FF2B5EF4-FFF2-40B4-BE49-F238E27FC236}">
                <a16:creationId xmlns:a16="http://schemas.microsoft.com/office/drawing/2014/main" id="{3A27A5A0-E976-3EBA-95EE-2DA103E72791}"/>
              </a:ext>
            </a:extLst>
          </p:cNvPr>
          <p:cNvSpPr>
            <a:spLocks noGrp="1"/>
          </p:cNvSpPr>
          <p:nvPr>
            <p:ph type="body" sz="quarter" idx="10"/>
          </p:nvPr>
        </p:nvSpPr>
        <p:spPr>
          <a:xfrm>
            <a:off x="342900" y="855080"/>
            <a:ext cx="4365038" cy="3774069"/>
          </a:xfrm>
        </p:spPr>
        <p:txBody>
          <a:bodyPr/>
          <a:lstStyle/>
          <a:p>
            <a:pPr algn="just"/>
            <a:r>
              <a:rPr lang="en-US" sz="1000" dirty="0">
                <a:hlinkClick r:id="rId2"/>
              </a:rPr>
              <a:t>Azure Red Hat OpenShift Now Supports 250 Nodes</a:t>
            </a:r>
            <a:endParaRPr lang="en-US" sz="1000" dirty="0"/>
          </a:p>
          <a:p>
            <a:pPr algn="just"/>
            <a:r>
              <a:rPr lang="en-US" sz="1000" b="1" dirty="0"/>
              <a:t>Azure Red Hat OpenShift (ARO) </a:t>
            </a:r>
            <a:r>
              <a:rPr lang="en-US" sz="1000" dirty="0"/>
              <a:t>is a fully managed Red Hat OpenShift service on Azure. MS announced two significant enhancements to ARO's capabilities:</a:t>
            </a:r>
          </a:p>
          <a:p>
            <a:pPr marL="171450" indent="-171450" algn="just">
              <a:buFont typeface="Arial" panose="020B0604020202020204" pitchFamily="34" charset="0"/>
              <a:buChar char="•"/>
            </a:pPr>
            <a:r>
              <a:rPr lang="en-US" sz="1000" dirty="0"/>
              <a:t>The ability to configure </a:t>
            </a:r>
            <a:r>
              <a:rPr lang="en-US" sz="1000" b="1" dirty="0"/>
              <a:t>multiple IP addresses per cluster </a:t>
            </a:r>
            <a:r>
              <a:rPr lang="en-US" sz="1000" dirty="0"/>
              <a:t>load balancer is now generally available.</a:t>
            </a:r>
          </a:p>
          <a:p>
            <a:pPr marL="171450" indent="-171450" algn="just">
              <a:buFont typeface="Arial" panose="020B0604020202020204" pitchFamily="34" charset="0"/>
              <a:buChar char="•"/>
            </a:pPr>
            <a:r>
              <a:rPr lang="en-US" sz="1000" dirty="0"/>
              <a:t>ARO clusters can now scale up to </a:t>
            </a:r>
            <a:r>
              <a:rPr lang="en-US" sz="1000" b="1" dirty="0"/>
              <a:t>250</a:t>
            </a:r>
            <a:r>
              <a:rPr lang="en-US" sz="1000" dirty="0"/>
              <a:t> worker nodes.</a:t>
            </a:r>
          </a:p>
          <a:p>
            <a:pPr algn="just"/>
            <a:r>
              <a:rPr lang="en-US" sz="1000" dirty="0"/>
              <a:t>Previously, </a:t>
            </a:r>
            <a:r>
              <a:rPr lang="en-US" sz="1000" b="1" dirty="0"/>
              <a:t>ARO clusters were limited to 62 worker </a:t>
            </a:r>
            <a:r>
              <a:rPr lang="en-US" sz="1000" dirty="0"/>
              <a:t>nodes due to having only one IP (Internet Protocol) address associated with the cluster's load balancer. By enabling multiple IP addresses for the load balancer, MS has removed this bottleneck, offering organizations greater flexibility in expanding their deployments.</a:t>
            </a:r>
          </a:p>
          <a:p>
            <a:pPr algn="just"/>
            <a:r>
              <a:rPr lang="en-US" sz="1000" dirty="0"/>
              <a:t>These </a:t>
            </a:r>
            <a:r>
              <a:rPr lang="en-US" sz="1000" b="1" dirty="0"/>
              <a:t>enhancements significantly improve the scalability and adaptability </a:t>
            </a:r>
            <a:r>
              <a:rPr lang="en-US" sz="1000" dirty="0"/>
              <a:t>of ARO public clusters, empowering organizations to scale their infrastructure more effectively. Our goal is to support even larger clusters, providing robust solutions for enterprises with extensive computational requirements. In this blog post, we will delve into the specifics of deploying large ARO clusters, explore a real-world use case, and provide essential information to help you get started with this powerful new capability</a:t>
            </a:r>
          </a:p>
        </p:txBody>
      </p:sp>
    </p:spTree>
    <p:extLst>
      <p:ext uri="{BB962C8B-B14F-4D97-AF65-F5344CB8AC3E}">
        <p14:creationId xmlns:p14="http://schemas.microsoft.com/office/powerpoint/2010/main" val="67413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Databases</a:t>
            </a:r>
          </a:p>
        </p:txBody>
      </p:sp>
    </p:spTree>
    <p:extLst>
      <p:ext uri="{BB962C8B-B14F-4D97-AF65-F5344CB8AC3E}">
        <p14:creationId xmlns:p14="http://schemas.microsoft.com/office/powerpoint/2010/main" val="124095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Generally Available: Larger Enterprise tier cache instances for Azure Cache for Redis</a:t>
            </a:r>
            <a:endParaRPr lang="en-US" dirty="0"/>
          </a:p>
          <a:p>
            <a:pPr algn="just"/>
            <a:r>
              <a:rPr lang="en-US" dirty="0"/>
              <a:t>Experience the highest Redis performance on Azure using the E200 and E400 cache instances of Azure Cache for Redis. These options give hundreds of gigabytes of memory and up to 240 vCPUs of compute power for largest and most demanding Redis workloads.</a:t>
            </a:r>
          </a:p>
        </p:txBody>
      </p:sp>
      <p:pic>
        <p:nvPicPr>
          <p:cNvPr id="3" name="Picture 2">
            <a:extLst>
              <a:ext uri="{FF2B5EF4-FFF2-40B4-BE49-F238E27FC236}">
                <a16:creationId xmlns:a16="http://schemas.microsoft.com/office/drawing/2014/main" id="{21DDDB5C-265E-653E-834C-CFEE1C6C15C0}"/>
              </a:ext>
            </a:extLst>
          </p:cNvPr>
          <p:cNvPicPr>
            <a:picLocks noChangeAspect="1"/>
          </p:cNvPicPr>
          <p:nvPr/>
        </p:nvPicPr>
        <p:blipFill>
          <a:blip r:embed="rId3"/>
          <a:stretch>
            <a:fillRect/>
          </a:stretch>
        </p:blipFill>
        <p:spPr>
          <a:xfrm>
            <a:off x="371657" y="1983838"/>
            <a:ext cx="3994337" cy="1516551"/>
          </a:xfrm>
          <a:prstGeom prst="rect">
            <a:avLst/>
          </a:prstGeom>
        </p:spPr>
      </p:pic>
      <p:pic>
        <p:nvPicPr>
          <p:cNvPr id="5" name="Picture 4">
            <a:extLst>
              <a:ext uri="{FF2B5EF4-FFF2-40B4-BE49-F238E27FC236}">
                <a16:creationId xmlns:a16="http://schemas.microsoft.com/office/drawing/2014/main" id="{E120AF67-E8A2-960F-6B29-07FD94FFE40E}"/>
              </a:ext>
            </a:extLst>
          </p:cNvPr>
          <p:cNvPicPr>
            <a:picLocks noChangeAspect="1"/>
          </p:cNvPicPr>
          <p:nvPr/>
        </p:nvPicPr>
        <p:blipFill>
          <a:blip r:embed="rId4"/>
          <a:stretch>
            <a:fillRect/>
          </a:stretch>
        </p:blipFill>
        <p:spPr>
          <a:xfrm>
            <a:off x="371657" y="3595406"/>
            <a:ext cx="3931867" cy="789884"/>
          </a:xfrm>
          <a:prstGeom prst="rect">
            <a:avLst/>
          </a:prstGeom>
        </p:spPr>
      </p:pic>
      <p:pic>
        <p:nvPicPr>
          <p:cNvPr id="7" name="Picture 6">
            <a:extLst>
              <a:ext uri="{FF2B5EF4-FFF2-40B4-BE49-F238E27FC236}">
                <a16:creationId xmlns:a16="http://schemas.microsoft.com/office/drawing/2014/main" id="{E54BBD09-69A4-ADA6-8804-F7703A56C03D}"/>
              </a:ext>
            </a:extLst>
          </p:cNvPr>
          <p:cNvPicPr>
            <a:picLocks noChangeAspect="1"/>
          </p:cNvPicPr>
          <p:nvPr/>
        </p:nvPicPr>
        <p:blipFill>
          <a:blip r:embed="rId5"/>
          <a:stretch>
            <a:fillRect/>
          </a:stretch>
        </p:blipFill>
        <p:spPr>
          <a:xfrm>
            <a:off x="4394751" y="957487"/>
            <a:ext cx="4500047" cy="3482260"/>
          </a:xfrm>
          <a:prstGeom prst="rect">
            <a:avLst/>
          </a:prstGeom>
        </p:spPr>
      </p:pic>
    </p:spTree>
    <p:extLst>
      <p:ext uri="{BB962C8B-B14F-4D97-AF65-F5344CB8AC3E}">
        <p14:creationId xmlns:p14="http://schemas.microsoft.com/office/powerpoint/2010/main" val="177697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Integration</a:t>
            </a:r>
          </a:p>
        </p:txBody>
      </p:sp>
    </p:spTree>
    <p:extLst>
      <p:ext uri="{BB962C8B-B14F-4D97-AF65-F5344CB8AC3E}">
        <p14:creationId xmlns:p14="http://schemas.microsoft.com/office/powerpoint/2010/main" val="596233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marL="171450" indent="-171450" algn="just">
              <a:buFont typeface="Arial" panose="020B0604020202020204" pitchFamily="34" charset="0"/>
              <a:buChar char="•"/>
            </a:pPr>
            <a:r>
              <a:rPr lang="en-US" sz="1000" dirty="0"/>
              <a:t>Currently, only </a:t>
            </a:r>
            <a:r>
              <a:rPr lang="en-US" sz="1000" dirty="0" err="1"/>
              <a:t>OpenAPI</a:t>
            </a:r>
            <a:r>
              <a:rPr lang="en-US" sz="1000" dirty="0"/>
              <a:t> specification documents in JSON or YAML format are analyzed.</a:t>
            </a:r>
          </a:p>
          <a:p>
            <a:pPr marL="171450" indent="-171450" algn="just">
              <a:buFont typeface="Arial" panose="020B0604020202020204" pitchFamily="34" charset="0"/>
              <a:buChar char="•"/>
            </a:pPr>
            <a:r>
              <a:rPr lang="en-US" sz="1000" dirty="0"/>
              <a:t>By default, enable analysis with the </a:t>
            </a:r>
            <a:r>
              <a:rPr lang="en-US" sz="1000" dirty="0" err="1"/>
              <a:t>spectral:oas</a:t>
            </a:r>
            <a:r>
              <a:rPr lang="en-US" sz="1000" dirty="0"/>
              <a:t> ruleset. </a:t>
            </a:r>
          </a:p>
          <a:p>
            <a:pPr marL="171450" indent="-171450" algn="just">
              <a:buFont typeface="Arial" panose="020B0604020202020204" pitchFamily="34" charset="0"/>
              <a:buChar char="•"/>
            </a:pPr>
            <a:r>
              <a:rPr lang="en-US" sz="1000" dirty="0"/>
              <a:t>Currently, it is possible to configure a single ruleset, and it's applied to all </a:t>
            </a:r>
            <a:r>
              <a:rPr lang="en-US" sz="1000" dirty="0" err="1"/>
              <a:t>OpenAPI</a:t>
            </a:r>
            <a:r>
              <a:rPr lang="en-US" sz="1000" dirty="0"/>
              <a:t> definitions in API center.</a:t>
            </a:r>
          </a:p>
          <a:p>
            <a:pPr marL="171450" indent="-171450" algn="just">
              <a:buFont typeface="Arial" panose="020B0604020202020204" pitchFamily="34" charset="0"/>
              <a:buChar char="•"/>
            </a:pPr>
            <a:r>
              <a:rPr lang="en-US" sz="1000" dirty="0"/>
              <a:t>The following are limits for maximum number of API definitions linted per 4 hours:</a:t>
            </a:r>
          </a:p>
          <a:p>
            <a:pPr marL="514350" lvl="1" indent="-171450" algn="just">
              <a:buFont typeface="Arial" panose="020B0604020202020204" pitchFamily="34" charset="0"/>
              <a:buChar char="•"/>
            </a:pPr>
            <a:r>
              <a:rPr lang="en-US" sz="1000" dirty="0">
                <a:latin typeface="+mj-lt"/>
              </a:rPr>
              <a:t>Free tier: 10</a:t>
            </a:r>
          </a:p>
          <a:p>
            <a:pPr marL="514350" lvl="1" indent="-171450" algn="just">
              <a:buFont typeface="Arial" panose="020B0604020202020204" pitchFamily="34" charset="0"/>
              <a:buChar char="•"/>
            </a:pPr>
            <a:r>
              <a:rPr lang="en-US" sz="1000" dirty="0">
                <a:latin typeface="+mj-lt"/>
              </a:rPr>
              <a:t>Standard tier: 100</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Integration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Public Preview – Managed linting support in API Center</a:t>
            </a:r>
            <a:endParaRPr lang="en-US" dirty="0"/>
          </a:p>
          <a:p>
            <a:pPr algn="just"/>
            <a:r>
              <a:rPr lang="en-US" dirty="0"/>
              <a:t>MS announced the public preview of managed linting support for API Analysis in API Center.</a:t>
            </a:r>
          </a:p>
          <a:p>
            <a:pPr algn="just"/>
            <a:r>
              <a:rPr lang="en-US" dirty="0"/>
              <a:t>Enable API analysis in Azure API Center effortlessly, without the need for manual management.</a:t>
            </a:r>
          </a:p>
          <a:p>
            <a:pPr marL="171450" indent="-171450" algn="just">
              <a:buFont typeface="Arial" panose="020B0604020202020204" pitchFamily="34" charset="0"/>
              <a:buChar char="•"/>
            </a:pPr>
            <a:r>
              <a:rPr lang="en-US" b="1" dirty="0"/>
              <a:t>Linting Capabilities: </a:t>
            </a:r>
            <a:r>
              <a:rPr lang="en-US" dirty="0"/>
              <a:t>API analysis offers linting to ensure API definitions adhere to organizational style rules. This helps maintain consistency and quality across all APIs.</a:t>
            </a:r>
          </a:p>
          <a:p>
            <a:pPr marL="171450" indent="-171450" algn="just">
              <a:buFont typeface="Arial" panose="020B0604020202020204" pitchFamily="34" charset="0"/>
              <a:buChar char="•"/>
            </a:pPr>
            <a:r>
              <a:rPr lang="en-US" b="1" dirty="0"/>
              <a:t>Out-of-the-Box Functionality: </a:t>
            </a:r>
            <a:r>
              <a:rPr lang="en-US" dirty="0"/>
              <a:t>It is possible to enable API analysis in Azure API Center without any additional management. It works seamlessly out-of-the-box, simplifying the setup process.</a:t>
            </a:r>
          </a:p>
          <a:p>
            <a:pPr marL="171450" indent="-171450" algn="just">
              <a:buFont typeface="Arial" panose="020B0604020202020204" pitchFamily="34" charset="0"/>
              <a:buChar char="•"/>
            </a:pPr>
            <a:r>
              <a:rPr lang="en-US" b="1" dirty="0"/>
              <a:t>Error and Inconsistency Identification: </a:t>
            </a:r>
            <a:r>
              <a:rPr lang="en-US" dirty="0"/>
              <a:t>API analysis helps identify and correct common errors and inconsistencies in API definitions, improving overall API reliability and performance.</a:t>
            </a:r>
          </a:p>
          <a:p>
            <a:pPr marL="171450" indent="-171450" algn="just">
              <a:buFont typeface="Arial" panose="020B0604020202020204" pitchFamily="34" charset="0"/>
              <a:buChar char="•"/>
            </a:pPr>
            <a:r>
              <a:rPr lang="en-US" b="1" dirty="0"/>
              <a:t>Reporting: </a:t>
            </a:r>
            <a:r>
              <a:rPr lang="en-US" dirty="0"/>
              <a:t>Linting generates both individual and summary reports, providing detailed insights into the adherence of API definitions to style rules and highlighting areas for improvement.</a:t>
            </a:r>
          </a:p>
        </p:txBody>
      </p:sp>
    </p:spTree>
    <p:extLst>
      <p:ext uri="{BB962C8B-B14F-4D97-AF65-F5344CB8AC3E}">
        <p14:creationId xmlns:p14="http://schemas.microsoft.com/office/powerpoint/2010/main" val="4065945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ntinuum Theme">
  <a:themeElements>
    <a:clrScheme name="EPAM Continuum Final">
      <a:dk1>
        <a:srgbClr val="222222"/>
      </a:dk1>
      <a:lt1>
        <a:srgbClr val="FFFFFF"/>
      </a:lt1>
      <a:dk2>
        <a:srgbClr val="A0A0A0"/>
      </a:dk2>
      <a:lt2>
        <a:srgbClr val="DBDAD6"/>
      </a:lt2>
      <a:accent1>
        <a:srgbClr val="545454"/>
      </a:accent1>
      <a:accent2>
        <a:srgbClr val="FFC000"/>
      </a:accent2>
      <a:accent3>
        <a:srgbClr val="38C2D7"/>
      </a:accent3>
      <a:accent4>
        <a:srgbClr val="445464"/>
      </a:accent4>
      <a:accent5>
        <a:srgbClr val="008ACE"/>
      </a:accent5>
      <a:accent6>
        <a:srgbClr val="E53B2E"/>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spPr>
      <a:bodyPr wrap="none" rtlCol="0" anchor="ctr"/>
      <a:lstStyle>
        <a:defPPr algn="ctr">
          <a:defRPr sz="2400" dirty="0" err="1" smtClean="0">
            <a:solidFill>
              <a:schemeClr val="bg1"/>
            </a:solidFill>
            <a:latin typeface="Calibri Light" panose="020F0302020204030204" pitchFamily="34" charset="0"/>
            <a:ea typeface="Human Sans ExtraLight" charset="0"/>
            <a:cs typeface="Human Sans ExtraLight"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110000"/>
          </a:lnSpc>
          <a:spcBef>
            <a:spcPts val="600"/>
          </a:spcBef>
          <a:defRPr sz="1200" dirty="0" err="1" smtClean="0">
            <a:ea typeface="Human Sans" charset="0"/>
            <a:cs typeface="Human Sans" charset="0"/>
          </a:defRPr>
        </a:defPPr>
      </a:lstStyle>
    </a:txDef>
  </a:objectDefaults>
  <a:extraClrSchemeLst/>
  <a:extLst>
    <a:ext uri="{05A4C25C-085E-4340-85A3-A5531E510DB2}">
      <thm15:themeFamily xmlns:thm15="http://schemas.microsoft.com/office/thememl/2012/main" name="Continuum_Master_v1.1" id="{D2F91407-39AD-2344-8F42-01B4155FF2FD}" vid="{09F1F252-BD3A-0A45-9F6B-518524EA32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3A9FD6A1D2BC41832AF270024651C7" ma:contentTypeVersion="6" ma:contentTypeDescription="Create a new document." ma:contentTypeScope="" ma:versionID="0421700c9180782018be286cde8a21da">
  <xsd:schema xmlns:xsd="http://www.w3.org/2001/XMLSchema" xmlns:xs="http://www.w3.org/2001/XMLSchema" xmlns:p="http://schemas.microsoft.com/office/2006/metadata/properties" xmlns:ns2="2e7e23d5-2c80-4164-89d2-1708db4037b8" xmlns:ns3="4e7ac07f-2cd6-47aa-8863-e3015989625c" targetNamespace="http://schemas.microsoft.com/office/2006/metadata/properties" ma:root="true" ma:fieldsID="541d07e3f89946b63e942fc7370dae48" ns2:_="" ns3:_="">
    <xsd:import namespace="2e7e23d5-2c80-4164-89d2-1708db4037b8"/>
    <xsd:import namespace="4e7ac07f-2cd6-47aa-8863-e3015989625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7e23d5-2c80-4164-89d2-1708db4037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e7ac07f-2cd6-47aa-8863-e3015989625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5D63988-C0DC-4185-91C3-6687DBA2F390}">
  <ds:schemaRefs>
    <ds:schemaRef ds:uri="2e7e23d5-2c80-4164-89d2-1708db4037b8"/>
    <ds:schemaRef ds:uri="4e7ac07f-2cd6-47aa-8863-e301598962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E04B39D-0CBA-4F8F-8809-785207E87965}">
  <ds:schemaRefs>
    <ds:schemaRef ds:uri="http://schemas.microsoft.com/sharepoint/v3/contenttype/forms"/>
  </ds:schemaRefs>
</ds:datastoreItem>
</file>

<file path=customXml/itemProps3.xml><?xml version="1.0" encoding="utf-8"?>
<ds:datastoreItem xmlns:ds="http://schemas.openxmlformats.org/officeDocument/2006/customXml" ds:itemID="{4DE7C614-AA74-4D4D-9D2D-D96DA5126C78}">
  <ds:schemaRefs>
    <ds:schemaRef ds:uri="http://schemas.microsoft.com/office/2006/metadata/properties"/>
    <ds:schemaRef ds:uri="http://schemas.microsoft.com/office/2006/documentManagement/types"/>
    <ds:schemaRef ds:uri="http://purl.org/dc/terms/"/>
    <ds:schemaRef ds:uri="http://purl.org/dc/elements/1.1/"/>
    <ds:schemaRef ds:uri="http://schemas.microsoft.com/office/infopath/2007/PartnerControls"/>
    <ds:schemaRef ds:uri="2e7e23d5-2c80-4164-89d2-1708db4037b8"/>
    <ds:schemaRef ds:uri="http://purl.org/dc/dcmitype/"/>
    <ds:schemaRef ds:uri="http://schemas.openxmlformats.org/package/2006/metadata/core-properties"/>
    <ds:schemaRef ds:uri="4e7ac07f-2cd6-47aa-8863-e3015989625c"/>
    <ds:schemaRef ds:uri="http://www.w3.org/XML/1998/namespace"/>
  </ds:schemaRefs>
</ds:datastoreItem>
</file>

<file path=docMetadata/LabelInfo.xml><?xml version="1.0" encoding="utf-8"?>
<clbl:labelList xmlns:clbl="http://schemas.microsoft.com/office/2020/mipLabelMetadata">
  <clbl:label id="{2590e1b2-66ea-4d45-b1aa-185c322e3ba5}" enabled="1" method="Standard" siteId="{40a64d0b-f2f9-4a34-b1b3-0992ac0e5e4e}" contentBits="0" removed="0"/>
</clbl:labelList>
</file>

<file path=docProps/app.xml><?xml version="1.0" encoding="utf-8"?>
<Properties xmlns="http://schemas.openxmlformats.org/officeDocument/2006/extended-properties" xmlns:vt="http://schemas.openxmlformats.org/officeDocument/2006/docPropsVTypes">
  <Template>Covers</Template>
  <TotalTime>706</TotalTime>
  <Words>1238</Words>
  <Application>Microsoft Office PowerPoint</Application>
  <PresentationFormat>On-screen Show (16:9)</PresentationFormat>
  <Paragraphs>103</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Human Sans</vt:lpstr>
      <vt:lpstr>Human Sans Regular</vt:lpstr>
      <vt:lpstr>Continuum Theme</vt:lpstr>
      <vt:lpstr>Azure Times #132</vt:lpstr>
      <vt:lpstr>PowerPoint Presentation</vt:lpstr>
      <vt:lpstr>Security &amp; Identity Updates</vt:lpstr>
      <vt:lpstr>PowerPoint Presentation</vt:lpstr>
      <vt:lpstr>Compute Updates</vt:lpstr>
      <vt:lpstr>PowerPoint Presentation</vt:lpstr>
      <vt:lpstr>Databases Updates</vt:lpstr>
      <vt:lpstr>PowerPoint Presentation</vt:lpstr>
      <vt:lpstr>Integration Updates</vt:lpstr>
      <vt:lpstr>PowerPoint Presentation</vt:lpstr>
      <vt:lpstr>DevOps &amp; IaC &amp; Automation</vt:lpstr>
      <vt:lpstr>DevOps &amp; IaC &amp; Automation</vt:lpstr>
      <vt:lpstr>PowerPoint Presentation</vt:lpstr>
      <vt:lpstr>Miscellaneous Updates</vt:lpstr>
      <vt:lpstr>Miscellaneous Updates</vt:lpstr>
      <vt:lpstr>Miscellaneous Updates</vt:lpstr>
      <vt:lpstr>PowerPoint Presentation</vt:lpstr>
      <vt:lpstr>Information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Maksim Rotar</cp:lastModifiedBy>
  <cp:revision>106</cp:revision>
  <dcterms:created xsi:type="dcterms:W3CDTF">2018-01-26T19:23:30Z</dcterms:created>
  <dcterms:modified xsi:type="dcterms:W3CDTF">2024-08-30T05:30:21Z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0x0101008C3A9FD6A1D2BC41832AF270024651C7</vt:lpwstr>
  </property>
</Properties>
</file>