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148" r:id="rId8"/>
    <p:sldId id="2146847046" r:id="rId9"/>
    <p:sldId id="2146847089" r:id="rId10"/>
    <p:sldId id="2146847130" r:id="rId11"/>
    <p:sldId id="2146847048" r:id="rId12"/>
    <p:sldId id="2146847049" r:id="rId13"/>
    <p:sldId id="2146847132" r:id="rId14"/>
    <p:sldId id="2146847153" r:id="rId15"/>
    <p:sldId id="2146847050" r:id="rId16"/>
    <p:sldId id="2146847096" r:id="rId17"/>
    <p:sldId id="2146847151" r:id="rId18"/>
    <p:sldId id="2146847150" r:id="rId19"/>
    <p:sldId id="2146847152" r:id="rId20"/>
    <p:sldId id="2146847056" r:id="rId21"/>
    <p:sldId id="2146847107" r:id="rId22"/>
    <p:sldId id="2146847154" r:id="rId23"/>
    <p:sldId id="2146847058" r:id="rId24"/>
    <p:sldId id="2146847111" r:id="rId25"/>
    <p:sldId id="2146847147" r:id="rId26"/>
    <p:sldId id="2146847149" r:id="rId27"/>
    <p:sldId id="2146847119" r:id="rId28"/>
    <p:sldId id="2146847120" r:id="rId29"/>
    <p:sldId id="2146847062" r:id="rId30"/>
    <p:sldId id="2146847115"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48"/>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2"/>
            <p14:sldId id="2146847153"/>
          </p14:sldIdLst>
        </p14:section>
        <p14:section name="Compute" id="{05AA80BB-8802-49AB-8336-A884227CE2F7}">
          <p14:sldIdLst>
            <p14:sldId id="2146847050"/>
            <p14:sldId id="2146847096"/>
            <p14:sldId id="2146847151"/>
            <p14:sldId id="2146847150"/>
            <p14:sldId id="2146847152"/>
          </p14:sldIdLst>
        </p14:section>
        <p14:section name="Storage &amp; Data" id="{1F159046-CE0A-45BC-9D5B-6E6C95980F78}">
          <p14:sldIdLst/>
        </p14:section>
        <p14:section name="Databases" id="{AEAFAE72-AD56-48F3-926B-38BAE269038F}">
          <p14:sldIdLst/>
        </p14:section>
        <p14:section name="Integration" id="{ACBD46A3-6F1C-451B-A154-0A056E0DEFF6}">
          <p14:sldIdLst>
            <p14:sldId id="2146847056"/>
            <p14:sldId id="2146847107"/>
            <p14:sldId id="2146847154"/>
          </p14:sldIdLst>
        </p14:section>
        <p14:section name="ML &amp; AI &amp; IOT" id="{F4E1EAF1-55E9-4CA4-8ADC-28B69C1D66D2}">
          <p14:sldIdLst>
            <p14:sldId id="2146847058"/>
            <p14:sldId id="2146847111"/>
            <p14:sldId id="2146847147"/>
            <p14:sldId id="2146847149"/>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3" d="100"/>
          <a:sy n="103" d="100"/>
        </p:scale>
        <p:origin x="1013" y="8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azure-arc/servers/agent-release-notes#version-145---august-2024" TargetMode="External"/><Relationship Id="rId2" Type="http://schemas.openxmlformats.org/officeDocument/2006/relationships/hyperlink" Target="https://azure.microsoft.com/en-us/updates/v2/AzureStorageMover-BandwidthManagement"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hyperlink" Target="https://azure.microsoft.com/en-us/updates/v2/azure-site-recovery-auto-renewal-certificat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blog/check-out-whats-new-in-azure-vmware-solution/" TargetMode="External"/><Relationship Id="rId2" Type="http://schemas.openxmlformats.org/officeDocument/2006/relationships/hyperlink" Target="https://learn.microsoft.com/en-us/windows-365/enterprise/whats-new#week-of-august-26-2024-service-release-2408"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en-us/updates/v2/Out-of-box-monitoring-dashboards-for-Logic-Apps-Standard"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updates/v2/Now-available-vmss-automatic-instance-repairs-reimage-restart-repair-action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v2/Templates-Support-Azure-Logic-apps-Standar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messaging-on-azure-blog/service-bus-premium-sku-performance-update/ba-p/4232600" TargetMode="External"/><Relationship Id="rId2" Type="http://schemas.openxmlformats.org/officeDocument/2006/relationships/hyperlink" Target="https://techcommunity.microsoft.com/t5/messaging-on-azure-blog/announcing-the-event-hubs-data-explorer-a-handy-tool-for-getting/ba-p/4235950"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en-us/updates/v2/Expanded-GenAI-Gateway-Capabilities-in-Azure-API-Managemen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copilot-for-microsoft-365/announcing-support-for-welsh-and-catalan-language-in-copilot-for/ba-p/4236840" TargetMode="External"/><Relationship Id="rId2" Type="http://schemas.openxmlformats.org/officeDocument/2006/relationships/hyperlink" Target="https://techcommunity.microsoft.com/t5/copilot-for-microsoft-365/now-available-transparency-note-for-copilot-for-microsoft-365/ba-p/4235744"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techcommunity.microsoft.com/t5/ai-azure-ai-services-blog/introducing-gpt-4o-2024-08-06-api-with-structured-outputs-on/ba-p/4232684" TargetMode="External"/><Relationship Id="rId2" Type="http://schemas.openxmlformats.org/officeDocument/2006/relationships/hyperlink" Target="https://techcommunity.microsoft.com/t5/microsoft-developer-community/exciting-new-features-for-github-copilot-for-azure/ba-p/4231316"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en-us/updates/v2/App-Service-Environment-v1v2-Retirement-Update-1"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logs.windows.com/windowsdeveloper/2024/09/04/whats-new-in-windows-app-sdk-1-6/" TargetMode="External"/><Relationship Id="rId2" Type="http://schemas.openxmlformats.org/officeDocument/2006/relationships/hyperlink" Target="https://techcommunity.microsoft.com/t5/azure-tools-blog/azure-cli-docker-container-base-linux-image-is-now-azure-linux/ba-p/4236248"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ffice365itpros.com/2024/09/04/teams-pasted-text/?utm_source=rss&amp;utm_medium=rss&amp;utm_campaign=teams-pasted-text" TargetMode="External"/><Relationship Id="rId2" Type="http://schemas.openxmlformats.org/officeDocument/2006/relationships/hyperlink" Target="https://azure.microsoft.com/en-us/updates/v2/ise-retirement-2"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Retirement-API-Management-STV1-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azure-network-security-blog/private-ip-dnat-support-and-scenarios-with-azure-firewall/ba-p/4230073"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v2/Azure-Public-Ips-are-zone-redundant-by-default" TargetMode="External"/><Relationship Id="rId2" Type="http://schemas.openxmlformats.org/officeDocument/2006/relationships/hyperlink" Target="https://azure.microsoft.com/en-us/updates/v2/Entra-ID-support-for-SSH-connections-in-portal-is-now-generally-available"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t5/ai-azure-ai-services-blog/ga-release-of-protected-material-detection-in-azure-ai-content/ba-p/4235577" TargetMode="External"/><Relationship Id="rId2" Type="http://schemas.openxmlformats.org/officeDocument/2006/relationships/hyperlink" Target="https://techcommunity.microsoft.com/t5/ai-azure-ai-services-blog/azure-ai-announces-prompt-shields-ga/ba-p/4236033"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azure/defender-for-cloud/release-notes#august-2024" TargetMode="External"/><Relationship Id="rId2" Type="http://schemas.openxmlformats.org/officeDocument/2006/relationships/hyperlink" Target="https://learn.microsoft.com/en-us/azure/defender-for-cloud/release-notes#retirement-of-defender-for-cloud-alert-integration-with-azure-waf-alert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azure-arc-blog/public-preview-of-azure-container-storage-enabled-by-azure-arc/ba-p/423326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#133</a:t>
            </a:r>
          </a:p>
        </p:txBody>
      </p:sp>
      <p:sp>
        <p:nvSpPr>
          <p:cNvPr id="4" name="Text Placeholder 3"/>
          <p:cNvSpPr>
            <a:spLocks noGrp="1"/>
          </p:cNvSpPr>
          <p:nvPr>
            <p:ph type="body" sz="quarter" idx="11"/>
          </p:nvPr>
        </p:nvSpPr>
        <p:spPr/>
        <p:txBody>
          <a:bodyPr/>
          <a:lstStyle/>
          <a:p>
            <a:r>
              <a:rPr lang="en-US" spc="300" dirty="0"/>
              <a:t>September 6,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1233915"/>
          </a:xfrm>
        </p:spPr>
        <p:txBody>
          <a:bodyPr/>
          <a:lstStyle/>
          <a:p>
            <a:pPr algn="just"/>
            <a:r>
              <a:rPr lang="en-US" sz="1000" dirty="0">
                <a:hlinkClick r:id="rId2"/>
              </a:rPr>
              <a:t>Generally Available: Azure Storage Mover with Bandwidth Management</a:t>
            </a:r>
            <a:endParaRPr lang="en-US" sz="1000" dirty="0"/>
          </a:p>
          <a:p>
            <a:pPr algn="just"/>
            <a:r>
              <a:rPr lang="en-US" sz="1000" dirty="0"/>
              <a:t>Azure Storage Mover now </a:t>
            </a:r>
            <a:r>
              <a:rPr lang="en-US" sz="1000" b="1" dirty="0"/>
              <a:t>supports setting bandwidth management schedules </a:t>
            </a:r>
            <a:r>
              <a:rPr lang="en-US" sz="1000" dirty="0"/>
              <a:t>for Storage Mover agents to optimize file migrations and ensuring a smooth network performance. This feature helps Storage Mover agents act as a good neighbor in your on-prem data centers by limiting how much WAN link upload bandwidth they may consume at any point of the day.</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What's new with Azure Connected Machine agent</a:t>
            </a:r>
            <a:endParaRPr lang="en-US" dirty="0"/>
          </a:p>
          <a:p>
            <a:pPr marL="171450" indent="-171450" algn="just">
              <a:buFont typeface="Arial" panose="020B0604020202020204" pitchFamily="34" charset="0"/>
              <a:buChar char="•"/>
            </a:pPr>
            <a:r>
              <a:rPr lang="en-US" dirty="0"/>
              <a:t>Fixed</a:t>
            </a:r>
          </a:p>
          <a:p>
            <a:pPr marL="514350" lvl="1" indent="-171450" algn="just">
              <a:buFont typeface="Arial" panose="020B0604020202020204" pitchFamily="34" charset="0"/>
              <a:buChar char="•"/>
            </a:pPr>
            <a:r>
              <a:rPr lang="en-US" sz="1000" dirty="0">
                <a:latin typeface="+mj-lt"/>
              </a:rPr>
              <a:t>Fixed an issue where </a:t>
            </a:r>
            <a:r>
              <a:rPr lang="en-US" sz="1000" dirty="0" err="1">
                <a:latin typeface="+mj-lt"/>
              </a:rPr>
              <a:t>EnableEnd</a:t>
            </a:r>
            <a:r>
              <a:rPr lang="en-US" sz="1000" dirty="0">
                <a:latin typeface="+mj-lt"/>
              </a:rPr>
              <a:t> telemetry would sometimes be sent too soon.</a:t>
            </a:r>
          </a:p>
          <a:p>
            <a:pPr marL="514350" lvl="1" indent="-171450" algn="just">
              <a:buFont typeface="Arial" panose="020B0604020202020204" pitchFamily="34" charset="0"/>
              <a:buChar char="•"/>
            </a:pPr>
            <a:r>
              <a:rPr lang="en-US" sz="1000" dirty="0">
                <a:latin typeface="+mj-lt"/>
              </a:rPr>
              <a:t>Added sending a failed timed-out </a:t>
            </a:r>
            <a:r>
              <a:rPr lang="en-US" sz="1000" dirty="0" err="1">
                <a:latin typeface="+mj-lt"/>
              </a:rPr>
              <a:t>EnableEnd</a:t>
            </a:r>
            <a:r>
              <a:rPr lang="en-US" sz="1000" dirty="0">
                <a:latin typeface="+mj-lt"/>
              </a:rPr>
              <a:t> telemetry log if extension takes longer than the allowed time to complete.</a:t>
            </a:r>
          </a:p>
          <a:p>
            <a:pPr marL="171450" indent="-171450" algn="just">
              <a:buFont typeface="Arial" panose="020B0604020202020204" pitchFamily="34" charset="0"/>
              <a:buChar char="•"/>
            </a:pPr>
            <a:r>
              <a:rPr lang="en-US" dirty="0"/>
              <a:t>New features</a:t>
            </a:r>
          </a:p>
          <a:p>
            <a:pPr marL="514350" lvl="1" indent="-171450" algn="just">
              <a:buFont typeface="Arial" panose="020B0604020202020204" pitchFamily="34" charset="0"/>
              <a:buChar char="•"/>
            </a:pPr>
            <a:r>
              <a:rPr lang="en-US" sz="1000" dirty="0">
                <a:latin typeface="+mj-lt"/>
              </a:rPr>
              <a:t>Azure Arc proxy now supports HTTP traffic.</a:t>
            </a:r>
          </a:p>
          <a:p>
            <a:pPr marL="514350" lvl="1" indent="-171450" algn="just">
              <a:buFont typeface="Arial" panose="020B0604020202020204" pitchFamily="34" charset="0"/>
              <a:buChar char="•"/>
            </a:pPr>
            <a:r>
              <a:rPr lang="en-US" sz="1000" dirty="0">
                <a:latin typeface="+mj-lt"/>
              </a:rPr>
              <a:t>New </a:t>
            </a:r>
            <a:r>
              <a:rPr lang="en-US" sz="1000" dirty="0" err="1">
                <a:latin typeface="+mj-lt"/>
              </a:rPr>
              <a:t>proxy.bypass</a:t>
            </a:r>
            <a:r>
              <a:rPr lang="en-US" sz="1000" dirty="0">
                <a:latin typeface="+mj-lt"/>
              </a:rPr>
              <a:t> value 'AMA' added to support AMA VM extension proxy bypass.</a:t>
            </a:r>
          </a:p>
        </p:txBody>
      </p:sp>
      <p:pic>
        <p:nvPicPr>
          <p:cNvPr id="2050" name="Picture 2" descr="A screenshot of an Azure portal dialog showing a calendar, similar to Outlook, with scheduled bandwidth limitation windows.">
            <a:extLst>
              <a:ext uri="{FF2B5EF4-FFF2-40B4-BE49-F238E27FC236}">
                <a16:creationId xmlns:a16="http://schemas.microsoft.com/office/drawing/2014/main" id="{9ED3E285-A831-AAF5-4235-6AB86A8BC6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0413" y="2065916"/>
            <a:ext cx="4098401" cy="182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B4FBEB-176B-E0EA-47BF-CF9C551248A2}"/>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B6F9A873-4913-6E5B-911F-D7E695B8E54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FD0D83A-8943-9D2A-E0D1-BD1970B5E85D}"/>
              </a:ext>
            </a:extLst>
          </p:cNvPr>
          <p:cNvSpPr>
            <a:spLocks noGrp="1"/>
          </p:cNvSpPr>
          <p:nvPr>
            <p:ph type="body" sz="quarter" idx="16"/>
          </p:nvPr>
        </p:nvSpPr>
        <p:spPr/>
        <p:txBody>
          <a:bodyPr/>
          <a:lstStyle/>
          <a:p>
            <a:pPr algn="just"/>
            <a:r>
              <a:rPr lang="en-US" dirty="0">
                <a:hlinkClick r:id="rId2"/>
              </a:rPr>
              <a:t>Generally Available: Auto-renewal of certificates for on-premises to Azure Site Recovery</a:t>
            </a:r>
            <a:endParaRPr lang="en-US" dirty="0"/>
          </a:p>
          <a:p>
            <a:pPr algn="just"/>
            <a:r>
              <a:rPr lang="en-US" dirty="0"/>
              <a:t>Azure Site Recovery has introduced automatic renewal of certificates for on-premises to </a:t>
            </a:r>
            <a:r>
              <a:rPr lang="en-US" b="1" dirty="0"/>
              <a:t>Azure disaster recovery. </a:t>
            </a:r>
            <a:r>
              <a:rPr lang="en-US" dirty="0"/>
              <a:t>Azure Site Recovery uses various components for doing disaster recovery (DR) from on-premises to Azure. </a:t>
            </a:r>
            <a:r>
              <a:rPr lang="en-US" b="1" dirty="0"/>
              <a:t>Certificates are essential for communication between components </a:t>
            </a:r>
            <a:r>
              <a:rPr lang="en-US" dirty="0"/>
              <a:t>and need regular renewal to avoid disruptions in Azure Site Recovery operations (like data replication, etc.). </a:t>
            </a:r>
          </a:p>
        </p:txBody>
      </p:sp>
    </p:spTree>
    <p:extLst>
      <p:ext uri="{BB962C8B-B14F-4D97-AF65-F5344CB8AC3E}">
        <p14:creationId xmlns:p14="http://schemas.microsoft.com/office/powerpoint/2010/main" val="311353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404900"/>
          </a:xfrm>
        </p:spPr>
        <p:txBody>
          <a:bodyPr/>
          <a:lstStyle/>
          <a:p>
            <a:pPr algn="just"/>
            <a:r>
              <a:rPr lang="en-US" sz="1000" dirty="0">
                <a:hlinkClick r:id="rId2"/>
              </a:rPr>
              <a:t>What's new in Windows 365 Enterprise</a:t>
            </a:r>
            <a:endParaRPr lang="en-US" sz="1000" dirty="0"/>
          </a:p>
          <a:p>
            <a:pPr marL="171450" indent="-171450" algn="just">
              <a:buFont typeface="Arial" panose="020B0604020202020204" pitchFamily="34" charset="0"/>
              <a:buChar char="•"/>
            </a:pPr>
            <a:r>
              <a:rPr lang="en-US" sz="1000" b="1" dirty="0"/>
              <a:t>Azure Monitor support on Windows 365 Cloud PCs</a:t>
            </a:r>
          </a:p>
          <a:p>
            <a:pPr marL="171450" indent="-171450" algn="just">
              <a:buFont typeface="Arial" panose="020B0604020202020204" pitchFamily="34" charset="0"/>
              <a:buChar char="•"/>
            </a:pPr>
            <a:r>
              <a:rPr lang="en-US" sz="1000" b="1" dirty="0"/>
              <a:t>Session lock experience configuration for single sign-on: </a:t>
            </a:r>
            <a:r>
              <a:rPr lang="en-US" sz="1000" dirty="0"/>
              <a:t>it is now possible to configure the remote session lock experience when single sign-on is enabled between the default disconnect behavior and showing the remote lock screen. </a:t>
            </a:r>
          </a:p>
          <a:p>
            <a:pPr marL="171450" indent="-171450" algn="just">
              <a:buFont typeface="Arial" panose="020B0604020202020204" pitchFamily="34" charset="0"/>
              <a:buChar char="•"/>
            </a:pPr>
            <a:r>
              <a:rPr lang="en-US" sz="1000" dirty="0"/>
              <a:t>Windows 365 support for </a:t>
            </a:r>
            <a:r>
              <a:rPr lang="en-US" sz="1000" b="1" dirty="0"/>
              <a:t>Microsoft Purview Customer Key </a:t>
            </a:r>
            <a:r>
              <a:rPr lang="en-US" sz="1000" dirty="0"/>
              <a:t>is now generally available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What’s new in Azure VMware Solution</a:t>
            </a:r>
            <a:endParaRPr lang="en-US" dirty="0"/>
          </a:p>
          <a:p>
            <a:pPr marL="171450" indent="-171450" algn="just">
              <a:buFont typeface="Arial" panose="020B0604020202020204" pitchFamily="34" charset="0"/>
              <a:buChar char="•"/>
            </a:pPr>
            <a:r>
              <a:rPr lang="en-US" b="1" dirty="0"/>
              <a:t>Azure VMware Solution is now in 33 regions</a:t>
            </a:r>
          </a:p>
          <a:p>
            <a:pPr marL="171450" indent="-171450" algn="just">
              <a:buFont typeface="Arial" panose="020B0604020202020204" pitchFamily="34" charset="0"/>
              <a:buChar char="•"/>
            </a:pPr>
            <a:r>
              <a:rPr lang="en-US" b="1" dirty="0"/>
              <a:t>Azure VMware Solution </a:t>
            </a:r>
            <a:r>
              <a:rPr lang="en-US" dirty="0"/>
              <a:t>is now approved to be added as a service within </a:t>
            </a:r>
            <a:r>
              <a:rPr lang="en-US" b="1" dirty="0"/>
              <a:t>the DoD SRG Impact Level 4 Provisional Authorization (PA) </a:t>
            </a:r>
            <a:r>
              <a:rPr lang="en-US" dirty="0"/>
              <a:t>in Azure Government</a:t>
            </a:r>
          </a:p>
          <a:p>
            <a:pPr marL="171450" indent="-171450" algn="just">
              <a:buFont typeface="Arial" panose="020B0604020202020204" pitchFamily="34" charset="0"/>
              <a:buChar char="•"/>
            </a:pPr>
            <a:r>
              <a:rPr lang="en-US" b="1" dirty="0"/>
              <a:t>Expanded Support for VMware Cloud Foundation (VCF): </a:t>
            </a:r>
            <a:r>
              <a:rPr lang="en-US" dirty="0"/>
              <a:t>NetApp and Broadcom customers will now be able to simplify their VCF hybrid cloud environments by using NetApp ONTAP® software for all storage requirements, including standard and consolidated architectures.</a:t>
            </a:r>
          </a:p>
          <a:p>
            <a:pPr marL="171450" indent="-171450" algn="just">
              <a:buFont typeface="Arial" panose="020B0604020202020204" pitchFamily="34" charset="0"/>
              <a:buChar char="•"/>
            </a:pPr>
            <a:r>
              <a:rPr lang="en-US" b="1" dirty="0"/>
              <a:t>New Capabilities for Azure VMware Solution (AVS):  </a:t>
            </a:r>
            <a:r>
              <a:rPr lang="en-US" dirty="0"/>
              <a:t>Spot Eco by NetApp with AVS reserved instances to get the most value out of their deployments. Using Spot Eco to manage AVS reserved instances while also using Azure NetApp Files to offload data storage can reduce compute costs significantly.</a:t>
            </a:r>
          </a:p>
          <a:p>
            <a:pPr marL="171450" indent="-171450" algn="just">
              <a:buFont typeface="Arial" panose="020B0604020202020204" pitchFamily="34" charset="0"/>
              <a:buChar char="•"/>
            </a:pPr>
            <a:r>
              <a:rPr lang="en-US" b="1" dirty="0"/>
              <a:t>VMware Rapid Migration Plan</a:t>
            </a:r>
          </a:p>
          <a:p>
            <a:pPr marL="171450" indent="-171450" algn="just">
              <a:buFont typeface="Arial" panose="020B0604020202020204" pitchFamily="34" charset="0"/>
              <a:buChar char="•"/>
            </a:pPr>
            <a:r>
              <a:rPr lang="en-US" b="1" dirty="0"/>
              <a:t>Enhance Disaster Recovery and Ransomware Protection </a:t>
            </a:r>
            <a:r>
              <a:rPr lang="en-US" dirty="0"/>
              <a:t>with Azure VMware Solution and </a:t>
            </a:r>
            <a:r>
              <a:rPr lang="en-US" dirty="0" err="1"/>
              <a:t>JetStream</a:t>
            </a:r>
            <a:endParaRPr lang="en-US" dirty="0"/>
          </a:p>
          <a:p>
            <a:pPr algn="just"/>
            <a:endParaRPr lang="en-US"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8A2D9-2B4C-3505-BCAC-25D055F56E69}"/>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7D4B171D-2B01-E775-03F2-524178ED003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F06A999-CAD5-EC6D-3307-35B47E2E8533}"/>
              </a:ext>
            </a:extLst>
          </p:cNvPr>
          <p:cNvSpPr>
            <a:spLocks noGrp="1"/>
          </p:cNvSpPr>
          <p:nvPr>
            <p:ph type="body" sz="quarter" idx="16"/>
          </p:nvPr>
        </p:nvSpPr>
        <p:spPr/>
        <p:txBody>
          <a:bodyPr/>
          <a:lstStyle/>
          <a:p>
            <a:pPr algn="just"/>
            <a:r>
              <a:rPr lang="en-US" dirty="0">
                <a:hlinkClick r:id="rId2"/>
              </a:rPr>
              <a:t>Public Preview – Out of box monitoring dashboards for Logic Apps Standard</a:t>
            </a:r>
            <a:endParaRPr lang="en-US" dirty="0"/>
          </a:p>
          <a:p>
            <a:pPr algn="just"/>
            <a:r>
              <a:rPr lang="en-US" dirty="0"/>
              <a:t>MS introduced Insights support for Azure Logic Apps Standard, offering curated visualizations to help monitor applications and workflows more effectively. With these new dashboards, gain a comprehensive view of Logic Apps Standard environments, enabling better oversight of your integration scenarios.</a:t>
            </a:r>
          </a:p>
          <a:p>
            <a:pPr marL="171450" indent="-171450" algn="just">
              <a:buFont typeface="Arial" panose="020B0604020202020204" pitchFamily="34" charset="0"/>
              <a:buChar char="•"/>
            </a:pPr>
            <a:r>
              <a:rPr lang="en-US" dirty="0"/>
              <a:t>The monitoring dashboards, specifically designed for Logic Apps Standard, offer detailed insights at multiple levels:</a:t>
            </a:r>
          </a:p>
          <a:p>
            <a:pPr marL="171450" indent="-171450" algn="just">
              <a:buFont typeface="Arial" panose="020B0604020202020204" pitchFamily="34" charset="0"/>
              <a:buChar char="•"/>
            </a:pPr>
            <a:r>
              <a:rPr lang="en-US" dirty="0"/>
              <a:t>Overview: Get a high-level view of your application's health, including success rates and trends for runs, actions, and triggers.</a:t>
            </a:r>
          </a:p>
          <a:p>
            <a:pPr marL="171450" indent="-171450" algn="just">
              <a:buFont typeface="Arial" panose="020B0604020202020204" pitchFamily="34" charset="0"/>
              <a:buChar char="•"/>
            </a:pPr>
            <a:r>
              <a:rPr lang="en-US" dirty="0"/>
              <a:t>Workflows: Dive deeper into individual workflows to see the status of each run and identify any issues.</a:t>
            </a:r>
          </a:p>
          <a:p>
            <a:pPr marL="171450" indent="-171450" algn="just">
              <a:buFont typeface="Arial" panose="020B0604020202020204" pitchFamily="34" charset="0"/>
              <a:buChar char="•"/>
            </a:pPr>
            <a:r>
              <a:rPr lang="en-US" dirty="0"/>
              <a:t>Runs: Access detailed run information from Application Insights to pinpoint exact actions that may have caused failures, with options to resubmit failed runs.</a:t>
            </a:r>
          </a:p>
          <a:p>
            <a:pPr marL="171450" indent="-171450" algn="just">
              <a:buFont typeface="Arial" panose="020B0604020202020204" pitchFamily="34" charset="0"/>
              <a:buChar char="•"/>
            </a:pPr>
            <a:r>
              <a:rPr lang="en-US" dirty="0"/>
              <a:t>Compute: Monitor compute utilization, helping you manage performance and scalability effectively.</a:t>
            </a:r>
          </a:p>
        </p:txBody>
      </p:sp>
      <p:pic>
        <p:nvPicPr>
          <p:cNvPr id="4098" name="Picture 2" descr="thumbnail image 1 of blog post titled &#10; &#10; &#10;  &#10; &#10; &#10; &#10;    &#10;  &#10;   &#10;    &#10;      &#10;       Logic Apps Standard Monitoring Dashboards&#10;       &#10;      &#10;     &#10;   &#10;  &#10; &#10;   &#10; &#10; &#10; &#10; &#10; &#10;">
            <a:extLst>
              <a:ext uri="{FF2B5EF4-FFF2-40B4-BE49-F238E27FC236}">
                <a16:creationId xmlns:a16="http://schemas.microsoft.com/office/drawing/2014/main" id="{5764BE8C-E840-7F10-1DE3-86701D413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857" y="914400"/>
            <a:ext cx="4270092" cy="1767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24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2ACF5-5610-3F21-B3C6-CBB89DF60666}"/>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19CC6C9C-A500-800F-7538-63D32C48C95E}"/>
              </a:ext>
            </a:extLst>
          </p:cNvPr>
          <p:cNvSpPr>
            <a:spLocks noGrp="1"/>
          </p:cNvSpPr>
          <p:nvPr>
            <p:ph type="body" sz="quarter" idx="15"/>
          </p:nvPr>
        </p:nvSpPr>
        <p:spPr/>
        <p:txBody>
          <a:bodyPr/>
          <a:lstStyle/>
          <a:p>
            <a:endParaRPr lang="en-US"/>
          </a:p>
        </p:txBody>
      </p:sp>
      <p:sp>
        <p:nvSpPr>
          <p:cNvPr id="6" name="Text Placeholder 11">
            <a:extLst>
              <a:ext uri="{FF2B5EF4-FFF2-40B4-BE49-F238E27FC236}">
                <a16:creationId xmlns:a16="http://schemas.microsoft.com/office/drawing/2014/main" id="{EBFEFFE9-EEBF-D835-0E6C-84D64FEFFD02}"/>
              </a:ext>
            </a:extLst>
          </p:cNvPr>
          <p:cNvSpPr txBox="1">
            <a:spLocks/>
          </p:cNvSpPr>
          <p:nvPr/>
        </p:nvSpPr>
        <p:spPr>
          <a:xfrm>
            <a:off x="342900"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Generally Available: VMSS Automatic Instance Repairs – Reimage, Restart Repair Actions</a:t>
            </a:r>
            <a:endParaRPr lang="en-US" sz="1000" dirty="0"/>
          </a:p>
          <a:p>
            <a:pPr algn="just"/>
            <a:r>
              <a:rPr lang="en-US" sz="1000" dirty="0"/>
              <a:t>Automatic instance repairs help </a:t>
            </a:r>
            <a:r>
              <a:rPr lang="en-US" sz="1000" b="1" dirty="0"/>
              <a:t>Virtual Machine Scale Set customers </a:t>
            </a:r>
            <a:r>
              <a:rPr lang="en-US" sz="1000" dirty="0"/>
              <a:t>achieve high application availability by automatically detecting and recovering unhealthy VM instances at runtime.</a:t>
            </a:r>
          </a:p>
          <a:p>
            <a:pPr algn="just"/>
            <a:r>
              <a:rPr lang="en-US" sz="1000" b="1" dirty="0"/>
              <a:t>MS announced that customers </a:t>
            </a:r>
            <a:r>
              <a:rPr lang="en-US" sz="1000" dirty="0"/>
              <a:t>can now choose between </a:t>
            </a:r>
            <a:r>
              <a:rPr lang="en-US" sz="1000" b="1" dirty="0"/>
              <a:t>Replace, Reimage (New), or Restart (New) </a:t>
            </a:r>
            <a:r>
              <a:rPr lang="en-US" sz="1000" dirty="0"/>
              <a:t>as the default repair action performed in response to an "Unhealthy" application signal. These new options provide a less-impactful repair process, ensuring higher application availability while preserving VM properties and metadata for customers with sensitive workloads.</a:t>
            </a:r>
          </a:p>
          <a:p>
            <a:pPr algn="just"/>
            <a:r>
              <a:rPr lang="en-US" sz="1000" dirty="0"/>
              <a:t>The default repair action is </a:t>
            </a:r>
            <a:r>
              <a:rPr lang="en-US" sz="1000" b="1" dirty="0"/>
              <a:t>Replace</a:t>
            </a:r>
            <a:r>
              <a:rPr lang="en-US" sz="1000" dirty="0"/>
              <a:t>, but you can configure automatic repairs to use Reimage or Restart by modifying the </a:t>
            </a:r>
            <a:r>
              <a:rPr lang="en-US" sz="1000" dirty="0" err="1"/>
              <a:t>repairAction</a:t>
            </a:r>
            <a:r>
              <a:rPr lang="en-US" sz="1000" dirty="0"/>
              <a:t> setting under </a:t>
            </a:r>
            <a:r>
              <a:rPr lang="en-US" sz="1000" dirty="0" err="1"/>
              <a:t>automaticRepairsPolicy</a:t>
            </a:r>
            <a:r>
              <a:rPr lang="en-US" sz="1000" dirty="0"/>
              <a:t> object.</a:t>
            </a:r>
          </a:p>
          <a:p>
            <a:pPr marL="171450" indent="-171450" algn="just">
              <a:buFont typeface="Arial" panose="020B0604020202020204" pitchFamily="34" charset="0"/>
              <a:buChar char="•"/>
            </a:pPr>
            <a:r>
              <a:rPr lang="en-US" sz="1000" b="1" dirty="0"/>
              <a:t>Replace</a:t>
            </a:r>
            <a:r>
              <a:rPr lang="en-US" sz="1000" dirty="0"/>
              <a:t> deletes the unhealthy instance and creates a new instance to replace it. The latest Virtual Machine Scale Set model is used to create the new instance. This repair action is the default.</a:t>
            </a:r>
          </a:p>
          <a:p>
            <a:pPr marL="171450" indent="-171450" algn="just">
              <a:buFont typeface="Arial" panose="020B0604020202020204" pitchFamily="34" charset="0"/>
              <a:buChar char="•"/>
            </a:pPr>
            <a:r>
              <a:rPr lang="en-US" sz="1000" b="1" dirty="0"/>
              <a:t>Reimage</a:t>
            </a:r>
            <a:r>
              <a:rPr lang="en-US" sz="1000" dirty="0"/>
              <a:t> applies the reimage operation to the unhealthy instance.</a:t>
            </a:r>
          </a:p>
          <a:p>
            <a:pPr marL="171450" indent="-171450" algn="just">
              <a:buFont typeface="Arial" panose="020B0604020202020204" pitchFamily="34" charset="0"/>
              <a:buChar char="•"/>
            </a:pPr>
            <a:r>
              <a:rPr lang="en-US" sz="1000" b="1" dirty="0"/>
              <a:t>Restart</a:t>
            </a:r>
            <a:r>
              <a:rPr lang="en-US" sz="1000" dirty="0"/>
              <a:t> applies the restart operation to the unhealthy instance.</a:t>
            </a:r>
          </a:p>
        </p:txBody>
      </p:sp>
      <p:graphicFrame>
        <p:nvGraphicFramePr>
          <p:cNvPr id="7" name="Table 6">
            <a:extLst>
              <a:ext uri="{FF2B5EF4-FFF2-40B4-BE49-F238E27FC236}">
                <a16:creationId xmlns:a16="http://schemas.microsoft.com/office/drawing/2014/main" id="{2B7281B6-CF08-EDB4-BED5-1890274BD45F}"/>
              </a:ext>
            </a:extLst>
          </p:cNvPr>
          <p:cNvGraphicFramePr>
            <a:graphicFrameLocks noGrp="1"/>
          </p:cNvGraphicFramePr>
          <p:nvPr>
            <p:extLst>
              <p:ext uri="{D42A27DB-BD31-4B8C-83A1-F6EECF244321}">
                <p14:modId xmlns:p14="http://schemas.microsoft.com/office/powerpoint/2010/main" val="3776937752"/>
              </p:ext>
            </p:extLst>
          </p:nvPr>
        </p:nvGraphicFramePr>
        <p:xfrm>
          <a:off x="4430751" y="855079"/>
          <a:ext cx="4289502" cy="1737360"/>
        </p:xfrm>
        <a:graphic>
          <a:graphicData uri="http://schemas.openxmlformats.org/drawingml/2006/table">
            <a:tbl>
              <a:tblPr/>
              <a:tblGrid>
                <a:gridCol w="714917">
                  <a:extLst>
                    <a:ext uri="{9D8B030D-6E8A-4147-A177-3AD203B41FA5}">
                      <a16:colId xmlns:a16="http://schemas.microsoft.com/office/drawing/2014/main" val="1903464883"/>
                    </a:ext>
                  </a:extLst>
                </a:gridCol>
                <a:gridCol w="714917">
                  <a:extLst>
                    <a:ext uri="{9D8B030D-6E8A-4147-A177-3AD203B41FA5}">
                      <a16:colId xmlns:a16="http://schemas.microsoft.com/office/drawing/2014/main" val="835547749"/>
                    </a:ext>
                  </a:extLst>
                </a:gridCol>
                <a:gridCol w="714917">
                  <a:extLst>
                    <a:ext uri="{9D8B030D-6E8A-4147-A177-3AD203B41FA5}">
                      <a16:colId xmlns:a16="http://schemas.microsoft.com/office/drawing/2014/main" val="1072439777"/>
                    </a:ext>
                  </a:extLst>
                </a:gridCol>
                <a:gridCol w="714917">
                  <a:extLst>
                    <a:ext uri="{9D8B030D-6E8A-4147-A177-3AD203B41FA5}">
                      <a16:colId xmlns:a16="http://schemas.microsoft.com/office/drawing/2014/main" val="219111535"/>
                    </a:ext>
                  </a:extLst>
                </a:gridCol>
                <a:gridCol w="714917">
                  <a:extLst>
                    <a:ext uri="{9D8B030D-6E8A-4147-A177-3AD203B41FA5}">
                      <a16:colId xmlns:a16="http://schemas.microsoft.com/office/drawing/2014/main" val="1877937241"/>
                    </a:ext>
                  </a:extLst>
                </a:gridCol>
                <a:gridCol w="714917">
                  <a:extLst>
                    <a:ext uri="{9D8B030D-6E8A-4147-A177-3AD203B41FA5}">
                      <a16:colId xmlns:a16="http://schemas.microsoft.com/office/drawing/2014/main" val="80869706"/>
                    </a:ext>
                  </a:extLst>
                </a:gridCol>
              </a:tblGrid>
              <a:tr h="0">
                <a:tc>
                  <a:txBody>
                    <a:bodyPr/>
                    <a:lstStyle/>
                    <a:p>
                      <a:pPr algn="l" fontAlgn="t"/>
                      <a:r>
                        <a:rPr lang="en-US" sz="1000">
                          <a:effectLst/>
                        </a:rPr>
                        <a:t>Repair 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VM instance ID preserved?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effectLst/>
                        </a:rPr>
                        <a:t>Private IP preserved?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Managed data disk preserved?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Managed OS disk preserved?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Local (temporary) disk preserved?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4826076"/>
                  </a:ext>
                </a:extLst>
              </a:tr>
              <a:tr h="0">
                <a:tc>
                  <a:txBody>
                    <a:bodyPr/>
                    <a:lstStyle/>
                    <a:p>
                      <a:pPr algn="l" fontAlgn="t"/>
                      <a:r>
                        <a:rPr lang="en-US" sz="1000">
                          <a:effectLst/>
                        </a:rPr>
                        <a:t>Replace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effectLs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effectLs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70050876"/>
                  </a:ext>
                </a:extLst>
              </a:tr>
              <a:tr h="0">
                <a:tc>
                  <a:txBody>
                    <a:bodyPr/>
                    <a:lstStyle/>
                    <a:p>
                      <a:pPr algn="l" fontAlgn="t"/>
                      <a:r>
                        <a:rPr lang="en-US" sz="1000">
                          <a:effectLst/>
                        </a:rPr>
                        <a:t>Reimage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11870756"/>
                  </a:ext>
                </a:extLst>
              </a:tr>
              <a:tr h="0">
                <a:tc>
                  <a:txBody>
                    <a:bodyPr/>
                    <a:lstStyle/>
                    <a:p>
                      <a:pPr algn="l" fontAlgn="t"/>
                      <a:r>
                        <a:rPr lang="en-US" sz="1000">
                          <a:effectLst/>
                        </a:rPr>
                        <a:t>Restart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000" dirty="0">
                          <a:effectLst/>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23002027"/>
                  </a:ext>
                </a:extLst>
              </a:tr>
            </a:tbl>
          </a:graphicData>
        </a:graphic>
      </p:graphicFrame>
    </p:spTree>
    <p:extLst>
      <p:ext uri="{BB962C8B-B14F-4D97-AF65-F5344CB8AC3E}">
        <p14:creationId xmlns:p14="http://schemas.microsoft.com/office/powerpoint/2010/main" val="6792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F4D929-4E2C-54C0-3482-EEA975E4A7DA}"/>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382AEAF2-ABB1-7D37-08E9-5FC2C7ACC84A}"/>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037236A0-D582-CE12-AB1A-B66108DFB91A}"/>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98CC07F2-9B6C-8310-1AEF-C9A942317615}"/>
              </a:ext>
            </a:extLst>
          </p:cNvPr>
          <p:cNvSpPr>
            <a:spLocks noGrp="1"/>
          </p:cNvSpPr>
          <p:nvPr>
            <p:ph type="body" sz="quarter" idx="16"/>
          </p:nvPr>
        </p:nvSpPr>
        <p:spPr/>
        <p:txBody>
          <a:bodyPr/>
          <a:lstStyle/>
          <a:p>
            <a:pPr algn="just"/>
            <a:r>
              <a:rPr lang="en-US" dirty="0">
                <a:hlinkClick r:id="rId2"/>
              </a:rPr>
              <a:t>Public Preview – Templates Support in Azure Logic Apps Standard</a:t>
            </a:r>
            <a:endParaRPr lang="en-US" dirty="0"/>
          </a:p>
          <a:p>
            <a:pPr algn="just"/>
            <a:r>
              <a:rPr lang="en-US" dirty="0"/>
              <a:t>MS announced the Public Preview of Templates Support in Azure Logic Apps Standard! </a:t>
            </a:r>
          </a:p>
          <a:p>
            <a:pPr algn="just"/>
            <a:r>
              <a:rPr lang="en-US" dirty="0"/>
              <a:t>Templates in Azure Logic Apps are pre-built workflow solutions designed to address a variety of integration scenarios, ranging from simple data transfers to complex automations and event-driven processes. These templates provide a robust starting point, enabling users to quickly set up and deploy workflows without having to build from scratch.</a:t>
            </a:r>
          </a:p>
          <a:p>
            <a:pPr algn="just"/>
            <a:r>
              <a:rPr lang="en-US" dirty="0"/>
              <a:t>With Templates Support now in Public Preview, developers can tap into a growing library of pre-built templates to jumpstart their Logic Apps projects. Whether you’re working on straightforward workflows or intricate integrations, these templates are designed to make it easier than ever to build, deploy, and manage your applications.</a:t>
            </a:r>
          </a:p>
        </p:txBody>
      </p:sp>
    </p:spTree>
    <p:extLst>
      <p:ext uri="{BB962C8B-B14F-4D97-AF65-F5344CB8AC3E}">
        <p14:creationId xmlns:p14="http://schemas.microsoft.com/office/powerpoint/2010/main" val="263623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58730"/>
          </a:xfrm>
        </p:spPr>
        <p:txBody>
          <a:bodyPr/>
          <a:lstStyle/>
          <a:p>
            <a:r>
              <a:rPr lang="en-US" sz="1000" dirty="0">
                <a:hlinkClick r:id="rId2"/>
              </a:rPr>
              <a:t>Announcing the Event Hubs Data Explorer</a:t>
            </a:r>
            <a:endParaRPr lang="en-US" sz="1000" dirty="0"/>
          </a:p>
          <a:p>
            <a:r>
              <a:rPr lang="en-US" sz="1000" b="1" dirty="0"/>
              <a:t>MS announced the launch of the new Event Hubs Data Explorer </a:t>
            </a:r>
            <a:r>
              <a:rPr lang="en-US" sz="1000" dirty="0"/>
              <a:t>feature in the Azure portal! This user-friendly yet highly powerful tool allows developers to generate and retrieve event data from an Event Hubs topic, all within the ease of the Azure portal.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Service Bus Premium SKU Performance Update</a:t>
            </a:r>
            <a:endParaRPr lang="en-US" dirty="0"/>
          </a:p>
          <a:p>
            <a:pPr algn="just"/>
            <a:r>
              <a:rPr lang="en-US" dirty="0"/>
              <a:t>Microsoft review the performance </a:t>
            </a:r>
            <a:r>
              <a:rPr lang="en-US" b="1" dirty="0"/>
              <a:t>benchmarks from 2016 </a:t>
            </a:r>
            <a:r>
              <a:rPr lang="en-US" dirty="0"/>
              <a:t>and compare them with the current performance of Service Bus </a:t>
            </a:r>
            <a:r>
              <a:rPr lang="en-US" b="1" dirty="0"/>
              <a:t>Premium in 2024.</a:t>
            </a:r>
          </a:p>
          <a:p>
            <a:pPr algn="just"/>
            <a:r>
              <a:rPr lang="en-US" dirty="0"/>
              <a:t>These results show that there has been a significant performance improvement since we first introduced Service Bus Premium, with an average </a:t>
            </a:r>
            <a:r>
              <a:rPr lang="en-US" b="1" dirty="0"/>
              <a:t>increase of ~50%, and even over 150% for some scenarios.</a:t>
            </a:r>
          </a:p>
        </p:txBody>
      </p:sp>
      <p:pic>
        <p:nvPicPr>
          <p:cNvPr id="1026" name="Picture 2" descr="thumbnail image 1 of blog post titled &#10; &#10; &#10;  &#10; &#10; &#10; &#10;    &#10;  &#10;   &#10;    &#10;      &#10;       Announcing the Event Hubs Data Explorer: a handy tool for getting started and debugging&#10;       &#10;      &#10;     &#10;   &#10;  &#10; &#10;   &#10; &#10; &#10; &#10; &#10; &#10;">
            <a:extLst>
              <a:ext uri="{FF2B5EF4-FFF2-40B4-BE49-F238E27FC236}">
                <a16:creationId xmlns:a16="http://schemas.microsoft.com/office/drawing/2014/main" id="{9F046A18-940E-4402-A52C-74B56CEFC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6526" y="1662347"/>
            <a:ext cx="4332288"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34B0A4-4385-B70A-32E4-EB9F047F90D0}"/>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b="1" dirty="0"/>
              <a:t>LLM Semantic Caching Policy (Preview): </a:t>
            </a:r>
            <a:r>
              <a:rPr lang="en-US" sz="1000" dirty="0"/>
              <a:t>Designed to enhance efficiency and reduce costs, this policy caches responses based on the semantic content of prompts. By reducing redundant model inferences and lowering latency, it optimizes resource utilization and speeds up response times for frequently requested queries.</a:t>
            </a:r>
          </a:p>
        </p:txBody>
      </p:sp>
      <p:sp>
        <p:nvSpPr>
          <p:cNvPr id="3" name="Title 2">
            <a:extLst>
              <a:ext uri="{FF2B5EF4-FFF2-40B4-BE49-F238E27FC236}">
                <a16:creationId xmlns:a16="http://schemas.microsoft.com/office/drawing/2014/main" id="{B70EECC1-617A-6CCF-3CE8-3B0939488E2F}"/>
              </a:ext>
            </a:extLst>
          </p:cNvPr>
          <p:cNvSpPr>
            <a:spLocks noGrp="1"/>
          </p:cNvSpPr>
          <p:nvPr>
            <p:ph type="title"/>
          </p:nvPr>
        </p:nvSpPr>
        <p:spPr/>
        <p:txBody>
          <a:bodyPr/>
          <a:lstStyle/>
          <a:p>
            <a:r>
              <a:rPr lang="en-US" sz="1600" dirty="0"/>
              <a:t>Integration Updates</a:t>
            </a:r>
            <a:endParaRPr lang="en-US" dirty="0"/>
          </a:p>
        </p:txBody>
      </p:sp>
      <p:sp>
        <p:nvSpPr>
          <p:cNvPr id="4" name="Text Placeholder 3">
            <a:extLst>
              <a:ext uri="{FF2B5EF4-FFF2-40B4-BE49-F238E27FC236}">
                <a16:creationId xmlns:a16="http://schemas.microsoft.com/office/drawing/2014/main" id="{6DF70B38-6792-CF91-6DC1-21991530963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FE33DC5-E4E2-2270-3C4F-E3BED32E742D}"/>
              </a:ext>
            </a:extLst>
          </p:cNvPr>
          <p:cNvSpPr>
            <a:spLocks noGrp="1"/>
          </p:cNvSpPr>
          <p:nvPr>
            <p:ph type="body" sz="quarter" idx="16"/>
          </p:nvPr>
        </p:nvSpPr>
        <p:spPr>
          <a:xfrm>
            <a:off x="342900" y="855081"/>
            <a:ext cx="3955312" cy="3143896"/>
          </a:xfrm>
        </p:spPr>
        <p:txBody>
          <a:bodyPr/>
          <a:lstStyle/>
          <a:p>
            <a:pPr algn="just"/>
            <a:r>
              <a:rPr lang="en-US" dirty="0">
                <a:hlinkClick r:id="rId2"/>
              </a:rPr>
              <a:t>Public Preview: Expanded </a:t>
            </a:r>
            <a:r>
              <a:rPr lang="en-US" dirty="0" err="1">
                <a:hlinkClick r:id="rId2"/>
              </a:rPr>
              <a:t>GenAI</a:t>
            </a:r>
            <a:r>
              <a:rPr lang="en-US" dirty="0">
                <a:hlinkClick r:id="rId2"/>
              </a:rPr>
              <a:t> Gateway capabilities in Azure API Management</a:t>
            </a:r>
            <a:endParaRPr lang="en-US" dirty="0"/>
          </a:p>
          <a:p>
            <a:pPr algn="just"/>
            <a:r>
              <a:rPr lang="en-US" dirty="0"/>
              <a:t>MS announced new enhancements to </a:t>
            </a:r>
            <a:r>
              <a:rPr lang="en-US" dirty="0" err="1"/>
              <a:t>GenAI</a:t>
            </a:r>
            <a:r>
              <a:rPr lang="en-US" dirty="0"/>
              <a:t> Gateway capabilities, specifically designed for large language model (LLM) use cases. New policies  support a wider range of LLMs via the Azure AI Model Inference API. These new policies offer the same robust functionality:</a:t>
            </a:r>
          </a:p>
          <a:p>
            <a:pPr algn="just"/>
            <a:r>
              <a:rPr lang="en-US" dirty="0"/>
              <a:t>Key Highlights of the New </a:t>
            </a:r>
            <a:r>
              <a:rPr lang="en-US" dirty="0" err="1"/>
              <a:t>GenAI</a:t>
            </a:r>
            <a:r>
              <a:rPr lang="en-US" dirty="0"/>
              <a:t> Policies:</a:t>
            </a:r>
          </a:p>
          <a:p>
            <a:pPr marL="171450" indent="-171450" algn="just">
              <a:buFont typeface="Arial" panose="020B0604020202020204" pitchFamily="34" charset="0"/>
              <a:buChar char="•"/>
            </a:pPr>
            <a:r>
              <a:rPr lang="en-US" b="1" dirty="0"/>
              <a:t>LLM Token Limit Policy (Preview): </a:t>
            </a:r>
            <a:r>
              <a:rPr lang="en-US" dirty="0"/>
              <a:t>This policy allows to define and enforce token limits for interactions with large language models, helping manage resource usage and control costs. It automatically blocks requests that exceed the set token limit, preventing overuse and ensuring fair usage across applications.</a:t>
            </a:r>
          </a:p>
          <a:p>
            <a:pPr marL="171450" indent="-171450" algn="just">
              <a:buFont typeface="Arial" panose="020B0604020202020204" pitchFamily="34" charset="0"/>
              <a:buChar char="•"/>
            </a:pPr>
            <a:r>
              <a:rPr lang="en-US" b="1" dirty="0"/>
              <a:t>LLM Emit Token Metric Policy (Preview): </a:t>
            </a:r>
            <a:r>
              <a:rPr lang="en-US" dirty="0"/>
              <a:t>Gain detailed insights into token consumption with this policy, which emits metrics in real-time. It provides valuable information on token usage patterns, aiding in cost management by allowing you to attribute costs to different teams, departments, or applications.</a:t>
            </a:r>
          </a:p>
        </p:txBody>
      </p:sp>
    </p:spTree>
    <p:extLst>
      <p:ext uri="{BB962C8B-B14F-4D97-AF65-F5344CB8AC3E}">
        <p14:creationId xmlns:p14="http://schemas.microsoft.com/office/powerpoint/2010/main" val="190709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Now available: Transparency Note for Copilot for Microsoft 365</a:t>
            </a:r>
            <a:endParaRPr lang="ru-RU" sz="1000" dirty="0"/>
          </a:p>
          <a:p>
            <a:pPr algn="just"/>
            <a:r>
              <a:rPr lang="en-US" sz="1000" dirty="0"/>
              <a:t>The </a:t>
            </a:r>
            <a:r>
              <a:rPr lang="en-US" sz="1000" b="1" dirty="0"/>
              <a:t>Transparency Note for Copilot for Microsoft 365 </a:t>
            </a:r>
            <a:r>
              <a:rPr lang="en-US" sz="1000" dirty="0"/>
              <a:t>serves as a simple, central document that explains how </a:t>
            </a:r>
            <a:r>
              <a:rPr lang="en-US" sz="1000" b="1" dirty="0"/>
              <a:t>AI-powered productivity tool </a:t>
            </a:r>
            <a:r>
              <a:rPr lang="en-US" sz="1000" dirty="0"/>
              <a:t>integrates large language models (LLMs) with </a:t>
            </a:r>
            <a:r>
              <a:rPr lang="en-US" sz="1000" b="1" dirty="0"/>
              <a:t>Microsoft 365 apps</a:t>
            </a:r>
            <a:r>
              <a:rPr lang="en-US" sz="1000" dirty="0"/>
              <a:t>. It covers key features such as document creation in Word, presentation facilitation in PowerPoint, data insights in Excel, email management in Outlook, and conversation summaries in Teams, among others. The note also highlights the importance of understanding the capabilities and limitations of the tool, focusing on the entire system including the technology, users, and deployment environment.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137271"/>
          </a:xfrm>
        </p:spPr>
        <p:txBody>
          <a:bodyPr/>
          <a:lstStyle/>
          <a:p>
            <a:pPr algn="just"/>
            <a:r>
              <a:rPr lang="en-US" dirty="0">
                <a:hlinkClick r:id="rId3"/>
              </a:rPr>
              <a:t>Announcing support for Welsh and Catalan language in Copilot for Microsoft 365</a:t>
            </a:r>
            <a:endParaRPr lang="ru-RU" dirty="0"/>
          </a:p>
          <a:p>
            <a:pPr algn="just"/>
            <a:r>
              <a:rPr lang="en-US" dirty="0"/>
              <a:t> Copilot for Microsoft 365 is now rolling out support for users working in the </a:t>
            </a:r>
            <a:r>
              <a:rPr lang="en-US" b="1" dirty="0"/>
              <a:t>Welsh and Catalan languages</a:t>
            </a:r>
            <a:r>
              <a:rPr lang="en-US" dirty="0"/>
              <a:t>, bringing the total number of supported languages and language variants up to 30.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p:txBody>
          <a:bodyPr/>
          <a:lstStyle/>
          <a:p>
            <a:pPr algn="just"/>
            <a:r>
              <a:rPr lang="en-US" sz="1000" dirty="0">
                <a:hlinkClick r:id="rId2"/>
              </a:rPr>
              <a:t>New Features for GitHub Copilot for Azure</a:t>
            </a:r>
            <a:endParaRPr lang="ru-RU" sz="1000" dirty="0"/>
          </a:p>
          <a:p>
            <a:pPr marL="171450" indent="-171450" algn="just">
              <a:buFont typeface="Arial" panose="020B0604020202020204" pitchFamily="34" charset="0"/>
              <a:buChar char="•"/>
            </a:pPr>
            <a:r>
              <a:rPr lang="en-US" sz="1000" b="1" dirty="0"/>
              <a:t>Building Apps for Azure</a:t>
            </a:r>
            <a:r>
              <a:rPr lang="en-US" sz="1000" dirty="0"/>
              <a:t>: @azure can now look up developer templates that could be a good starting point for what you're trying to build.</a:t>
            </a:r>
          </a:p>
          <a:p>
            <a:pPr marL="171450" indent="-171450" algn="just">
              <a:buFont typeface="Arial" panose="020B0604020202020204" pitchFamily="34" charset="0"/>
              <a:buChar char="•"/>
            </a:pPr>
            <a:r>
              <a:rPr lang="en-US" sz="1000" b="1" dirty="0"/>
              <a:t>Deploying to Azure</a:t>
            </a:r>
            <a:r>
              <a:rPr lang="en-US" sz="1000" dirty="0"/>
              <a:t>:  ask @azure for help with </a:t>
            </a:r>
            <a:r>
              <a:rPr lang="en-US" sz="1000" dirty="0" err="1"/>
              <a:t>init'ing</a:t>
            </a:r>
            <a:r>
              <a:rPr lang="en-US" sz="1000" dirty="0"/>
              <a:t>, deploying, and creating pipelines for your Azure projects via the Azure developer CLI (</a:t>
            </a:r>
            <a:r>
              <a:rPr lang="en-US" sz="1000" dirty="0" err="1"/>
              <a:t>azd</a:t>
            </a:r>
            <a:r>
              <a:rPr lang="en-US" sz="1000" dirty="0"/>
              <a:t>), and expect to receive more than just simple text responses in return. </a:t>
            </a:r>
          </a:p>
          <a:p>
            <a:pPr marL="171450" indent="-171450" algn="just">
              <a:buFont typeface="Arial" panose="020B0604020202020204" pitchFamily="34" charset="0"/>
              <a:buChar char="•"/>
            </a:pPr>
            <a:r>
              <a:rPr lang="en-US" sz="1000" b="1" dirty="0"/>
              <a:t>GPT-4o</a:t>
            </a:r>
            <a:r>
              <a:rPr lang="en-US" sz="1000" dirty="0"/>
              <a:t>: @azure is now using GPT-4o for more accurate, faster answers.</a:t>
            </a:r>
          </a:p>
          <a:p>
            <a:pPr marL="171450" indent="-171450" algn="just">
              <a:buFont typeface="Arial" panose="020B0604020202020204" pitchFamily="34" charset="0"/>
              <a:buChar char="•"/>
            </a:pPr>
            <a:r>
              <a:rPr lang="en-US" sz="1000" dirty="0"/>
              <a:t>Slash Commands: </a:t>
            </a:r>
          </a:p>
          <a:p>
            <a:pPr marL="514350" lvl="1" indent="-171450" algn="just">
              <a:buFont typeface="Arial" panose="020B0604020202020204" pitchFamily="34" charset="0"/>
              <a:buChar char="•"/>
            </a:pPr>
            <a:r>
              <a:rPr lang="en-US" sz="1000" dirty="0">
                <a:latin typeface="+mj-lt"/>
              </a:rPr>
              <a:t>@azure /learn ... to learn about Azure</a:t>
            </a:r>
          </a:p>
          <a:p>
            <a:pPr marL="514350" lvl="1" indent="-171450" algn="just">
              <a:buFont typeface="Arial" panose="020B0604020202020204" pitchFamily="34" charset="0"/>
              <a:buChar char="•"/>
            </a:pPr>
            <a:r>
              <a:rPr lang="en-US" sz="1000" dirty="0">
                <a:latin typeface="+mj-lt"/>
              </a:rPr>
              <a:t>@azure /resources ... to get information about your Azure resources</a:t>
            </a:r>
          </a:p>
          <a:p>
            <a:endParaRPr lang="en-US" sz="1000" dirty="0"/>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3"/>
              </a:rPr>
              <a:t>Introducing GPT-4o-2024-08-06 API with Structured Outputs on Azure</a:t>
            </a:r>
            <a:endParaRPr lang="en-US" dirty="0"/>
          </a:p>
          <a:p>
            <a:pPr algn="just"/>
            <a:r>
              <a:rPr lang="en-US" b="1" dirty="0"/>
              <a:t>MS announced </a:t>
            </a:r>
            <a:r>
              <a:rPr lang="en-US" dirty="0"/>
              <a:t>the release of </a:t>
            </a:r>
            <a:r>
              <a:rPr lang="en-US" b="1" dirty="0"/>
              <a:t>the API for GPT-4o-2024-08-06</a:t>
            </a:r>
            <a:r>
              <a:rPr lang="en-US" dirty="0"/>
              <a:t>, the newest and most advanced AI model from OpenAI. This model brings significant advancements to AI capabilities, including the game-changing JSON Structured Outputs feature, which enhances developer productivity and application versatility. </a:t>
            </a:r>
          </a:p>
          <a:p>
            <a:pPr marL="171450" indent="-171450" algn="just">
              <a:buFont typeface="Arial" panose="020B0604020202020204" pitchFamily="34" charset="0"/>
              <a:buChar char="•"/>
            </a:pPr>
            <a:r>
              <a:rPr lang="en-US" b="1" dirty="0"/>
              <a:t>JSON Structured Outputs</a:t>
            </a:r>
            <a:r>
              <a:rPr lang="en-US" dirty="0"/>
              <a:t>: JSON Structured Outputs enable developers to specify the desired output format from the AI model by defining a JSON Schema. This feature ensures that outputs are well-structured and consistent, simplifying the generation of structured data and reducing the need for post-processing. It also provides significant cost savings, with up to 50% savings on input costs and up to 33% savings on output costs compared to the previous model</a:t>
            </a:r>
          </a:p>
          <a:p>
            <a:pPr marL="171450" indent="-171450" algn="just">
              <a:buFont typeface="Arial" panose="020B0604020202020204" pitchFamily="34" charset="0"/>
              <a:buChar char="•"/>
            </a:pPr>
            <a:r>
              <a:rPr lang="en-US" b="1" dirty="0"/>
              <a:t>Expanded Availability: </a:t>
            </a:r>
            <a:r>
              <a:rPr lang="en-US" dirty="0"/>
              <a:t>The GPT-4o-2024-08-06 API is now available globally through Global and Regional Standard deployments in every US region plus Sweden Central</a:t>
            </a:r>
          </a:p>
          <a:p>
            <a:pPr algn="just"/>
            <a:r>
              <a:rPr lang="en-US" dirty="0"/>
              <a:t>Availability and Pricing:  The GPT-4o-2024-08-06 API offers significant cost reductions compared to its predecessor, GPT-4o-2024-05-13. Inputs are priced at </a:t>
            </a:r>
            <a:r>
              <a:rPr lang="en-US" b="1" dirty="0"/>
              <a:t>$2.50 per 1M tokens</a:t>
            </a:r>
            <a:r>
              <a:rPr lang="en-US" dirty="0"/>
              <a:t>, and outputs are </a:t>
            </a:r>
            <a:r>
              <a:rPr lang="en-US" b="1" dirty="0"/>
              <a:t>$10.00 per 1M tokens</a:t>
            </a:r>
            <a:r>
              <a:rPr lang="en-US" dirty="0"/>
              <a:t>. For detailed pricing, please refer to the Azure OpenAI Service pricing page.</a:t>
            </a:r>
          </a:p>
        </p:txBody>
      </p:sp>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415944"/>
          </a:xfrm>
        </p:spPr>
        <p:txBody>
          <a:bodyPr/>
          <a:lstStyle/>
          <a:p>
            <a:pPr algn="just"/>
            <a:r>
              <a:rPr lang="en-US" dirty="0">
                <a:hlinkClick r:id="rId2"/>
              </a:rPr>
              <a:t>Retirement: Azure App Service Environment v1/v2 is retired as of August 31, 2024</a:t>
            </a:r>
            <a:endParaRPr lang="en-US" dirty="0"/>
          </a:p>
          <a:p>
            <a:pPr algn="just"/>
            <a:r>
              <a:rPr lang="en-US" b="1" dirty="0"/>
              <a:t>As of August 31, 2024, Service Level Agreement (SLA) and Service Credits will no longer apply for App Service Environment v1 and v2 </a:t>
            </a:r>
            <a:r>
              <a:rPr lang="en-US" dirty="0"/>
              <a:t>workloads that continue to be in production since they are retired products.</a:t>
            </a:r>
          </a:p>
          <a:p>
            <a:pPr algn="just"/>
            <a:r>
              <a:rPr lang="en-US" dirty="0"/>
              <a:t>Customers must complete migration to App Service</a:t>
            </a:r>
            <a:r>
              <a:rPr lang="en-US" b="1" dirty="0"/>
              <a:t> Environment v3 immediately or your apps and resources may be deleted. </a:t>
            </a:r>
            <a:r>
              <a:rPr lang="en-US" dirty="0"/>
              <a:t>We will attempt to auto-migrate any remaining App Service Environment v1 and v2 on a best-effort basis, but Microsoft makes no claim or guarantees about application availability after auto-migration. If auto-migration is not feasible, your resources and associated app data will be deleted. </a:t>
            </a:r>
          </a:p>
        </p:txBody>
      </p:sp>
    </p:spTree>
    <p:extLst>
      <p:ext uri="{BB962C8B-B14F-4D97-AF65-F5344CB8AC3E}">
        <p14:creationId xmlns:p14="http://schemas.microsoft.com/office/powerpoint/2010/main" val="403975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nodePh="1">
                                  <p:stCondLst>
                                    <p:cond delay="0"/>
                                  </p:stCondLst>
                                  <p:endCondLst>
                                    <p:cond evt="begin" delay="0">
                                      <p:tn val="13"/>
                                    </p:cond>
                                  </p:end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Azure CLI docker container base Linux image is now Azure Linux</a:t>
            </a:r>
            <a:endParaRPr lang="en-US" sz="1000" dirty="0"/>
          </a:p>
          <a:p>
            <a:pPr marL="171450" indent="-171450">
              <a:buFont typeface="Arial" panose="020B0604020202020204" pitchFamily="34" charset="0"/>
              <a:buChar char="•"/>
            </a:pPr>
            <a:r>
              <a:rPr lang="en-US" sz="1000" dirty="0" err="1"/>
              <a:t>az</a:t>
            </a:r>
            <a:r>
              <a:rPr lang="en-US" sz="1000" dirty="0"/>
              <a:t> commands are unaffected.</a:t>
            </a:r>
          </a:p>
          <a:p>
            <a:pPr marL="171450" indent="-171450">
              <a:buFont typeface="Arial" panose="020B0604020202020204" pitchFamily="34" charset="0"/>
              <a:buChar char="•"/>
            </a:pPr>
            <a:r>
              <a:rPr lang="en-US" sz="1000" dirty="0"/>
              <a:t>shell commands specific to Alpine will not be functional (ex: </a:t>
            </a:r>
            <a:r>
              <a:rPr lang="en-US" sz="1000" dirty="0" err="1"/>
              <a:t>apk</a:t>
            </a:r>
            <a:r>
              <a:rPr lang="en-US" sz="1000" dirty="0"/>
              <a:t>).</a:t>
            </a:r>
          </a:p>
          <a:p>
            <a:pPr marL="171450" indent="-171450">
              <a:buFont typeface="Arial" panose="020B0604020202020204" pitchFamily="34" charset="0"/>
              <a:buChar char="•"/>
            </a:pPr>
            <a:r>
              <a:rPr lang="en-US" sz="1000" dirty="0"/>
              <a:t>The GitHub action will use the new image and could impact scripts using </a:t>
            </a:r>
            <a:r>
              <a:rPr lang="en-US" sz="1000" b="1" dirty="0"/>
              <a:t>Alpine</a:t>
            </a:r>
            <a:r>
              <a:rPr lang="en-US" sz="1000" dirty="0"/>
              <a:t> specific commands or components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Windows App SDK 1.6</a:t>
            </a:r>
            <a:endParaRPr lang="en-US" dirty="0"/>
          </a:p>
          <a:p>
            <a:pPr marL="171450" indent="-171450">
              <a:buFont typeface="Arial" panose="020B0604020202020204" pitchFamily="34" charset="0"/>
              <a:buChar char="•"/>
            </a:pPr>
            <a:r>
              <a:rPr lang="en-US" b="1" dirty="0"/>
              <a:t>Native AOT support</a:t>
            </a:r>
            <a:r>
              <a:rPr lang="en-US" dirty="0"/>
              <a:t>:  Windows App SDK now supports native Ahead-Of-Time (AOT) compilation</a:t>
            </a:r>
          </a:p>
          <a:p>
            <a:pPr marL="171450" indent="-171450">
              <a:buFont typeface="Arial" panose="020B0604020202020204" pitchFamily="34" charset="0"/>
              <a:buChar char="•"/>
            </a:pPr>
            <a:r>
              <a:rPr lang="en-US" b="1" dirty="0"/>
              <a:t>Decoupled WebView2 versioning</a:t>
            </a:r>
          </a:p>
          <a:p>
            <a:pPr marL="171450" indent="-171450">
              <a:buFont typeface="Arial" panose="020B0604020202020204" pitchFamily="34" charset="0"/>
              <a:buChar char="•"/>
            </a:pPr>
            <a:r>
              <a:rPr lang="en-US" b="1" dirty="0"/>
              <a:t>New Package Deployment APIs </a:t>
            </a:r>
          </a:p>
          <a:p>
            <a:pPr marL="171450" indent="-171450">
              <a:buFont typeface="Arial" panose="020B0604020202020204" pitchFamily="34" charset="0"/>
              <a:buChar char="•"/>
            </a:pPr>
            <a:r>
              <a:rPr lang="en-US" b="1" dirty="0"/>
              <a:t>Improved </a:t>
            </a:r>
            <a:r>
              <a:rPr lang="en-US" b="1" dirty="0" err="1"/>
              <a:t>TabView</a:t>
            </a:r>
            <a:r>
              <a:rPr lang="en-US" b="1" dirty="0"/>
              <a:t> tab tear-out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512588"/>
          </a:xfrm>
        </p:spPr>
        <p:txBody>
          <a:bodyPr/>
          <a:lstStyle/>
          <a:p>
            <a:pPr algn="just"/>
            <a:r>
              <a:rPr lang="en-US" sz="1000" dirty="0">
                <a:hlinkClick r:id="rId2"/>
              </a:rPr>
              <a:t>Retirement: Azure Logic Apps Integration Service Environment is retired as of August 31, 2024</a:t>
            </a:r>
            <a:endParaRPr lang="en-US" sz="1000" dirty="0"/>
          </a:p>
          <a:p>
            <a:pPr algn="just"/>
            <a:r>
              <a:rPr lang="en-US" sz="1000" b="1" dirty="0"/>
              <a:t>Starting September 1, 2024, Service Level Agreement (SLA) and Service Credits will no longer apply for Logic Apps workflows deployed in ISE environments </a:t>
            </a:r>
            <a:r>
              <a:rPr lang="en-US" sz="1000" dirty="0"/>
              <a:t>that continue to be in production. </a:t>
            </a:r>
          </a:p>
          <a:p>
            <a:pPr algn="just"/>
            <a:r>
              <a:rPr lang="en-US" sz="1000" dirty="0"/>
              <a:t>Customers must complete migration to Logic Apps Standard immediately or your apps and resources may be deleted. </a:t>
            </a:r>
            <a:r>
              <a:rPr lang="en-US" sz="1000" b="1" dirty="0"/>
              <a:t>From September 1, 2024, your ISE Developer instances will become read-only, </a:t>
            </a:r>
            <a:r>
              <a:rPr lang="en-US" sz="1000" dirty="0"/>
              <a:t>meaning no executions will occur, but Logic Apps deployed to these instances will remain available for export. </a:t>
            </a:r>
            <a:r>
              <a:rPr lang="en-US" sz="1000" b="1" dirty="0"/>
              <a:t>Starting October 1, 2024, your ISE Premium instances will also become read-only</a:t>
            </a:r>
            <a:r>
              <a:rPr lang="en-US" sz="1000" dirty="0"/>
              <a:t>. No executions will take place on these instances, but the deployed Logic Apps will still be available for export. Please note that read-only instances will continue to incur standard charges. To avoid unnecessary costs, delete any instances that are no longer in use.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Teams Improves Text Pasting</a:t>
            </a:r>
            <a:endParaRPr lang="en-US" dirty="0"/>
          </a:p>
          <a:p>
            <a:pPr algn="just"/>
            <a:r>
              <a:rPr lang="en-US" dirty="0"/>
              <a:t>Microsoft announced </a:t>
            </a:r>
            <a:r>
              <a:rPr lang="en-US" b="1" dirty="0"/>
              <a:t>in MC878422 (30 August 2024) that Teams no longer includes metadata in messages copied from chats or channel conversations</a:t>
            </a:r>
            <a:r>
              <a:rPr lang="en-US" dirty="0"/>
              <a:t>. The change is effective now and means that instead of having Teams insert a timestamp and the name of the person who created the text, only the text is pasted.</a:t>
            </a:r>
          </a:p>
        </p:txBody>
      </p:sp>
      <p:sp>
        <p:nvSpPr>
          <p:cNvPr id="2" name="Text Placeholder 11">
            <a:extLst>
              <a:ext uri="{FF2B5EF4-FFF2-40B4-BE49-F238E27FC236}">
                <a16:creationId xmlns:a16="http://schemas.microsoft.com/office/drawing/2014/main" id="{BAFC1601-37FF-DA2A-9922-B91131747C67}"/>
              </a:ext>
            </a:extLst>
          </p:cNvPr>
          <p:cNvSpPr txBox="1">
            <a:spLocks/>
          </p:cNvSpPr>
          <p:nvPr/>
        </p:nvSpPr>
        <p:spPr>
          <a:xfrm>
            <a:off x="342900" y="2033471"/>
            <a:ext cx="3955312" cy="251258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Retirement: Azure API Management STV1 compute platform is retired as of August 31, 2024</a:t>
            </a:r>
            <a:endParaRPr lang="en-US" sz="1000" dirty="0"/>
          </a:p>
          <a:p>
            <a:pPr algn="just"/>
            <a:r>
              <a:rPr lang="en-US" sz="1000" b="1" dirty="0"/>
              <a:t>Starting September 1, 2024, the Service Level Agreement (SLA) and Service Credits will no longer apply to any stv1 compute instances </a:t>
            </a:r>
            <a:r>
              <a:rPr lang="en-US" sz="1000" dirty="0"/>
              <a:t>that remain in production.</a:t>
            </a:r>
          </a:p>
          <a:p>
            <a:pPr algn="just"/>
            <a:r>
              <a:rPr lang="en-US" sz="1000" dirty="0"/>
              <a:t>Customers must complete </a:t>
            </a:r>
            <a:r>
              <a:rPr lang="en-US" sz="1000" b="1" dirty="0"/>
              <a:t>migration to the Azure API Management stv2 compute platform immediately. </a:t>
            </a:r>
            <a:r>
              <a:rPr lang="en-US" sz="1000" dirty="0"/>
              <a:t>If you do not complete the migration, your API Management stv1 instances will be automatically migrated, which may result in downtime. We will automatically migrate all remaining stv1 service instances to the stv2 compute platform starting September 1, 2024. All affected customers will be notified of the upcoming automatic migration one week in advance. Please note that the automatic migration may cause downtime for your upstream API consumers.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88382"/>
          </a:xfrm>
        </p:spPr>
        <p:txBody>
          <a:bodyPr/>
          <a:lstStyle/>
          <a:p>
            <a:pPr algn="just"/>
            <a:r>
              <a:rPr lang="en-US" dirty="0">
                <a:hlinkClick r:id="rId2"/>
              </a:rPr>
              <a:t>Private IP DNAT Support and Scenarios with Azure Firewall</a:t>
            </a:r>
            <a:endParaRPr lang="en-US" dirty="0"/>
          </a:p>
          <a:p>
            <a:pPr algn="just"/>
            <a:r>
              <a:rPr lang="en-US" dirty="0"/>
              <a:t>MS </a:t>
            </a:r>
            <a:r>
              <a:rPr lang="en-US" b="1" dirty="0"/>
              <a:t>enhanced</a:t>
            </a:r>
            <a:r>
              <a:rPr lang="en-US" dirty="0"/>
              <a:t> </a:t>
            </a:r>
            <a:r>
              <a:rPr lang="en-US" b="1" dirty="0"/>
              <a:t>DNAT</a:t>
            </a:r>
            <a:r>
              <a:rPr lang="en-US" dirty="0"/>
              <a:t> scenario to support port translation on </a:t>
            </a:r>
            <a:r>
              <a:rPr lang="en-US" b="1" dirty="0"/>
              <a:t>Azure Private IP (VIP)</a:t>
            </a:r>
            <a:r>
              <a:rPr lang="en-US" dirty="0"/>
              <a:t>. This capability helps with </a:t>
            </a:r>
            <a:r>
              <a:rPr lang="en-US" b="1" dirty="0"/>
              <a:t>connectivity between overlapped IP </a:t>
            </a:r>
            <a:r>
              <a:rPr lang="en-US" dirty="0"/>
              <a:t>networks, which is a common scenario for enterprises when onboarding new partners to their network or merging with new acquisitions. </a:t>
            </a:r>
            <a:r>
              <a:rPr lang="en-US" b="1" dirty="0"/>
              <a:t>DNAT on Private IP is also relevant for hybrid scenarios </a:t>
            </a:r>
            <a:r>
              <a:rPr lang="en-US" dirty="0"/>
              <a:t>(connecting on-premises datacenters to Azure), where DNAT bridges the gap, enabling communication between private resources over non-routable IP addresses.</a:t>
            </a:r>
          </a:p>
        </p:txBody>
      </p:sp>
      <p:pic>
        <p:nvPicPr>
          <p:cNvPr id="4098" name="Picture 2" descr="thumbnail image 1 of blog post titled &#10; &#10; &#10;  &#10; &#10; &#10; &#10;    &#10;  &#10;   &#10;    &#10;      &#10;       Private IP DNAT Support and Scenarios with Azure Firewall&#10;       &#10;      &#10;     &#10;   &#10;  &#10; &#10;   &#10; &#10; &#10; &#10; &#10; &#10;">
            <a:extLst>
              <a:ext uri="{FF2B5EF4-FFF2-40B4-BE49-F238E27FC236}">
                <a16:creationId xmlns:a16="http://schemas.microsoft.com/office/drawing/2014/main" id="{68C58962-0592-2244-B957-6AE300F6FE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9496" y="2924762"/>
            <a:ext cx="3686834" cy="7898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umbnail image 2 of blog post titled &#10; &#10; &#10;  &#10; &#10; &#10; &#10;    &#10;  &#10;   &#10;    &#10;      &#10;       Private IP DNAT Support and Scenarios with Azure Firewall&#10;       &#10;      &#10;     &#10;   &#10;  &#10; &#10;   &#10; &#10; &#10; &#10; &#10; &#10;">
            <a:extLst>
              <a:ext uri="{FF2B5EF4-FFF2-40B4-BE49-F238E27FC236}">
                <a16:creationId xmlns:a16="http://schemas.microsoft.com/office/drawing/2014/main" id="{B8C112E1-DC52-8B50-DBAD-1072BAA1B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638" y="1063861"/>
            <a:ext cx="4232176" cy="1301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5 of blog post titled &#10; &#10; &#10;  &#10; &#10; &#10; &#10;    &#10;  &#10;   &#10;    &#10;      &#10;       Private IP DNAT Support and Scenarios with Azure Firewall&#10;       &#10;      &#10;     &#10;   &#10;  &#10; &#10;   &#10; &#10; &#10; &#10; &#10; &#10;">
            <a:extLst>
              <a:ext uri="{FF2B5EF4-FFF2-40B4-BE49-F238E27FC236}">
                <a16:creationId xmlns:a16="http://schemas.microsoft.com/office/drawing/2014/main" id="{C5F2E932-48F8-4CAB-7CB3-99AED161EF0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146" y="2512744"/>
            <a:ext cx="3841066" cy="203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E17361-65B5-4F89-EDA9-FC4F8BA656C9}"/>
              </a:ext>
            </a:extLst>
          </p:cNvPr>
          <p:cNvSpPr>
            <a:spLocks noGrp="1"/>
          </p:cNvSpPr>
          <p:nvPr>
            <p:ph type="body" sz="quarter" idx="10"/>
          </p:nvPr>
        </p:nvSpPr>
        <p:spPr>
          <a:xfrm>
            <a:off x="4433776" y="678519"/>
            <a:ext cx="4365038" cy="2787652"/>
          </a:xfrm>
        </p:spPr>
        <p:txBody>
          <a:bodyPr/>
          <a:lstStyle/>
          <a:p>
            <a:pPr algn="just"/>
            <a:r>
              <a:rPr lang="en-US" sz="1000" dirty="0">
                <a:hlinkClick r:id="rId2"/>
              </a:rPr>
              <a:t>Generally Available: Entra ID support for SSH connections in portal</a:t>
            </a:r>
            <a:endParaRPr lang="en-US" sz="1000" dirty="0"/>
          </a:p>
          <a:p>
            <a:pPr algn="just"/>
            <a:r>
              <a:rPr lang="en-US" sz="1000" dirty="0"/>
              <a:t>Azure Bastion </a:t>
            </a:r>
            <a:r>
              <a:rPr lang="en-US" sz="1000" b="1" dirty="0"/>
              <a:t>now supports Microsoft Entra ID authentication for SSH connections </a:t>
            </a:r>
            <a:r>
              <a:rPr lang="en-US" sz="1000" dirty="0"/>
              <a:t>in the portal. With Microsoft Entra ID authentication, there are two main benefits to users connecting to their virtual machines. First, it eliminates the need for local authentication mechanisms, reducing a point of attack for malicious actors.  Second, with Microsoft Entra ID authentication set as the authentication mechanism, instead of providing additional authentication to connect, users can experience a one-click sign-on into their virtual machines.</a:t>
            </a:r>
          </a:p>
          <a:p>
            <a:pPr marL="171450" indent="-171450" algn="just">
              <a:buFont typeface="Arial" panose="020B0604020202020204" pitchFamily="34" charset="0"/>
              <a:buChar char="•"/>
            </a:pPr>
            <a:r>
              <a:rPr lang="en-US" sz="1000" dirty="0"/>
              <a:t>Microsoft Entra ID Login should be enabled on the VM.</a:t>
            </a:r>
          </a:p>
          <a:p>
            <a:pPr algn="just"/>
            <a:r>
              <a:rPr lang="en-US" sz="1000" dirty="0"/>
              <a:t>One of the following required roles should be configured on the VM for the user:</a:t>
            </a:r>
          </a:p>
          <a:p>
            <a:pPr marL="171450" indent="-171450" algn="just">
              <a:buFont typeface="Arial" panose="020B0604020202020204" pitchFamily="34" charset="0"/>
              <a:buChar char="•"/>
            </a:pPr>
            <a:r>
              <a:rPr lang="en-US" sz="1000" b="1" dirty="0"/>
              <a:t>Virtual Machine Administrator Login: </a:t>
            </a:r>
            <a:r>
              <a:rPr lang="en-US" sz="1000" dirty="0"/>
              <a:t>This role is necessary if you want to sign in with administrator privileges.</a:t>
            </a:r>
          </a:p>
          <a:p>
            <a:pPr marL="171450" indent="-171450" algn="just">
              <a:buFont typeface="Arial" panose="020B0604020202020204" pitchFamily="34" charset="0"/>
              <a:buChar char="•"/>
            </a:pPr>
            <a:r>
              <a:rPr lang="en-US" sz="1000" b="1" dirty="0"/>
              <a:t>Virtual Machine User Login: </a:t>
            </a:r>
            <a:r>
              <a:rPr lang="en-US" sz="1000" dirty="0"/>
              <a:t>This role is necessary if you want to sign in with regular user privileges.</a:t>
            </a:r>
          </a:p>
        </p:txBody>
      </p:sp>
      <p:sp>
        <p:nvSpPr>
          <p:cNvPr id="3" name="Title 2">
            <a:extLst>
              <a:ext uri="{FF2B5EF4-FFF2-40B4-BE49-F238E27FC236}">
                <a16:creationId xmlns:a16="http://schemas.microsoft.com/office/drawing/2014/main" id="{211E98FB-F344-5208-5B67-93A77C547D69}"/>
              </a:ext>
            </a:extLst>
          </p:cNvPr>
          <p:cNvSpPr>
            <a:spLocks noGrp="1"/>
          </p:cNvSpPr>
          <p:nvPr>
            <p:ph type="title"/>
          </p:nvPr>
        </p:nvSpPr>
        <p:spPr/>
        <p:txBody>
          <a:bodyPr/>
          <a:lstStyle/>
          <a:p>
            <a:r>
              <a:rPr lang="en-US" sz="1600" dirty="0"/>
              <a:t>Networking Updates</a:t>
            </a:r>
            <a:endParaRPr lang="en-US" dirty="0"/>
          </a:p>
        </p:txBody>
      </p:sp>
      <p:sp>
        <p:nvSpPr>
          <p:cNvPr id="4" name="Text Placeholder 3">
            <a:extLst>
              <a:ext uri="{FF2B5EF4-FFF2-40B4-BE49-F238E27FC236}">
                <a16:creationId xmlns:a16="http://schemas.microsoft.com/office/drawing/2014/main" id="{6F96D328-EFD8-341E-BC53-203FC15A8CD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DB48077-E362-78DE-122B-D67952CF6965}"/>
              </a:ext>
            </a:extLst>
          </p:cNvPr>
          <p:cNvSpPr>
            <a:spLocks noGrp="1"/>
          </p:cNvSpPr>
          <p:nvPr>
            <p:ph type="body" sz="quarter" idx="16"/>
          </p:nvPr>
        </p:nvSpPr>
        <p:spPr>
          <a:xfrm>
            <a:off x="275993" y="693387"/>
            <a:ext cx="3955312" cy="3774069"/>
          </a:xfrm>
        </p:spPr>
        <p:txBody>
          <a:bodyPr/>
          <a:lstStyle/>
          <a:p>
            <a:pPr algn="just"/>
            <a:r>
              <a:rPr lang="en-US" dirty="0">
                <a:hlinkClick r:id="rId3"/>
              </a:rPr>
              <a:t>Generally Available: Azure Public IPs are zone redundant by default</a:t>
            </a:r>
            <a:endParaRPr lang="en-US" dirty="0"/>
          </a:p>
          <a:p>
            <a:pPr algn="just"/>
            <a:r>
              <a:rPr lang="en-US" dirty="0"/>
              <a:t>MS announced that </a:t>
            </a:r>
            <a:r>
              <a:rPr lang="en-US" b="1" dirty="0"/>
              <a:t>Azure Public IPs are zone redundant by default</a:t>
            </a:r>
            <a:r>
              <a:rPr lang="en-US" dirty="0"/>
              <a:t>. Unless you specifically select a single zone when create Standard Public IPs, it will be zone redundant.</a:t>
            </a:r>
          </a:p>
          <a:p>
            <a:pPr algn="just"/>
            <a:r>
              <a:rPr lang="en-US" dirty="0"/>
              <a:t>Zone-redundant by default </a:t>
            </a:r>
            <a:r>
              <a:rPr lang="en-US" b="1" dirty="0"/>
              <a:t>for Public IPs has no extra cost associated </a:t>
            </a:r>
            <a:r>
              <a:rPr lang="en-US" dirty="0"/>
              <a:t>with it. A zone-redundant IP is created in all 3 zones for a region and can survive any single zone failure improving the resiliency of application using this public IP.</a:t>
            </a:r>
          </a:p>
        </p:txBody>
      </p:sp>
      <p:pic>
        <p:nvPicPr>
          <p:cNvPr id="1026" name="Picture 2" descr="Screenshot shows authentication type as Microsoft Entra ID.">
            <a:extLst>
              <a:ext uri="{FF2B5EF4-FFF2-40B4-BE49-F238E27FC236}">
                <a16:creationId xmlns:a16="http://schemas.microsoft.com/office/drawing/2014/main" id="{24E5F979-7195-1CBB-0A26-2F0048A04D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2391" y="3339832"/>
            <a:ext cx="3360233" cy="1460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5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758861"/>
          </a:xfrm>
        </p:spPr>
        <p:txBody>
          <a:bodyPr/>
          <a:lstStyle/>
          <a:p>
            <a:r>
              <a:rPr lang="en-US" sz="1000" dirty="0">
                <a:hlinkClick r:id="rId2"/>
              </a:rPr>
              <a:t>Azure AI announces Prompt Shields GA</a:t>
            </a:r>
            <a:endParaRPr lang="en-US" sz="1000" dirty="0"/>
          </a:p>
          <a:p>
            <a:r>
              <a:rPr lang="en-US" sz="1000" dirty="0"/>
              <a:t>Prompt Shields protects applications powered by Foundation Models from two types of attacks</a:t>
            </a:r>
            <a:r>
              <a:rPr lang="en-US" sz="1000" b="1" dirty="0"/>
              <a:t>: direct (jailbreak) </a:t>
            </a:r>
            <a:r>
              <a:rPr lang="en-US" sz="1000" dirty="0"/>
              <a:t>and indirect attacks, both of which are now available in GA.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12972"/>
          </a:xfrm>
        </p:spPr>
        <p:txBody>
          <a:bodyPr/>
          <a:lstStyle/>
          <a:p>
            <a:pPr algn="just"/>
            <a:r>
              <a:rPr lang="en-US" dirty="0">
                <a:hlinkClick r:id="rId3"/>
              </a:rPr>
              <a:t>GA release of Protected Material Detection in Azure AI Content Safety and Azure OpenAI Service</a:t>
            </a:r>
            <a:endParaRPr lang="en-US" dirty="0"/>
          </a:p>
          <a:p>
            <a:pPr algn="just"/>
            <a:r>
              <a:rPr lang="en-US" dirty="0"/>
              <a:t>MS announced the </a:t>
            </a:r>
            <a:r>
              <a:rPr lang="en-US" b="1" dirty="0"/>
              <a:t>GA release of Protected Material Detection </a:t>
            </a:r>
            <a:r>
              <a:rPr lang="en-US" dirty="0"/>
              <a:t>in Azure AI Content Safety and Azure OpenAI Service. </a:t>
            </a:r>
            <a:r>
              <a:rPr lang="en-US" b="1" dirty="0"/>
              <a:t>GA release of Protected Material Detection </a:t>
            </a:r>
            <a:endParaRPr lang="en-US" dirty="0"/>
          </a:p>
          <a:p>
            <a:pPr algn="just"/>
            <a:r>
              <a:rPr lang="en-US" b="1" dirty="0"/>
              <a:t>Protected Material Detection </a:t>
            </a:r>
            <a:r>
              <a:rPr lang="en-US" dirty="0"/>
              <a:t>is a feature designed to guard against outputs that could potentially violate copyright. Many customers and end users are apprehensive about the risk of IP infringement claims when integrating and using Generative AI. To address these concerns, </a:t>
            </a:r>
            <a:r>
              <a:rPr lang="en-US" b="1" dirty="0"/>
              <a:t>MS introduced this new feature that specifically targets LLM model </a:t>
            </a:r>
            <a:r>
              <a:rPr lang="en-US" dirty="0"/>
              <a:t>completions and scans for matches against an index of </a:t>
            </a:r>
            <a:r>
              <a:rPr lang="en-US" b="1" dirty="0"/>
              <a:t>third-party text content to detect the usage of third-party text content, including songs, news articles, recipes, and selected web conten</a:t>
            </a:r>
            <a:r>
              <a:rPr lang="en-US" dirty="0"/>
              <a:t>t.</a:t>
            </a:r>
          </a:p>
        </p:txBody>
      </p:sp>
      <p:pic>
        <p:nvPicPr>
          <p:cNvPr id="3074" name="Picture 2" descr="thumbnail image 1 of blog post titled &#10; &#10; &#10;  &#10; &#10; &#10; &#10;    &#10;  &#10;   &#10;    &#10;      &#10;       GA release of Protected Material Detection in Azure AI Content Safety and Azure OpenAI Service&#10;       &#10;      &#10;     &#10;   &#10;  &#10; &#10;   &#10; &#10; &#10; &#10; &#10; &#10;">
            <a:extLst>
              <a:ext uri="{FF2B5EF4-FFF2-40B4-BE49-F238E27FC236}">
                <a16:creationId xmlns:a16="http://schemas.microsoft.com/office/drawing/2014/main" id="{327C0B52-8287-9AA3-817D-915C1C43C9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210" y="3252006"/>
            <a:ext cx="2753964" cy="15485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D27261DE-324E-2B83-5164-AF6C8D9EDDF7}"/>
              </a:ext>
            </a:extLst>
          </p:cNvPr>
          <p:cNvGraphicFramePr>
            <a:graphicFrameLocks noGrp="1"/>
          </p:cNvGraphicFramePr>
          <p:nvPr>
            <p:extLst>
              <p:ext uri="{D42A27DB-BD31-4B8C-83A1-F6EECF244321}">
                <p14:modId xmlns:p14="http://schemas.microsoft.com/office/powerpoint/2010/main" val="1751527797"/>
              </p:ext>
            </p:extLst>
          </p:nvPr>
        </p:nvGraphicFramePr>
        <p:xfrm>
          <a:off x="4519616" y="1693807"/>
          <a:ext cx="4365037" cy="3184680"/>
        </p:xfrm>
        <a:graphic>
          <a:graphicData uri="http://schemas.openxmlformats.org/drawingml/2006/table">
            <a:tbl>
              <a:tblPr/>
              <a:tblGrid>
                <a:gridCol w="1376363">
                  <a:extLst>
                    <a:ext uri="{9D8B030D-6E8A-4147-A177-3AD203B41FA5}">
                      <a16:colId xmlns:a16="http://schemas.microsoft.com/office/drawing/2014/main" val="2706496145"/>
                    </a:ext>
                  </a:extLst>
                </a:gridCol>
                <a:gridCol w="1376363">
                  <a:extLst>
                    <a:ext uri="{9D8B030D-6E8A-4147-A177-3AD203B41FA5}">
                      <a16:colId xmlns:a16="http://schemas.microsoft.com/office/drawing/2014/main" val="832476647"/>
                    </a:ext>
                  </a:extLst>
                </a:gridCol>
                <a:gridCol w="1612311">
                  <a:extLst>
                    <a:ext uri="{9D8B030D-6E8A-4147-A177-3AD203B41FA5}">
                      <a16:colId xmlns:a16="http://schemas.microsoft.com/office/drawing/2014/main" val="2046190997"/>
                    </a:ext>
                  </a:extLst>
                </a:gridCol>
              </a:tblGrid>
              <a:tr h="504107">
                <a:tc>
                  <a:txBody>
                    <a:bodyPr/>
                    <a:lstStyle/>
                    <a:p>
                      <a:pPr latinLnBrk="0"/>
                      <a:br>
                        <a:rPr lang="en-US" sz="1000">
                          <a:effectLst/>
                          <a:latin typeface="SegoeUI"/>
                        </a:rPr>
                      </a:br>
                      <a:r>
                        <a:rPr lang="en-US" sz="1000">
                          <a:effectLst/>
                          <a:latin typeface="SegoeUI"/>
                        </a:rPr>
                        <a:t>Direct Attacks (Jailbreak Attacks)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dirty="0">
                          <a:effectLst/>
                          <a:latin typeface="SegoeUI"/>
                        </a:rPr>
                        <a:t>Indirect Attacks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endParaRPr lang="ru-RU" sz="1000"/>
                    </a:p>
                  </a:txBody>
                  <a:tcPr marL="89554" marR="89554" marT="44777" marB="44777">
                    <a:lnL w="7620" cap="flat" cmpd="sng" algn="ctr">
                      <a:solidFill>
                        <a:srgbClr val="D1D1D1"/>
                      </a:solidFill>
                      <a:prstDash val="solid"/>
                      <a:round/>
                      <a:headEnd type="none" w="med" len="med"/>
                      <a:tailEnd type="none" w="med" len="med"/>
                    </a:lnL>
                    <a:lnB w="7620" cap="flat" cmpd="sng" algn="ctr">
                      <a:solidFill>
                        <a:srgbClr val="D1D1D1"/>
                      </a:solidFill>
                      <a:prstDash val="solid"/>
                      <a:round/>
                      <a:headEnd type="none" w="med" len="med"/>
                      <a:tailEnd type="none" w="med" len="med"/>
                    </a:lnB>
                  </a:tcPr>
                </a:tc>
                <a:extLst>
                  <a:ext uri="{0D108BD9-81ED-4DB2-BD59-A6C34878D82A}">
                    <a16:rowId xmlns:a16="http://schemas.microsoft.com/office/drawing/2014/main" val="2473547538"/>
                  </a:ext>
                </a:extLst>
              </a:tr>
              <a:tr h="234585">
                <a:tc>
                  <a:txBody>
                    <a:bodyPr/>
                    <a:lstStyle/>
                    <a:p>
                      <a:pPr latinLnBrk="0"/>
                      <a:r>
                        <a:rPr lang="en-US" sz="1000">
                          <a:effectLst/>
                          <a:latin typeface="SegoeUI"/>
                        </a:rPr>
                        <a:t>Attacker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User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3rd Party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086383065"/>
                  </a:ext>
                </a:extLst>
              </a:tr>
              <a:tr h="504107">
                <a:tc>
                  <a:txBody>
                    <a:bodyPr/>
                    <a:lstStyle/>
                    <a:p>
                      <a:pPr latinLnBrk="0"/>
                      <a:r>
                        <a:rPr lang="en-US" sz="1000">
                          <a:effectLst/>
                          <a:latin typeface="SegoeUI"/>
                        </a:rPr>
                        <a:t>Entry Point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User Prompt / Message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3rd Party Data embedded in System Prompt or Assistant role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4826314"/>
                  </a:ext>
                </a:extLst>
              </a:tr>
              <a:tr h="773629">
                <a:tc>
                  <a:txBody>
                    <a:bodyPr/>
                    <a:lstStyle/>
                    <a:p>
                      <a:pPr latinLnBrk="0"/>
                      <a:r>
                        <a:rPr lang="en-US" sz="1000">
                          <a:effectLst/>
                          <a:latin typeface="SegoeUI"/>
                        </a:rPr>
                        <a:t>Taxonomy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Attempts to change system rules, Conversation mockups, Role-play, Encoding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Any “out of place” command that may be related to manipulating content, fraud, malware, actions </a:t>
                      </a:r>
                      <a:r>
                        <a:rPr lang="en-US" sz="1000" b="1">
                          <a:effectLst/>
                          <a:latin typeface="SegoeUI"/>
                        </a:rPr>
                        <a:t>+ Direct Attack Taxonomy</a:t>
                      </a:r>
                      <a:r>
                        <a:rPr lang="en-US" sz="1000">
                          <a:effectLst/>
                          <a:latin typeface="SegoeUI"/>
                        </a:rPr>
                        <a:t>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655797167"/>
                  </a:ext>
                </a:extLst>
              </a:tr>
              <a:tr h="504107">
                <a:tc>
                  <a:txBody>
                    <a:bodyPr/>
                    <a:lstStyle/>
                    <a:p>
                      <a:pPr latinLnBrk="0"/>
                      <a:r>
                        <a:rPr lang="en-US" sz="1000">
                          <a:effectLst/>
                          <a:latin typeface="SegoeUI"/>
                        </a:rPr>
                        <a:t>Result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a:effectLst/>
                          <a:latin typeface="SegoeUI"/>
                        </a:rPr>
                        <a:t>LLM ignores System Prompt rules or RLHF behavior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tc>
                  <a:txBody>
                    <a:bodyPr/>
                    <a:lstStyle/>
                    <a:p>
                      <a:pPr latinLnBrk="0"/>
                      <a:r>
                        <a:rPr lang="en-US" sz="1000" dirty="0">
                          <a:effectLst/>
                          <a:latin typeface="SegoeUI"/>
                        </a:rPr>
                        <a:t>LLM performs action found in the 3rd party content </a:t>
                      </a:r>
                    </a:p>
                  </a:txBody>
                  <a:tcPr marL="74628" marR="74628" marT="74628" marB="74628" anchor="ctr">
                    <a:lnL w="7620" cap="flat" cmpd="sng" algn="ctr">
                      <a:solidFill>
                        <a:srgbClr val="D1D1D1"/>
                      </a:solidFill>
                      <a:prstDash val="solid"/>
                      <a:round/>
                      <a:headEnd type="none" w="med" len="med"/>
                      <a:tailEnd type="none" w="med" len="med"/>
                    </a:lnL>
                    <a:lnR w="7620" cap="flat" cmpd="sng" algn="ctr">
                      <a:solidFill>
                        <a:srgbClr val="D1D1D1"/>
                      </a:solidFill>
                      <a:prstDash val="solid"/>
                      <a:round/>
                      <a:headEnd type="none" w="med" len="med"/>
                      <a:tailEnd type="none" w="med" len="med"/>
                    </a:lnR>
                    <a:lnT w="7620" cap="flat" cmpd="sng" algn="ctr">
                      <a:solidFill>
                        <a:srgbClr val="D1D1D1"/>
                      </a:solidFill>
                      <a:prstDash val="solid"/>
                      <a:round/>
                      <a:headEnd type="none" w="med" len="med"/>
                      <a:tailEnd type="none" w="med" len="med"/>
                    </a:lnT>
                    <a:lnB w="762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843389242"/>
                  </a:ext>
                </a:extLst>
              </a:tr>
            </a:tbl>
          </a:graphicData>
        </a:graphic>
      </p:graphicFrame>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6" y="855080"/>
            <a:ext cx="4365038" cy="2163183"/>
          </a:xfrm>
        </p:spPr>
        <p:txBody>
          <a:bodyPr/>
          <a:lstStyle/>
          <a:p>
            <a:pPr algn="just"/>
            <a:r>
              <a:rPr lang="en-US" sz="1000" dirty="0">
                <a:hlinkClick r:id="rId2"/>
              </a:rPr>
              <a:t>New version of File Integrity Monitoring based on Microsoft Defender for Endpoint</a:t>
            </a:r>
            <a:endParaRPr lang="en-US" sz="1000" dirty="0"/>
          </a:p>
          <a:p>
            <a:pPr algn="just"/>
            <a:r>
              <a:rPr lang="en-US" sz="1000" dirty="0"/>
              <a:t>The new version of </a:t>
            </a:r>
            <a:r>
              <a:rPr lang="en-US" sz="1000" b="1" dirty="0"/>
              <a:t>File Integrity Monitoring based on Microsoft Defender </a:t>
            </a:r>
            <a:r>
              <a:rPr lang="en-US" sz="1000" dirty="0"/>
              <a:t>for Endpoint is now in public preview. It's part of Defender for Servers Plan 2.</a:t>
            </a:r>
          </a:p>
          <a:p>
            <a:pPr marL="171450" indent="-171450" algn="just">
              <a:buFont typeface="Arial" panose="020B0604020202020204" pitchFamily="34" charset="0"/>
              <a:buChar char="•"/>
            </a:pPr>
            <a:r>
              <a:rPr lang="en-US" sz="1000" dirty="0"/>
              <a:t>Meet compliance requirements by monitoring critical files and registries in real-time and auditing the changes.</a:t>
            </a:r>
          </a:p>
          <a:p>
            <a:pPr marL="171450" indent="-171450" algn="just">
              <a:buFont typeface="Arial" panose="020B0604020202020204" pitchFamily="34" charset="0"/>
              <a:buChar char="•"/>
            </a:pPr>
            <a:r>
              <a:rPr lang="en-US" sz="1000" dirty="0"/>
              <a:t>Identify potential security issues by detecting suspicious file content changes.</a:t>
            </a:r>
          </a:p>
          <a:p>
            <a:pPr algn="just"/>
            <a:r>
              <a:rPr lang="en-US" sz="1000" dirty="0"/>
              <a:t>As part of this release, </a:t>
            </a:r>
            <a:r>
              <a:rPr lang="en-US" sz="1000" b="1" dirty="0"/>
              <a:t>the FIM experience over AMA will no longer be available in </a:t>
            </a:r>
            <a:r>
              <a:rPr lang="en-US" sz="1000" dirty="0"/>
              <a:t>the Defender for Cloud portal. The FIM experience over MMA will remain supported until the end of November 2024. In the beginning of September, an in-product experience will be released which allows you to migrate your FIM configuration over MMA to the new </a:t>
            </a:r>
            <a:r>
              <a:rPr lang="en-US" sz="1000" b="1" dirty="0"/>
              <a:t>FIM over Defender for Endpoint version.</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Defender for Cloud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0"/>
            <a:ext cx="3955312" cy="1122403"/>
          </a:xfrm>
        </p:spPr>
        <p:txBody>
          <a:bodyPr/>
          <a:lstStyle/>
          <a:p>
            <a:pPr algn="just"/>
            <a:r>
              <a:rPr lang="en-US" dirty="0">
                <a:hlinkClick r:id="rId3"/>
              </a:rPr>
              <a:t>Enable Microsoft Defender for SQL servers on machines at scale</a:t>
            </a:r>
            <a:endParaRPr lang="en-US" dirty="0"/>
          </a:p>
          <a:p>
            <a:pPr algn="just"/>
            <a:r>
              <a:rPr lang="en-US" dirty="0"/>
              <a:t>It is now possible to now </a:t>
            </a:r>
            <a:r>
              <a:rPr lang="en-US" b="1" dirty="0"/>
              <a:t>enable Microsoft Defender for SQL </a:t>
            </a:r>
            <a:r>
              <a:rPr lang="en-US" dirty="0"/>
              <a:t>servers on machines at scale. This feature allows to enable Microsoft Defender for SQL on multiple servers at once, saving time and effort.</a:t>
            </a:r>
          </a:p>
          <a:p>
            <a:pPr algn="just"/>
            <a:r>
              <a:rPr lang="en-US" dirty="0"/>
              <a:t>It is done via MS provided PowerShell Script</a:t>
            </a:r>
          </a:p>
        </p:txBody>
      </p:sp>
      <p:sp>
        <p:nvSpPr>
          <p:cNvPr id="2" name="Text Placeholder 13">
            <a:extLst>
              <a:ext uri="{FF2B5EF4-FFF2-40B4-BE49-F238E27FC236}">
                <a16:creationId xmlns:a16="http://schemas.microsoft.com/office/drawing/2014/main" id="{80005E80-C38B-3594-E940-8149C37D7389}"/>
              </a:ext>
            </a:extLst>
          </p:cNvPr>
          <p:cNvSpPr txBox="1">
            <a:spLocks/>
          </p:cNvSpPr>
          <p:nvPr/>
        </p:nvSpPr>
        <p:spPr>
          <a:xfrm>
            <a:off x="342900" y="2043615"/>
            <a:ext cx="3955312" cy="112240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2"/>
              </a:rPr>
              <a:t>Retirement of Defender for Cloud alert integration with Azure WAF alerts</a:t>
            </a:r>
            <a:endParaRPr lang="en-US" dirty="0"/>
          </a:p>
          <a:p>
            <a:pPr algn="just"/>
            <a:r>
              <a:rPr lang="en-US" b="1" dirty="0"/>
              <a:t>Defender for Cloud alert </a:t>
            </a:r>
            <a:r>
              <a:rPr lang="en-US" dirty="0"/>
              <a:t>integration with Azure WAF alerts will be retired on September 25, 2024. No action is needed. </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Local Edge Volume: Shared </a:t>
            </a:r>
            <a:r>
              <a:rPr lang="en-US" sz="1000" dirty="0" err="1"/>
              <a:t>ReadWriteMany</a:t>
            </a:r>
            <a:r>
              <a:rPr lang="en-US" sz="1000" dirty="0"/>
              <a:t> storage with no cloud dependencies </a:t>
            </a:r>
          </a:p>
          <a:p>
            <a:pPr marL="514350" lvl="1" indent="-171450" algn="just">
              <a:buFont typeface="Arial" panose="020B0604020202020204" pitchFamily="34" charset="0"/>
              <a:buChar char="•"/>
            </a:pPr>
            <a:r>
              <a:rPr lang="en-US" sz="1000" b="1" dirty="0">
                <a:latin typeface="+mj-lt"/>
              </a:rPr>
              <a:t>High-Availability Storage</a:t>
            </a:r>
            <a:r>
              <a:rPr lang="en-US" sz="1000" dirty="0">
                <a:latin typeface="+mj-lt"/>
              </a:rPr>
              <a:t>: Provides resilient, failover-capable storage that remains online and accessible even without network connectivity to cloud infrastructure. </a:t>
            </a:r>
          </a:p>
          <a:p>
            <a:pPr marL="514350" lvl="1" indent="-171450" algn="just">
              <a:buFont typeface="Arial" panose="020B0604020202020204" pitchFamily="34" charset="0"/>
              <a:buChar char="•"/>
            </a:pPr>
            <a:r>
              <a:rPr lang="en-US" sz="1000" b="1" dirty="0">
                <a:latin typeface="+mj-lt"/>
              </a:rPr>
              <a:t>Versatile Use Cases</a:t>
            </a:r>
            <a:r>
              <a:rPr lang="en-US" sz="1000" dirty="0">
                <a:latin typeface="+mj-lt"/>
              </a:rPr>
              <a:t>: Ideal for persistent scratch space, temporary storage, and local application-state data, ensuring continuous operation and data accessibility at the edge. </a:t>
            </a:r>
          </a:p>
          <a:p>
            <a:pPr marL="171450" indent="-171450" algn="just">
              <a:buFont typeface="Arial" panose="020B0604020202020204" pitchFamily="34" charset="0"/>
              <a:buChar char="•"/>
            </a:pPr>
            <a:r>
              <a:rPr lang="en-US" sz="1000" dirty="0"/>
              <a:t>Cloud Edge Volume: Ingest data to cloud while tolerating network disconnections </a:t>
            </a:r>
          </a:p>
          <a:p>
            <a:pPr marL="514350" lvl="1" indent="-171450" algn="just">
              <a:buFont typeface="Arial" panose="020B0604020202020204" pitchFamily="34" charset="0"/>
              <a:buChar char="•"/>
            </a:pPr>
            <a:r>
              <a:rPr lang="en-US" sz="1000" b="1" dirty="0">
                <a:latin typeface="+mj-lt"/>
              </a:rPr>
              <a:t>Data Ingestion</a:t>
            </a:r>
            <a:r>
              <a:rPr lang="en-US" sz="1000" dirty="0">
                <a:latin typeface="+mj-lt"/>
              </a:rPr>
              <a:t>: Enables seamless, application-transparent ingestion of file data from the edge to Azure storage, including Blob, ADLSgen2, and </a:t>
            </a:r>
            <a:r>
              <a:rPr lang="en-US" sz="1000" dirty="0" err="1">
                <a:latin typeface="+mj-lt"/>
              </a:rPr>
              <a:t>OneLake</a:t>
            </a:r>
            <a:r>
              <a:rPr lang="en-US" sz="1000" dirty="0">
                <a:latin typeface="+mj-lt"/>
              </a:rPr>
              <a:t>/Fabric. </a:t>
            </a:r>
          </a:p>
          <a:p>
            <a:pPr marL="514350" lvl="1" indent="-171450" algn="just">
              <a:buFont typeface="Arial" panose="020B0604020202020204" pitchFamily="34" charset="0"/>
              <a:buChar char="•"/>
            </a:pPr>
            <a:r>
              <a:rPr lang="en-US" sz="1000" b="1" dirty="0">
                <a:latin typeface="+mj-lt"/>
              </a:rPr>
              <a:t>User-Defined Capacity</a:t>
            </a:r>
            <a:r>
              <a:rPr lang="en-US" sz="1000" dirty="0">
                <a:latin typeface="+mj-lt"/>
              </a:rPr>
              <a:t>: Ensures continuous space availability by purging local copies after confirmed uploads to the cloud. </a:t>
            </a:r>
          </a:p>
          <a:p>
            <a:pPr marL="514350" lvl="1" indent="-171450" algn="just">
              <a:buFont typeface="Arial" panose="020B0604020202020204" pitchFamily="34" charset="0"/>
              <a:buChar char="•"/>
            </a:pPr>
            <a:r>
              <a:rPr lang="en-US" sz="1000" b="1" dirty="0">
                <a:latin typeface="+mj-lt"/>
              </a:rPr>
              <a:t>Network Outage Flexibility</a:t>
            </a:r>
            <a:r>
              <a:rPr lang="en-US" sz="1000" dirty="0">
                <a:latin typeface="+mj-lt"/>
              </a:rPr>
              <a:t>: Data is retained and queued for upload during network disconnections, so your data is never lost.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18690"/>
          </a:xfrm>
        </p:spPr>
        <p:txBody>
          <a:bodyPr/>
          <a:lstStyle/>
          <a:p>
            <a:pPr algn="just"/>
            <a:r>
              <a:rPr lang="en-US" dirty="0">
                <a:hlinkClick r:id="rId2"/>
              </a:rPr>
              <a:t>Public Preview of Azure Container Storage enabled by Azure Arc Edge Volumes</a:t>
            </a:r>
            <a:endParaRPr lang="en-US" dirty="0"/>
          </a:p>
          <a:p>
            <a:pPr algn="just"/>
            <a:r>
              <a:rPr lang="en-US" b="1" dirty="0"/>
              <a:t>MS announced the Public Preview of Azure Container Storage </a:t>
            </a:r>
            <a:r>
              <a:rPr lang="en-US" dirty="0"/>
              <a:t>enabled by Azure Arc Edge Volumes, a groundbreaking addition to our Azure storage solutions, designed to revolutionize data handling at the edge.  </a:t>
            </a:r>
          </a:p>
          <a:p>
            <a:pPr algn="just"/>
            <a:r>
              <a:rPr lang="en-US" dirty="0"/>
              <a:t> </a:t>
            </a:r>
          </a:p>
        </p:txBody>
      </p:sp>
      <p:pic>
        <p:nvPicPr>
          <p:cNvPr id="2050" name="Picture 2" descr="thumbnail image 1 of blog post titled &#10; &#10; &#10;  &#10; &#10; &#10; &#10;    &#10;  &#10;   &#10;    &#10;      &#10;       Public Preview of Azure Container Storage enabled by Azure Arc Edge Volumes&#10;       &#10;      &#10;     &#10;   &#10;  &#10; &#10;   &#10; &#10; &#10; &#10; &#10; &#10;">
            <a:extLst>
              <a:ext uri="{FF2B5EF4-FFF2-40B4-BE49-F238E27FC236}">
                <a16:creationId xmlns:a16="http://schemas.microsoft.com/office/drawing/2014/main" id="{223E3E1E-CF51-6FC4-E205-17E873BE51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1873771"/>
            <a:ext cx="3913179" cy="2083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
  <TotalTime>699</TotalTime>
  <Words>3396</Words>
  <Application>Microsoft Office PowerPoint</Application>
  <PresentationFormat>On-screen Show (16:9)</PresentationFormat>
  <Paragraphs>194</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Human Sans</vt:lpstr>
      <vt:lpstr>Human Sans Regular</vt:lpstr>
      <vt:lpstr>SegoeUI</vt:lpstr>
      <vt:lpstr>Continuum Theme</vt:lpstr>
      <vt:lpstr>Azure Times #133</vt:lpstr>
      <vt:lpstr>PowerPoint Presentation</vt:lpstr>
      <vt:lpstr>Networking Updates</vt:lpstr>
      <vt:lpstr>Networking Updates</vt:lpstr>
      <vt:lpstr>PowerPoint Presentation</vt:lpstr>
      <vt:lpstr>Security &amp; Identity Updates</vt:lpstr>
      <vt:lpstr>Defender for Cloud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Integration Updates</vt:lpstr>
      <vt:lpstr>Integration Updates</vt:lpstr>
      <vt:lpstr>PowerPoint Presentation</vt:lpstr>
      <vt:lpstr>ML &amp; AI &amp; IOT Updates</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202</cp:revision>
  <dcterms:created xsi:type="dcterms:W3CDTF">2018-01-26T19:23:30Z</dcterms:created>
  <dcterms:modified xsi:type="dcterms:W3CDTF">2024-09-05T19:02:42Z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