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2" r:id="rId1"/>
  </p:sldMasterIdLst>
  <p:notesMasterIdLst>
    <p:notesMasterId r:id="rId35"/>
  </p:notesMasterIdLst>
  <p:handoutMasterIdLst>
    <p:handoutMasterId r:id="rId36"/>
  </p:handoutMasterIdLst>
  <p:sldIdLst>
    <p:sldId id="2142532340" r:id="rId2"/>
    <p:sldId id="2146847045" r:id="rId3"/>
    <p:sldId id="10657" r:id="rId4"/>
    <p:sldId id="2146847046" r:id="rId5"/>
    <p:sldId id="2146847089" r:id="rId6"/>
    <p:sldId id="2146847090" r:id="rId7"/>
    <p:sldId id="2146847091" r:id="rId8"/>
    <p:sldId id="2146847048" r:id="rId9"/>
    <p:sldId id="2146847049" r:id="rId10"/>
    <p:sldId id="2146847092" r:id="rId11"/>
    <p:sldId id="2146847093" r:id="rId12"/>
    <p:sldId id="2146847094" r:id="rId13"/>
    <p:sldId id="2146847050" r:id="rId14"/>
    <p:sldId id="2146847096" r:id="rId15"/>
    <p:sldId id="2146847097" r:id="rId16"/>
    <p:sldId id="2146847098" r:id="rId17"/>
    <p:sldId id="2146847099" r:id="rId18"/>
    <p:sldId id="2146847052" r:id="rId19"/>
    <p:sldId id="2146847100" r:id="rId20"/>
    <p:sldId id="2146847054" r:id="rId21"/>
    <p:sldId id="2146847103" r:id="rId22"/>
    <p:sldId id="2146847104" r:id="rId23"/>
    <p:sldId id="2146847105" r:id="rId24"/>
    <p:sldId id="2146847058" r:id="rId25"/>
    <p:sldId id="2146847111" r:id="rId26"/>
    <p:sldId id="2146847119" r:id="rId27"/>
    <p:sldId id="2146847120" r:id="rId28"/>
    <p:sldId id="2146847062" r:id="rId29"/>
    <p:sldId id="2146847115" r:id="rId30"/>
    <p:sldId id="2146847116"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 id="2146847091"/>
          </p14:sldIdLst>
        </p14:section>
        <p14:section name="Management &amp; Governance" id="{34181601-6D48-4406-A525-C7B5A12C6C5B}">
          <p14:sldIdLst>
            <p14:sldId id="2146847048"/>
            <p14:sldId id="2146847049"/>
            <p14:sldId id="2146847092"/>
            <p14:sldId id="2146847093"/>
            <p14:sldId id="2146847094"/>
          </p14:sldIdLst>
        </p14:section>
        <p14:section name="Compute" id="{05AA80BB-8802-49AB-8336-A884227CE2F7}">
          <p14:sldIdLst>
            <p14:sldId id="2146847050"/>
            <p14:sldId id="2146847096"/>
            <p14:sldId id="2146847097"/>
            <p14:sldId id="2146847098"/>
            <p14:sldId id="2146847099"/>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04"/>
            <p14:sldId id="2146847105"/>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hor" initials="A" lastIdx="0" clrIdx="1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73537" autoAdjust="0"/>
  </p:normalViewPr>
  <p:slideViewPr>
    <p:cSldViewPr snapToGrid="0">
      <p:cViewPr varScale="1">
        <p:scale>
          <a:sx n="82" d="100"/>
          <a:sy n="82" d="100"/>
        </p:scale>
        <p:origin x="1613" y="6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updates/kusto-graph-public-preview/" TargetMode="External"/><Relationship Id="rId2" Type="http://schemas.openxmlformats.org/officeDocument/2006/relationships/hyperlink" Target="https://azure.microsoft.com/en-us/updates/azurefilesbackupinchinaregionsisgenerallyavailable/"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ga-selectivedisk-enhancedpolicy/" TargetMode="External"/><Relationship Id="rId2" Type="http://schemas.openxmlformats.org/officeDocument/2006/relationships/hyperlink" Target="https://azure.microsoft.com/en-us/updates/preview-save-azure-backup-recovery-services-agent-mars-passphrase-to-azure-key-vault/"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review-mars-crr/" TargetMode="External"/><Relationship Id="rId2" Type="http://schemas.openxmlformats.org/officeDocument/2006/relationships/hyperlink" Target="https://devblogs.microsoft.com/devops/public-preview-of-workload-identity-federation-for-azure-pipelines/"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updates/azure-service-fabric-91-sixth-refresh-release/" TargetMode="External"/><Relationship Id="rId2" Type="http://schemas.openxmlformats.org/officeDocument/2006/relationships/hyperlink" Target="https://azure.microsoft.com/en-us/updates/ga-latest-generation-burstable-vms-bsv2-basv2-and-bpsv2/" TargetMode="External"/><Relationship Id="rId1" Type="http://schemas.openxmlformats.org/officeDocument/2006/relationships/slideLayout" Target="../slideLayouts/slideLayout7.xml"/><Relationship Id="rId4" Type="http://schemas.openxmlformats.org/officeDocument/2006/relationships/hyperlink" Target="https://github.com/microsoft/service-fabric/blob/master/release_notes/Service_Fabric_ReleaseNotes_91CU6.m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view-trends-of-clientside-metrics-across-test-runs-in-azure-load-testing/" TargetMode="External"/><Relationship Id="rId2" Type="http://schemas.openxmlformats.org/officeDocument/2006/relationships/hyperlink" Target="https://azure.microsoft.com/en-us/updates/configure-load-testing-in-your-cicd-pipeline-from-azure-portal/"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cli/azure/aks?view=azure-cli-latest#az-aks-copilot" TargetMode="External"/><Relationship Id="rId2" Type="http://schemas.openxmlformats.org/officeDocument/2006/relationships/hyperlink" Target="https://blogs.windows.com/windowsexperience/2023/09/11/enhanced-windows-365-app-experience-re-imagining-mobile-productivity/"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en-us/updates/generally-available-higher-default-value-for-azure-functions-event-hubs-max-batch-size/" TargetMode="External"/><Relationship Id="rId2" Type="http://schemas.openxmlformats.org/officeDocument/2006/relationships/hyperlink" Target="https://azure.microsoft.com/en-us/updates/general-availability-use-azure-key-vault-to-securely-store-and-retrieve-access-key-when-mounting-azure-storage-as-a-local-sha/"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public-preview-standard-network-features-support-in-us-government-region/" TargetMode="External"/><Relationship Id="rId2" Type="http://schemas.openxmlformats.org/officeDocument/2006/relationships/hyperlink" Target="https://azure.microsoft.com/en-us/updates/generally-available-azure-ultra-disk-storage-is-now-available-in-uk-west/"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public-preview-configure-customermanaged-keys-on-existing-cosmos-db-accounts/" TargetMode="External"/><Relationship Id="rId2" Type="http://schemas.openxmlformats.org/officeDocument/2006/relationships/hyperlink" Target="https://azure.microsoft.com/en-us/updates/public-preview-azure-cosmos-db-javascript-sdk-v4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general-availability-azure-sql-updates-for-midseptember-2023/" TargetMode="External"/><Relationship Id="rId2" Type="http://schemas.openxmlformats.org/officeDocument/2006/relationships/hyperlink" Target="https://techcommunity.microsoft.com/t5/azure-sql-blog/private-preview-of-data-virtualization-in-azure-sql-database/ba-p/392794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blogs.microsoft.com/blog/2023/09/14/microsoft-expands-partnership-with-oracle-to-bring-customers-mission-critical-database-workloads-to-azure/"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en-us/updates/azure-machine-learning-public-preview-for-september/"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en-us/updates/retirement-azure-ai-document-intelligence-v20-api-will-be-retired-on-31-august-2026/" TargetMode="External"/><Relationship Id="rId2" Type="http://schemas.openxmlformats.org/officeDocument/2006/relationships/hyperlink" Target="https://azure.microsoft.com/en-us/updates/important-notice-azure-product-retirement-end-of-life-announcement-of-azure-sphere-classic-cli-on-30-september-2024-replace-w/" TargetMode="External"/><Relationship Id="rId1" Type="http://schemas.openxmlformats.org/officeDocument/2006/relationships/slideLayout" Target="../slideLayouts/slideLayout7.xml"/><Relationship Id="rId6" Type="http://schemas.openxmlformats.org/officeDocument/2006/relationships/hyperlink" Target="https://azure.microsoft.com/en-us/updates/azure-maps-gen1-price-tier-retirement/" TargetMode="External"/><Relationship Id="rId5" Type="http://schemas.openxmlformats.org/officeDocument/2006/relationships/hyperlink" Target="https://azure.microsoft.com/en-us/updates/project-azure-farmbeats-will-be-retired-on-30-sep-2023-transition-to-azure-data-manager-for-agriculture/" TargetMode="External"/><Relationship Id="rId4" Type="http://schemas.openxmlformats.org/officeDocument/2006/relationships/hyperlink" Target="https://azure.microsoft.com/en-us/updates/fxtretirem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src.microsoft.com/update-guide/vulnerability/CVE-2023-33136" TargetMode="External"/><Relationship Id="rId2" Type="http://schemas.openxmlformats.org/officeDocument/2006/relationships/hyperlink" Target="https://devblogs.microsoft.com/devops/september-patches-for-azure-devops-server-2/" TargetMode="External"/><Relationship Id="rId1" Type="http://schemas.openxmlformats.org/officeDocument/2006/relationships/slideLayout" Target="../slideLayouts/slideLayout7.xml"/><Relationship Id="rId5" Type="http://schemas.openxmlformats.org/officeDocument/2006/relationships/hyperlink" Target="https://learn.microsoft.com/en-us/certifications/view-use-share-certificates-badges#faqs---sharing-and-verifying-microsoft-certifications" TargetMode="External"/><Relationship Id="rId4" Type="http://schemas.openxmlformats.org/officeDocument/2006/relationships/hyperlink" Target="https://msrc.microsoft.com/update-guide/vulnerability/CVE-2023-38155"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en-us/updates/azure-front-door-standard-and-premium-support-bring-your-own-certificated-based-domain-validation/" TargetMode="External"/><Relationship Id="rId2" Type="http://schemas.openxmlformats.org/officeDocument/2006/relationships/hyperlink" Target="https://azure.microsoft.com/en-us/updates/general-availability-sensitive-data-protection-for-application-gateway-web-application-firewall-logs/"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techcommunity.microsoft.com/t5/azure-communication-services/azure-communication-services-september-2023-feature-updates/ba-p/3925569"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blogs.windows.com/windows-insider/2023/09/13/announcing-windows-11-insider-preview-build-25951-canary-channe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earn.microsoft.com/en-us/azure/active-directory/external-identities/tenant-restrictions-v2#step-4-set-up-tenant-restrictions-v2-on-your-corporate-proxy"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exportbehindfirewallga/" TargetMode="External"/><Relationship Id="rId2" Type="http://schemas.openxmlformats.org/officeDocument/2006/relationships/hyperlink" Target="https://azure.microsoft.com/en-us/updates/kusto-show-databases-entities/"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#87</a:t>
            </a:r>
          </a:p>
        </p:txBody>
      </p:sp>
      <p:sp>
        <p:nvSpPr>
          <p:cNvPr id="4" name="Text Placeholder 3"/>
          <p:cNvSpPr>
            <a:spLocks noGrp="1"/>
          </p:cNvSpPr>
          <p:nvPr>
            <p:ph type="body" sz="quarter" idx="11"/>
          </p:nvPr>
        </p:nvSpPr>
        <p:spPr/>
        <p:txBody>
          <a:bodyPr/>
          <a:lstStyle/>
          <a:p>
            <a:r>
              <a:rPr lang="en-US" spc="300" dirty="0"/>
              <a:t>September 20,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Azure Backup support for Azure Files in China North2, China East 2, China North 3, and China East 3</a:t>
            </a:r>
            <a:endParaRPr lang="en-US" sz="1000" dirty="0">
              <a:latin typeface="+mj-lt"/>
            </a:endParaRPr>
          </a:p>
          <a:p>
            <a:pPr algn="just"/>
            <a:r>
              <a:rPr lang="en-US" sz="1000" dirty="0">
                <a:latin typeface="+mj-lt"/>
              </a:rPr>
              <a:t>The native snapshot-based backup solution offered by Azure Backup for Azure Files is now generally available in China North2, China East 2, China North 3, and China East 3.</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Introducing Graph Semantics in Kusto, a new way to contextualize time series data</a:t>
            </a:r>
            <a:endParaRPr lang="ru-RU" sz="1000" dirty="0"/>
          </a:p>
          <a:p>
            <a:pPr algn="just"/>
            <a:r>
              <a:rPr lang="en-US" sz="1000" dirty="0"/>
              <a:t>The graph semantics extension enables users to contextualize their data in Kusto using graphs, a data structure that consists of nodes and edges that connect them. Graphs are useful for representing complex and dynamic data that involve many-to-many, hierarchical, or networked relationships, such as social networks, recommendation systems, connected assets, or knowledge graphs.</a:t>
            </a:r>
            <a:endParaRPr lang="ru-RU" sz="1000" dirty="0"/>
          </a:p>
          <a:p>
            <a:pPr algn="just"/>
            <a:endParaRPr lang="ru-RU" sz="1000" dirty="0"/>
          </a:p>
          <a:p>
            <a:pPr algn="just"/>
            <a:endParaRPr lang="ru-RU" sz="1000" dirty="0"/>
          </a:p>
          <a:p>
            <a:pPr algn="just"/>
            <a:endParaRPr lang="ru-RU" sz="1000" dirty="0"/>
          </a:p>
          <a:p>
            <a:pPr algn="just"/>
            <a:endParaRPr lang="ru-RU" sz="1000" dirty="0"/>
          </a:p>
          <a:p>
            <a:pPr algn="just"/>
            <a:endParaRPr lang="ru-RU" sz="1000" dirty="0"/>
          </a:p>
          <a:p>
            <a:pPr algn="just"/>
            <a:endParaRPr lang="ru-RU" sz="1000" dirty="0"/>
          </a:p>
          <a:p>
            <a:pPr algn="just"/>
            <a:r>
              <a:rPr lang="en-US" sz="1000" dirty="0"/>
              <a:t>Limitation:</a:t>
            </a:r>
          </a:p>
          <a:p>
            <a:pPr marL="171450" indent="-171450" algn="just">
              <a:buFont typeface="Arial" panose="020B0604020202020204" pitchFamily="34" charset="0"/>
              <a:buChar char="•"/>
            </a:pPr>
            <a:r>
              <a:rPr lang="en-US" sz="1000" dirty="0"/>
              <a:t>You can only create or query graphs that fit into the memory of one cluster node.</a:t>
            </a:r>
          </a:p>
          <a:p>
            <a:pPr marL="171450" indent="-171450" algn="just">
              <a:buFont typeface="Arial" panose="020B0604020202020204" pitchFamily="34" charset="0"/>
              <a:buChar char="•"/>
            </a:pPr>
            <a:r>
              <a:rPr lang="en-US" sz="1000" dirty="0"/>
              <a:t>Graph data isn't persisted or distributed across cluster nodes, and is discarded after the query execution.</a:t>
            </a:r>
          </a:p>
        </p:txBody>
      </p:sp>
      <p:pic>
        <p:nvPicPr>
          <p:cNvPr id="1026" name="Picture 2" descr="Diagram that shows a social network as a graph.">
            <a:extLst>
              <a:ext uri="{FF2B5EF4-FFF2-40B4-BE49-F238E27FC236}">
                <a16:creationId xmlns:a16="http://schemas.microsoft.com/office/drawing/2014/main" id="{5A2FEA69-CE25-B848-D608-168692E1B0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24363" y="2262292"/>
            <a:ext cx="1827447" cy="1442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Preview: Save Azure Backup Recovery Services Agent (MARS) passphrase to Azure Key Vault</a:t>
            </a:r>
            <a:endParaRPr lang="en-US" sz="1000" dirty="0">
              <a:latin typeface="+mj-lt"/>
            </a:endParaRPr>
          </a:p>
          <a:p>
            <a:pPr algn="just"/>
            <a:r>
              <a:rPr lang="en-US" sz="1000" dirty="0">
                <a:latin typeface="+mj-lt"/>
              </a:rPr>
              <a:t>Azure Recovery Services Agent encryption passphrase can be saved  in Azure Key Vault directly from the console, making the Recovery Services Agent installation seamless and secure. Azure Recovery Services Agent encryption passphrase in Azure Key Vault directly from the console, making the Recovery Services Agent installation seamless and secure. This capability is available with Recovery Services Agent version 2.0.9254.0 or higher.</a:t>
            </a:r>
          </a:p>
          <a:p>
            <a:pPr algn="just"/>
            <a:r>
              <a:rPr lang="en-US" sz="1000" dirty="0">
                <a:latin typeface="+mj-lt"/>
              </a:rPr>
              <a:t>The solution requires:</a:t>
            </a:r>
          </a:p>
          <a:p>
            <a:pPr marL="171450" indent="-171450" algn="just">
              <a:buFont typeface="Arial" panose="020B0604020202020204" pitchFamily="34" charset="0"/>
              <a:buChar char="•"/>
            </a:pPr>
            <a:r>
              <a:rPr lang="en-US" sz="1000" dirty="0">
                <a:latin typeface="+mj-lt"/>
              </a:rPr>
              <a:t>Enabling Managed identity on the RSV</a:t>
            </a:r>
          </a:p>
          <a:p>
            <a:pPr marL="171450" indent="-171450" algn="just">
              <a:buFont typeface="Arial" panose="020B0604020202020204" pitchFamily="34" charset="0"/>
              <a:buChar char="•"/>
            </a:pPr>
            <a:r>
              <a:rPr lang="en-US" sz="1000" dirty="0">
                <a:latin typeface="+mj-lt"/>
              </a:rPr>
              <a:t>Delegate Riths to the KV and Enable Purge Protection</a:t>
            </a:r>
          </a:p>
          <a:p>
            <a:pPr marL="171450" indent="-171450" algn="just">
              <a:buFont typeface="Arial" panose="020B0604020202020204" pitchFamily="34" charset="0"/>
              <a:buChar char="•"/>
            </a:pPr>
            <a:r>
              <a:rPr lang="en-US" sz="1000" dirty="0">
                <a:latin typeface="+mj-lt"/>
              </a:rPr>
              <a:t>Save the key during the configuration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Selective Disk Backup and Restore in Enhanced Policy for Azure VM Backup</a:t>
            </a:r>
            <a:endParaRPr lang="en-US" sz="1000" dirty="0"/>
          </a:p>
          <a:p>
            <a:pPr algn="just"/>
            <a:r>
              <a:rPr lang="en-US" sz="1000" dirty="0"/>
              <a:t>Selective disk backup was added to the enhanced policy. It is now possible:</a:t>
            </a:r>
          </a:p>
          <a:p>
            <a:pPr marL="171450" indent="-171450" algn="just">
              <a:buFont typeface="Arial" panose="020B0604020202020204" pitchFamily="34" charset="0"/>
              <a:buChar char="•"/>
            </a:pPr>
            <a:r>
              <a:rPr lang="en-US" sz="1000" dirty="0"/>
              <a:t>Select the data disks to backup directly from the portal when configuring backup and through CLI/PowerShell.</a:t>
            </a:r>
          </a:p>
          <a:p>
            <a:pPr marL="171450" indent="-171450" algn="just">
              <a:buFont typeface="Arial" panose="020B0604020202020204" pitchFamily="34" charset="0"/>
              <a:buChar char="•"/>
            </a:pPr>
            <a:r>
              <a:rPr lang="en-US" sz="1000" dirty="0"/>
              <a:t>Only the OS disk and selected data disks are included in the backup snapshot and for billing.</a:t>
            </a:r>
          </a:p>
          <a:p>
            <a:pPr marL="171450" indent="-171450" algn="just">
              <a:buFont typeface="Arial" panose="020B0604020202020204" pitchFamily="34" charset="0"/>
              <a:buChar char="•"/>
            </a:pPr>
            <a:r>
              <a:rPr lang="en-US" sz="1000" dirty="0"/>
              <a:t>Exclude disk types currently not supported by Azure VM Backup and configure backup for the VM using Enhanced Policy.</a:t>
            </a:r>
          </a:p>
          <a:p>
            <a:pPr algn="just"/>
            <a:endParaRPr lang="en-US" sz="1000" dirty="0"/>
          </a:p>
        </p:txBody>
      </p:sp>
      <p:pic>
        <p:nvPicPr>
          <p:cNvPr id="2050" name="Picture 2" descr="Screenshot shows the option to save the passphrase to Azure Key Vault to be selected.">
            <a:extLst>
              <a:ext uri="{FF2B5EF4-FFF2-40B4-BE49-F238E27FC236}">
                <a16:creationId xmlns:a16="http://schemas.microsoft.com/office/drawing/2014/main" id="{4C8955CD-FDEE-E064-CA5B-E1073D12E3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8142" y="3231302"/>
            <a:ext cx="2155057" cy="1611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of Workload identity federation for Azure Pipelines</a:t>
            </a:r>
            <a:endParaRPr lang="en-US" sz="1000" dirty="0">
              <a:latin typeface="+mj-lt"/>
            </a:endParaRPr>
          </a:p>
          <a:p>
            <a:pPr algn="just"/>
            <a:r>
              <a:rPr lang="en-US" sz="1000" dirty="0">
                <a:latin typeface="+mj-lt"/>
              </a:rPr>
              <a:t>MS announced a public preview of workload identity federation for Azure service connections. Workload identity federation uses an industry-standard technology, Open ID Connect (OIDC), to simplify the authentication between Azure Pipelines and Azure. Instead of secrets, a federation subject is used to facilitate this authentication.</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Preview: Cross Region Restore (CRR) for Recovery Services Agent (MARS) using Azure Backup</a:t>
            </a:r>
            <a:endParaRPr lang="en-US" sz="1000" dirty="0"/>
          </a:p>
          <a:p>
            <a:pPr algn="just"/>
            <a:r>
              <a:rPr lang="en-US" sz="1000" dirty="0"/>
              <a:t>Cross Region Restore is now supported for the workload that are backed up by the MARS agent. The backup data in the primary region can also be geo replicated to an Azure-paired secondary region for durability. Earlier, the data that is replicated to secondary region is available to restore in secondary region only if Azure declares a disaster in primary region. With CRR it will be possible to:</a:t>
            </a:r>
          </a:p>
          <a:p>
            <a:pPr marL="171450" indent="-171450" algn="just">
              <a:buFont typeface="Arial" panose="020B0604020202020204" pitchFamily="34" charset="0"/>
              <a:buChar char="•"/>
            </a:pPr>
            <a:r>
              <a:rPr lang="en-US" sz="1000" dirty="0">
                <a:solidFill>
                  <a:srgbClr val="4C4C51"/>
                </a:solidFill>
              </a:rPr>
              <a:t>Rest</a:t>
            </a:r>
            <a:r>
              <a:rPr lang="en-US" sz="1000" b="0" i="0" dirty="0">
                <a:solidFill>
                  <a:srgbClr val="4C4C51"/>
                </a:solidFill>
                <a:effectLst/>
              </a:rPr>
              <a:t>ore from backup data in secondary region for audit/compliance purposes</a:t>
            </a:r>
          </a:p>
          <a:p>
            <a:pPr marL="171450" indent="-171450" algn="just">
              <a:buFont typeface="Arial" panose="020B0604020202020204" pitchFamily="34" charset="0"/>
              <a:buChar char="•"/>
            </a:pPr>
            <a:r>
              <a:rPr lang="en-US" sz="1000" b="0" i="0" dirty="0">
                <a:solidFill>
                  <a:srgbClr val="4C4C51"/>
                </a:solidFill>
                <a:effectLst/>
              </a:rPr>
              <a:t>Restore from backup data in secondary region for audit/compliance purposes</a:t>
            </a:r>
            <a:endParaRPr lang="en-US" sz="1000" dirty="0"/>
          </a:p>
        </p:txBody>
      </p:sp>
      <p:pic>
        <p:nvPicPr>
          <p:cNvPr id="2052" name="Picture 4">
            <a:extLst>
              <a:ext uri="{FF2B5EF4-FFF2-40B4-BE49-F238E27FC236}">
                <a16:creationId xmlns:a16="http://schemas.microsoft.com/office/drawing/2014/main" id="{3691D134-5E4E-26B8-20CD-1764CA1F41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889" y="2017350"/>
            <a:ext cx="4352925"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Available: GA: Latest generation burstable VMs - Bsv2, Basv2, and Bpsv2</a:t>
            </a:r>
            <a:endParaRPr lang="en-US" sz="1000" dirty="0">
              <a:latin typeface="+mj-lt"/>
            </a:endParaRPr>
          </a:p>
          <a:p>
            <a:r>
              <a:rPr lang="en-US" sz="1000" dirty="0">
                <a:latin typeface="+mj-lt"/>
              </a:rPr>
              <a:t>The Bsv2, Basv2, and Bpsv2 series virtual machines are the latest generation of Azure burstable general purpose VMs, providing a baseline level of CPU utilization and capable of expanding to higher CPU utilization as workload volume increases. </a:t>
            </a:r>
          </a:p>
          <a:p>
            <a:r>
              <a:rPr lang="en-US" sz="1000" dirty="0">
                <a:latin typeface="+mj-lt"/>
              </a:rPr>
              <a:t>New VMs provides:</a:t>
            </a:r>
          </a:p>
          <a:p>
            <a:pPr marL="171450" indent="-171450">
              <a:buFont typeface="Arial" panose="020B0604020202020204" pitchFamily="34" charset="0"/>
              <a:buChar char="•"/>
            </a:pPr>
            <a:r>
              <a:rPr lang="en-US" sz="1000" dirty="0">
                <a:latin typeface="+mj-lt"/>
              </a:rPr>
              <a:t>Up to 15 % performance</a:t>
            </a:r>
          </a:p>
          <a:p>
            <a:pPr marL="171450" indent="-171450">
              <a:buFont typeface="Arial" panose="020B0604020202020204" pitchFamily="34" charset="0"/>
              <a:buChar char="•"/>
            </a:pPr>
            <a:r>
              <a:rPr lang="en-US" sz="1000" dirty="0">
                <a:latin typeface="+mj-lt"/>
              </a:rPr>
              <a:t>Up to x5 higher network bandwidth</a:t>
            </a:r>
          </a:p>
          <a:p>
            <a:pPr marL="171450" indent="-171450">
              <a:buFont typeface="Arial" panose="020B0604020202020204" pitchFamily="34" charset="0"/>
              <a:buChar char="•"/>
            </a:pPr>
            <a:r>
              <a:rPr lang="en-US" sz="1000" dirty="0">
                <a:latin typeface="+mj-lt"/>
              </a:rPr>
              <a:t>10X higher remote storage throughput.</a:t>
            </a:r>
          </a:p>
          <a:p>
            <a:endParaRPr lang="en-US" sz="1000" dirty="0">
              <a:latin typeface="+mj-lt"/>
            </a:endParaRP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Service Fabric 9.1 Sixth Refresh Release</a:t>
            </a:r>
            <a:endParaRPr lang="en-US" sz="1000" dirty="0"/>
          </a:p>
          <a:p>
            <a:pPr algn="just"/>
            <a:r>
              <a:rPr lang="en-US" sz="1000" dirty="0"/>
              <a:t>Microsoft has announced that the 9.1 Sixth Refresh release of the Service Fabric runtime has completed rolling out to the various Azure regions along with tooling and SDK updates. </a:t>
            </a:r>
          </a:p>
          <a:p>
            <a:pPr algn="just"/>
            <a:r>
              <a:rPr lang="en-US" sz="1000" dirty="0"/>
              <a:t>More information can be found </a:t>
            </a:r>
            <a:r>
              <a:rPr lang="en-US" sz="1000" dirty="0">
                <a:hlinkClick r:id="rId4"/>
              </a:rPr>
              <a:t>here</a:t>
            </a:r>
            <a:endParaRPr lang="en-US" sz="1000" dirty="0"/>
          </a:p>
          <a:p>
            <a:pPr algn="just"/>
            <a:endParaRPr lang="en-US" sz="1000"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General Available: Configure load testing in your CI/CD pipeline from Azure portal</a:t>
            </a:r>
            <a:endParaRPr lang="en-US" sz="1000" dirty="0">
              <a:latin typeface="+mj-lt"/>
            </a:endParaRPr>
          </a:p>
          <a:p>
            <a:r>
              <a:rPr lang="en-US" sz="1000" dirty="0">
                <a:latin typeface="+mj-lt"/>
              </a:rPr>
              <a:t>Azure Portal now has capabilities to set up load testing in CI/CD pipeline through a simple process. Test files, such as JMeter scripts and YAML configuration, will automatically be added to repository. This enables automated pipeline runs, helping to detect performance issues early in the development cycle.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View trends of client-side metrics across test runs in Azure Load Testing</a:t>
            </a:r>
            <a:endParaRPr lang="en-US" sz="1000" dirty="0"/>
          </a:p>
          <a:p>
            <a:pPr algn="just"/>
            <a:r>
              <a:rPr lang="en-US" sz="1000" dirty="0"/>
              <a:t>Azure Load Testing, now allows to track trends in client-side metrics from last ten test runs. This allows to see historical data and how applications are performed.</a:t>
            </a:r>
          </a:p>
          <a:p>
            <a:pPr algn="just"/>
            <a:r>
              <a:rPr lang="en-US" sz="1000" dirty="0"/>
              <a:t>It is also possible to pick one test run as a baseline and compare the recent metrics to it. </a:t>
            </a:r>
          </a:p>
        </p:txBody>
      </p:sp>
      <p:pic>
        <p:nvPicPr>
          <p:cNvPr id="3" name="Picture 2">
            <a:extLst>
              <a:ext uri="{FF2B5EF4-FFF2-40B4-BE49-F238E27FC236}">
                <a16:creationId xmlns:a16="http://schemas.microsoft.com/office/drawing/2014/main" id="{DF4A6286-0C2A-EEC5-F52A-2A969C349991}"/>
              </a:ext>
            </a:extLst>
          </p:cNvPr>
          <p:cNvPicPr>
            <a:picLocks noChangeAspect="1"/>
          </p:cNvPicPr>
          <p:nvPr/>
        </p:nvPicPr>
        <p:blipFill>
          <a:blip r:embed="rId4"/>
          <a:stretch>
            <a:fillRect/>
          </a:stretch>
        </p:blipFill>
        <p:spPr>
          <a:xfrm>
            <a:off x="435583" y="2154267"/>
            <a:ext cx="3769946" cy="1175693"/>
          </a:xfrm>
          <a:prstGeom prst="rect">
            <a:avLst/>
          </a:prstGeom>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Windows 365 App Experience</a:t>
            </a:r>
            <a:endParaRPr lang="en-US" sz="1000" dirty="0">
              <a:latin typeface="+mj-lt"/>
            </a:endParaRPr>
          </a:p>
          <a:p>
            <a:pPr algn="just"/>
            <a:r>
              <a:rPr lang="en-US" sz="1000" dirty="0">
                <a:latin typeface="+mj-lt"/>
              </a:rPr>
              <a:t>Microsoft released a new app for the Android devices that allows automatically start the Virtual Desktop during the connection of external monitor to the device. The connection to the remote desktop is fully moved to the external monitor and support all features of the W365 and simultaneous usage of the phone device as well.</a:t>
            </a:r>
          </a:p>
          <a:p>
            <a:pPr algn="just"/>
            <a:r>
              <a:rPr lang="en-US" sz="1000" dirty="0">
                <a:latin typeface="+mj-lt"/>
              </a:rPr>
              <a:t>They also introduce the AutoStart feature that will start your desktop as soon as you connect the external monitor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Public Preview: Azure CLI “</a:t>
            </a:r>
            <a:r>
              <a:rPr lang="en-US" sz="1000" dirty="0" err="1">
                <a:hlinkClick r:id="rId3"/>
              </a:rPr>
              <a:t>az</a:t>
            </a:r>
            <a:r>
              <a:rPr lang="en-US" sz="1000" dirty="0">
                <a:hlinkClick r:id="rId3"/>
              </a:rPr>
              <a:t> </a:t>
            </a:r>
            <a:r>
              <a:rPr lang="en-US" sz="1000" dirty="0" err="1">
                <a:hlinkClick r:id="rId3"/>
              </a:rPr>
              <a:t>aks</a:t>
            </a:r>
            <a:r>
              <a:rPr lang="en-US" sz="1000" dirty="0">
                <a:hlinkClick r:id="rId3"/>
              </a:rPr>
              <a:t> copilot” for AKS</a:t>
            </a:r>
            <a:endParaRPr lang="en-US" sz="1000" dirty="0"/>
          </a:p>
          <a:p>
            <a:r>
              <a:rPr lang="en-US" sz="1000" dirty="0"/>
              <a:t>Azure CLI integrates CHAT GPT functionality in the CLI that provides an expert assistance for the AKS. </a:t>
            </a:r>
          </a:p>
          <a:p>
            <a:pPr marL="171450" indent="-171450">
              <a:buFont typeface="Arial" panose="020B0604020202020204" pitchFamily="34" charset="0"/>
              <a:buChar char="•"/>
            </a:pPr>
            <a:r>
              <a:rPr lang="en-US" sz="1000" dirty="0"/>
              <a:t>Key Features and Benefits</a:t>
            </a:r>
          </a:p>
          <a:p>
            <a:pPr marL="514350" lvl="1" indent="-171450">
              <a:buFont typeface="Arial" panose="020B0604020202020204" pitchFamily="34" charset="0"/>
              <a:buChar char="•"/>
            </a:pPr>
            <a:r>
              <a:rPr lang="en-US" sz="1000" dirty="0">
                <a:latin typeface="+mj-lt"/>
              </a:rPr>
              <a:t>Chat-Based Assistance</a:t>
            </a:r>
          </a:p>
          <a:p>
            <a:pPr marL="514350" lvl="1" indent="-171450">
              <a:buFont typeface="Arial" panose="020B0604020202020204" pitchFamily="34" charset="0"/>
              <a:buChar char="•"/>
            </a:pPr>
            <a:r>
              <a:rPr lang="en-US" sz="1000" dirty="0">
                <a:latin typeface="+mj-lt"/>
              </a:rPr>
              <a:t>Flexible Integration with OpenAI and Azure</a:t>
            </a:r>
          </a:p>
          <a:p>
            <a:pPr marL="514350" lvl="1" indent="-171450">
              <a:buFont typeface="Arial" panose="020B0604020202020204" pitchFamily="34" charset="0"/>
              <a:buChar char="•"/>
            </a:pPr>
            <a:r>
              <a:rPr lang="en-US" sz="1000" dirty="0">
                <a:latin typeface="+mj-lt"/>
              </a:rPr>
              <a:t>Real-Time Troubleshooting</a:t>
            </a:r>
          </a:p>
          <a:p>
            <a:pPr marL="514350" lvl="1" indent="-171450">
              <a:buFont typeface="Arial" panose="020B0604020202020204" pitchFamily="34" charset="0"/>
              <a:buChar char="•"/>
            </a:pPr>
            <a:r>
              <a:rPr lang="en-US" sz="1000" dirty="0">
                <a:latin typeface="+mj-lt"/>
              </a:rPr>
              <a:t>Direct Querying</a:t>
            </a:r>
          </a:p>
          <a:p>
            <a:r>
              <a:rPr lang="en-US" sz="1000" dirty="0"/>
              <a:t>The following command should be run:</a:t>
            </a:r>
          </a:p>
          <a:p>
            <a:pPr marL="171450" indent="-171450">
              <a:buFont typeface="Arial" panose="020B0604020202020204" pitchFamily="34" charset="0"/>
              <a:buChar char="•"/>
            </a:pPr>
            <a:r>
              <a:rPr lang="en-US" sz="1000" dirty="0" err="1"/>
              <a:t>az</a:t>
            </a:r>
            <a:r>
              <a:rPr lang="en-US" sz="1000" dirty="0"/>
              <a:t> extension add --name </a:t>
            </a:r>
            <a:r>
              <a:rPr lang="en-US" sz="1000" dirty="0" err="1"/>
              <a:t>aks</a:t>
            </a:r>
            <a:r>
              <a:rPr lang="en-US" sz="1000" dirty="0"/>
              <a:t>-preview</a:t>
            </a:r>
          </a:p>
          <a:p>
            <a:pPr marL="171450" indent="-171450">
              <a:buFont typeface="Arial" panose="020B0604020202020204" pitchFamily="34" charset="0"/>
              <a:buChar char="•"/>
            </a:pPr>
            <a:r>
              <a:rPr lang="en-US" sz="1000" dirty="0" err="1"/>
              <a:t>az</a:t>
            </a:r>
            <a:r>
              <a:rPr lang="en-US" sz="1000" dirty="0"/>
              <a:t> extension update --name </a:t>
            </a:r>
            <a:r>
              <a:rPr lang="en-US" sz="1000" dirty="0" err="1"/>
              <a:t>aks</a:t>
            </a:r>
            <a:r>
              <a:rPr lang="en-US" sz="1000" dirty="0"/>
              <a:t>-preview</a:t>
            </a:r>
          </a:p>
          <a:p>
            <a:pPr marL="171450" indent="-171450">
              <a:buFont typeface="Arial" panose="020B0604020202020204" pitchFamily="34" charset="0"/>
              <a:buChar char="•"/>
            </a:pPr>
            <a:r>
              <a:rPr lang="en-US" sz="1000" dirty="0"/>
              <a:t>set OPENAI_API_KEY=xxx</a:t>
            </a:r>
          </a:p>
          <a:p>
            <a:pPr marL="171450" indent="-171450">
              <a:buFont typeface="Arial" panose="020B0604020202020204" pitchFamily="34" charset="0"/>
              <a:buChar char="•"/>
            </a:pPr>
            <a:r>
              <a:rPr lang="en-US" sz="1000" dirty="0"/>
              <a:t>set OPENAI_API_MODEL=gpt-3.5-turbo</a:t>
            </a:r>
          </a:p>
          <a:p>
            <a:r>
              <a:rPr lang="en-US" sz="1000" dirty="0"/>
              <a:t>To test the functionality runt the command:</a:t>
            </a:r>
          </a:p>
          <a:p>
            <a:pPr marL="171450" indent="-171450">
              <a:buFont typeface="Arial" panose="020B0604020202020204" pitchFamily="34" charset="0"/>
              <a:buChar char="•"/>
            </a:pPr>
            <a:r>
              <a:rPr lang="en-US" sz="1000" dirty="0" err="1"/>
              <a:t>az</a:t>
            </a:r>
            <a:r>
              <a:rPr lang="en-US" sz="1000" dirty="0"/>
              <a:t> </a:t>
            </a:r>
            <a:r>
              <a:rPr lang="en-US" sz="1000" dirty="0" err="1"/>
              <a:t>aks</a:t>
            </a:r>
            <a:r>
              <a:rPr lang="en-US" sz="1000" dirty="0"/>
              <a:t> copilot –p “question”</a:t>
            </a:r>
          </a:p>
          <a:p>
            <a:pPr lvl="1"/>
            <a:endParaRPr lang="en-US" sz="1000" dirty="0">
              <a:latin typeface="+mj-lt"/>
            </a:endParaRPr>
          </a:p>
        </p:txBody>
      </p:sp>
      <p:pic>
        <p:nvPicPr>
          <p:cNvPr id="1026" name="Picture 2" descr="A mobile phone connected to the Connected Cloud PC, along with the words &quot;Start your Cloud PC automatically from your phone&quot;">
            <a:extLst>
              <a:ext uri="{FF2B5EF4-FFF2-40B4-BE49-F238E27FC236}">
                <a16:creationId xmlns:a16="http://schemas.microsoft.com/office/drawing/2014/main" id="{0BB6B876-F7D8-76CA-E8CF-3F0670A4D0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4021" y="2461260"/>
            <a:ext cx="1271167" cy="225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Use Azure Key Vault to securely store and retrieve access key when mounting Azure Storage as a local share in App Service</a:t>
            </a:r>
            <a:endParaRPr lang="en-US" sz="1000" dirty="0">
              <a:latin typeface="+mj-lt"/>
            </a:endParaRPr>
          </a:p>
          <a:p>
            <a:pPr algn="just"/>
            <a:r>
              <a:rPr lang="en-US" sz="1000" dirty="0">
                <a:latin typeface="+mj-lt"/>
              </a:rPr>
              <a:t>Azure Key Vault now can be used to retrieve and store Azure Storage Account access key for the App Service to mount the share. This feature is available for App Service Linux code and container, Windows containers and Windows code</a:t>
            </a:r>
          </a:p>
          <a:p>
            <a:pPr algn="just"/>
            <a:r>
              <a:rPr lang="en-US" sz="1000" dirty="0">
                <a:latin typeface="+mj-lt"/>
              </a:rPr>
              <a:t>Limitations:</a:t>
            </a:r>
          </a:p>
          <a:p>
            <a:pPr marL="171450" indent="-171450" algn="just">
              <a:buFont typeface="Arial" panose="020B0604020202020204" pitchFamily="34" charset="0"/>
              <a:buChar char="•"/>
            </a:pPr>
            <a:r>
              <a:rPr lang="en-US" sz="1000" dirty="0">
                <a:latin typeface="+mj-lt"/>
              </a:rPr>
              <a:t>SA firewall is supported only through the SE and PE</a:t>
            </a:r>
          </a:p>
          <a:p>
            <a:pPr marL="171450" indent="-171450" algn="just">
              <a:buFont typeface="Arial" panose="020B0604020202020204" pitchFamily="34" charset="0"/>
              <a:buChar char="•"/>
            </a:pPr>
            <a:r>
              <a:rPr lang="en-US" sz="1000" dirty="0">
                <a:latin typeface="+mj-lt"/>
              </a:rPr>
              <a:t>FTP/FTPS access to custom-mounted storage isn't supported</a:t>
            </a:r>
          </a:p>
          <a:p>
            <a:pPr marL="171450" indent="-171450" algn="just">
              <a:buFont typeface="Arial" panose="020B0604020202020204" pitchFamily="34" charset="0"/>
              <a:buChar char="•"/>
            </a:pPr>
            <a:r>
              <a:rPr lang="en-US" sz="1000" dirty="0">
                <a:latin typeface="+mj-lt"/>
              </a:rPr>
              <a:t>Mapping / or /home to custom-mounted storage isn't supported</a:t>
            </a:r>
          </a:p>
          <a:p>
            <a:pPr marL="171450" indent="-171450" algn="just">
              <a:buFont typeface="Arial" panose="020B0604020202020204" pitchFamily="34" charset="0"/>
              <a:buChar char="•"/>
            </a:pPr>
            <a:r>
              <a:rPr lang="en-US" sz="1000" dirty="0">
                <a:latin typeface="+mj-lt"/>
              </a:rPr>
              <a:t>Azure Storage isn't supported with Docker Compose scenarios.</a:t>
            </a:r>
          </a:p>
          <a:p>
            <a:pPr marL="171450" indent="-171450" algn="just">
              <a:buFont typeface="Arial" panose="020B0604020202020204" pitchFamily="34" charset="0"/>
              <a:buChar char="•"/>
            </a:pPr>
            <a:r>
              <a:rPr lang="en-US" sz="1000" dirty="0">
                <a:latin typeface="+mj-lt"/>
              </a:rPr>
              <a:t>Storage mounts aren't included in backups.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Higher default value for Azure Functions Event Hubs max batch size</a:t>
            </a:r>
            <a:endParaRPr lang="en-US" sz="1000" dirty="0"/>
          </a:p>
          <a:p>
            <a:pPr algn="just"/>
            <a:r>
              <a:rPr lang="en-US" sz="1000" dirty="0"/>
              <a:t>Azure Function Event Hubs Extension starting from version 6.0.0 will have aa higher default value for the </a:t>
            </a:r>
            <a:r>
              <a:rPr lang="en-US" sz="1000" dirty="0" err="1"/>
              <a:t>maxEventBatchSize</a:t>
            </a:r>
            <a:r>
              <a:rPr lang="en-US" sz="1000" dirty="0"/>
              <a:t> to 100.</a:t>
            </a:r>
          </a:p>
          <a:p>
            <a:pPr algn="just"/>
            <a:r>
              <a:rPr lang="en-US" sz="1000" dirty="0"/>
              <a:t>This value set a maximum number of events that function can receive from the Event Hub.</a:t>
            </a:r>
          </a:p>
          <a:p>
            <a:pPr algn="just"/>
            <a:r>
              <a:rPr lang="en-US" sz="1000" dirty="0"/>
              <a:t>It might be beneficial to the average scenario by helping to improve performance as well as lower costs due to fewer function executions. </a:t>
            </a:r>
          </a:p>
        </p:txBody>
      </p:sp>
    </p:spTree>
    <p:extLst>
      <p:ext uri="{BB962C8B-B14F-4D97-AF65-F5344CB8AC3E}">
        <p14:creationId xmlns:p14="http://schemas.microsoft.com/office/powerpoint/2010/main" val="8584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Ultra Disk Storage is now available in UK West</a:t>
            </a:r>
            <a:endParaRPr lang="en-US" sz="1000" dirty="0">
              <a:latin typeface="+mj-lt"/>
            </a:endParaRPr>
          </a:p>
          <a:p>
            <a:pPr algn="just"/>
            <a:r>
              <a:rPr lang="en-US" sz="1000" dirty="0">
                <a:latin typeface="+mj-lt"/>
              </a:rPr>
              <a:t>Azure Ultra Disk Storage is now available in UK West. Azure Ultra Disk Storage offers high throughput, high IOPS, and consistent low latency disk storage for Azure virtual machines (VMs). Ultra Disk Storage is suited for data-intensive workloads such as SAP HANA, top-tier databases, and transaction-heavy workloads.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Azure NetApp Files Standard network features support in US Government region</a:t>
            </a:r>
            <a:endParaRPr lang="en-US" sz="1000" dirty="0"/>
          </a:p>
          <a:p>
            <a:pPr algn="just"/>
            <a:r>
              <a:rPr lang="en-US" sz="1000" dirty="0"/>
              <a:t>Azure NetApp files in the US Government now supports standard network features that  deliver enhanced Virtual Networking experience. The features are:</a:t>
            </a:r>
          </a:p>
          <a:p>
            <a:pPr marL="171450" indent="-171450" algn="just">
              <a:buFont typeface="Arial" panose="020B0604020202020204" pitchFamily="34" charset="0"/>
              <a:buChar char="•"/>
            </a:pPr>
            <a:r>
              <a:rPr lang="en-US" sz="1000" dirty="0"/>
              <a:t>NSG Support</a:t>
            </a:r>
          </a:p>
          <a:p>
            <a:pPr marL="171450" indent="-171450" algn="just">
              <a:buFont typeface="Arial" panose="020B0604020202020204" pitchFamily="34" charset="0"/>
              <a:buChar char="•"/>
            </a:pPr>
            <a:r>
              <a:rPr lang="en-US" sz="1000" dirty="0"/>
              <a:t>UDR Support</a:t>
            </a:r>
          </a:p>
          <a:p>
            <a:pPr marL="171450" indent="-171450" algn="just">
              <a:buFont typeface="Arial" panose="020B0604020202020204" pitchFamily="34" charset="0"/>
              <a:buChar char="•"/>
            </a:pPr>
            <a:r>
              <a:rPr lang="en-US" sz="1000" dirty="0"/>
              <a:t>On-Premises Connectivity</a:t>
            </a:r>
          </a:p>
          <a:p>
            <a:pPr marL="171450" indent="-171450" algn="just">
              <a:buFont typeface="Arial" panose="020B0604020202020204" pitchFamily="34" charset="0"/>
              <a:buChar char="•"/>
            </a:pPr>
            <a:r>
              <a:rPr lang="en-US" sz="1000" dirty="0"/>
              <a:t>ExpressRoute FastPath support</a:t>
            </a:r>
          </a:p>
          <a:p>
            <a:pPr marL="171450" indent="-171450" algn="just">
              <a:buFont typeface="Arial" panose="020B0604020202020204" pitchFamily="34" charset="0"/>
              <a:buChar char="•"/>
            </a:pPr>
            <a:r>
              <a:rPr lang="en-US" sz="1000" dirty="0"/>
              <a:t>Cross-Region Mount Volumes</a:t>
            </a:r>
          </a:p>
          <a:p>
            <a:pPr marL="171450" indent="-171450" algn="just">
              <a:buFont typeface="Arial" panose="020B0604020202020204" pitchFamily="34" charset="0"/>
              <a:buChar char="•"/>
            </a:pPr>
            <a:r>
              <a:rPr lang="en-US" sz="1000" dirty="0"/>
              <a:t>Private Link and Service Endpoint Support</a:t>
            </a:r>
          </a:p>
          <a:p>
            <a:pPr marL="171450" indent="-171450" algn="just">
              <a:buFont typeface="Arial" panose="020B0604020202020204" pitchFamily="34" charset="0"/>
              <a:buChar char="•"/>
            </a:pPr>
            <a:r>
              <a:rPr lang="en-US" sz="1000" dirty="0"/>
              <a:t>VWAN Support</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Azure Cosmos DB </a:t>
            </a:r>
            <a:r>
              <a:rPr lang="en-US" sz="1000" dirty="0" err="1">
                <a:latin typeface="+mj-lt"/>
                <a:hlinkClick r:id="rId2"/>
              </a:rPr>
              <a:t>Javascript</a:t>
            </a:r>
            <a:r>
              <a:rPr lang="en-US" sz="1000" dirty="0">
                <a:latin typeface="+mj-lt"/>
                <a:hlinkClick r:id="rId2"/>
              </a:rPr>
              <a:t> SDK v4.0</a:t>
            </a:r>
            <a:endParaRPr lang="en-US" sz="1000" dirty="0">
              <a:latin typeface="+mj-lt"/>
            </a:endParaRPr>
          </a:p>
          <a:p>
            <a:pPr algn="just"/>
            <a:r>
              <a:rPr lang="en-US" sz="1000" dirty="0">
                <a:latin typeface="+mj-lt"/>
              </a:rPr>
              <a:t>Microsoft Release  a JavaScript SDK version 4.0 for the Cosmos DB. The Azure Cosmos DB JavaScript SDK empowers developers to construct Azure Cosmos DB applications using the NOSQL API, streamlining a multitude of operations with enhanced ease and efficiency. </a:t>
            </a:r>
          </a:p>
          <a:p>
            <a:pPr algn="just"/>
            <a:r>
              <a:rPr lang="en-US" sz="1000" dirty="0">
                <a:latin typeface="+mj-lt"/>
              </a:rPr>
              <a:t>The SDK targets Node v16 and above and has many new features including:</a:t>
            </a:r>
          </a:p>
          <a:p>
            <a:pPr marL="171450" indent="-171450" algn="just">
              <a:buFont typeface="Arial" panose="020B0604020202020204" pitchFamily="34" charset="0"/>
              <a:buChar char="•"/>
            </a:pPr>
            <a:r>
              <a:rPr lang="en-US" sz="1000" dirty="0">
                <a:latin typeface="+mj-lt"/>
              </a:rPr>
              <a:t>Hierarchical partition keys</a:t>
            </a:r>
          </a:p>
          <a:p>
            <a:pPr marL="171450" indent="-171450" algn="just">
              <a:buFont typeface="Arial" panose="020B0604020202020204" pitchFamily="34" charset="0"/>
              <a:buChar char="•"/>
            </a:pPr>
            <a:r>
              <a:rPr lang="en-US" sz="1000" dirty="0">
                <a:latin typeface="+mj-lt"/>
              </a:rPr>
              <a:t>Client-side request diagnostics</a:t>
            </a:r>
          </a:p>
          <a:p>
            <a:pPr marL="171450" indent="-171450" algn="just">
              <a:buFont typeface="Arial" panose="020B0604020202020204" pitchFamily="34" charset="0"/>
              <a:buChar char="•"/>
            </a:pPr>
            <a:r>
              <a:rPr lang="en-US" sz="1000" dirty="0">
                <a:latin typeface="+mj-lt"/>
              </a:rPr>
              <a:t>Index metrics </a:t>
            </a:r>
          </a:p>
          <a:p>
            <a:pPr marL="171450" indent="-171450" algn="just">
              <a:buFont typeface="Arial" panose="020B0604020202020204" pitchFamily="34" charset="0"/>
              <a:buChar char="•"/>
            </a:pPr>
            <a:r>
              <a:rPr lang="en-US" sz="1000" dirty="0">
                <a:latin typeface="+mj-lt"/>
              </a:rPr>
              <a:t>New implementation for Change Feed</a:t>
            </a:r>
          </a:p>
          <a:p>
            <a:pPr marL="171450" indent="-171450" algn="just">
              <a:buFont typeface="Arial" panose="020B0604020202020204" pitchFamily="34" charset="0"/>
              <a:buChar char="•"/>
            </a:pPr>
            <a:r>
              <a:rPr lang="en-US" sz="1000" dirty="0">
                <a:latin typeface="+mj-lt"/>
              </a:rPr>
              <a:t>Priority-based throttling</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Configure customer-managed keys on existing Cosmos DB accounts</a:t>
            </a:r>
            <a:endParaRPr lang="en-US" sz="1000" dirty="0"/>
          </a:p>
          <a:p>
            <a:pPr algn="just"/>
            <a:r>
              <a:rPr lang="en-US" sz="1000" dirty="0"/>
              <a:t>Azure Cosmos DB accounts now supports enabling the  Customer Managed Keys (CMK) on existing accounts. This eliminates the need to migrate data to a new account to enable CMK.</a:t>
            </a:r>
          </a:p>
          <a:p>
            <a:pPr algn="just"/>
            <a:r>
              <a:rPr lang="en-US" sz="1000" dirty="0"/>
              <a:t>Known limitations</a:t>
            </a:r>
          </a:p>
          <a:p>
            <a:pPr marL="171450" indent="-171450" algn="just">
              <a:buFont typeface="Arial" panose="020B0604020202020204" pitchFamily="34" charset="0"/>
              <a:buChar char="•"/>
            </a:pPr>
            <a:r>
              <a:rPr lang="en-US" sz="1000" dirty="0"/>
              <a:t>Enabling CMK is available only at a Cosmos DB account level and not at collections.</a:t>
            </a:r>
          </a:p>
          <a:p>
            <a:pPr marL="171450" indent="-171450" algn="just">
              <a:buFont typeface="Arial" panose="020B0604020202020204" pitchFamily="34" charset="0"/>
              <a:buChar char="•"/>
            </a:pPr>
            <a:r>
              <a:rPr lang="en-US" sz="1000" dirty="0"/>
              <a:t>It is now supported enabling CMK on existing Azure Cosmos DB for Apache Cassandra accounts.</a:t>
            </a:r>
          </a:p>
          <a:p>
            <a:pPr marL="171450" indent="-171450" algn="just">
              <a:buFont typeface="Arial" panose="020B0604020202020204" pitchFamily="34" charset="0"/>
              <a:buChar char="•"/>
            </a:pPr>
            <a:r>
              <a:rPr lang="en-US" sz="1000" dirty="0"/>
              <a:t>It is now supported enabling CMK on existing accounts that are enabled for Materialized Views and Full Fidelity Change Feed (FFCF) as well.</a:t>
            </a:r>
          </a:p>
          <a:p>
            <a:pPr marL="171450" indent="-171450" algn="just">
              <a:buFont typeface="Arial" panose="020B0604020202020204" pitchFamily="34" charset="0"/>
              <a:buChar char="•"/>
            </a:pPr>
            <a:r>
              <a:rPr lang="en-US" sz="1000" dirty="0"/>
              <a:t>Ensure account must not have documents with large IDs greater than 990 bytes before enabling CMK. </a:t>
            </a:r>
          </a:p>
          <a:p>
            <a:pPr marL="171450" indent="-171450" algn="just">
              <a:buFont typeface="Arial" panose="020B0604020202020204" pitchFamily="34" charset="0"/>
              <a:buChar char="•"/>
            </a:pPr>
            <a:r>
              <a:rPr lang="en-US" sz="1000" dirty="0"/>
              <a:t>During encryption of existing data, control plane actions such as "add region" is blocked. These actions are unblocked and can be used right after the encryption is complete.</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Private preview of Data Virtualization in Azure SQL Database</a:t>
            </a:r>
            <a:endParaRPr lang="en-US" sz="1000" dirty="0">
              <a:latin typeface="+mj-lt"/>
            </a:endParaRPr>
          </a:p>
          <a:p>
            <a:pPr algn="just"/>
            <a:r>
              <a:rPr lang="en-US" sz="1000" dirty="0">
                <a:latin typeface="+mj-lt"/>
              </a:rPr>
              <a:t>MS announced the private preview of Data Virtualization in Azure SQL Database. Data Virtualization in Azure SQL Database enables working with CSV, Parquet, and Delta files stored on Azure Storage Account v2 (Azure Blob Storage) and Azure Data Lake Storage Gen2. Azure SQL Database will now support: CREATE EXTERNAL TABLE (CET), CREATE EXTERNAL TABLE AS SELECT (CETAS) as well as enhanced OPENROWSET capabilities to work with the new file formats.</a:t>
            </a:r>
          </a:p>
          <a:p>
            <a:pPr algn="just"/>
            <a:r>
              <a:rPr lang="en-US" sz="1000" dirty="0">
                <a:latin typeface="+mj-lt"/>
              </a:rPr>
              <a:t>Major benefits of Data Virtualization in Azure SQL Database are:</a:t>
            </a:r>
          </a:p>
          <a:p>
            <a:pPr marL="171450" indent="-171450" algn="just">
              <a:buFont typeface="Arial" panose="020B0604020202020204" pitchFamily="34" charset="0"/>
              <a:buChar char="•"/>
            </a:pPr>
            <a:r>
              <a:rPr lang="en-US" sz="1000" dirty="0">
                <a:latin typeface="+mj-lt"/>
              </a:rPr>
              <a:t>No data movement: Access real-time data where it is.</a:t>
            </a:r>
          </a:p>
          <a:p>
            <a:pPr marL="171450" indent="-171450" algn="just">
              <a:buFont typeface="Arial" panose="020B0604020202020204" pitchFamily="34" charset="0"/>
              <a:buChar char="•"/>
            </a:pPr>
            <a:r>
              <a:rPr lang="en-US" sz="1000" dirty="0">
                <a:latin typeface="+mj-lt"/>
              </a:rPr>
              <a:t>T-SQL language: Ability to leverage all the benefits of the T-SQL language, its commands, enhancements, and familiarity.</a:t>
            </a:r>
          </a:p>
          <a:p>
            <a:pPr marL="171450" indent="-171450" algn="just">
              <a:buFont typeface="Arial" panose="020B0604020202020204" pitchFamily="34" charset="0"/>
              <a:buChar char="•"/>
            </a:pPr>
            <a:r>
              <a:rPr lang="en-US" sz="1000" dirty="0">
                <a:latin typeface="+mj-lt"/>
              </a:rPr>
              <a:t>One source for all data: Users and applications can use Azure SQL Database as a data hub, accessing all the required data in a single environment.</a:t>
            </a:r>
          </a:p>
          <a:p>
            <a:pPr marL="171450" indent="-171450" algn="just">
              <a:buFont typeface="Arial" panose="020B0604020202020204" pitchFamily="34" charset="0"/>
              <a:buChar char="•"/>
            </a:pPr>
            <a:r>
              <a:rPr lang="en-US" sz="1000" dirty="0">
                <a:latin typeface="+mj-lt"/>
              </a:rPr>
              <a:t>Security: Leverage SQL security capabilities to simplify permissions, credential management, and control</a:t>
            </a:r>
          </a:p>
          <a:p>
            <a:pPr marL="171450" indent="-171450" algn="just">
              <a:buFont typeface="Arial" panose="020B0604020202020204" pitchFamily="34" charset="0"/>
              <a:buChar char="•"/>
            </a:pPr>
            <a:r>
              <a:rPr lang="en-US" sz="1000" dirty="0">
                <a:latin typeface="+mj-lt"/>
              </a:rPr>
              <a:t>Export: Easily export data as CSV or Parquet to any Azure Storage location, either to empower other applications or reduce cost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dirty="0"/>
              <a:t>Azure SQL Updates</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General Availability: Azure SQL updates for mid-September 2023</a:t>
            </a:r>
            <a:endParaRPr lang="en-US" sz="1000" dirty="0"/>
          </a:p>
          <a:p>
            <a:r>
              <a:rPr lang="en-US" sz="1000" dirty="0"/>
              <a:t>The following updates/features are GA:</a:t>
            </a:r>
          </a:p>
          <a:p>
            <a:pPr marL="171450" indent="-171450">
              <a:buFont typeface="Arial" panose="020B0604020202020204" pitchFamily="34" charset="0"/>
              <a:buChar char="•"/>
            </a:pPr>
            <a:r>
              <a:rPr lang="en-US" sz="1000" dirty="0"/>
              <a:t>The automated backups taken in Azure SQL Database using </a:t>
            </a:r>
            <a:r>
              <a:rPr lang="en-US" sz="1000" dirty="0" err="1"/>
              <a:t>sys.dm_database_backups</a:t>
            </a:r>
            <a:r>
              <a:rPr lang="en-US" sz="1000" dirty="0"/>
              <a:t>(not supported for </a:t>
            </a:r>
            <a:r>
              <a:rPr lang="en-US" sz="1000" dirty="0" err="1"/>
              <a:t>HyperScale</a:t>
            </a:r>
            <a:r>
              <a:rPr lang="en-US" sz="1000" dirty="0"/>
              <a:t>)</a:t>
            </a:r>
          </a:p>
          <a:p>
            <a:pPr marL="171450" indent="-171450">
              <a:buFont typeface="Arial" panose="020B0604020202020204" pitchFamily="34" charset="0"/>
              <a:buChar char="•"/>
            </a:pPr>
            <a:r>
              <a:rPr lang="en-US" sz="1000" dirty="0"/>
              <a:t>Azure SQL Database Hyperscale backups now support up to 35 days of point-in-time retention. </a:t>
            </a:r>
          </a:p>
          <a:p>
            <a:pPr marL="171450" indent="-171450">
              <a:buFont typeface="Arial" panose="020B0604020202020204" pitchFamily="34" charset="0"/>
              <a:buChar char="•"/>
            </a:pPr>
            <a:r>
              <a:rPr lang="en-US" sz="1000" dirty="0"/>
              <a:t>Azure SQL Database Hyperscale backups now support long-term retention (LTR) for up to 10 years. </a:t>
            </a:r>
          </a:p>
        </p:txBody>
      </p:sp>
    </p:spTree>
    <p:extLst>
      <p:ext uri="{BB962C8B-B14F-4D97-AF65-F5344CB8AC3E}">
        <p14:creationId xmlns:p14="http://schemas.microsoft.com/office/powerpoint/2010/main" val="341872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Microsoft expands partnership with Oracle to bring customers’ mission-critical database workloads to Azure</a:t>
            </a:r>
            <a:endParaRPr lang="en-US" sz="1000" dirty="0"/>
          </a:p>
          <a:p>
            <a:pPr algn="just"/>
            <a:r>
              <a:rPr lang="en-US" sz="1000" dirty="0"/>
              <a:t>Microsoft introduced Oracle </a:t>
            </a:r>
            <a:r>
              <a:rPr lang="en-US" sz="1000" dirty="0" err="1"/>
              <a:t>Database@Azure</a:t>
            </a:r>
            <a:r>
              <a:rPr lang="en-US" sz="1000" dirty="0"/>
              <a:t> as an Oracle Database services inside Azure. With the ability for customers to migrate Oracle databases “as is” to OCI and deploy them in Azure alongside their current workloads in the Microsoft Cloud, organizations can create new solutions and further competitive differentiation.</a:t>
            </a:r>
          </a:p>
          <a:p>
            <a:pPr algn="just"/>
            <a:r>
              <a:rPr lang="en-US" sz="1000" dirty="0"/>
              <a:t>Azure is the only cloud provider other than Oracle Cloud Infrastructure to host Oracle services, including Oracle Exadata Database Service and Oracle Autonomous Database on Oracle Cloud Infrastructure in Azure datacenters.</a:t>
            </a:r>
          </a:p>
          <a:p>
            <a:pPr algn="just"/>
            <a:endParaRPr lang="en-US" sz="1000" dirty="0"/>
          </a:p>
        </p:txBody>
      </p:sp>
      <p:pic>
        <p:nvPicPr>
          <p:cNvPr id="1026" name="Picture 2" descr="Microsoft and Oracle logos">
            <a:extLst>
              <a:ext uri="{FF2B5EF4-FFF2-40B4-BE49-F238E27FC236}">
                <a16:creationId xmlns:a16="http://schemas.microsoft.com/office/drawing/2014/main" id="{E26A5466-C2CD-14BF-D355-D7608B1995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450" y="2836800"/>
            <a:ext cx="2887350" cy="161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43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Machine Learning - Public Preview for September</a:t>
            </a:r>
            <a:endParaRPr lang="en-US" sz="1000" dirty="0"/>
          </a:p>
          <a:p>
            <a:pPr marL="171450" indent="-171450" algn="just">
              <a:buFont typeface="Arial" panose="020B0604020202020204" pitchFamily="34" charset="0"/>
              <a:buChar char="•"/>
            </a:pPr>
            <a:r>
              <a:rPr lang="en-US" sz="1000" dirty="0"/>
              <a:t>Vision models for model catalog: Allows to utilize new task types, namely image classification, image segmentation, and object detection, to finetune, evaluate, and deploy base models using own training data. </a:t>
            </a:r>
          </a:p>
          <a:p>
            <a:pPr marL="171450" indent="-171450" algn="just">
              <a:buFont typeface="Arial" panose="020B0604020202020204" pitchFamily="34" charset="0"/>
              <a:buChar char="•"/>
            </a:pPr>
            <a:r>
              <a:rPr lang="en-US" sz="1000" dirty="0"/>
              <a:t>Enjoy the Prompt Flow code-first functionality: ​ To fully leverage the power of LLMs, start quickly with pre-built workflows and evaluation metrics, and enjoy high-efficiency iterations with </a:t>
            </a:r>
            <a:r>
              <a:rPr lang="en-US" sz="1000" dirty="0" err="1"/>
              <a:t>LLMOps</a:t>
            </a:r>
            <a:r>
              <a:rPr lang="en-US" sz="1000" dirty="0"/>
              <a:t> integration into Prompt Flow. </a:t>
            </a:r>
          </a:p>
          <a:p>
            <a:pPr marL="171450" indent="-171450" algn="just">
              <a:buFont typeface="Arial" panose="020B0604020202020204" pitchFamily="34" charset="0"/>
              <a:buChar char="•"/>
            </a:pPr>
            <a:r>
              <a:rPr lang="en-US" sz="1000" dirty="0"/>
              <a:t>Model Monitoring for LLM Applications​: Allows to monitor LLM applications in production for safety and quality on a user-defined cadence to ensure they deliver maximum business impact.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Retirement</a:t>
            </a:r>
          </a:p>
        </p:txBody>
      </p:sp>
    </p:spTree>
    <p:extLst>
      <p:ext uri="{BB962C8B-B14F-4D97-AF65-F5344CB8AC3E}">
        <p14:creationId xmlns:p14="http://schemas.microsoft.com/office/powerpoint/2010/main" val="303514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dirty="0"/>
              <a:t>Retirement Updates</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Important Notice: Azure Product Retirement: End of Life Announcement of Azure Sphere classic CLI on 30 September 2024. Replace with Azure Sphere CLI</a:t>
            </a:r>
            <a:endParaRPr lang="en-US" sz="1000" dirty="0"/>
          </a:p>
          <a:p>
            <a:r>
              <a:rPr lang="en-US" sz="1000" dirty="0">
                <a:hlinkClick r:id="rId3"/>
              </a:rPr>
              <a:t>Retirement: Azure AI Document Intelligence v2.0 API will be retired on 31 August 2026</a:t>
            </a:r>
            <a:endParaRPr lang="en-US" sz="1000" dirty="0"/>
          </a:p>
          <a:p>
            <a:r>
              <a:rPr lang="en-US" sz="1000" dirty="0">
                <a:hlinkClick r:id="rId4"/>
              </a:rPr>
              <a:t>Announcing Azure FXT Edge Filer Retirement</a:t>
            </a:r>
            <a:endParaRPr lang="en-US" sz="1000" dirty="0"/>
          </a:p>
          <a:p>
            <a:r>
              <a:rPr lang="en-US" sz="1000" dirty="0">
                <a:hlinkClick r:id="rId5"/>
              </a:rPr>
              <a:t>Project Azure </a:t>
            </a:r>
            <a:r>
              <a:rPr lang="en-US" sz="1000" dirty="0" err="1">
                <a:hlinkClick r:id="rId5"/>
              </a:rPr>
              <a:t>FarmBeats</a:t>
            </a:r>
            <a:r>
              <a:rPr lang="en-US" sz="1000" dirty="0">
                <a:hlinkClick r:id="rId5"/>
              </a:rPr>
              <a:t> will be retired on 30 Sep 2023 – transition to Azure Data Manager for Agriculture.</a:t>
            </a:r>
            <a:endParaRPr lang="en-US" sz="1000" dirty="0"/>
          </a:p>
          <a:p>
            <a:r>
              <a:rPr lang="en-US" sz="1000" dirty="0">
                <a:hlinkClick r:id="rId6"/>
              </a:rPr>
              <a:t>Azure Maps Gen1 Price Tier will be retired on 15 September 2026 -- transition to Azure Maps Gen2 Price Tier </a:t>
            </a:r>
            <a:endParaRPr lang="en-US" sz="1000" dirty="0"/>
          </a:p>
          <a:p>
            <a:endParaRPr lang="en-US" sz="1000" dirty="0"/>
          </a:p>
        </p:txBody>
      </p:sp>
    </p:spTree>
    <p:extLst>
      <p:ext uri="{BB962C8B-B14F-4D97-AF65-F5344CB8AC3E}">
        <p14:creationId xmlns:p14="http://schemas.microsoft.com/office/powerpoint/2010/main" val="26798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September patches for Azure DevOps Server and Team Foundation Server</a:t>
            </a:r>
            <a:endParaRPr lang="en-US" sz="1000" dirty="0">
              <a:latin typeface="+mj-lt"/>
            </a:endParaRPr>
          </a:p>
          <a:p>
            <a:r>
              <a:rPr lang="en-US" sz="1000" dirty="0">
                <a:latin typeface="+mj-lt"/>
              </a:rPr>
              <a:t>The following versions of the products have been patched. Check out the links for each version for more details.</a:t>
            </a:r>
          </a:p>
          <a:p>
            <a:pPr marL="171450" indent="-171450">
              <a:buFont typeface="Arial" panose="020B0604020202020204" pitchFamily="34" charset="0"/>
              <a:buChar char="•"/>
            </a:pPr>
            <a:r>
              <a:rPr lang="en-US" sz="1000" dirty="0">
                <a:latin typeface="+mj-lt"/>
              </a:rPr>
              <a:t>Azure DevOps Server 2022.0.1</a:t>
            </a:r>
          </a:p>
          <a:p>
            <a:pPr marL="171450" indent="-171450">
              <a:buFont typeface="Arial" panose="020B0604020202020204" pitchFamily="34" charset="0"/>
              <a:buChar char="•"/>
            </a:pPr>
            <a:r>
              <a:rPr lang="en-US" sz="1000" dirty="0">
                <a:latin typeface="+mj-lt"/>
              </a:rPr>
              <a:t>Azure DevOps Server 2020.1.2</a:t>
            </a:r>
          </a:p>
          <a:p>
            <a:pPr marL="171450" indent="-171450">
              <a:buFont typeface="Arial" panose="020B0604020202020204" pitchFamily="34" charset="0"/>
              <a:buChar char="•"/>
            </a:pPr>
            <a:r>
              <a:rPr lang="en-US" sz="1000" dirty="0">
                <a:latin typeface="+mj-lt"/>
              </a:rPr>
              <a:t>Azure DevOps Server 2020.0.2</a:t>
            </a:r>
          </a:p>
          <a:p>
            <a:pPr marL="171450" indent="-171450">
              <a:buFont typeface="Arial" panose="020B0604020202020204" pitchFamily="34" charset="0"/>
              <a:buChar char="•"/>
            </a:pPr>
            <a:r>
              <a:rPr lang="en-US" sz="1000" dirty="0">
                <a:latin typeface="+mj-lt"/>
              </a:rPr>
              <a:t>Azure DevOps Server 2019.1.2</a:t>
            </a:r>
          </a:p>
          <a:p>
            <a:pPr marL="171450" indent="-171450">
              <a:buFont typeface="Arial" panose="020B0604020202020204" pitchFamily="34" charset="0"/>
              <a:buChar char="•"/>
            </a:pPr>
            <a:r>
              <a:rPr lang="en-US" sz="1000" dirty="0">
                <a:latin typeface="+mj-lt"/>
              </a:rPr>
              <a:t>Azure DevOps Server 2019.0.1</a:t>
            </a:r>
          </a:p>
          <a:p>
            <a:pPr marL="171450" indent="-171450">
              <a:buFont typeface="Arial" panose="020B0604020202020204" pitchFamily="34" charset="0"/>
              <a:buChar char="•"/>
            </a:pPr>
            <a:r>
              <a:rPr lang="en-US" sz="1000" dirty="0">
                <a:latin typeface="+mj-lt"/>
              </a:rPr>
              <a:t>Team Foundation Server 2018.3.2</a:t>
            </a:r>
          </a:p>
          <a:p>
            <a:pPr marL="171450" indent="-171450">
              <a:buFont typeface="Arial" panose="020B0604020202020204" pitchFamily="34" charset="0"/>
              <a:buChar char="•"/>
            </a:pPr>
            <a:endParaRPr lang="en-US" sz="1000" dirty="0">
              <a:latin typeface="+mj-lt"/>
            </a:endParaRPr>
          </a:p>
          <a:p>
            <a:r>
              <a:rPr lang="en-US" sz="1000" dirty="0">
                <a:latin typeface="+mj-lt"/>
              </a:rPr>
              <a:t>Patches are related to two vulnerabilities:</a:t>
            </a:r>
          </a:p>
          <a:p>
            <a:pPr algn="l"/>
            <a:r>
              <a:rPr lang="en-US" sz="1000" b="0" i="0" u="sng" dirty="0">
                <a:solidFill>
                  <a:srgbClr val="005DA6"/>
                </a:solidFill>
                <a:effectLst/>
                <a:latin typeface="+mj-lt"/>
                <a:hlinkClick r:id="rId3"/>
              </a:rPr>
              <a:t>CVE-2023-33136</a:t>
            </a:r>
            <a:r>
              <a:rPr lang="en-US" sz="1000" b="0" i="0" dirty="0">
                <a:solidFill>
                  <a:srgbClr val="333333"/>
                </a:solidFill>
                <a:effectLst/>
                <a:latin typeface="+mj-lt"/>
              </a:rPr>
              <a:t> – Azure DevOps Server Remote Code Execution Vulnerability.</a:t>
            </a:r>
          </a:p>
          <a:p>
            <a:pPr algn="l"/>
            <a:r>
              <a:rPr lang="en-US" sz="1000" b="0" i="0" u="sng" dirty="0">
                <a:solidFill>
                  <a:srgbClr val="005DA6"/>
                </a:solidFill>
                <a:effectLst/>
                <a:latin typeface="+mj-lt"/>
                <a:hlinkClick r:id="rId4"/>
              </a:rPr>
              <a:t>CVE-2023-38155</a:t>
            </a:r>
            <a:r>
              <a:rPr lang="en-US" sz="1000" b="0" i="0" dirty="0">
                <a:solidFill>
                  <a:srgbClr val="333333"/>
                </a:solidFill>
                <a:effectLst/>
                <a:latin typeface="+mj-lt"/>
              </a:rPr>
              <a:t> – Azure DevOps Server and Team Foundation Server Elevation of Privilege Vulnerability.</a:t>
            </a:r>
          </a:p>
          <a:p>
            <a:endParaRPr lang="en-US" sz="1000" dirty="0">
              <a:latin typeface="+mj-lt"/>
            </a:endParaRP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5"/>
              </a:rPr>
              <a:t>Microsoft badges vs </a:t>
            </a:r>
            <a:r>
              <a:rPr lang="en-US" sz="1000" dirty="0" err="1">
                <a:hlinkClick r:id="rId5"/>
              </a:rPr>
              <a:t>Credly</a:t>
            </a:r>
            <a:endParaRPr lang="en-US" sz="1000" dirty="0"/>
          </a:p>
          <a:p>
            <a:pPr algn="just"/>
            <a:r>
              <a:rPr lang="en-US" sz="1000" dirty="0"/>
              <a:t>As was announced before Microsoft is going to deprecated </a:t>
            </a:r>
            <a:r>
              <a:rPr lang="en-US" sz="1000" dirty="0" err="1"/>
              <a:t>Credly</a:t>
            </a:r>
            <a:r>
              <a:rPr lang="en-US" sz="1000" dirty="0"/>
              <a:t> badges and move all things to the MS Learn. Now all new badges will not be created in </a:t>
            </a:r>
            <a:r>
              <a:rPr lang="en-US" sz="1000" dirty="0" err="1"/>
              <a:t>Credly</a:t>
            </a:r>
            <a:r>
              <a:rPr lang="en-US" sz="1000" dirty="0"/>
              <a:t> and will be stored only in the MS learn.</a:t>
            </a:r>
          </a:p>
          <a:p>
            <a:pPr algn="just"/>
            <a:r>
              <a:rPr lang="en-US" sz="1000" dirty="0"/>
              <a:t>The existing badges also are not updating in case of the certificate renewal</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Sensitive Data Protection for Application Gateway Web Application Firewall</a:t>
            </a:r>
            <a:endParaRPr lang="en-US" sz="1000" dirty="0">
              <a:latin typeface="+mj-lt"/>
            </a:endParaRPr>
          </a:p>
          <a:p>
            <a:pPr algn="just"/>
            <a:r>
              <a:rPr lang="en-US" sz="1000" dirty="0">
                <a:latin typeface="+mj-lt"/>
              </a:rPr>
              <a:t>Azure's regional Web Application Firewall (WAF) running on Application Gateway now supports sensitive data protection through log scrubbing. When a request matches the criteria of a rule, and triggers a WAF action, that event is captured within the WAF logs.</a:t>
            </a:r>
          </a:p>
          <a:p>
            <a:pPr algn="just"/>
            <a:r>
              <a:rPr lang="en-US" sz="1000" b="0" i="0" dirty="0">
                <a:solidFill>
                  <a:srgbClr val="4C4C51"/>
                </a:solidFill>
                <a:effectLst/>
                <a:latin typeface="+mj-lt"/>
              </a:rPr>
              <a:t>Sensitive data protection using log scrubbing supports the creation of rules using the following variables:</a:t>
            </a:r>
          </a:p>
          <a:p>
            <a:pPr marL="171450" indent="-171450" algn="just">
              <a:buFont typeface="Arial" panose="020B0604020202020204" pitchFamily="34" charset="0"/>
              <a:buChar char="•"/>
            </a:pPr>
            <a:r>
              <a:rPr lang="en-US" sz="1000" b="0" i="0" dirty="0">
                <a:solidFill>
                  <a:srgbClr val="4C4C51"/>
                </a:solidFill>
                <a:effectLst/>
                <a:latin typeface="+mj-lt"/>
              </a:rPr>
              <a:t>Request Header Names</a:t>
            </a:r>
          </a:p>
          <a:p>
            <a:pPr marL="171450" indent="-171450" algn="just">
              <a:buFont typeface="Arial" panose="020B0604020202020204" pitchFamily="34" charset="0"/>
              <a:buChar char="•"/>
            </a:pPr>
            <a:r>
              <a:rPr lang="en-US" sz="1000" b="0" i="0" dirty="0">
                <a:solidFill>
                  <a:srgbClr val="4C4C51"/>
                </a:solidFill>
                <a:effectLst/>
                <a:latin typeface="+mj-lt"/>
              </a:rPr>
              <a:t>Request Cookie Names</a:t>
            </a:r>
          </a:p>
          <a:p>
            <a:pPr marL="171450" indent="-171450" algn="just">
              <a:buFont typeface="Arial" panose="020B0604020202020204" pitchFamily="34" charset="0"/>
              <a:buChar char="•"/>
            </a:pPr>
            <a:r>
              <a:rPr lang="en-US" sz="1000" b="0" i="0" dirty="0">
                <a:solidFill>
                  <a:srgbClr val="4C4C51"/>
                </a:solidFill>
                <a:effectLst/>
                <a:latin typeface="+mj-lt"/>
              </a:rPr>
              <a:t>Request Arg Names</a:t>
            </a:r>
          </a:p>
          <a:p>
            <a:pPr marL="171450" indent="-171450" algn="just">
              <a:buFont typeface="Arial" panose="020B0604020202020204" pitchFamily="34" charset="0"/>
              <a:buChar char="•"/>
            </a:pPr>
            <a:r>
              <a:rPr lang="en-US" sz="1000" b="0" i="0" dirty="0">
                <a:solidFill>
                  <a:srgbClr val="4C4C51"/>
                </a:solidFill>
                <a:effectLst/>
                <a:latin typeface="+mj-lt"/>
              </a:rPr>
              <a:t>Request Post Arg Names</a:t>
            </a:r>
          </a:p>
          <a:p>
            <a:pPr marL="171450" indent="-171450" algn="just">
              <a:buFont typeface="Arial" panose="020B0604020202020204" pitchFamily="34" charset="0"/>
              <a:buChar char="•"/>
            </a:pPr>
            <a:r>
              <a:rPr lang="en-US" sz="1000" b="0" i="0" dirty="0">
                <a:solidFill>
                  <a:srgbClr val="4C4C51"/>
                </a:solidFill>
                <a:effectLst/>
                <a:latin typeface="+mj-lt"/>
              </a:rPr>
              <a:t>Request JSON Arg Names</a:t>
            </a:r>
          </a:p>
          <a:p>
            <a:pPr marL="171450" indent="-171450" algn="just">
              <a:buFont typeface="Arial" panose="020B0604020202020204" pitchFamily="34" charset="0"/>
              <a:buChar char="•"/>
            </a:pPr>
            <a:r>
              <a:rPr lang="en-US" sz="1000" b="0" i="0" dirty="0">
                <a:solidFill>
                  <a:srgbClr val="4C4C51"/>
                </a:solidFill>
                <a:effectLst/>
                <a:latin typeface="+mj-lt"/>
              </a:rPr>
              <a:t>Request IP Address</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Front Door Standard and Premium support bring your own certificated based domain validation</a:t>
            </a:r>
            <a:endParaRPr lang="en-US" sz="1000" dirty="0"/>
          </a:p>
          <a:p>
            <a:pPr algn="just"/>
            <a:r>
              <a:rPr lang="en-US" sz="1000" dirty="0"/>
              <a:t>Azure Front Door Standard and Premium support Bring Your Own Certificates (BYOC) based domain ownership validation. Azure Front Door automatically approves the domain ownership if the Certificate Name (CN) or Subject Alternative Name (SAN) of the provided certificate matches the custom domain and the certificate is valid. This feature reduces the steps and efforts required to prove the domain ownership and makes the Dev-Ops experience more streamlined. </a:t>
            </a:r>
          </a:p>
          <a:p>
            <a:pPr algn="just"/>
            <a:r>
              <a:rPr lang="en-US" sz="1000" dirty="0"/>
              <a:t>For custom domains created before this feature is supported and the domain validation status is not approved yet, the validation must be triggered manually</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Azure Communication Services September 2023 Feature Updates</a:t>
            </a:r>
            <a:endParaRPr lang="en-US" sz="1000" dirty="0"/>
          </a:p>
          <a:p>
            <a:r>
              <a:rPr lang="en-US" sz="1000" dirty="0"/>
              <a:t>Call Automation updates</a:t>
            </a:r>
          </a:p>
          <a:p>
            <a:pPr marL="171450" indent="-171450" algn="just">
              <a:buFont typeface="Arial" panose="020B0604020202020204" pitchFamily="34" charset="0"/>
              <a:buChar char="•"/>
            </a:pPr>
            <a:r>
              <a:rPr lang="en-US" sz="1000" dirty="0"/>
              <a:t>Microsoft Teams Extensibility - with this public preview , developers can use Call Automation APIs to add subject matter experts (SMEs) over Teams, enabling agents on a customer call to invite subject matter experts into their workflow for faster resolution.</a:t>
            </a:r>
          </a:p>
          <a:p>
            <a:pPr marL="171450" indent="-171450" algn="just">
              <a:buFont typeface="Arial" panose="020B0604020202020204" pitchFamily="34" charset="0"/>
              <a:buChar char="•"/>
            </a:pPr>
            <a:r>
              <a:rPr lang="en-US" sz="1000" dirty="0"/>
              <a:t> Advanced Actions with Azure Cognitive Services - Azure Communication Services has released two new advanced actions with Azure Cognitive Services:</a:t>
            </a:r>
          </a:p>
          <a:p>
            <a:pPr marL="514350" lvl="1" indent="-171450" algn="just">
              <a:buFont typeface="Arial" panose="020B0604020202020204" pitchFamily="34" charset="0"/>
              <a:buChar char="•"/>
            </a:pPr>
            <a:r>
              <a:rPr lang="en-US" sz="1000" dirty="0">
                <a:latin typeface="+mj-lt"/>
              </a:rPr>
              <a:t>Enhance play action with support for Text-to-Speech and SSML, and</a:t>
            </a:r>
          </a:p>
          <a:p>
            <a:pPr marL="514350" lvl="1" indent="-171450" algn="just">
              <a:buFont typeface="Arial" panose="020B0604020202020204" pitchFamily="34" charset="0"/>
              <a:buChar char="•"/>
            </a:pPr>
            <a:r>
              <a:rPr lang="en-US" sz="1000" dirty="0">
                <a:latin typeface="+mj-lt"/>
              </a:rPr>
              <a:t>Recognize voice input using Azure Speech-to-Text</a:t>
            </a:r>
          </a:p>
          <a:p>
            <a:pPr marL="171450" indent="-171450">
              <a:buFont typeface="Arial" panose="020B0604020202020204" pitchFamily="34" charset="0"/>
              <a:buChar char="•"/>
            </a:pPr>
            <a:r>
              <a:rPr lang="en-US" sz="1000" dirty="0"/>
              <a:t>Enhanced DTMF (Dual Tone Multi-Frequency) features</a:t>
            </a:r>
          </a:p>
          <a:p>
            <a:pPr marL="171450" indent="-171450">
              <a:buFont typeface="Arial" panose="020B0604020202020204" pitchFamily="34" charset="0"/>
              <a:buChar char="•"/>
            </a:pPr>
            <a:r>
              <a:rPr lang="en-US" sz="1000" dirty="0"/>
              <a:t>PSTN Direct Offers Geo-Expansion – support in the following countries Australia, China, Finland, Hong Kong, Israel, South Korea, Malaysia, New Zealand, Philippines, Poland, Saudi Arabia, Singapore, Taiwan, Thailand, and the United Arab Emirates.</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SMB NTLM blocking now supported in Windows Insider</a:t>
            </a:r>
            <a:endParaRPr lang="en-US" sz="1000" dirty="0">
              <a:latin typeface="+mj-lt"/>
            </a:endParaRPr>
          </a:p>
          <a:p>
            <a:pPr algn="just"/>
            <a:r>
              <a:rPr lang="en-US" sz="1000" dirty="0">
                <a:latin typeface="+mj-lt"/>
              </a:rPr>
              <a:t>Beginning in Windows 11 Insider Preview Build 25951 (Canary), the SMB client now supports blocking NTLM for remote outbound connections. This changes legacy behavior, where Windows SPNEGO would negotiate Kerberos, NTLM, and other mechanisms with the destination server to decide on a supported security package. NTLM in this case refers to all versions of the LAN Manager security package: LM, NTLM, and NTLMv2.</a:t>
            </a:r>
          </a:p>
          <a:p>
            <a:pPr algn="just"/>
            <a:r>
              <a:rPr lang="en-US" sz="1000" dirty="0">
                <a:latin typeface="+mj-lt"/>
              </a:rPr>
              <a:t>With this new option, an administrator can intentionally block Windows from offering NTLM via SMB. An attacker who tricks a user or application into sending NTLM challenge responses to a malicious server will no longer receive any NTLM data and cannot brute force, crack, or pass hashes. This adds a new level of protection for enterprises without a requirement to entirely disable NTLM usage in the OS.</a:t>
            </a:r>
          </a:p>
          <a:p>
            <a:pPr algn="just"/>
            <a:r>
              <a:rPr lang="en-US" sz="1000" dirty="0">
                <a:latin typeface="+mj-lt"/>
              </a:rPr>
              <a:t> Note: This setting has no effect on loopback SMB NTLM usage, i.e. mapping a drive locally on a device with a local account.</a:t>
            </a:r>
          </a:p>
          <a:p>
            <a:pPr algn="just"/>
            <a:r>
              <a:rPr lang="en-US" sz="1000" dirty="0">
                <a:latin typeface="+mj-lt"/>
              </a:rPr>
              <a:t>Can be configured via GPO, CMD, PS and WMI</a:t>
            </a:r>
          </a:p>
          <a:p>
            <a:pPr marL="171450" indent="-171450">
              <a:buFont typeface="Arial" panose="020B0604020202020204" pitchFamily="34" charset="0"/>
              <a:buChar char="•"/>
            </a:pPr>
            <a:r>
              <a:rPr lang="en-US" sz="1000" dirty="0">
                <a:latin typeface="+mj-lt"/>
              </a:rPr>
              <a:t>Computer Configuration\Administrative Templates\Network\</a:t>
            </a:r>
            <a:r>
              <a:rPr lang="en-US" sz="1000" dirty="0" err="1">
                <a:latin typeface="+mj-lt"/>
              </a:rPr>
              <a:t>Lanman</a:t>
            </a:r>
            <a:r>
              <a:rPr lang="en-US" sz="1000" dirty="0">
                <a:latin typeface="+mj-lt"/>
              </a:rPr>
              <a:t> Workstation \ Block NTLM (LM, NTLM, NTLMv2)</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SMB dialect management now supported in Windows Insider</a:t>
            </a:r>
            <a:endParaRPr lang="en-US" sz="1000" dirty="0"/>
          </a:p>
          <a:p>
            <a:pPr algn="just"/>
            <a:r>
              <a:rPr lang="en-US" sz="1000" dirty="0"/>
              <a:t>Beginning in Windows 11 Insider Preview Build 25951 (Canary), the SMB server now supports controlling which SMB 2 and 3 dialects it will negotiate. This changes legacy behavior, where Windows SMB server always negotiated the highest matched server dialect from SMB 2.0.2 to 3.1.1 clients. Beginning in Windows 10, support was added for controlling SMB client dialects, but not server dialects.</a:t>
            </a:r>
          </a:p>
          <a:p>
            <a:pPr algn="just"/>
            <a:r>
              <a:rPr lang="en-US" sz="1000" dirty="0"/>
              <a:t>With this new option, an administrator can remove specific SMB protocols from usage in the organization, blocking older, less secure, and less capable Windows devices and third parties from connecting. </a:t>
            </a:r>
          </a:p>
          <a:p>
            <a:pPr algn="just"/>
            <a:r>
              <a:rPr lang="en-US" sz="1000" dirty="0">
                <a:latin typeface="+mj-lt"/>
              </a:rPr>
              <a:t>Can be configured via GPO, CMD, PS and WMI</a:t>
            </a:r>
          </a:p>
          <a:p>
            <a:pPr marL="171450" indent="-171450">
              <a:buFont typeface="Arial" panose="020B0604020202020204" pitchFamily="34" charset="0"/>
              <a:buChar char="•"/>
            </a:pPr>
            <a:r>
              <a:rPr lang="en-US" sz="1000" dirty="0">
                <a:latin typeface="+mj-lt"/>
              </a:rPr>
              <a:t>Computer Configuration \ Administrative Templates\ Network\</a:t>
            </a:r>
            <a:r>
              <a:rPr lang="en-US" sz="1000" dirty="0" err="1">
                <a:latin typeface="+mj-lt"/>
              </a:rPr>
              <a:t>Lanman</a:t>
            </a:r>
            <a:r>
              <a:rPr lang="en-US" sz="1000" dirty="0">
                <a:latin typeface="+mj-lt"/>
              </a:rPr>
              <a:t> Server\Mandate the minimum version of SMB</a:t>
            </a:r>
          </a:p>
          <a:p>
            <a:pPr marL="171450" indent="-171450">
              <a:buFont typeface="Arial" panose="020B0604020202020204" pitchFamily="34" charset="0"/>
              <a:buChar char="•"/>
            </a:pPr>
            <a:r>
              <a:rPr lang="en-US" sz="1000" dirty="0">
                <a:latin typeface="+mj-lt"/>
              </a:rPr>
              <a:t>Computer Configuration\Administrative Templates\Network \</a:t>
            </a:r>
            <a:r>
              <a:rPr lang="en-US" sz="1000" dirty="0" err="1">
                <a:latin typeface="+mj-lt"/>
              </a:rPr>
              <a:t>Lanman</a:t>
            </a:r>
            <a:r>
              <a:rPr lang="en-US" sz="1000" dirty="0">
                <a:latin typeface="+mj-lt"/>
              </a:rPr>
              <a:t> Server\Mandate the Maximum version of SMB</a:t>
            </a:r>
            <a:endParaRPr lang="en-US" sz="1000"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rPr>
              <a:t>There are three ways to apply the policy:</a:t>
            </a:r>
          </a:p>
          <a:p>
            <a:pPr marL="171450" indent="-171450" algn="just">
              <a:buFont typeface="Arial" panose="020B0604020202020204" pitchFamily="34" charset="0"/>
              <a:buChar char="•"/>
            </a:pPr>
            <a:r>
              <a:rPr lang="en-US" sz="1000" dirty="0">
                <a:latin typeface="+mj-lt"/>
              </a:rPr>
              <a:t>Universal tenant restrictions v2 -  Universal tenant restrictions use Global Secure Access (preview) to tag all traffic no matter the operating system, browser, or device form factor. </a:t>
            </a:r>
          </a:p>
          <a:p>
            <a:pPr marL="171450" indent="-171450" algn="just">
              <a:buFont typeface="Arial" panose="020B0604020202020204" pitchFamily="34" charset="0"/>
              <a:buChar char="•"/>
            </a:pPr>
            <a:r>
              <a:rPr lang="en-US" sz="1000" dirty="0">
                <a:latin typeface="+mj-lt"/>
              </a:rPr>
              <a:t>Authentication plane tenant restrictions v2 - deploy a corporate proxy in organization and configure the proxy to set tenant restrictions v2 signals on all traffic to Microsoft Entra and Microsoft Accounts (MSA).</a:t>
            </a:r>
          </a:p>
          <a:p>
            <a:pPr marL="171450" indent="-171450" algn="just">
              <a:buFont typeface="Arial" panose="020B0604020202020204" pitchFamily="34" charset="0"/>
              <a:buChar char="•"/>
            </a:pPr>
            <a:r>
              <a:rPr lang="en-US" sz="1000" dirty="0">
                <a:latin typeface="+mj-lt"/>
              </a:rPr>
              <a:t>Windows tenant restrictions v2 - corporate-owned Windows devices, can enforce both authentication plane and data plane protection by enforcing tenant restrictions directly on devices.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Set up tenant restrictions v2</a:t>
            </a:r>
            <a:endParaRPr lang="en-US" sz="1000" dirty="0"/>
          </a:p>
          <a:p>
            <a:pPr algn="just"/>
            <a:r>
              <a:rPr lang="en-US" sz="1000" dirty="0"/>
              <a:t>It is now possible to limit what user can access when they use an external account to sign in from corporate networks or devices</a:t>
            </a:r>
          </a:p>
          <a:p>
            <a:pPr algn="just"/>
            <a:r>
              <a:rPr lang="en-US" sz="1000" dirty="0"/>
              <a:t>Tenant restrictions v2 provides options for both authentication plane protection and data plane protection:</a:t>
            </a:r>
          </a:p>
          <a:p>
            <a:pPr marL="171450" indent="-171450" algn="just">
              <a:buFont typeface="Arial" panose="020B0604020202020204" pitchFamily="34" charset="0"/>
              <a:buChar char="•"/>
            </a:pPr>
            <a:r>
              <a:rPr lang="en-US" sz="1000" dirty="0"/>
              <a:t>Authentication plane protection refers to using a tenant restrictions v2 policy to block sign-ins using external identities.</a:t>
            </a:r>
          </a:p>
          <a:p>
            <a:pPr marL="171450" indent="-171450" algn="just">
              <a:buFont typeface="Arial" panose="020B0604020202020204" pitchFamily="34" charset="0"/>
              <a:buChar char="•"/>
            </a:pPr>
            <a:r>
              <a:rPr lang="en-US" sz="1000" dirty="0"/>
              <a:t>Data Plane protection refers to preventing attacks that bypass authentication. </a:t>
            </a:r>
          </a:p>
        </p:txBody>
      </p:sp>
      <p:pic>
        <p:nvPicPr>
          <p:cNvPr id="2050" name="Picture 2" descr="Diagram illustrating tenant restrictions v2.">
            <a:extLst>
              <a:ext uri="{FF2B5EF4-FFF2-40B4-BE49-F238E27FC236}">
                <a16:creationId xmlns:a16="http://schemas.microsoft.com/office/drawing/2014/main" id="{54A7A1AA-A05C-E5C6-CCF5-0436B01FBA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950" y="2742114"/>
            <a:ext cx="3021866" cy="1806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b="1" u="sng" dirty="0"/>
              <a:t>Microsoft Defender for Identity Updates</a:t>
            </a:r>
          </a:p>
          <a:p>
            <a:r>
              <a:rPr lang="en-US" sz="1000" dirty="0"/>
              <a:t>The following two updates were released:</a:t>
            </a:r>
          </a:p>
          <a:p>
            <a:pPr marL="171450" indent="-171450">
              <a:buFont typeface="Arial" panose="020B0604020202020204" pitchFamily="34" charset="0"/>
              <a:buChar char="•"/>
            </a:pPr>
            <a:r>
              <a:rPr lang="en-US" sz="1000" dirty="0"/>
              <a:t>New Sensor type for the AD CS</a:t>
            </a:r>
          </a:p>
          <a:p>
            <a:pPr marL="171450" indent="-171450">
              <a:buFont typeface="Arial" panose="020B0604020202020204" pitchFamily="34" charset="0"/>
              <a:buChar char="•"/>
            </a:pPr>
            <a:r>
              <a:rPr lang="en-US" sz="1000" dirty="0"/>
              <a:t>AD CS new alerts and secure score report</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New in Kusto: `.show databases entities` command for viewing tables, functions, and more</a:t>
            </a:r>
            <a:endParaRPr lang="en-US" sz="1000" dirty="0">
              <a:latin typeface="+mj-lt"/>
            </a:endParaRPr>
          </a:p>
          <a:p>
            <a:pPr algn="just"/>
            <a:r>
              <a:rPr lang="en-US" sz="1000" dirty="0">
                <a:latin typeface="+mj-lt"/>
              </a:rPr>
              <a:t>MS announced a new command for Kusto: `.show databases entities`. This command allows to view the entities of all cluster databases that have access to, such as tables, materialized views, external tables, functions, and entity groups. </a:t>
            </a:r>
          </a:p>
          <a:p>
            <a:pPr algn="just"/>
            <a:r>
              <a:rPr lang="en-US" sz="1000" dirty="0">
                <a:latin typeface="+mj-lt"/>
              </a:rPr>
              <a:t>This is applicable for the ADE, Azure Synapse Analytics and </a:t>
            </a:r>
            <a:r>
              <a:rPr lang="en-US" sz="1000" dirty="0" err="1">
                <a:latin typeface="+mj-lt"/>
              </a:rPr>
              <a:t>etc</a:t>
            </a:r>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Export Cost Management data to secure storage accounts with firewall</a:t>
            </a:r>
            <a:endParaRPr lang="en-US" sz="1000" dirty="0"/>
          </a:p>
          <a:p>
            <a:pPr algn="just"/>
            <a:r>
              <a:rPr lang="en-US" sz="1000" dirty="0"/>
              <a:t>Now it is possible to export Cost Management data to Azure storage accounts with configured firewall. For this functionality to work the Allowed trusted Azure Services must be enabled</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r>
              <a:rPr lang="en-US" sz="1000" dirty="0"/>
              <a:t>The export itself can be scheduled on a daily, weekly, or monthly basis.</a:t>
            </a:r>
          </a:p>
        </p:txBody>
      </p:sp>
      <p:pic>
        <p:nvPicPr>
          <p:cNvPr id="3" name="Picture 2">
            <a:extLst>
              <a:ext uri="{FF2B5EF4-FFF2-40B4-BE49-F238E27FC236}">
                <a16:creationId xmlns:a16="http://schemas.microsoft.com/office/drawing/2014/main" id="{E87FAEE8-55D4-4308-5BD6-8F6A9A5A5343}"/>
              </a:ext>
            </a:extLst>
          </p:cNvPr>
          <p:cNvPicPr>
            <a:picLocks noChangeAspect="1"/>
          </p:cNvPicPr>
          <p:nvPr/>
        </p:nvPicPr>
        <p:blipFill>
          <a:blip r:embed="rId4"/>
          <a:stretch>
            <a:fillRect/>
          </a:stretch>
        </p:blipFill>
        <p:spPr>
          <a:xfrm>
            <a:off x="516310" y="1925805"/>
            <a:ext cx="3032917" cy="1137830"/>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Covers</Template>
  <TotalTime>0</TotalTime>
  <Words>3400</Words>
  <Application>Microsoft Office PowerPoint</Application>
  <PresentationFormat>On-screen Show (16:9)</PresentationFormat>
  <Paragraphs>233</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Human Sans Regular</vt:lpstr>
      <vt:lpstr>Continuum Theme</vt:lpstr>
      <vt:lpstr>Azure Times #87</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PowerPoint Presentation</vt:lpstr>
      <vt:lpstr>Databases Updates</vt:lpstr>
      <vt:lpstr>Azure SQL Updates</vt:lpstr>
      <vt:lpstr>Databases Updates</vt:lpstr>
      <vt:lpstr>PowerPoint Presentation</vt:lpstr>
      <vt:lpstr>ML &amp; AI &amp; IOT Updates</vt:lpstr>
      <vt:lpstr>PowerPoint Presentation</vt:lpstr>
      <vt:lpstr>Retirement Updates</vt:lpstr>
      <vt:lpstr>PowerPoint Presentation</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2023-09-16T07:21:23Z</dcterms:created>
  <dcterms:modified xsi:type="dcterms:W3CDTF">2023-09-16T07:21:45Z</dcterms:modified>
</cp:coreProperties>
</file>