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1"/>
  </p:notesMasterIdLst>
  <p:handoutMasterIdLst>
    <p:handoutMasterId r:id="rId32"/>
  </p:handoutMasterIdLst>
  <p:sldIdLst>
    <p:sldId id="2142532340" r:id="rId5"/>
    <p:sldId id="2146847046" r:id="rId6"/>
    <p:sldId id="2146847089" r:id="rId7"/>
    <p:sldId id="2146847050" r:id="rId8"/>
    <p:sldId id="2146847134" r:id="rId9"/>
    <p:sldId id="2146847052" r:id="rId10"/>
    <p:sldId id="2146847158" r:id="rId11"/>
    <p:sldId id="2146847100" r:id="rId12"/>
    <p:sldId id="2146847054" r:id="rId13"/>
    <p:sldId id="2146847103" r:id="rId14"/>
    <p:sldId id="2146847141" r:id="rId15"/>
    <p:sldId id="2146847142" r:id="rId16"/>
    <p:sldId id="2146847140" r:id="rId17"/>
    <p:sldId id="2146847156" r:id="rId18"/>
    <p:sldId id="2146847157" r:id="rId19"/>
    <p:sldId id="2146847056" r:id="rId20"/>
    <p:sldId id="2146847107" r:id="rId21"/>
    <p:sldId id="2146847058" r:id="rId22"/>
    <p:sldId id="2146847111" r:id="rId23"/>
    <p:sldId id="2146847119" r:id="rId24"/>
    <p:sldId id="2146847120" r:id="rId25"/>
    <p:sldId id="2146847062" r:id="rId26"/>
    <p:sldId id="2146847115" r:id="rId27"/>
    <p:sldId id="2146847085" r:id="rId28"/>
    <p:sldId id="2146847084" r:id="rId29"/>
    <p:sldId id="2146847064" r:id="rId3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089"/>
          </p14:sldIdLst>
        </p14:section>
        <p14:section name="Management &amp; Governance" id="{34181601-6D48-4406-A525-C7B5A12C6C5B}">
          <p14:sldIdLst/>
        </p14:section>
        <p14:section name="Compute" id="{05AA80BB-8802-49AB-8336-A884227CE2F7}">
          <p14:sldIdLst>
            <p14:sldId id="2146847050"/>
            <p14:sldId id="2146847134"/>
          </p14:sldIdLst>
        </p14:section>
        <p14:section name="Storage &amp; Data" id="{1F159046-CE0A-45BC-9D5B-6E6C95980F78}">
          <p14:sldIdLst>
            <p14:sldId id="2146847052"/>
            <p14:sldId id="2146847158"/>
            <p14:sldId id="2146847100"/>
          </p14:sldIdLst>
        </p14:section>
        <p14:section name="Databases" id="{AEAFAE72-AD56-48F3-926B-38BAE269038F}">
          <p14:sldIdLst>
            <p14:sldId id="2146847054"/>
            <p14:sldId id="2146847103"/>
            <p14:sldId id="2146847141"/>
            <p14:sldId id="2146847142"/>
            <p14:sldId id="2146847140"/>
            <p14:sldId id="2146847156"/>
            <p14:sldId id="2146847157"/>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41" d="100"/>
          <a:sy n="141" d="100"/>
        </p:scale>
        <p:origin x="259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ommunity.microsoft.com/blog/partnernews/announcing-neon-serverless-postgres-as-an-azure-native-integration-preview/4351413" TargetMode="External"/><Relationship Id="rId2" Type="http://schemas.openxmlformats.org/officeDocument/2006/relationships/hyperlink" Target="https://learn.microsoft.com/en-us/azure/postgresql/flexible-server/concepts-index-tun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ru-ru/azure/cosmos-db/mongodb/vcore/compute-storage#storage-in-azure-cosmos-db-for-mongodb-vcore" TargetMode="External"/><Relationship Id="rId2" Type="http://schemas.openxmlformats.org/officeDocument/2006/relationships/hyperlink" Target="https://learn.microsoft.com/ru-ru/azure/cosmos-db/mongodb/vcore/partitioni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ka.ms/mdb-vcore-repl" TargetMode="External"/><Relationship Id="rId2" Type="http://schemas.openxmlformats.org/officeDocument/2006/relationships/hyperlink" Target="https://azure.microsoft.com/en-us/update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ru-ru/azure/postgresql/flexible-server/concepts-monitoring#traffic" TargetMode="External"/><Relationship Id="rId2" Type="http://schemas.openxmlformats.org/officeDocument/2006/relationships/hyperlink" Target="https://learn.microsoft.com/ru-ru/azure/postgresql/flexible-server/how-to-monitor-high-availability"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techcommunity.microsoft.com/blog/azuresqlblog/announcing-a-limited-public-preview-of-the-abort-query-execution-query-hint/4354801"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blog/messagingonazureblog/announcing-the-general-availability-of-event-hubs-data-explorer/4304502"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techcommunity.microsoft.com/blog/healthcareandlifesciencesblog/revolutionizing-healthcare-de-identification-service-in-azure-health-data-servic/427596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en-us/update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blog/azuremapsblog/snap-to-roads-is-now-available-for-azure-maps/4351790"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community.microsoft.com/blog/identity/enhance-end-user-experiences-with-custom-otp-email-provider-support/3627346" TargetMode="External"/><Relationship Id="rId2" Type="http://schemas.openxmlformats.org/officeDocument/2006/relationships/hyperlink" Target="https://techcommunity.microsoft.com/blog/identity/action-required-azure-ad-graph-api-retirement/4090533"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blog/integrationsonazureblog/announcing-general-availability-of-resume-from-action-in-logic-apps/4351526" TargetMode="External"/><Relationship Id="rId1" Type="http://schemas.openxmlformats.org/officeDocument/2006/relationships/slideLayout" Target="../slideLayouts/slideLayout7.xml"/><Relationship Id="rId4" Type="http://schemas.openxmlformats.org/officeDocument/2006/relationships/hyperlink" Target="https://techcommunity.microsoft.com/blog/azuregovernanceandmanagementblog/azure-automation-is-revising-service-and-subscription-limits/43510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log.fabric.microsoft.com/en-GB/blog/notebook-live-versioning/" TargetMode="External"/><Relationship Id="rId2" Type="http://schemas.openxmlformats.org/officeDocument/2006/relationships/hyperlink" Target="https://azure.microsoft.com/en-us/updat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blog.fabric.microsoft.com/en-GB/blog/announcing-real-time-dashboards-general-availability/"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#144</a:t>
            </a:r>
          </a:p>
        </p:txBody>
      </p:sp>
      <p:sp>
        <p:nvSpPr>
          <p:cNvPr id="4" name="Text Placeholder 3"/>
          <p:cNvSpPr>
            <a:spLocks noGrp="1"/>
          </p:cNvSpPr>
          <p:nvPr>
            <p:ph type="body" sz="quarter" idx="11"/>
          </p:nvPr>
        </p:nvSpPr>
        <p:spPr/>
        <p:txBody>
          <a:bodyPr/>
          <a:lstStyle/>
          <a:p>
            <a:r>
              <a:rPr lang="en-US" spc="300" dirty="0"/>
              <a:t>December 9,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GA: Index tuning in Azure Database for PostgreSQL – Flexible Server</a:t>
            </a:r>
            <a:endParaRPr lang="en-US" sz="1000" dirty="0"/>
          </a:p>
          <a:p>
            <a:pPr algn="just"/>
            <a:r>
              <a:rPr lang="en-US" sz="1000" dirty="0"/>
              <a:t>Now it is possible to </a:t>
            </a:r>
            <a:r>
              <a:rPr lang="en-US" sz="1000" b="1" dirty="0"/>
              <a:t>use index tuning to analyze the most resource intensive </a:t>
            </a:r>
            <a:r>
              <a:rPr lang="en-US" sz="1000" dirty="0"/>
              <a:t>set of queries in workload and produce recommendations of indexes that, once created, improve the performance of those queries. Index tuning also recommends indexes can be  </a:t>
            </a:r>
            <a:r>
              <a:rPr lang="en-US" sz="1000" dirty="0" err="1"/>
              <a:t>droped</a:t>
            </a:r>
            <a:r>
              <a:rPr lang="en-US" sz="1000" dirty="0"/>
              <a:t> if they are identified as duplicates or are considered irrelevant for lack of use.  </a:t>
            </a:r>
          </a:p>
          <a:p>
            <a:pPr algn="just"/>
            <a:r>
              <a:rPr lang="en-US" sz="1000" dirty="0"/>
              <a:t>The new index tuning feature builds on query store in Azure Database for PostgreSQL - Flexible Server, which captures and retains a history of queries executed in workload and the runtime statistics of those queries.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PP: Neon Serverless Postgres – an Azure Native Integration</a:t>
            </a:r>
            <a:endParaRPr lang="en-US" dirty="0"/>
          </a:p>
          <a:p>
            <a:pPr algn="just"/>
            <a:r>
              <a:rPr lang="en-US" dirty="0"/>
              <a:t>This integration enhances developer experience by combining the power and flexibility of Neon’s serverless Postgres database service with Azure's robust cloud infrastructure. </a:t>
            </a:r>
          </a:p>
          <a:p>
            <a:pPr algn="just"/>
            <a:r>
              <a:rPr lang="en-US" b="0" i="0" dirty="0">
                <a:solidFill>
                  <a:srgbClr val="333333"/>
                </a:solidFill>
                <a:effectLst/>
              </a:rPr>
              <a:t>The key features of Neon’s Postgres service include: </a:t>
            </a:r>
          </a:p>
          <a:p>
            <a:pPr marL="171450" indent="-171450" algn="just">
              <a:buFont typeface="Arial" panose="020B0604020202020204" pitchFamily="34" charset="0"/>
              <a:buChar char="•"/>
            </a:pPr>
            <a:r>
              <a:rPr lang="en-US" b="1" i="0" dirty="0">
                <a:solidFill>
                  <a:srgbClr val="333333"/>
                </a:solidFill>
                <a:effectLst/>
              </a:rPr>
              <a:t>Instant Provisioning:</a:t>
            </a:r>
            <a:r>
              <a:rPr lang="en-US" b="0" i="0" dirty="0">
                <a:solidFill>
                  <a:srgbClr val="333333"/>
                </a:solidFill>
                <a:effectLst/>
              </a:rPr>
              <a:t> Neon's architecture allows the creation of new databases in under a second, thanks to its custom-built storage engine. </a:t>
            </a:r>
          </a:p>
          <a:p>
            <a:pPr marL="171450" indent="-171450" algn="just">
              <a:buFont typeface="Arial" panose="020B0604020202020204" pitchFamily="34" charset="0"/>
              <a:buChar char="•"/>
            </a:pPr>
            <a:r>
              <a:rPr lang="en-US" b="1" i="0" dirty="0">
                <a:solidFill>
                  <a:srgbClr val="333333"/>
                </a:solidFill>
                <a:effectLst/>
              </a:rPr>
              <a:t>Efficient Scaling:</a:t>
            </a:r>
            <a:r>
              <a:rPr lang="en-US" b="0" i="0" dirty="0">
                <a:solidFill>
                  <a:srgbClr val="333333"/>
                </a:solidFill>
                <a:effectLst/>
              </a:rPr>
              <a:t> Neon automatically scales resources based on load, ensuring optimal performance during traffic spikes without the need for overprovisioning. </a:t>
            </a:r>
          </a:p>
          <a:p>
            <a:pPr marL="171450" indent="-171450" algn="just">
              <a:buFont typeface="Arial" panose="020B0604020202020204" pitchFamily="34" charset="0"/>
              <a:buChar char="•"/>
            </a:pPr>
            <a:r>
              <a:rPr lang="en-US" b="1" i="0" dirty="0">
                <a:solidFill>
                  <a:srgbClr val="333333"/>
                </a:solidFill>
                <a:effectLst/>
              </a:rPr>
              <a:t>Integrated Developer Workflows</a:t>
            </a:r>
            <a:r>
              <a:rPr lang="en-US" b="0" i="0" dirty="0">
                <a:solidFill>
                  <a:srgbClr val="333333"/>
                </a:solidFill>
                <a:effectLst/>
              </a:rPr>
              <a:t>: With features like database branching, Neon enables shorter software development lifecycles and cost-effective integration into CI/CD pipelines. </a:t>
            </a:r>
          </a:p>
          <a:p>
            <a:pPr algn="just"/>
            <a:endParaRPr lang="en-US" dirty="0"/>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r>
              <a:rPr lang="en-US" sz="1000" dirty="0">
                <a:hlinkClick r:id="rId2"/>
              </a:rPr>
              <a:t>GA: vCore-Based Azure Cosmos DB for MongoDB multicharged cluster</a:t>
            </a:r>
            <a:endParaRPr lang="en-US" sz="1000" dirty="0"/>
          </a:p>
          <a:p>
            <a:pPr algn="just"/>
            <a:r>
              <a:rPr lang="en-US" sz="1000" dirty="0"/>
              <a:t>It is now possible to have </a:t>
            </a:r>
            <a:r>
              <a:rPr lang="en-US" sz="1000" b="1" dirty="0"/>
              <a:t>five physical shards </a:t>
            </a:r>
            <a:r>
              <a:rPr lang="en-US" sz="1000" dirty="0"/>
              <a:t>on vCore-based Azure Cosmos DB for MongoDB clusters. An increased number of shards in a cluster enables to host larger workloads and get elevated performance through higher concurrency.     </a:t>
            </a:r>
          </a:p>
          <a:p>
            <a:pPr algn="just"/>
            <a:r>
              <a:rPr lang="en-US" sz="1000" dirty="0"/>
              <a:t>During creation of a vCore-based Azure Cosmos DB for MongoDB cluster, it is possible to select from one to five shards. As before, each physical shard gets the same compute (vCore count and amount of RAM) and storage (GiB and IOPS) configuration.  </a:t>
            </a:r>
          </a:p>
          <a:p>
            <a:pPr algn="just"/>
            <a:r>
              <a:rPr lang="en-US" sz="1000" dirty="0"/>
              <a:t> Using a greater number of physical shards can also help increase cluster performance for larger workloads that require </a:t>
            </a:r>
            <a:r>
              <a:rPr lang="en-US" sz="1000" dirty="0" err="1"/>
              <a:t>multishard</a:t>
            </a:r>
            <a:r>
              <a:rPr lang="en-US" sz="1000" dirty="0"/>
              <a:t> clusters because of better parallelization.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GA: vCore-based Azure Cosmos DB for MongoDB – up to 32 Tib Storage</a:t>
            </a:r>
            <a:endParaRPr lang="en-US" dirty="0"/>
          </a:p>
          <a:p>
            <a:pPr algn="just"/>
            <a:r>
              <a:rPr lang="en-US" dirty="0"/>
              <a:t>Higher capacity storage with higher IOPS enables to host larger workloads on vCore-based Azure Cosmos DB for MongoDB cluster. Now during provisioning new clusters, it is possible to elevate performance by choosing from 8 TiB, 16 TiB, and </a:t>
            </a:r>
            <a:r>
              <a:rPr lang="en-US" b="1" dirty="0"/>
              <a:t>32 TiB </a:t>
            </a:r>
            <a:r>
              <a:rPr lang="en-US" dirty="0"/>
              <a:t>with 16,000 IOPS, 18,000 IOPS, and 20,000 IOPS respectively. It is also possible to scale up existing clusters using any of the new storage sizes as your workloads grow.  </a:t>
            </a:r>
          </a:p>
          <a:p>
            <a:pPr algn="just"/>
            <a:r>
              <a:rPr lang="en-US" dirty="0"/>
              <a:t>Combining these new options with multiple physical shards in vCore-based Azure Cosmos DB for MongoDB cluster, storage capacity can comfortably handle hundreds of terabytes of data. </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r>
              <a:rPr lang="en-US" sz="1000" dirty="0">
                <a:hlinkClick r:id="rId2"/>
              </a:rPr>
              <a:t>GA: Azure SQL Updates</a:t>
            </a:r>
            <a:endParaRPr lang="en-US" sz="1000" dirty="0"/>
          </a:p>
          <a:p>
            <a:r>
              <a:rPr lang="en-US" sz="1000" dirty="0"/>
              <a:t>In early-December 2024, the following updates and enhancements were made to Azure SQL:   </a:t>
            </a:r>
          </a:p>
          <a:p>
            <a:pPr marL="171450" indent="-171450">
              <a:buFont typeface="Arial" panose="020B0604020202020204" pitchFamily="34" charset="0"/>
              <a:buChar char="•"/>
            </a:pPr>
            <a:r>
              <a:rPr lang="en-US" sz="1000" dirty="0"/>
              <a:t>Get enhanced monitoring now that the dynamic management function (DMF) displays the component causing throttling of the primary log generation rate in Azure SQL Database Hyperscale. </a:t>
            </a:r>
          </a:p>
          <a:p>
            <a:pPr marL="171450" indent="-171450">
              <a:buFont typeface="Arial" panose="020B0604020202020204" pitchFamily="34" charset="0"/>
              <a:buChar char="•"/>
            </a:pPr>
            <a:r>
              <a:rPr lang="en-US" sz="1000" dirty="0"/>
              <a:t>Save 35% to 55% on compute costs with a one-year or three-year reservation for Azure SQL Database, now also available for zone-redundant General Purpose databases. </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3"/>
              </a:rPr>
              <a:t>GA: Cross-region replication in vCore-based Azure Cosmos DB for Mongo DB</a:t>
            </a:r>
            <a:endParaRPr lang="en-US" dirty="0"/>
          </a:p>
          <a:p>
            <a:pPr algn="just"/>
            <a:r>
              <a:rPr lang="en-US" dirty="0"/>
              <a:t>With new support for cross-region disaster recovery in vCore-based Azure Cosmos DB for MongoDB, it is possible to create a replica of a cluster in another region. This cluster replica is continuously updated with the data written in the primary region. In the rare case of an outage in the primary region, it  can be promoted this replica to become the new read-write cluster.     </a:t>
            </a:r>
          </a:p>
          <a:p>
            <a:pPr algn="just"/>
            <a:r>
              <a:rPr lang="en-US" dirty="0"/>
              <a:t>Also it can be used in another region for reading. This helps offload read operations from the primary cluster and deliver reads with lower latency to applications that are hosted closer to the other region.  </a:t>
            </a:r>
          </a:p>
          <a:p>
            <a:pPr algn="just"/>
            <a:r>
              <a:rPr lang="en-US" dirty="0"/>
              <a:t> When the cluster replica in region B is promoted and becomes the new read-write cluster, it mirrors the original configuration by maintaining a read replica in the former primary region A. The global read-write connection string always points to the cluster available for writes. It allows uninterrupted work with the database after replica cluster promotion. </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pPr algn="just"/>
            <a:r>
              <a:rPr lang="en-US" sz="1000" u="sng" dirty="0"/>
              <a:t>GA: Performance management server parameters now modifiable in Azure Database for PostgreSQL</a:t>
            </a:r>
          </a:p>
          <a:p>
            <a:pPr algn="just"/>
            <a:r>
              <a:rPr lang="en-US" sz="1000" dirty="0"/>
              <a:t>MS announced that possibility to modify multiple performance management server parameters in Azure Database for PostgreSQL – Flexible Server. It is possible to specify the value of </a:t>
            </a:r>
            <a:r>
              <a:rPr lang="en-US" sz="1000" dirty="0" err="1"/>
              <a:t>hash_mem_multiplier</a:t>
            </a:r>
            <a:r>
              <a:rPr lang="en-US" sz="1000" dirty="0"/>
              <a:t>, </a:t>
            </a:r>
            <a:r>
              <a:rPr lang="en-US" sz="1000" dirty="0" err="1"/>
              <a:t>wal_sender_timeout</a:t>
            </a:r>
            <a:r>
              <a:rPr lang="en-US" sz="1000" dirty="0"/>
              <a:t>, and </a:t>
            </a:r>
            <a:r>
              <a:rPr lang="en-US" sz="1000" dirty="0" err="1"/>
              <a:t>wal_receiver_timeout</a:t>
            </a:r>
            <a:r>
              <a:rPr lang="en-US" sz="1000" dirty="0"/>
              <a:t>. You can also modify </a:t>
            </a:r>
            <a:r>
              <a:rPr lang="en-US" sz="1000" dirty="0" err="1"/>
              <a:t>log_min_duration_sample</a:t>
            </a:r>
            <a:r>
              <a:rPr lang="en-US" sz="1000" dirty="0"/>
              <a:t>, </a:t>
            </a:r>
            <a:r>
              <a:rPr lang="en-US" sz="1000" dirty="0" err="1"/>
              <a:t>log_parameter_max_length</a:t>
            </a:r>
            <a:r>
              <a:rPr lang="en-US" sz="1000" dirty="0"/>
              <a:t>, </a:t>
            </a:r>
            <a:r>
              <a:rPr lang="en-US" sz="1000" dirty="0" err="1"/>
              <a:t>log_parameter_max_length_on_error</a:t>
            </a:r>
            <a:r>
              <a:rPr lang="en-US" sz="1000" dirty="0"/>
              <a:t>, </a:t>
            </a:r>
            <a:r>
              <a:rPr lang="en-US" sz="1000" dirty="0" err="1"/>
              <a:t>log_statement_sample_rate</a:t>
            </a:r>
            <a:r>
              <a:rPr lang="en-US" sz="1000" dirty="0"/>
              <a:t>, </a:t>
            </a:r>
            <a:r>
              <a:rPr lang="en-US" sz="1000" dirty="0" err="1"/>
              <a:t>vacuum_buffer_usage_limit</a:t>
            </a:r>
            <a:r>
              <a:rPr lang="en-US" sz="1000" dirty="0"/>
              <a:t>, </a:t>
            </a:r>
            <a:r>
              <a:rPr lang="en-US" sz="1000" dirty="0" err="1"/>
              <a:t>vacuum_failsafe_age</a:t>
            </a:r>
            <a:r>
              <a:rPr lang="en-US" sz="1000" dirty="0"/>
              <a:t>, </a:t>
            </a:r>
            <a:r>
              <a:rPr lang="en-US" sz="1000" dirty="0" err="1"/>
              <a:t>vacuum_multixact_failsafe_age</a:t>
            </a:r>
            <a:r>
              <a:rPr lang="en-US" sz="1000" dirty="0"/>
              <a:t> , </a:t>
            </a:r>
            <a:r>
              <a:rPr lang="en-US" sz="1000" dirty="0" err="1"/>
              <a:t>log_connections</a:t>
            </a:r>
            <a:r>
              <a:rPr lang="en-US" sz="1000" dirty="0"/>
              <a:t>, and </a:t>
            </a:r>
            <a:r>
              <a:rPr lang="en-US" sz="1000" dirty="0" err="1"/>
              <a:t>log_disconnections</a:t>
            </a:r>
            <a:r>
              <a:rPr lang="en-US" sz="1000" dirty="0"/>
              <a:t>. </a:t>
            </a:r>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p:txBody>
          <a:bodyPr/>
          <a:lstStyle/>
          <a:p>
            <a:r>
              <a:rPr lang="en-US" u="sng" dirty="0"/>
              <a:t>GA: Azure Database for PostgreSQL – Flexible Server new regions</a:t>
            </a:r>
          </a:p>
          <a:p>
            <a:r>
              <a:rPr lang="en-US" dirty="0"/>
              <a:t>Azure Database for PostgreSQL – Flexible Server now available in the Spain Central and Mexico Central regions.</a:t>
            </a:r>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9C5C0919-7A04-18C7-8184-7D5CBC6D208E}"/>
              </a:ext>
            </a:extLst>
          </p:cNvPr>
          <p:cNvSpPr>
            <a:spLocks noGrp="1"/>
          </p:cNvSpPr>
          <p:nvPr>
            <p:ph type="body" sz="quarter" idx="10"/>
          </p:nvPr>
        </p:nvSpPr>
        <p:spPr/>
        <p:txBody>
          <a:bodyPr/>
          <a:lstStyle/>
          <a:p>
            <a:pPr algn="just"/>
            <a:r>
              <a:rPr lang="en-US" sz="1000" dirty="0">
                <a:hlinkClick r:id="rId2"/>
              </a:rPr>
              <a:t>GA: High Availability health status monitoring for Azure Database for PostgreSQL – Flexible server</a:t>
            </a:r>
            <a:endParaRPr lang="en-US" sz="1000" dirty="0"/>
          </a:p>
          <a:p>
            <a:pPr algn="just"/>
            <a:r>
              <a:rPr lang="en-US" sz="1000" dirty="0"/>
              <a:t>With the general availability of high-availability (HA) health status monitoring for Azure Database for PostgreSQL – Flexible Server, it is possible to track and maintain the health of HA-enabled instances with ease. This feature offers real-time insights into the readiness of your primary and standby replicas, helping you proactively identify and address any issues impacting availability or failover capability. Based on the Azure Resource Health Check framework, this monitoring solution enables you to optimize uptime and minimize potential disruptions to your database services.</a:t>
            </a:r>
            <a:endParaRPr lang="ru-RU" sz="1000" dirty="0"/>
          </a:p>
        </p:txBody>
      </p:sp>
      <p:sp>
        <p:nvSpPr>
          <p:cNvPr id="3" name="Заголовок 2">
            <a:extLst>
              <a:ext uri="{FF2B5EF4-FFF2-40B4-BE49-F238E27FC236}">
                <a16:creationId xmlns:a16="http://schemas.microsoft.com/office/drawing/2014/main" id="{4DC431A7-2711-5516-38D2-9BF9455C06F7}"/>
              </a:ext>
            </a:extLst>
          </p:cNvPr>
          <p:cNvSpPr>
            <a:spLocks noGrp="1"/>
          </p:cNvSpPr>
          <p:nvPr>
            <p:ph type="title"/>
          </p:nvPr>
        </p:nvSpPr>
        <p:spPr/>
        <p:txBody>
          <a:bodyPr/>
          <a:lstStyle/>
          <a:p>
            <a:r>
              <a:rPr lang="en-US" sz="1600" dirty="0"/>
              <a:t>Databases Updates</a:t>
            </a:r>
            <a:endParaRPr lang="ru-RU" dirty="0"/>
          </a:p>
        </p:txBody>
      </p:sp>
      <p:sp>
        <p:nvSpPr>
          <p:cNvPr id="4" name="Текст 3">
            <a:extLst>
              <a:ext uri="{FF2B5EF4-FFF2-40B4-BE49-F238E27FC236}">
                <a16:creationId xmlns:a16="http://schemas.microsoft.com/office/drawing/2014/main" id="{2647F214-88A5-CDBF-F7DF-B824AB882A9C}"/>
              </a:ext>
            </a:extLst>
          </p:cNvPr>
          <p:cNvSpPr>
            <a:spLocks noGrp="1"/>
          </p:cNvSpPr>
          <p:nvPr>
            <p:ph type="body" sz="quarter" idx="15"/>
          </p:nvPr>
        </p:nvSpPr>
        <p:spPr/>
        <p:txBody>
          <a:bodyPr/>
          <a:lstStyle/>
          <a:p>
            <a:endParaRPr lang="ru-RU"/>
          </a:p>
        </p:txBody>
      </p:sp>
      <p:sp>
        <p:nvSpPr>
          <p:cNvPr id="5" name="Текст 4">
            <a:extLst>
              <a:ext uri="{FF2B5EF4-FFF2-40B4-BE49-F238E27FC236}">
                <a16:creationId xmlns:a16="http://schemas.microsoft.com/office/drawing/2014/main" id="{F27330D7-A42C-751D-6474-D55498536A2C}"/>
              </a:ext>
            </a:extLst>
          </p:cNvPr>
          <p:cNvSpPr>
            <a:spLocks noGrp="1"/>
          </p:cNvSpPr>
          <p:nvPr>
            <p:ph type="body" sz="quarter" idx="16"/>
          </p:nvPr>
        </p:nvSpPr>
        <p:spPr/>
        <p:txBody>
          <a:bodyPr/>
          <a:lstStyle/>
          <a:p>
            <a:r>
              <a:rPr lang="en-US" dirty="0">
                <a:hlinkClick r:id="rId3"/>
              </a:rPr>
              <a:t>PP: Azure Database for PostgreSQL – Flexible Server network monitoring metrics</a:t>
            </a:r>
            <a:endParaRPr lang="en-US" dirty="0"/>
          </a:p>
          <a:p>
            <a:pPr algn="just"/>
            <a:r>
              <a:rPr lang="en-US" dirty="0"/>
              <a:t>MS announced the release of new network monitoring metrics in Azure Database for PostgreSQL – Flexible Server. With these enhancements, it provides a deeper insights into network activities at the virtual machine level, helping effectively identify and address network-related issues more quickly. These new metrics—including TCP Connection Backlog and Postmaster Process CPU Usage—provide actionable data that enhances the stability and reliability of your services. By enabling these features, you can be better equipped to prevent potential service outages and improve overall performance. We encourage you to enable these metrics and start monitoring today to help ensure your applications run smoothly and efficiently. </a:t>
            </a:r>
            <a:endParaRPr lang="ru-RU" dirty="0"/>
          </a:p>
        </p:txBody>
      </p:sp>
    </p:spTree>
    <p:extLst>
      <p:ext uri="{BB962C8B-B14F-4D97-AF65-F5344CB8AC3E}">
        <p14:creationId xmlns:p14="http://schemas.microsoft.com/office/powerpoint/2010/main" val="311720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2E4FC9-1D1E-163B-C4A0-29CD276BCC38}"/>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365C9968-A60F-0186-F170-DE2523450B3D}"/>
              </a:ext>
            </a:extLst>
          </p:cNvPr>
          <p:cNvSpPr>
            <a:spLocks noGrp="1"/>
          </p:cNvSpPr>
          <p:nvPr>
            <p:ph type="title"/>
          </p:nvPr>
        </p:nvSpPr>
        <p:spPr/>
        <p:txBody>
          <a:bodyPr/>
          <a:lstStyle/>
          <a:p>
            <a:r>
              <a:rPr lang="en-US" sz="1800" dirty="0"/>
              <a:t>Databases Updates</a:t>
            </a:r>
            <a:endParaRPr lang="en-US" dirty="0"/>
          </a:p>
        </p:txBody>
      </p:sp>
      <p:sp>
        <p:nvSpPr>
          <p:cNvPr id="4" name="Text Placeholder 3">
            <a:extLst>
              <a:ext uri="{FF2B5EF4-FFF2-40B4-BE49-F238E27FC236}">
                <a16:creationId xmlns:a16="http://schemas.microsoft.com/office/drawing/2014/main" id="{C8238E4C-107B-B74E-1383-5DCA8A0F1D90}"/>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BF0E519-137D-7CEB-6A76-8A53BBB6EE72}"/>
              </a:ext>
            </a:extLst>
          </p:cNvPr>
          <p:cNvSpPr>
            <a:spLocks noGrp="1"/>
          </p:cNvSpPr>
          <p:nvPr>
            <p:ph type="body" sz="quarter" idx="16"/>
          </p:nvPr>
        </p:nvSpPr>
        <p:spPr>
          <a:xfrm>
            <a:off x="342900" y="855081"/>
            <a:ext cx="3955312" cy="1163372"/>
          </a:xfrm>
        </p:spPr>
        <p:txBody>
          <a:bodyPr/>
          <a:lstStyle/>
          <a:p>
            <a:pPr algn="just"/>
            <a:r>
              <a:rPr lang="en-US" dirty="0">
                <a:hlinkClick r:id="rId2"/>
              </a:rPr>
              <a:t>limited public preview of the ABORT_QUERY_EXECUTION query hint</a:t>
            </a:r>
            <a:endParaRPr lang="en-US" dirty="0"/>
          </a:p>
          <a:p>
            <a:pPr algn="just"/>
            <a:r>
              <a:rPr lang="en-US" dirty="0"/>
              <a:t>MS announced a limited preview of a new query hint, ABORT_QUERY_EXECUTION. The hint is intended to be used as a Query Store hint to let administrators block future execution of known problematic queries, for example non-essential ad hoc queries impacting application workloads.</a:t>
            </a:r>
          </a:p>
          <a:p>
            <a:pPr algn="just"/>
            <a:endParaRPr lang="en-US" dirty="0"/>
          </a:p>
        </p:txBody>
      </p:sp>
      <p:sp>
        <p:nvSpPr>
          <p:cNvPr id="7" name="Rectangle 2">
            <a:extLst>
              <a:ext uri="{FF2B5EF4-FFF2-40B4-BE49-F238E27FC236}">
                <a16:creationId xmlns:a16="http://schemas.microsoft.com/office/drawing/2014/main" id="{4462A05F-182B-3D56-E67F-C737D9F15B67}"/>
              </a:ext>
            </a:extLst>
          </p:cNvPr>
          <p:cNvSpPr>
            <a:spLocks noChangeArrowheads="1"/>
          </p:cNvSpPr>
          <p:nvPr/>
        </p:nvSpPr>
        <p:spPr bwMode="auto">
          <a:xfrm>
            <a:off x="264160" y="2038773"/>
            <a:ext cx="392447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FMono-Regular"/>
              </a:rPr>
              <a:t>EXEC </a:t>
            </a:r>
            <a:r>
              <a:rPr kumimoji="0" lang="en-US" altLang="en-US" sz="1000" b="0" i="0" u="none" strike="noStrike" cap="none" normalizeH="0" baseline="0" dirty="0" err="1">
                <a:ln>
                  <a:noFill/>
                </a:ln>
                <a:solidFill>
                  <a:schemeClr val="tx1"/>
                </a:solidFill>
                <a:effectLst/>
                <a:latin typeface="SFMono-Regular"/>
              </a:rPr>
              <a:t>sys.sp_query_store_set_hints</a:t>
            </a:r>
            <a:r>
              <a:rPr kumimoji="0" lang="en-US" altLang="en-US" sz="1000" b="0" i="0" u="none" strike="noStrike" cap="none" normalizeH="0" baseline="0" dirty="0">
                <a:ln>
                  <a:noFill/>
                </a:ln>
                <a:solidFill>
                  <a:schemeClr val="tx1"/>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SFMono-Regular"/>
              </a:rPr>
              <a:t>	</a:t>
            </a:r>
            <a:r>
              <a:rPr kumimoji="0" lang="en-US" altLang="en-US" sz="1000" b="0" i="0" u="none" strike="noStrike" cap="none" normalizeH="0" baseline="0" dirty="0">
                <a:ln>
                  <a:noFill/>
                </a:ln>
                <a:solidFill>
                  <a:schemeClr val="tx1"/>
                </a:solidFill>
                <a:effectLst/>
                <a:latin typeface="SFMono-Regular"/>
              </a:rPr>
              <a:t>@query_id = 17,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FMono-Regular"/>
              </a:rPr>
              <a:t>@query_hints = N'OPTION (USE HINT (''ABORT_QUERY_EXECUTION''))';</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859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30360"/>
          </a:xfrm>
        </p:spPr>
        <p:txBody>
          <a:bodyPr/>
          <a:lstStyle/>
          <a:p>
            <a:pPr algn="just"/>
            <a:r>
              <a:rPr lang="en-US" dirty="0">
                <a:hlinkClick r:id="rId2"/>
              </a:rPr>
              <a:t>Announcing the General Availability of Event Hubs Data Explorer</a:t>
            </a:r>
            <a:endParaRPr lang="en-US" dirty="0"/>
          </a:p>
          <a:p>
            <a:pPr algn="just"/>
            <a:r>
              <a:rPr lang="en-US" dirty="0"/>
              <a:t>Developers and Operators are often looking for an easy tool to send sample data to event hub to test the end-to-end flow, or view events at a specific offset (or point in time) for light debugging, often after the fact. The Event Hubs Data Explorer makes these common workflows simple by eliminating the need to write bespoke client applications to test and inspect the data on the event hub. It allows:</a:t>
            </a:r>
          </a:p>
          <a:p>
            <a:pPr marL="171450" indent="-171450" algn="just">
              <a:buFont typeface="Arial" panose="020B0604020202020204" pitchFamily="34" charset="0"/>
              <a:buChar char="•"/>
            </a:pPr>
            <a:r>
              <a:rPr lang="en-US" dirty="0"/>
              <a:t>Management Operations - Create, update, delete of Event Hubs namespace, and event hubs.</a:t>
            </a:r>
          </a:p>
          <a:p>
            <a:pPr marL="171450" indent="-171450" algn="just">
              <a:buFont typeface="Arial" panose="020B0604020202020204" pitchFamily="34" charset="0"/>
              <a:buChar char="•"/>
            </a:pPr>
            <a:r>
              <a:rPr lang="en-US" dirty="0"/>
              <a:t>Data Operations - Send and view events from an event hub.</a:t>
            </a:r>
          </a:p>
          <a:p>
            <a:pPr algn="just"/>
            <a:endParaRPr lang="en-US" dirty="0"/>
          </a:p>
        </p:txBody>
      </p:sp>
      <p:pic>
        <p:nvPicPr>
          <p:cNvPr id="4" name="Picture 3">
            <a:extLst>
              <a:ext uri="{FF2B5EF4-FFF2-40B4-BE49-F238E27FC236}">
                <a16:creationId xmlns:a16="http://schemas.microsoft.com/office/drawing/2014/main" id="{54E4D21B-D9BF-0B47-0BEC-2E7F65BE3318}"/>
              </a:ext>
            </a:extLst>
          </p:cNvPr>
          <p:cNvPicPr>
            <a:picLocks noChangeAspect="1"/>
          </p:cNvPicPr>
          <p:nvPr/>
        </p:nvPicPr>
        <p:blipFill>
          <a:blip r:embed="rId3"/>
          <a:stretch>
            <a:fillRect/>
          </a:stretch>
        </p:blipFill>
        <p:spPr>
          <a:xfrm>
            <a:off x="890920" y="2885441"/>
            <a:ext cx="3085025" cy="1690707"/>
          </a:xfrm>
          <a:prstGeom prst="rect">
            <a:avLst/>
          </a:prstGeom>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GA: Azure Health Data Services de-identification</a:t>
            </a:r>
            <a:endParaRPr lang="en-US" dirty="0"/>
          </a:p>
          <a:p>
            <a:pPr algn="just"/>
            <a:r>
              <a:rPr lang="en-US" dirty="0"/>
              <a:t>The de-identification service in Azure Health Data Services enables healthcare organizations </a:t>
            </a:r>
            <a:r>
              <a:rPr lang="en-US" b="1" dirty="0"/>
              <a:t>to anonymize clinical data </a:t>
            </a:r>
            <a:r>
              <a:rPr lang="en-US" dirty="0"/>
              <a:t>so that the resulting data retains its clinical relevance and distribution while also adhering to the Health Insurance Portability and Accountability Act of 1996 (HIPAA) Privacy Rule. The service uses state-of-the-art machine learning models to automatically extract, redact, or surrogate 28 entities - including the HIPAA 18 Protected Health Information (PHI) identifiers – from unstructured text such as clinical notes, transcripts, messages, or clinical trial studies.</a:t>
            </a:r>
          </a:p>
          <a:p>
            <a:pPr algn="just"/>
            <a:r>
              <a:rPr lang="en-US" dirty="0"/>
              <a:t>The de-identification service is designed to receive unstructured text. To de-identify data stored in the FHIR® service, see Export de-identified data.</a:t>
            </a:r>
          </a:p>
          <a:p>
            <a:pPr algn="just"/>
            <a:r>
              <a:rPr lang="en-US" dirty="0"/>
              <a:t>The following service limits are applicable:</a:t>
            </a:r>
          </a:p>
          <a:p>
            <a:pPr marL="171450" indent="-171450" algn="just">
              <a:buFont typeface="Arial" panose="020B0604020202020204" pitchFamily="34" charset="0"/>
              <a:buChar char="•"/>
            </a:pPr>
            <a:r>
              <a:rPr lang="en-US" dirty="0"/>
              <a:t>Requests can't exceed 50 KB.</a:t>
            </a:r>
          </a:p>
          <a:p>
            <a:pPr marL="171450" indent="-171450" algn="just">
              <a:buFont typeface="Arial" panose="020B0604020202020204" pitchFamily="34" charset="0"/>
              <a:buChar char="•"/>
            </a:pPr>
            <a:r>
              <a:rPr lang="en-US" dirty="0"/>
              <a:t>Jobs can process no more than 10,000 documents.</a:t>
            </a:r>
          </a:p>
          <a:p>
            <a:pPr marL="171450" indent="-171450" algn="just">
              <a:buFont typeface="Arial" panose="020B0604020202020204" pitchFamily="34" charset="0"/>
              <a:buChar char="•"/>
            </a:pPr>
            <a:r>
              <a:rPr lang="en-US" dirty="0"/>
              <a:t>Each document processed by a job can't exceed 2 MB.</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GA: New Built-in roles for Azure Chaos Studio</a:t>
            </a:r>
            <a:endParaRPr lang="en-US" dirty="0"/>
          </a:p>
          <a:p>
            <a:pPr algn="just"/>
            <a:r>
              <a:rPr lang="en-US" b="0" i="0" dirty="0">
                <a:solidFill>
                  <a:srgbClr val="17253D"/>
                </a:solidFill>
                <a:effectLst/>
              </a:rPr>
              <a:t>Azure Chaos Studio Experiment Contributor, Chaos Studio Operator, and Chaos Studio Reader are new Azure built-in roles users can utilize to manage access to Chaos Studio within organizations</a:t>
            </a:r>
            <a:br>
              <a:rPr lang="en-US" dirty="0"/>
            </a:br>
            <a:endParaRPr lang="en-US" dirty="0"/>
          </a:p>
          <a:p>
            <a:pPr marL="171450" indent="-171450" algn="just">
              <a:buFont typeface="Arial" panose="020B0604020202020204" pitchFamily="34" charset="0"/>
              <a:buChar char="•"/>
            </a:pPr>
            <a:r>
              <a:rPr lang="en-US" b="0" i="0" dirty="0">
                <a:solidFill>
                  <a:srgbClr val="17253D"/>
                </a:solidFill>
                <a:effectLst/>
              </a:rPr>
              <a:t>Chaos Studio Experiment Contributor: Can create, run, and see details for experiments, onboard targets, and manage capabilities.</a:t>
            </a:r>
          </a:p>
          <a:p>
            <a:pPr marL="171450" indent="-171450" algn="just">
              <a:buFont typeface="Arial" panose="020B0604020202020204" pitchFamily="34" charset="0"/>
              <a:buChar char="•"/>
            </a:pPr>
            <a:r>
              <a:rPr lang="en-US" b="0" i="0" dirty="0">
                <a:solidFill>
                  <a:srgbClr val="17253D"/>
                </a:solidFill>
                <a:effectLst/>
              </a:rPr>
              <a:t>Chaos Studio Operator: Can run and see details for experiments but cannot create experiments or manage targets and capabilities.</a:t>
            </a:r>
          </a:p>
          <a:p>
            <a:pPr marL="171450" indent="-171450" algn="just">
              <a:buFont typeface="Arial" panose="020B0604020202020204" pitchFamily="34" charset="0"/>
              <a:buChar char="•"/>
            </a:pPr>
            <a:r>
              <a:rPr lang="en-US" b="0" i="0" dirty="0">
                <a:solidFill>
                  <a:srgbClr val="17253D"/>
                </a:solidFill>
                <a:effectLst/>
              </a:rPr>
              <a:t>Chaos Studio Reader: Can view targets, capabilities, experiments, and experiment details.</a:t>
            </a:r>
          </a:p>
          <a:p>
            <a:pPr algn="just"/>
            <a:endParaRPr lang="en-US" dirty="0"/>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057453"/>
          </a:xfrm>
        </p:spPr>
        <p:txBody>
          <a:bodyPr/>
          <a:lstStyle/>
          <a:p>
            <a:pPr algn="just"/>
            <a:r>
              <a:rPr lang="en-US" dirty="0">
                <a:hlinkClick r:id="rId2"/>
              </a:rPr>
              <a:t>Snap to Roads is now available for Azure Maps</a:t>
            </a:r>
            <a:endParaRPr lang="en-US" dirty="0"/>
          </a:p>
          <a:p>
            <a:pPr algn="just"/>
            <a:r>
              <a:rPr lang="en-US" dirty="0"/>
              <a:t>MS  introduced the </a:t>
            </a:r>
            <a:r>
              <a:rPr lang="en-US" b="1" dirty="0"/>
              <a:t>Snap to Roads API in Azure Maps</a:t>
            </a:r>
            <a:r>
              <a:rPr lang="en-US" dirty="0"/>
              <a:t>, a powerful API designed to transform raw GPS data into precise road-aligned coordinates. This new capability is a game-changer for businesses managing fleets and mobile assets, delivering the accuracy and context needed for efficient operations.</a:t>
            </a:r>
          </a:p>
          <a:p>
            <a:pPr algn="just"/>
            <a:r>
              <a:rPr lang="en-US" dirty="0"/>
              <a:t>Whether GPS data is impacted by weak signals or environmental obstructions, the Snap to Roads API ensures tracking is precise. By aligning GPS points with real-world roads and enriching them with additional data like speed limits and street names, it provides the clarity and insights need for informed decision-making.</a:t>
            </a:r>
          </a:p>
        </p:txBody>
      </p:sp>
      <p:pic>
        <p:nvPicPr>
          <p:cNvPr id="1026" name="Picture 2">
            <a:extLst>
              <a:ext uri="{FF2B5EF4-FFF2-40B4-BE49-F238E27FC236}">
                <a16:creationId xmlns:a16="http://schemas.microsoft.com/office/drawing/2014/main" id="{A4642A26-5C55-B407-8AEB-361A197D22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684" y="2844799"/>
            <a:ext cx="2855743" cy="206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863340" cy="3774069"/>
          </a:xfrm>
        </p:spPr>
        <p:txBody>
          <a:bodyPr/>
          <a:lstStyle/>
          <a:p>
            <a:r>
              <a:rPr lang="en-US" dirty="0">
                <a:hlinkClick r:id="rId2"/>
              </a:rPr>
              <a:t>Action required: Azure AD Graph API retirement</a:t>
            </a:r>
            <a:endParaRPr lang="en-US" dirty="0"/>
          </a:p>
          <a:p>
            <a:pPr algn="just"/>
            <a:r>
              <a:rPr lang="en-US" dirty="0"/>
              <a:t>Apps can’t make requests to </a:t>
            </a:r>
            <a:r>
              <a:rPr lang="en-US" b="1" dirty="0"/>
              <a:t>Azure AD Graph APIs </a:t>
            </a:r>
            <a:r>
              <a:rPr lang="en-US" dirty="0"/>
              <a:t>after February 1, 2025. Retirement of the Azure AD Graph API service began in September 2024 and impacts both new and existing applications. </a:t>
            </a:r>
          </a:p>
          <a:p>
            <a:pPr algn="just"/>
            <a:r>
              <a:rPr lang="en-US" dirty="0"/>
              <a:t>Now All new applications will not be able to use Azure AD Graph APIs unless they are configured for extended access. Microsoft Graph is the replacement for Azure AD Graph APIs, and MS strongly recommend immediately migrating use of </a:t>
            </a:r>
            <a:r>
              <a:rPr lang="en-US" b="1" dirty="0"/>
              <a:t>Azure AD Graph APIs to Microsoft Graph </a:t>
            </a:r>
            <a:r>
              <a:rPr lang="en-US" dirty="0"/>
              <a:t>and limiting any further development using Azure AD Graph APIs. </a:t>
            </a:r>
          </a:p>
          <a:p>
            <a:pPr algn="just"/>
            <a:r>
              <a:rPr lang="en-US" dirty="0"/>
              <a:t>MS Entra provides two recommendations:</a:t>
            </a:r>
          </a:p>
          <a:p>
            <a:pPr marL="171450" indent="-171450" algn="just">
              <a:buFont typeface="Arial" panose="020B0604020202020204" pitchFamily="34" charset="0"/>
              <a:buChar char="•"/>
            </a:pPr>
            <a:r>
              <a:rPr lang="en-US" dirty="0"/>
              <a:t>Migrate Applications from the retiring Azure AD Graph APIs to Microsoft Graph - Details applications that are created in your tenant that are accessing Azure AD Graph APIs currently.</a:t>
            </a:r>
          </a:p>
          <a:p>
            <a:pPr marL="171450" indent="-171450" algn="just">
              <a:buFont typeface="Arial" panose="020B0604020202020204" pitchFamily="34" charset="0"/>
              <a:buChar char="•"/>
            </a:pPr>
            <a:r>
              <a:rPr lang="en-US" dirty="0"/>
              <a:t>Migrate Service Principals from the retiring Azure AD Graph APIs to Microsoft Graph: Details multi-tenant applications provided by a software vendor that are used in your tenant and are accessing Azure AD Graph APIs currently.</a:t>
            </a:r>
          </a:p>
        </p:txBody>
      </p:sp>
      <p:sp>
        <p:nvSpPr>
          <p:cNvPr id="2" name="Text Placeholder 13">
            <a:extLst>
              <a:ext uri="{FF2B5EF4-FFF2-40B4-BE49-F238E27FC236}">
                <a16:creationId xmlns:a16="http://schemas.microsoft.com/office/drawing/2014/main" id="{6125CF61-DD31-42B7-98F6-ACEF3D4AB8DC}"/>
              </a:ext>
            </a:extLst>
          </p:cNvPr>
          <p:cNvSpPr txBox="1">
            <a:spLocks/>
          </p:cNvSpPr>
          <p:nvPr/>
        </p:nvSpPr>
        <p:spPr>
          <a:xfrm>
            <a:off x="4572000" y="856720"/>
            <a:ext cx="3955312" cy="100758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Enhance end-user experiences with Custom OTP Email Provider Support</a:t>
            </a:r>
            <a:endParaRPr lang="en-US" dirty="0"/>
          </a:p>
          <a:p>
            <a:pPr algn="just"/>
            <a:r>
              <a:rPr lang="en-US" dirty="0"/>
              <a:t>MS released </a:t>
            </a:r>
            <a:r>
              <a:rPr lang="en-US" b="1" dirty="0"/>
              <a:t>custom authentication extension that enables the integration with any Microsoft and non-Microsoft email providers of </a:t>
            </a:r>
            <a:r>
              <a:rPr lang="en-US" dirty="0"/>
              <a:t>choice for one time passcode events triggered during sign-up, sign-in and forgot password flows. </a:t>
            </a:r>
          </a:p>
          <a:p>
            <a:pPr algn="just"/>
            <a:endParaRPr lang="en-US" dirty="0"/>
          </a:p>
        </p:txBody>
      </p:sp>
      <p:pic>
        <p:nvPicPr>
          <p:cNvPr id="3" name="Picture 2">
            <a:extLst>
              <a:ext uri="{FF2B5EF4-FFF2-40B4-BE49-F238E27FC236}">
                <a16:creationId xmlns:a16="http://schemas.microsoft.com/office/drawing/2014/main" id="{6D3B26AD-F6D5-5461-4324-1435F37D2BC1}"/>
              </a:ext>
            </a:extLst>
          </p:cNvPr>
          <p:cNvPicPr>
            <a:picLocks noChangeAspect="1"/>
          </p:cNvPicPr>
          <p:nvPr/>
        </p:nvPicPr>
        <p:blipFill>
          <a:blip r:embed="rId4"/>
          <a:stretch>
            <a:fillRect/>
          </a:stretch>
        </p:blipFill>
        <p:spPr>
          <a:xfrm>
            <a:off x="4595608" y="1864307"/>
            <a:ext cx="3931704" cy="2344370"/>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0"/>
            <a:ext cx="4365038" cy="1874573"/>
          </a:xfrm>
        </p:spPr>
        <p:txBody>
          <a:bodyPr/>
          <a:lstStyle/>
          <a:p>
            <a:r>
              <a:rPr lang="en-US" sz="1000" dirty="0">
                <a:hlinkClick r:id="rId2"/>
              </a:rPr>
              <a:t>Announcing General Availability of Resume from Action in Logic Apps</a:t>
            </a:r>
            <a:endParaRPr lang="en-US" sz="1000" dirty="0"/>
          </a:p>
          <a:p>
            <a:pPr algn="just"/>
            <a:r>
              <a:rPr lang="en-US" sz="1000" dirty="0"/>
              <a:t>This feature allows to </a:t>
            </a:r>
            <a:r>
              <a:rPr lang="en-US" sz="1000" b="1" dirty="0"/>
              <a:t>restart Logic App workflow </a:t>
            </a:r>
            <a:r>
              <a:rPr lang="en-US" sz="1000" dirty="0"/>
              <a:t>from any </a:t>
            </a:r>
            <a:r>
              <a:rPr lang="en-US" sz="1000" b="1" dirty="0"/>
              <a:t>action</a:t>
            </a:r>
            <a:r>
              <a:rPr lang="en-US" sz="1000" dirty="0"/>
              <a:t>, saving time and effort during troubleshooting. Instead of restarting the workflow from the beginning, this functionality enables a targeted resumption, improving efficiency when debugging complex workflows.</a:t>
            </a:r>
          </a:p>
          <a:p>
            <a:r>
              <a:rPr lang="en-US" sz="1000" dirty="0"/>
              <a:t>For example, if a workflow fails due to an issue with an SQL connection, you can fix the SQL issue and resume the workflow from the action where it failed by right-clicking on the failed action in Run History view, rather than rerunning the entire process. This makes it much easier to recover and continue operations without unnecessary delays.</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pic>
        <p:nvPicPr>
          <p:cNvPr id="3" name="Picture 2">
            <a:extLst>
              <a:ext uri="{FF2B5EF4-FFF2-40B4-BE49-F238E27FC236}">
                <a16:creationId xmlns:a16="http://schemas.microsoft.com/office/drawing/2014/main" id="{C68D3433-F6B1-20DA-62CF-8B16FF2814AF}"/>
              </a:ext>
            </a:extLst>
          </p:cNvPr>
          <p:cNvPicPr>
            <a:picLocks noChangeAspect="1"/>
          </p:cNvPicPr>
          <p:nvPr/>
        </p:nvPicPr>
        <p:blipFill>
          <a:blip r:embed="rId3"/>
          <a:stretch>
            <a:fillRect/>
          </a:stretch>
        </p:blipFill>
        <p:spPr>
          <a:xfrm>
            <a:off x="6169364" y="2742114"/>
            <a:ext cx="1200949" cy="1720004"/>
          </a:xfrm>
          <a:prstGeom prst="rect">
            <a:avLst/>
          </a:prstGeom>
        </p:spPr>
      </p:pic>
      <p:sp>
        <p:nvSpPr>
          <p:cNvPr id="5" name="Text Placeholder 13">
            <a:extLst>
              <a:ext uri="{FF2B5EF4-FFF2-40B4-BE49-F238E27FC236}">
                <a16:creationId xmlns:a16="http://schemas.microsoft.com/office/drawing/2014/main" id="{1DF1A36F-4250-259D-24AE-F82FE69A7F7E}"/>
              </a:ext>
            </a:extLst>
          </p:cNvPr>
          <p:cNvSpPr txBox="1">
            <a:spLocks/>
          </p:cNvSpPr>
          <p:nvPr/>
        </p:nvSpPr>
        <p:spPr>
          <a:xfrm>
            <a:off x="442540" y="856773"/>
            <a:ext cx="3955312" cy="110241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Azure Automation is revising Service and Subscription Limits</a:t>
            </a:r>
            <a:endParaRPr lang="en-US" dirty="0"/>
          </a:p>
          <a:p>
            <a:pPr algn="just"/>
            <a:r>
              <a:rPr lang="en-US" dirty="0"/>
              <a:t>Azure Automation will be revising its service limits in January 2025. </a:t>
            </a:r>
          </a:p>
          <a:p>
            <a:pPr marL="171450" indent="-171450" algn="just">
              <a:buFont typeface="Arial" panose="020B0604020202020204" pitchFamily="34" charset="0"/>
              <a:buChar char="•"/>
            </a:pPr>
            <a:r>
              <a:rPr lang="en-US" dirty="0"/>
              <a:t>Maximum number of Automation accounts in a subscription in a region.</a:t>
            </a:r>
          </a:p>
          <a:p>
            <a:pPr marL="171450" indent="-171450" algn="just">
              <a:buFont typeface="Arial" panose="020B0604020202020204" pitchFamily="34" charset="0"/>
              <a:buChar char="•"/>
            </a:pPr>
            <a:r>
              <a:rPr lang="en-US" dirty="0"/>
              <a:t>Maximum number of concurrent running jobs at the same instance of time per Automation account</a:t>
            </a:r>
          </a:p>
          <a:p>
            <a:pPr algn="just"/>
            <a:endParaRPr lang="en-US" dirty="0"/>
          </a:p>
        </p:txBody>
      </p:sp>
      <p:graphicFrame>
        <p:nvGraphicFramePr>
          <p:cNvPr id="6" name="Table 5">
            <a:extLst>
              <a:ext uri="{FF2B5EF4-FFF2-40B4-BE49-F238E27FC236}">
                <a16:creationId xmlns:a16="http://schemas.microsoft.com/office/drawing/2014/main" id="{AA63D95D-0D1D-8BE5-79EF-49CBC4AEA713}"/>
              </a:ext>
            </a:extLst>
          </p:cNvPr>
          <p:cNvGraphicFramePr>
            <a:graphicFrameLocks noGrp="1"/>
          </p:cNvGraphicFramePr>
          <p:nvPr>
            <p:extLst>
              <p:ext uri="{D42A27DB-BD31-4B8C-83A1-F6EECF244321}">
                <p14:modId xmlns:p14="http://schemas.microsoft.com/office/powerpoint/2010/main" val="4032395505"/>
              </p:ext>
            </p:extLst>
          </p:nvPr>
        </p:nvGraphicFramePr>
        <p:xfrm>
          <a:off x="381470" y="2008014"/>
          <a:ext cx="3868971" cy="2731626"/>
        </p:xfrm>
        <a:graphic>
          <a:graphicData uri="http://schemas.openxmlformats.org/drawingml/2006/table">
            <a:tbl>
              <a:tblPr/>
              <a:tblGrid>
                <a:gridCol w="1289657">
                  <a:extLst>
                    <a:ext uri="{9D8B030D-6E8A-4147-A177-3AD203B41FA5}">
                      <a16:colId xmlns:a16="http://schemas.microsoft.com/office/drawing/2014/main" val="57899364"/>
                    </a:ext>
                  </a:extLst>
                </a:gridCol>
                <a:gridCol w="1289657">
                  <a:extLst>
                    <a:ext uri="{9D8B030D-6E8A-4147-A177-3AD203B41FA5}">
                      <a16:colId xmlns:a16="http://schemas.microsoft.com/office/drawing/2014/main" val="2893719579"/>
                    </a:ext>
                  </a:extLst>
                </a:gridCol>
                <a:gridCol w="1289657">
                  <a:extLst>
                    <a:ext uri="{9D8B030D-6E8A-4147-A177-3AD203B41FA5}">
                      <a16:colId xmlns:a16="http://schemas.microsoft.com/office/drawing/2014/main" val="1820117014"/>
                    </a:ext>
                  </a:extLst>
                </a:gridCol>
              </a:tblGrid>
              <a:tr h="163578">
                <a:tc>
                  <a:txBody>
                    <a:bodyPr/>
                    <a:lstStyle/>
                    <a:p>
                      <a:r>
                        <a:rPr lang="en-US" sz="800" b="1" dirty="0">
                          <a:effectLst/>
                        </a:rPr>
                        <a:t>Resource</a:t>
                      </a:r>
                      <a:endParaRPr lang="en-US" sz="800" dirty="0">
                        <a:effectLst/>
                      </a:endParaRPr>
                    </a:p>
                  </a:txBody>
                  <a:tcPr marL="57102" marR="57102" marT="28551" marB="2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b="1">
                          <a:effectLst/>
                        </a:rPr>
                        <a:t>Limit</a:t>
                      </a:r>
                      <a:endParaRPr lang="en-US" sz="800">
                        <a:effectLst/>
                      </a:endParaRPr>
                    </a:p>
                  </a:txBody>
                  <a:tcPr marL="57102" marR="57102" marT="28551" marB="2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b="1" dirty="0">
                          <a:effectLst/>
                        </a:rPr>
                        <a:t>Notes</a:t>
                      </a:r>
                      <a:endParaRPr lang="en-US" sz="800" dirty="0">
                        <a:effectLst/>
                      </a:endParaRPr>
                    </a:p>
                  </a:txBody>
                  <a:tcPr marL="57102" marR="57102" marT="28551" marB="2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6691161"/>
                  </a:ext>
                </a:extLst>
              </a:tr>
              <a:tr h="1411674">
                <a:tc>
                  <a:txBody>
                    <a:bodyPr/>
                    <a:lstStyle/>
                    <a:p>
                      <a:r>
                        <a:rPr lang="en-US" sz="800" dirty="0">
                          <a:effectLst/>
                        </a:rPr>
                        <a:t>Maximum number of Automation accounts in a subscription in a region</a:t>
                      </a:r>
                    </a:p>
                  </a:txBody>
                  <a:tcPr marL="57102" marR="57102" marT="28551" marB="2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800" dirty="0">
                          <a:effectLst/>
                        </a:rPr>
                        <a:t>10</a:t>
                      </a:r>
                    </a:p>
                    <a:p>
                      <a:r>
                        <a:rPr lang="en-US" sz="800" dirty="0">
                          <a:effectLst/>
                        </a:rPr>
                        <a:t> </a:t>
                      </a:r>
                    </a:p>
                    <a:p>
                      <a:r>
                        <a:rPr lang="en-US" sz="800" dirty="0">
                          <a:effectLst/>
                        </a:rPr>
                        <a:t> </a:t>
                      </a:r>
                    </a:p>
                    <a:p>
                      <a:r>
                        <a:rPr lang="en-US" sz="800" dirty="0">
                          <a:effectLst/>
                        </a:rPr>
                        <a:t> </a:t>
                      </a:r>
                    </a:p>
                    <a:p>
                      <a:pPr algn="ctr"/>
                      <a:r>
                        <a:rPr lang="en-US" sz="800" dirty="0">
                          <a:effectLst/>
                        </a:rPr>
                        <a:t>2</a:t>
                      </a:r>
                    </a:p>
                    <a:p>
                      <a:r>
                        <a:rPr lang="en-US" sz="800" dirty="0">
                          <a:effectLst/>
                        </a:rPr>
                        <a:t> </a:t>
                      </a:r>
                    </a:p>
                    <a:p>
                      <a:r>
                        <a:rPr lang="en-US" sz="800" dirty="0">
                          <a:effectLst/>
                        </a:rPr>
                        <a:t> </a:t>
                      </a:r>
                    </a:p>
                    <a:p>
                      <a:r>
                        <a:rPr lang="en-US" sz="800" dirty="0">
                          <a:effectLst/>
                        </a:rPr>
                        <a:t> </a:t>
                      </a:r>
                    </a:p>
                    <a:p>
                      <a:pPr algn="ctr"/>
                      <a:r>
                        <a:rPr lang="en-US" sz="800" dirty="0">
                          <a:effectLst/>
                        </a:rPr>
                        <a:t> </a:t>
                      </a:r>
                    </a:p>
                    <a:p>
                      <a:pPr algn="ctr"/>
                      <a:r>
                        <a:rPr lang="en-US" sz="800" dirty="0">
                          <a:effectLst/>
                        </a:rPr>
                        <a:t>1</a:t>
                      </a:r>
                    </a:p>
                    <a:p>
                      <a:r>
                        <a:rPr lang="en-US" sz="800" dirty="0">
                          <a:effectLst/>
                        </a:rPr>
                        <a:t> </a:t>
                      </a:r>
                    </a:p>
                    <a:p>
                      <a:r>
                        <a:rPr lang="en-US" sz="800" dirty="0">
                          <a:effectLst/>
                        </a:rPr>
                        <a:t> </a:t>
                      </a:r>
                    </a:p>
                    <a:p>
                      <a:r>
                        <a:rPr lang="en-US" sz="800" dirty="0">
                          <a:effectLst/>
                        </a:rPr>
                        <a:t> </a:t>
                      </a:r>
                    </a:p>
                  </a:txBody>
                  <a:tcPr marL="57102" marR="57102" marT="28551" marB="2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dirty="0">
                          <a:effectLst/>
                        </a:rPr>
                        <a:t>Enterprise and CSP subscriptions </a:t>
                      </a:r>
                    </a:p>
                    <a:p>
                      <a:r>
                        <a:rPr lang="en-US" sz="800" dirty="0">
                          <a:effectLst/>
                        </a:rPr>
                        <a:t>Pay-as-you-go, Sponsored, MSDN, MPN, Azure Pass subscriptions </a:t>
                      </a:r>
                    </a:p>
                    <a:p>
                      <a:r>
                        <a:rPr lang="en-US" sz="800" dirty="0">
                          <a:effectLst/>
                        </a:rPr>
                        <a:t>Free trial, Azure for Student, Azure in Open subscriptions can create only one</a:t>
                      </a:r>
                    </a:p>
                  </a:txBody>
                  <a:tcPr marL="57102" marR="57102" marT="28551" marB="2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32680186"/>
                  </a:ext>
                </a:extLst>
              </a:tr>
              <a:tr h="843057">
                <a:tc>
                  <a:txBody>
                    <a:bodyPr/>
                    <a:lstStyle/>
                    <a:p>
                      <a:r>
                        <a:rPr lang="en-US" sz="800" dirty="0">
                          <a:effectLst/>
                        </a:rPr>
                        <a:t>Maximum number of concurrent running jobs at the same instance of time per Automation account per region</a:t>
                      </a:r>
                    </a:p>
                  </a:txBody>
                  <a:tcPr marL="57102" marR="57102" marT="28551" marB="2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800">
                          <a:effectLst/>
                        </a:rPr>
                        <a:t>50</a:t>
                      </a:r>
                    </a:p>
                    <a:p>
                      <a:pPr algn="ctr"/>
                      <a:r>
                        <a:rPr lang="en-US" sz="800">
                          <a:effectLst/>
                        </a:rPr>
                        <a:t> </a:t>
                      </a:r>
                    </a:p>
                    <a:p>
                      <a:pPr algn="ctr"/>
                      <a:r>
                        <a:rPr lang="en-US" sz="800">
                          <a:effectLst/>
                        </a:rPr>
                        <a:t>10</a:t>
                      </a:r>
                    </a:p>
                    <a:p>
                      <a:pPr algn="ctr"/>
                      <a:r>
                        <a:rPr lang="en-US" sz="800">
                          <a:effectLst/>
                        </a:rPr>
                        <a:t> </a:t>
                      </a:r>
                    </a:p>
                    <a:p>
                      <a:pPr algn="ctr"/>
                      <a:r>
                        <a:rPr lang="en-US" sz="800">
                          <a:effectLst/>
                        </a:rPr>
                        <a:t>5</a:t>
                      </a:r>
                    </a:p>
                  </a:txBody>
                  <a:tcPr marL="57102" marR="57102" marT="28551" marB="2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dirty="0">
                          <a:effectLst/>
                        </a:rPr>
                        <a:t>Enterprise and CSP subscriptions</a:t>
                      </a:r>
                    </a:p>
                    <a:p>
                      <a:r>
                        <a:rPr lang="en-US" sz="800" dirty="0">
                          <a:effectLst/>
                        </a:rPr>
                        <a:t>Pay-as-you-go, Sponsored, MSDN, MPN, Azure Pass subscriptions</a:t>
                      </a:r>
                    </a:p>
                    <a:p>
                      <a:r>
                        <a:rPr lang="en-US" sz="800" dirty="0">
                          <a:effectLst/>
                        </a:rPr>
                        <a:t>Free trial, Azure for Student, Azure in Open subscriptions</a:t>
                      </a:r>
                    </a:p>
                  </a:txBody>
                  <a:tcPr marL="57102" marR="57102" marT="28551" marB="285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80726493"/>
                  </a:ext>
                </a:extLst>
              </a:tr>
            </a:tbl>
          </a:graphicData>
        </a:graphic>
      </p:graphicFrame>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EB4DC2-4AFB-1F35-6691-7C609558D268}"/>
              </a:ext>
            </a:extLst>
          </p:cNvPr>
          <p:cNvSpPr>
            <a:spLocks noGrp="1"/>
          </p:cNvSpPr>
          <p:nvPr>
            <p:ph type="title"/>
          </p:nvPr>
        </p:nvSpPr>
        <p:spPr/>
        <p:txBody>
          <a:bodyPr/>
          <a:lstStyle/>
          <a:p>
            <a:r>
              <a:rPr lang="en-US" sz="1600" dirty="0"/>
              <a:t>Storage &amp; Data Updates</a:t>
            </a:r>
            <a:endParaRPr lang="en-US" dirty="0"/>
          </a:p>
        </p:txBody>
      </p:sp>
      <p:sp>
        <p:nvSpPr>
          <p:cNvPr id="4" name="Text Placeholder 3">
            <a:extLst>
              <a:ext uri="{FF2B5EF4-FFF2-40B4-BE49-F238E27FC236}">
                <a16:creationId xmlns:a16="http://schemas.microsoft.com/office/drawing/2014/main" id="{ADC4C0AC-CBCA-34B2-235B-9C8BFC1E6799}"/>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663"/>
            <a:ext cx="3956050" cy="3773487"/>
          </a:xfrm>
        </p:spPr>
        <p:txBody>
          <a:bodyPr/>
          <a:lstStyle/>
          <a:p>
            <a:r>
              <a:rPr lang="en-US" dirty="0">
                <a:hlinkClick r:id="rId2"/>
              </a:rPr>
              <a:t>GA: Enhancement on Elastic SAN</a:t>
            </a:r>
            <a:endParaRPr lang="en-US" dirty="0"/>
          </a:p>
          <a:p>
            <a:pPr marL="171450" indent="-171450" algn="just">
              <a:buFont typeface="Arial" panose="020B0604020202020204" pitchFamily="34" charset="0"/>
              <a:buChar char="•"/>
            </a:pPr>
            <a:r>
              <a:rPr lang="en-US" dirty="0"/>
              <a:t>MS published an availability </a:t>
            </a:r>
            <a:r>
              <a:rPr lang="en-US" b="1" dirty="0"/>
              <a:t>Service Level Agreement (SLA).</a:t>
            </a:r>
          </a:p>
          <a:p>
            <a:pPr marL="171450" indent="-171450" algn="just">
              <a:buFont typeface="Arial" panose="020B0604020202020204" pitchFamily="34" charset="0"/>
              <a:buChar char="•"/>
            </a:pPr>
            <a:r>
              <a:rPr lang="en-US" dirty="0"/>
              <a:t>MS enabled </a:t>
            </a:r>
            <a:r>
              <a:rPr lang="en-US" b="1" dirty="0"/>
              <a:t>CRC protection </a:t>
            </a:r>
            <a:r>
              <a:rPr lang="en-US" dirty="0"/>
              <a:t>to help customers maintain the integrity of their data by providing CRC32C checksum verification. If enabled on the client side, Elastic SAN supports checksum verification at the volume group level. This will cause connections that don’t have </a:t>
            </a:r>
            <a:r>
              <a:rPr lang="en-US" b="1" dirty="0"/>
              <a:t>CRC32C</a:t>
            </a:r>
            <a:r>
              <a:rPr lang="en-US" dirty="0"/>
              <a:t> set for both header and data digests to be rejected, to prevent accidental errors during communication or storage of data. </a:t>
            </a:r>
          </a:p>
          <a:p>
            <a:pPr marL="171450" indent="-171450" algn="just">
              <a:buFont typeface="Arial" panose="020B0604020202020204" pitchFamily="34" charset="0"/>
              <a:buChar char="•"/>
            </a:pPr>
            <a:r>
              <a:rPr lang="en-US" dirty="0"/>
              <a:t>Integration of </a:t>
            </a:r>
            <a:r>
              <a:rPr lang="en-US" b="1" dirty="0"/>
              <a:t>Elastic SAN with Azure VMware Solution (AVS) </a:t>
            </a:r>
            <a:r>
              <a:rPr lang="en-US" dirty="0"/>
              <a:t>is GA. Azure Elastic SAN offers AVS customers an Azure deployed, fully managed, VMware certified SAN that can achieve massive scale, is easy to manage, and has redundancy built in at a low TCO. AVS customers now have options to deploy their workloads based on a variety of storage performance and reliability characteristics with Elastic SAN as the native block storage, and Azure NetApp Files for native file storage. Not every workload requires the performance of directly attached storage, and many workloads like backup and disaster recovery use cases or other capacity intensive workloads can benefit from this cost-efficient, extensible storage solution. </a:t>
            </a:r>
          </a:p>
        </p:txBody>
      </p:sp>
      <p:sp>
        <p:nvSpPr>
          <p:cNvPr id="7" name="Text Placeholder 13">
            <a:extLst>
              <a:ext uri="{FF2B5EF4-FFF2-40B4-BE49-F238E27FC236}">
                <a16:creationId xmlns:a16="http://schemas.microsoft.com/office/drawing/2014/main" id="{5BB611E9-736F-D9C8-879E-EAD40DF126FC}"/>
              </a:ext>
            </a:extLst>
          </p:cNvPr>
          <p:cNvSpPr>
            <a:spLocks noGrp="1"/>
          </p:cNvSpPr>
          <p:nvPr>
            <p:ph type="body" sz="quarter" idx="10"/>
          </p:nvPr>
        </p:nvSpPr>
        <p:spPr>
          <a:xfrm>
            <a:off x="4433888" y="855663"/>
            <a:ext cx="4365625" cy="3773487"/>
          </a:xfrm>
        </p:spPr>
        <p:txBody>
          <a:bodyPr/>
          <a:lstStyle/>
          <a:p>
            <a:pPr algn="just"/>
            <a:r>
              <a:rPr lang="en-US" sz="1000" dirty="0">
                <a:hlinkClick r:id="rId3"/>
              </a:rPr>
              <a:t>Notebook Live Versioning</a:t>
            </a:r>
            <a:endParaRPr lang="en-US" sz="1000" dirty="0"/>
          </a:p>
          <a:p>
            <a:pPr algn="just"/>
            <a:r>
              <a:rPr lang="en-US" sz="1000" dirty="0"/>
              <a:t>The </a:t>
            </a:r>
            <a:r>
              <a:rPr lang="en-US" sz="1000" b="1" dirty="0"/>
              <a:t>Fabric notebook version history </a:t>
            </a:r>
            <a:r>
              <a:rPr lang="en-US" sz="1000" dirty="0"/>
              <a:t>feature has launched! This new feature is designed to significantly improve your experience in developing and managing notebooks by providing robust built-in version control capabilities.</a:t>
            </a:r>
          </a:p>
          <a:p>
            <a:pPr marL="171450" indent="-171450" algn="just">
              <a:buFont typeface="Arial" panose="020B0604020202020204" pitchFamily="34" charset="0"/>
              <a:buChar char="•"/>
            </a:pPr>
            <a:r>
              <a:rPr lang="en-US" sz="1000" b="1" dirty="0"/>
              <a:t>Automatic Checkpoints</a:t>
            </a:r>
            <a:r>
              <a:rPr lang="en-US" sz="1000" dirty="0"/>
              <a:t>: These checkpoints are created automatically every 5 minutes based on the editing time, ensuring that work is consistently saved and versioned. </a:t>
            </a:r>
          </a:p>
          <a:p>
            <a:pPr marL="171450" indent="-171450" algn="just">
              <a:buFont typeface="Arial" panose="020B0604020202020204" pitchFamily="34" charset="0"/>
              <a:buChar char="•"/>
            </a:pPr>
            <a:r>
              <a:rPr lang="en-US" sz="1000" b="1" dirty="0"/>
              <a:t>Manual Checkpoints</a:t>
            </a:r>
            <a:r>
              <a:rPr lang="en-US" sz="1000" dirty="0"/>
              <a:t>: It is possible to create checkpoints to record development milestones, providing flexibility in how you manage your notebook versions. </a:t>
            </a:r>
          </a:p>
          <a:p>
            <a:pPr marL="171450" indent="-171450" algn="just">
              <a:buFont typeface="Arial" panose="020B0604020202020204" pitchFamily="34" charset="0"/>
              <a:buChar char="•"/>
            </a:pPr>
            <a:r>
              <a:rPr lang="en-US" sz="1000" b="1" dirty="0"/>
              <a:t>Track History of Changes</a:t>
            </a:r>
            <a:r>
              <a:rPr lang="en-US" sz="1000" dirty="0"/>
              <a:t>: Users can now view a list of previous notebook versions, see what changes were made, contributed by whom, and when. </a:t>
            </a:r>
          </a:p>
          <a:p>
            <a:pPr marL="171450" indent="-171450" algn="just">
              <a:buFont typeface="Arial" panose="020B0604020202020204" pitchFamily="34" charset="0"/>
              <a:buChar char="•"/>
            </a:pPr>
            <a:r>
              <a:rPr lang="en-US" sz="1000" b="1" dirty="0"/>
              <a:t>Compare Different Versions</a:t>
            </a:r>
            <a:r>
              <a:rPr lang="en-US" sz="1000" dirty="0"/>
              <a:t>: Easily compare different versions of a notebook through a diff view to understand the evolution of your work. </a:t>
            </a:r>
          </a:p>
          <a:p>
            <a:pPr marL="171450" indent="-171450" algn="just">
              <a:buFont typeface="Arial" panose="020B0604020202020204" pitchFamily="34" charset="0"/>
              <a:buChar char="•"/>
            </a:pPr>
            <a:r>
              <a:rPr lang="en-US" sz="1000" b="1" dirty="0"/>
              <a:t>Restore Previous Versions</a:t>
            </a:r>
            <a:r>
              <a:rPr lang="en-US" sz="1000" dirty="0"/>
              <a:t>: If you make a mistake or want to explore a different approach, you can restore previous versions of your notebook or save a new copy of it. </a:t>
            </a:r>
          </a:p>
        </p:txBody>
      </p:sp>
    </p:spTree>
    <p:extLst>
      <p:ext uri="{BB962C8B-B14F-4D97-AF65-F5344CB8AC3E}">
        <p14:creationId xmlns:p14="http://schemas.microsoft.com/office/powerpoint/2010/main" val="260040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342900" y="792428"/>
            <a:ext cx="4365038" cy="1716670"/>
          </a:xfrm>
        </p:spPr>
        <p:txBody>
          <a:bodyPr/>
          <a:lstStyle/>
          <a:p>
            <a:pPr algn="just"/>
            <a:r>
              <a:rPr lang="en-US" sz="1000" dirty="0">
                <a:hlinkClick r:id="rId2"/>
              </a:rPr>
              <a:t>Announcing Real-Time Dashboards generally available</a:t>
            </a:r>
            <a:endParaRPr lang="en-US" sz="1000" dirty="0"/>
          </a:p>
          <a:p>
            <a:pPr algn="just"/>
            <a:r>
              <a:rPr lang="en-US" sz="1000" dirty="0"/>
              <a:t>Real-Time Dashboards in Microsoft Fabric is now generally available, bringing fast, actionable insights to fingertips. Real-Time Dashboards make it easier than ever for organizations to track and act on key metrics in real-time, empowering faster decisions and deeper insights without the need for complex coding.</a:t>
            </a:r>
          </a:p>
          <a:p>
            <a:pPr algn="just"/>
            <a:r>
              <a:rPr lang="en-US" sz="1000" dirty="0"/>
              <a:t>Real-Time Dashboards </a:t>
            </a:r>
            <a:r>
              <a:rPr lang="en-US" sz="1000" b="1" dirty="0"/>
              <a:t>allows to monitor critical data events as they happen</a:t>
            </a:r>
            <a:r>
              <a:rPr lang="en-US" sz="1000" dirty="0"/>
              <a:t>. Users can now set auto-refresh rates </a:t>
            </a:r>
            <a:r>
              <a:rPr lang="en-US" sz="1000" b="1" dirty="0"/>
              <a:t>as low as 10 seconds </a:t>
            </a:r>
            <a:r>
              <a:rPr lang="en-US" sz="1000" dirty="0"/>
              <a:t>or even continuous updates for real-time data streams, ensuring you stay up to date on every key metric.</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pic>
        <p:nvPicPr>
          <p:cNvPr id="3074" name="Picture 2">
            <a:extLst>
              <a:ext uri="{FF2B5EF4-FFF2-40B4-BE49-F238E27FC236}">
                <a16:creationId xmlns:a16="http://schemas.microsoft.com/office/drawing/2014/main" id="{83A60A25-CB94-4CA8-5016-FFF4E9EF7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29" y="2403051"/>
            <a:ext cx="4262309" cy="239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654</TotalTime>
  <Words>2733</Words>
  <Application>Microsoft Office PowerPoint</Application>
  <PresentationFormat>On-screen Show (16:9)</PresentationFormat>
  <Paragraphs>143</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Human Sans</vt:lpstr>
      <vt:lpstr>Human Sans Regular</vt:lpstr>
      <vt:lpstr>SFMono-Regular</vt:lpstr>
      <vt:lpstr>Continuum Theme</vt:lpstr>
      <vt:lpstr>Azure Times #144</vt:lpstr>
      <vt:lpstr>PowerPoint Presentation</vt:lpstr>
      <vt:lpstr>Security &amp; Identity Updates</vt:lpstr>
      <vt:lpstr>PowerPoint Presentation</vt:lpstr>
      <vt:lpstr>Compute Updates</vt:lpstr>
      <vt:lpstr>PowerPoint Presentation</vt:lpstr>
      <vt:lpstr>Storage &amp; Data Updates</vt:lpstr>
      <vt:lpstr>Storage &amp; Data Updates</vt:lpstr>
      <vt:lpstr>PowerPoint Presentation</vt:lpstr>
      <vt:lpstr>Databases Updates</vt:lpstr>
      <vt:lpstr>Databases Updates</vt:lpstr>
      <vt:lpstr>Databases Updates</vt:lpstr>
      <vt:lpstr>Databases Updates</vt:lpstr>
      <vt:lpstr>Databases Updates</vt:lpstr>
      <vt:lpstr>Databases Updates</vt:lpstr>
      <vt:lpstr>PowerPoint Presentation</vt:lpstr>
      <vt:lpstr>Integration Updates</vt:lpstr>
      <vt:lpstr>PowerPoint Presentation</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128</cp:revision>
  <dcterms:created xsi:type="dcterms:W3CDTF">2018-01-26T19:23:30Z</dcterms:created>
  <dcterms:modified xsi:type="dcterms:W3CDTF">2024-12-09T04:45:12Z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