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7"/>
  </p:notesMasterIdLst>
  <p:handoutMasterIdLst>
    <p:handoutMasterId r:id="rId38"/>
  </p:handoutMasterIdLst>
  <p:sldIdLst>
    <p:sldId id="2142532340" r:id="rId5"/>
    <p:sldId id="2146847045" r:id="rId6"/>
    <p:sldId id="10657" r:id="rId7"/>
    <p:sldId id="2146847086" r:id="rId8"/>
    <p:sldId id="2146847046" r:id="rId9"/>
    <p:sldId id="2146847089" r:id="rId10"/>
    <p:sldId id="2146847090" r:id="rId11"/>
    <p:sldId id="2146847091" r:id="rId12"/>
    <p:sldId id="2146847048" r:id="rId13"/>
    <p:sldId id="2146847049" r:id="rId14"/>
    <p:sldId id="2146847092" r:id="rId15"/>
    <p:sldId id="2146847093" r:id="rId16"/>
    <p:sldId id="2146847094" r:id="rId17"/>
    <p:sldId id="2146847050" r:id="rId18"/>
    <p:sldId id="2146847096" r:id="rId19"/>
    <p:sldId id="2146847097" r:id="rId20"/>
    <p:sldId id="2146847120" r:id="rId21"/>
    <p:sldId id="2146847119" r:id="rId22"/>
    <p:sldId id="2146847121" r:id="rId23"/>
    <p:sldId id="2146847098" r:id="rId24"/>
    <p:sldId id="2146847099" r:id="rId25"/>
    <p:sldId id="2146847051" r:id="rId26"/>
    <p:sldId id="2146847052" r:id="rId27"/>
    <p:sldId id="2146847100" r:id="rId28"/>
    <p:sldId id="2146847101" r:id="rId29"/>
    <p:sldId id="2146847054" r:id="rId30"/>
    <p:sldId id="2146847103" r:id="rId31"/>
    <p:sldId id="2146847062" r:id="rId32"/>
    <p:sldId id="2146847115" r:id="rId33"/>
    <p:sldId id="2146847085" r:id="rId34"/>
    <p:sldId id="2146847084" r:id="rId35"/>
    <p:sldId id="2146847064" r:id="rId3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086"/>
          </p14:sldIdLst>
        </p14:section>
        <p14:section name="Security &amp; Identity" id="{1AA42572-B3BD-44F7-813B-C2C647DDBB3C}">
          <p14:sldIdLst>
            <p14:sldId id="2146847046"/>
            <p14:sldId id="2146847089"/>
            <p14:sldId id="2146847090"/>
            <p14:sldId id="2146847091"/>
          </p14:sldIdLst>
        </p14:section>
        <p14:section name="Management &amp; Governance" id="{34181601-6D48-4406-A525-C7B5A12C6C5B}">
          <p14:sldIdLst>
            <p14:sldId id="2146847048"/>
            <p14:sldId id="2146847049"/>
            <p14:sldId id="2146847092"/>
            <p14:sldId id="2146847093"/>
            <p14:sldId id="2146847094"/>
          </p14:sldIdLst>
        </p14:section>
        <p14:section name="Compute" id="{05AA80BB-8802-49AB-8336-A884227CE2F7}">
          <p14:sldIdLst>
            <p14:sldId id="2146847050"/>
            <p14:sldId id="2146847096"/>
            <p14:sldId id="2146847097"/>
            <p14:sldId id="2146847120"/>
            <p14:sldId id="2146847119"/>
            <p14:sldId id="2146847121"/>
            <p14:sldId id="2146847098"/>
            <p14:sldId id="2146847099"/>
            <p14:sldId id="2146847051"/>
          </p14:sldIdLst>
        </p14:section>
        <p14:section name="Storage &amp; Data" id="{1F159046-CE0A-45BC-9D5B-6E6C95980F78}">
          <p14:sldIdLst>
            <p14:sldId id="2146847052"/>
            <p14:sldId id="2146847100"/>
            <p14:sldId id="2146847101"/>
          </p14:sldIdLst>
        </p14:section>
        <p14:section name="Databases" id="{AEAFAE72-AD56-48F3-926B-38BAE269038F}">
          <p14:sldIdLst>
            <p14:sldId id="2146847054"/>
            <p14:sldId id="2146847103"/>
          </p14:sldIdLst>
        </p14:section>
        <p14:section name="Integration" id="{ACBD46A3-6F1C-451B-A154-0A056E0DEFF6}">
          <p14:sldIdLst/>
        </p14:section>
        <p14:section name="ML &amp; AI &amp; IOT" id="{F4E1EAF1-55E9-4CA4-8ADC-28B69C1D66D2}">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p:scale>
          <a:sx n="150" d="100"/>
          <a:sy n="150" d="100"/>
        </p:scale>
        <p:origin x="648" y="108"/>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11/15/2023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495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updates/azure-monitor-managed-service-for-prometheus-is-available-in-7-additional-azure-regions/" TargetMode="External"/><Relationship Id="rId2" Type="http://schemas.openxmlformats.org/officeDocument/2006/relationships/hyperlink" Target="https://azure.microsoft.com/en-us/updates/customermanaged-keys-preview-integration-with-azure-chaos-studio/"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updates/general-availability-azure-advisor-recommendation-enhances-the-reliability-of-azure-disks-with-zone-redundant-storage/" TargetMode="External"/><Relationship Id="rId2" Type="http://schemas.openxmlformats.org/officeDocument/2006/relationships/hyperlink" Target="https://azure.microsoft.com/en-us/updates/latency-metrics-for-azure-disks-and-performance-metrics-for-temporary-disks-on-azure-virtual-machine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updates/azure-monitor-logs-archive-provides-up-to-12-years-of-retention/" TargetMode="External"/><Relationship Id="rId2" Type="http://schemas.openxmlformats.org/officeDocument/2006/relationships/hyperlink" Target="https://azure.microsoft.com/en-us/updates/ability-to-add-dynamic-values-in-alert-s-custom-field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echcommunity.microsoft.com/t5/azure-arc-blog/bring-azure-to-your-vmware-environment-announcing-ga-of-vmware/ba-p/3974305"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echcommunity.microsoft.com/t5/azure-virtual-desktop/version-1-2-4763-of-the-windows-desktop-client-for-avd-has-been/m-p/3978075#M11640" TargetMode="External"/><Relationship Id="rId2" Type="http://schemas.openxmlformats.org/officeDocument/2006/relationships/hyperlink" Target="https://azure.microsoft.com/en-us/updates/azure-red-hat-openshift-november-2023-update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en-us/updates/general-availability-introducing-ngads-v620-series-vms-optimized-for-gaming-scenarios/" TargetMode="External"/><Relationship Id="rId2" Type="http://schemas.openxmlformats.org/officeDocument/2006/relationships/hyperlink" Target="https://azure.microsoft.com/en-us/updates/app-service-e2e-encryption-linux-multi-tenant-preview/"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updates/preview-azure-container-storage-in-aks-cli-experience/" TargetMode="External"/><Relationship Id="rId2" Type="http://schemas.openxmlformats.org/officeDocument/2006/relationships/hyperlink" Target="https://azure.microsoft.com/en-us/updates/public-review-artifact-streaming-support-in-azure-kubernetes-service-aks/" TargetMode="External"/><Relationship Id="rId1" Type="http://schemas.openxmlformats.org/officeDocument/2006/relationships/slideLayout" Target="../slideLayouts/slideLayout7.xml"/><Relationship Id="rId4" Type="http://schemas.openxmlformats.org/officeDocument/2006/relationships/hyperlink" Target="https://azure.microsoft.com/en-us/updates/public-preview-enhancements-for-istiobased-service-mesh-addon-for-ak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techcommunity.microsoft.com/t5/azure-integration-services-blog/introducing-grpc-api-support-in-azure-api-management-self-hosted/ba-p/3975087" TargetMode="External"/><Relationship Id="rId2" Type="http://schemas.openxmlformats.org/officeDocument/2006/relationships/hyperlink" Target="https://techcommunity.microsoft.com/t5/apps-on-azure-blog/distributed-caching-with-azure-redis-to-boost-your-wordpress/ba-p/3974605"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echcommunity.microsoft.com/t5/apps-on-azure-blog/aks-cost-analysis-an-azure-native-cost-visibility-experience/ba-p/3973401"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zure.microsoft.com/en-us/updates/public-preview-image-integrity-support-in-azure-kubernetes-service-ak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updates/provider-for-running-karpenter-on-azure-kubernetes-service-aks/" TargetMode="External"/><Relationship Id="rId2" Type="http://schemas.openxmlformats.org/officeDocument/2006/relationships/hyperlink" Target="https://azure.microsoft.com/en-us/updates/ga-kubernetes-eventdriven-autoscaling-keda-addon-for-aks/" TargetMode="External"/><Relationship Id="rId1" Type="http://schemas.openxmlformats.org/officeDocument/2006/relationships/slideLayout" Target="../slideLayouts/slideLayout7.xml"/><Relationship Id="rId4" Type="http://schemas.openxmlformats.org/officeDocument/2006/relationships/hyperlink" Target="https://azure.microsoft.com/en-us/updates/ga-kubereserved-resource-optimization-in-azure-kubernetes-service-ak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en-us/updates/ga-application-routing-addon-for-azure-kubernetes-service-aks/" TargetMode="External"/><Relationship Id="rId2" Type="http://schemas.openxmlformats.org/officeDocument/2006/relationships/hyperlink" Target="https://azure.microsoft.com/en-us/updates/public-preview-dualstack-networking-in-azure-cni-overlay-for-aks/"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zure.microsoft.com/en-us/updates/azure-netapp-files-datastores-for-azure-vmware-solution-is-available-in-us-government-regions/" TargetMode="External"/><Relationship Id="rId2" Type="http://schemas.openxmlformats.org/officeDocument/2006/relationships/hyperlink" Target="https://azure.microsoft.com/en-us/updates/azure-elastic-san-updates-snapshots-security-and-usability/"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azure.microsoft.com/en-us/updates/azure-support-tls-will-end-by-31-october-2024-2/"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azure.microsoft.com/en-us/updates/public-preview-azure-sql-updates-for-earlynovember-2023/"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blog/2023-11-08-ai-powered-appsec/" TargetMode="External"/><Relationship Id="rId2" Type="http://schemas.openxmlformats.org/officeDocument/2006/relationships/hyperlink" Target="https://github.blog/2023-11-08-universe-2023-copilot-transforms-github-into-the-ai-powered-developer-platfor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zure.microsoft.com/en-us/updates/public-preview-application-gateway-now-supports-ipv6-frontend/"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updates/ga-using-a-common-port-for-public-and-private-listeners/" TargetMode="External"/><Relationship Id="rId2" Type="http://schemas.openxmlformats.org/officeDocument/2006/relationships/hyperlink" Target="https://azure.microsoft.com/en-us/updates/general-availability-ratelimit-rules-for-application-gateway-web-application-firewal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defender-cloud-apps/release-notes#october-2023" TargetMode="External"/><Relationship Id="rId2" Type="http://schemas.openxmlformats.org/officeDocument/2006/relationships/hyperlink" Target="https://techcommunity.microsoft.com/t5/microsoft-defender-for-cloud/microsoft-defender-for-cloud-latest-protection-against/ba-p/3970121"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techcommunity.microsoft.com/t5/storage-at-microsoft/smb-firewall-rule-changes-in-windows-insider/ba-p/3974496" TargetMode="External"/><Relationship Id="rId2" Type="http://schemas.openxmlformats.org/officeDocument/2006/relationships/hyperlink" Target="https://techcommunity.microsoft.com/t5/storage-at-microsoft/smb-alternative-ports-now-supported-in-windows-insiders/ba-p/3974509"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echcommunity.microsoft.com/t5/microsoft-entra-azure-ad-blog/emphasizing-security-by-default-with-advanced-microsoft/ba-p/3773130" TargetMode="External"/><Relationship Id="rId1" Type="http://schemas.openxmlformats.org/officeDocument/2006/relationships/slideLayout" Target="../slideLayouts/slideLayout7.xml"/><Relationship Id="rId4" Type="http://schemas.openxmlformats.org/officeDocument/2006/relationships/hyperlink" Target="https://www.microsoft.com/en-us/security/blog/2023/11/06/automatic-conditional-access-policies-in-microsoft-entra-streamline-identity-protec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#95</a:t>
            </a:r>
          </a:p>
        </p:txBody>
      </p:sp>
      <p:sp>
        <p:nvSpPr>
          <p:cNvPr id="4" name="Text Placeholder 3"/>
          <p:cNvSpPr>
            <a:spLocks noGrp="1"/>
          </p:cNvSpPr>
          <p:nvPr>
            <p:ph type="body" sz="quarter" idx="11"/>
          </p:nvPr>
        </p:nvSpPr>
        <p:spPr/>
        <p:txBody>
          <a:bodyPr/>
          <a:lstStyle/>
          <a:p>
            <a:r>
              <a:rPr lang="en-US" spc="300" dirty="0"/>
              <a:t>November 15, 2023</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423993"/>
          </a:xfrm>
        </p:spPr>
        <p:txBody>
          <a:bodyPr/>
          <a:lstStyle/>
          <a:p>
            <a:pPr algn="just"/>
            <a:r>
              <a:rPr lang="en-US" sz="1000" dirty="0">
                <a:latin typeface="+mj-lt"/>
                <a:hlinkClick r:id="rId2"/>
              </a:rPr>
              <a:t>Customer-Managed Keys (preview) integration with Azure Chaos Studio</a:t>
            </a:r>
            <a:endParaRPr lang="en-US" sz="1000" dirty="0">
              <a:latin typeface="+mj-lt"/>
            </a:endParaRPr>
          </a:p>
          <a:p>
            <a:pPr algn="just"/>
            <a:r>
              <a:rPr lang="en-US" sz="1000" b="1" dirty="0">
                <a:latin typeface="+mj-lt"/>
              </a:rPr>
              <a:t>Azure Chaos Studio now supports running Experiments encrypted using your own (Customer-managed) encryption keys</a:t>
            </a:r>
            <a:r>
              <a:rPr lang="en-US" sz="1000" dirty="0">
                <a:latin typeface="+mj-lt"/>
              </a:rPr>
              <a:t>. This feature is in preview and is supported on all Chaos Studio experiments via REST API and preview SDKs only. Run Chaos Experiments and have fine-grained control over key-rotation policies using CMK for Chaos Studio. Available using the 2023-10-27-preview REST API.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Azure Monitor managed service for Prometheus is available in 7 additional Azure regions</a:t>
            </a:r>
            <a:endParaRPr lang="en-US" sz="1000" dirty="0"/>
          </a:p>
          <a:p>
            <a:pPr algn="just"/>
            <a:r>
              <a:rPr lang="en-US" sz="1000" dirty="0"/>
              <a:t>Azure Monitor managed service for Prometheus allows to collect and analyze metrics at scale using a Prometheus-compatible monitoring solution, based on the Prometheus project from the Cloud Native Computing Foundation. </a:t>
            </a:r>
            <a:r>
              <a:rPr lang="en-US" sz="1000" b="1" dirty="0"/>
              <a:t>This fully managed service allows to use the Prometheus query language (</a:t>
            </a:r>
            <a:r>
              <a:rPr lang="en-US" sz="1000" b="1" dirty="0" err="1"/>
              <a:t>PromQL</a:t>
            </a:r>
            <a:r>
              <a:rPr lang="en-US" sz="1000" b="1" dirty="0"/>
              <a:t>) to analyze and alert on the performance of monitored infrastructure and workloads without operating the underlying infrastructure.</a:t>
            </a:r>
          </a:p>
          <a:p>
            <a:pPr algn="just"/>
            <a:r>
              <a:rPr lang="en-US" sz="1000" dirty="0"/>
              <a:t>Azure Managed Prometheus was announced GA in May 2023 and was available in 19 regions, with this new update Azure Managed Prometheus will be available in 7 additional public Azure regions.</a:t>
            </a:r>
          </a:p>
        </p:txBody>
      </p:sp>
      <p:pic>
        <p:nvPicPr>
          <p:cNvPr id="4" name="Picture 3">
            <a:extLst>
              <a:ext uri="{FF2B5EF4-FFF2-40B4-BE49-F238E27FC236}">
                <a16:creationId xmlns:a16="http://schemas.microsoft.com/office/drawing/2014/main" id="{8924F678-9418-B66B-3E8B-F67D980BA130}"/>
              </a:ext>
            </a:extLst>
          </p:cNvPr>
          <p:cNvPicPr>
            <a:picLocks noChangeAspect="1"/>
          </p:cNvPicPr>
          <p:nvPr/>
        </p:nvPicPr>
        <p:blipFill>
          <a:blip r:embed="rId4"/>
          <a:stretch>
            <a:fillRect/>
          </a:stretch>
        </p:blipFill>
        <p:spPr>
          <a:xfrm>
            <a:off x="5242671" y="1953491"/>
            <a:ext cx="2747247" cy="3072245"/>
          </a:xfrm>
          <a:prstGeom prst="rect">
            <a:avLst/>
          </a:prstGeom>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animEffect transition="in" filter="fade">
                                      <p:cBhvr>
                                        <p:cTn id="21" dur="500"/>
                                        <p:tgtEl>
                                          <p:spTgt spid="12">
                                            <p:txEl>
                                              <p:pRg st="1" end="1"/>
                                            </p:txEl>
                                          </p:spTgt>
                                        </p:tgtEl>
                                      </p:cBhvr>
                                    </p:animEffec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Latency metrics for disks and performance metrics for temporary disks on Azure Virtual Machines</a:t>
            </a:r>
            <a:endParaRPr lang="en-US" sz="1000" dirty="0">
              <a:latin typeface="+mj-lt"/>
            </a:endParaRPr>
          </a:p>
          <a:p>
            <a:pPr algn="just"/>
            <a:r>
              <a:rPr lang="en-US" sz="1000" dirty="0">
                <a:latin typeface="+mj-lt"/>
              </a:rPr>
              <a:t>MS Introduced the capability to monitor latency (in preview) across OS, data, and temporary disks using the SCSI protocol (default), with support for the </a:t>
            </a:r>
            <a:r>
              <a:rPr lang="en-US" sz="1000" dirty="0" err="1">
                <a:latin typeface="+mj-lt"/>
              </a:rPr>
              <a:t>NVMe</a:t>
            </a:r>
            <a:r>
              <a:rPr lang="en-US" sz="1000" dirty="0">
                <a:latin typeface="+mj-lt"/>
              </a:rPr>
              <a:t> protocol coming soon. This enhancement is particularly important for high-performance applications such as SAP Hana and OLTP databases, where latency plays a crucial role in read and write operations. </a:t>
            </a:r>
            <a:r>
              <a:rPr lang="en-US" sz="1000" b="1" dirty="0">
                <a:latin typeface="+mj-lt"/>
              </a:rPr>
              <a:t>Now, it is possible to track the latency of disk operations on OS, data, and temporary disks using Azure Monitor metrics.</a:t>
            </a:r>
          </a:p>
          <a:p>
            <a:pPr algn="just"/>
            <a:r>
              <a:rPr lang="en-US" sz="1000" dirty="0">
                <a:latin typeface="+mj-lt"/>
              </a:rPr>
              <a:t>In addition, temporary disks, which are inherently non-persistent and are typically found in Virtual Machines (VM) families marked with a 'd' in their name, such as the edsv5 family, have now become accessible for performance monitoring on Azure Monitor. It is now possible to track queue depth, IOPS and throughput for these temporary disks, even though their storage does not endure beyond the lifecycle of the associated VM.</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 Availability: Azure Advisor recommendation improves the reliability of Azure Disks with Zone Redundant Storage</a:t>
            </a:r>
            <a:endParaRPr lang="en-US" sz="1000" dirty="0"/>
          </a:p>
          <a:p>
            <a:pPr algn="just"/>
            <a:r>
              <a:rPr lang="en-US" sz="1000" b="1" dirty="0"/>
              <a:t>Disks with Zone Redundant Storage (ZRS) provide synchronous replication of data across three Availability Zones in a region</a:t>
            </a:r>
            <a:r>
              <a:rPr lang="en-US" sz="1000" dirty="0"/>
              <a:t>. By adopting this recommendation, it is possible to design solutions to utilize ZRS Disks, ensuring disks can withstand a zonal outage.</a:t>
            </a:r>
          </a:p>
        </p:txBody>
      </p:sp>
    </p:spTree>
    <p:extLst>
      <p:ext uri="{BB962C8B-B14F-4D97-AF65-F5344CB8AC3E}">
        <p14:creationId xmlns:p14="http://schemas.microsoft.com/office/powerpoint/2010/main" val="5040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Ability to add dynamic values in Alert’s custom fields</a:t>
            </a:r>
            <a:endParaRPr lang="en-US" sz="1000" dirty="0">
              <a:latin typeface="+mj-lt"/>
            </a:endParaRPr>
          </a:p>
          <a:p>
            <a:pPr algn="just"/>
            <a:r>
              <a:rPr lang="en-US" sz="1000" dirty="0">
                <a:latin typeface="+mj-lt"/>
              </a:rPr>
              <a:t>In the Details tab at the advance options there is the Custom properties section, if it is configured with action groups. At this section </a:t>
            </a:r>
            <a:r>
              <a:rPr lang="en-US" sz="1000" b="1" dirty="0">
                <a:latin typeface="+mj-lt"/>
              </a:rPr>
              <a:t>it is possible to add custom properties to include in the alert notification payload</a:t>
            </a:r>
            <a:r>
              <a:rPr lang="en-US" sz="1000" dirty="0">
                <a:latin typeface="+mj-lt"/>
              </a:rPr>
              <a:t>. It is possible to use these properties in the actions called by the action group, such as webhook, Azure function or logic app actions.</a:t>
            </a:r>
          </a:p>
          <a:p>
            <a:pPr algn="just"/>
            <a:r>
              <a:rPr lang="en-US" sz="1000" dirty="0">
                <a:latin typeface="+mj-lt"/>
              </a:rPr>
              <a:t>As a part of those custom properties a dynamic value extracted from the alert payload, or a combination of both can be added to the alert notification payload.</a:t>
            </a:r>
          </a:p>
          <a:p>
            <a:pPr algn="just"/>
            <a:r>
              <a:rPr lang="en-US" sz="1000" dirty="0">
                <a:latin typeface="+mj-lt"/>
              </a:rPr>
              <a:t>Use the common alert schema format to specify the field in the payload, whether or not the action groups configured for the alert rule use the common schema.</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Azure Monitor Logs archive provides up to 12 years of retention</a:t>
            </a:r>
            <a:endParaRPr lang="en-US" sz="1000" dirty="0"/>
          </a:p>
          <a:p>
            <a:pPr algn="just"/>
            <a:r>
              <a:rPr lang="en-US" sz="1000" dirty="0"/>
              <a:t>Over a year ago, Azure Monitor Logs launched a log archive solution that retains logs for up to seven years at a reduced cost. This capability is valuable for many customers with regulations that require them to retain data for long periods. </a:t>
            </a:r>
          </a:p>
          <a:p>
            <a:pPr algn="just"/>
            <a:r>
              <a:rPr lang="en-US" sz="1000" b="1" dirty="0"/>
              <a:t>MS announced that they extended the supported retention period, and Azure Monitor Logs now supports up to 12 years of data retention.</a:t>
            </a:r>
          </a:p>
        </p:txBody>
      </p:sp>
    </p:spTree>
    <p:extLst>
      <p:ext uri="{BB962C8B-B14F-4D97-AF65-F5344CB8AC3E}">
        <p14:creationId xmlns:p14="http://schemas.microsoft.com/office/powerpoint/2010/main" val="279375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Announcing GA of VMware vSphere enabled by Azure Arc</a:t>
            </a:r>
            <a:endParaRPr lang="en-US" sz="1000" dirty="0"/>
          </a:p>
          <a:p>
            <a:pPr algn="just"/>
            <a:r>
              <a:rPr lang="en-US" sz="1000" b="1" dirty="0"/>
              <a:t>MS announced that VMware vSphere enabled by Azure Arc is now generally available to manage VMware resources in Azure.</a:t>
            </a:r>
          </a:p>
          <a:p>
            <a:pPr algn="just"/>
            <a:r>
              <a:rPr lang="en-US" sz="1000" dirty="0"/>
              <a:t>With VMware vSphere enabled by Azure Arc, you can:</a:t>
            </a:r>
          </a:p>
          <a:p>
            <a:pPr marL="171450" indent="-171450" algn="just">
              <a:buFont typeface="Arial" panose="020B0604020202020204" pitchFamily="34" charset="0"/>
              <a:buChar char="•"/>
            </a:pPr>
            <a:r>
              <a:rPr lang="en-US" sz="1000" dirty="0"/>
              <a:t>Enable Azure services at scale for entire VMware estate – on-premises, AVS and </a:t>
            </a:r>
            <a:r>
              <a:rPr lang="en-US" sz="1000" dirty="0" err="1"/>
              <a:t>multicloud</a:t>
            </a:r>
            <a:endParaRPr lang="en-US" sz="1000" dirty="0"/>
          </a:p>
          <a:p>
            <a:pPr marL="171450" indent="-171450" algn="just">
              <a:buFont typeface="Arial" panose="020B0604020202020204" pitchFamily="34" charset="0"/>
              <a:buChar char="•"/>
            </a:pPr>
            <a:r>
              <a:rPr lang="en-US" sz="1000" dirty="0"/>
              <a:t>Enable self-service access and management to VMware resources for developers and end users</a:t>
            </a:r>
          </a:p>
          <a:p>
            <a:pPr algn="just"/>
            <a:r>
              <a:rPr lang="en-US" sz="1000" b="1" dirty="0"/>
              <a:t>It is now possible to discover the entire VMware estate, install Azure Arc agents at scale directly from Azure, and easily onboard VMware machines to Azure management services.</a:t>
            </a:r>
            <a:r>
              <a:rPr lang="en-US" sz="1000" dirty="0"/>
              <a:t> It is possible to use services like Microsoft Defender for Cloud, Azure Monitor, Azure Update Manager, and more to enhance the security, monitoring, and governance of VMware machines.</a:t>
            </a:r>
          </a:p>
          <a:p>
            <a:pPr algn="just"/>
            <a:r>
              <a:rPr lang="en-US" sz="1000" dirty="0"/>
              <a:t>IT administrators can use Azure RBAC to set up self-serve access to VMware resources for developers and end users. End users can provision virtual machines with ease on VMware vSphere using Azure portal, ARM and bicep templates. They can perform virtual hardware operations like start, stop, restart, resize, add and manage disks on VMware machines from Azure. </a:t>
            </a:r>
          </a:p>
        </p:txBody>
      </p:sp>
      <p:pic>
        <p:nvPicPr>
          <p:cNvPr id="5122" name="Picture 2" descr="thumbnail image 3 of blog post titled &#10; &#10; &#10;  &#10; &#10; &#10; &#10;    &#10;  &#10;   &#10;    &#10;      &#10;       Bring Azure to your VMware environment: Announcing GA of VMware vSphere enabled by Azure Arc&#10;       &#10;      &#10;     &#10;   &#10;  &#10; &#10;   &#10; &#10; &#10; &#10; &#10; &#10;">
            <a:extLst>
              <a:ext uri="{FF2B5EF4-FFF2-40B4-BE49-F238E27FC236}">
                <a16:creationId xmlns:a16="http://schemas.microsoft.com/office/drawing/2014/main" id="{07A02AAB-7D6A-07F5-BD40-AD8D449C4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8430" y="996175"/>
            <a:ext cx="4278418"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98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Azure Red Hat OpenShift November 2023 updates</a:t>
            </a:r>
            <a:endParaRPr lang="en-US" sz="1000" dirty="0">
              <a:latin typeface="+mj-lt"/>
            </a:endParaRPr>
          </a:p>
          <a:p>
            <a:pPr algn="just"/>
            <a:r>
              <a:rPr lang="en-US" sz="1000" dirty="0">
                <a:latin typeface="+mj-lt"/>
              </a:rPr>
              <a:t>Azure Red Hat OpenShift(ARO) provides highly available, fully managed OpenShift clusters on demand, monitored and operated jointly by Microsoft and Red Hat.</a:t>
            </a:r>
          </a:p>
          <a:p>
            <a:pPr algn="just"/>
            <a:r>
              <a:rPr lang="en-US" sz="1000" dirty="0">
                <a:latin typeface="+mj-lt"/>
              </a:rPr>
              <a:t>The latest Azure Red Hat OpenShift update delivers the following enhancements:</a:t>
            </a:r>
          </a:p>
          <a:p>
            <a:pPr marL="171450" indent="-171450" algn="just">
              <a:buFont typeface="Arial" panose="020B0604020202020204" pitchFamily="34" charset="0"/>
              <a:buChar char="•"/>
            </a:pPr>
            <a:r>
              <a:rPr lang="en-US" sz="1000" dirty="0">
                <a:latin typeface="+mj-lt"/>
              </a:rPr>
              <a:t>Extended support: </a:t>
            </a:r>
            <a:r>
              <a:rPr lang="en-US" sz="1000" b="1" dirty="0">
                <a:latin typeface="+mj-lt"/>
              </a:rPr>
              <a:t>OpenShift 4.12 now offers an extended 14-month support lifecycle for users</a:t>
            </a:r>
            <a:r>
              <a:rPr lang="en-US" sz="1000" dirty="0">
                <a:latin typeface="+mj-lt"/>
              </a:rPr>
              <a:t>. </a:t>
            </a:r>
            <a:endParaRPr lang="ru-RU" sz="1000" dirty="0">
              <a:latin typeface="+mj-lt"/>
            </a:endParaRPr>
          </a:p>
          <a:p>
            <a:pPr marL="171450" indent="-171450" algn="just">
              <a:buFont typeface="Arial" panose="020B0604020202020204" pitchFamily="34" charset="0"/>
              <a:buChar char="•"/>
            </a:pPr>
            <a:r>
              <a:rPr lang="en-US" sz="1000" dirty="0">
                <a:latin typeface="+mj-lt"/>
              </a:rPr>
              <a:t>Larger cluster size: Customers can now deploy </a:t>
            </a:r>
            <a:r>
              <a:rPr lang="en-US" sz="1000" b="1" dirty="0">
                <a:latin typeface="+mj-lt"/>
              </a:rPr>
              <a:t>Azure Red Hat OpenShift clusters with </a:t>
            </a:r>
            <a:r>
              <a:rPr lang="ru-RU" sz="1000" b="1" dirty="0">
                <a:latin typeface="+mj-lt"/>
              </a:rPr>
              <a:t>more</a:t>
            </a:r>
            <a:r>
              <a:rPr lang="en-US" sz="1000" b="1" dirty="0">
                <a:latin typeface="+mj-lt"/>
              </a:rPr>
              <a:t> worker nodes. The new limit is up to 120 nodes</a:t>
            </a:r>
            <a:r>
              <a:rPr lang="en-US" sz="1000" dirty="0">
                <a:latin typeface="+mj-lt"/>
              </a:rPr>
              <a:t>, up from the previous limit of 62 nodes. </a:t>
            </a:r>
            <a:endParaRPr lang="ru-RU" sz="1000" dirty="0">
              <a:latin typeface="+mj-lt"/>
            </a:endParaRPr>
          </a:p>
          <a:p>
            <a:pPr marL="171450" indent="-171450" algn="just">
              <a:buFont typeface="Arial" panose="020B0604020202020204" pitchFamily="34" charset="0"/>
              <a:buChar char="•"/>
            </a:pPr>
            <a:r>
              <a:rPr lang="en-US" sz="1000" dirty="0">
                <a:latin typeface="+mj-lt"/>
              </a:rPr>
              <a:t>Tagging: </a:t>
            </a:r>
            <a:r>
              <a:rPr lang="en-US" sz="1000" b="1" dirty="0">
                <a:latin typeface="+mj-lt"/>
              </a:rPr>
              <a:t>It is now possible to use Azure Policy to tag resources in an ARO cluster's resource group. </a:t>
            </a:r>
            <a:r>
              <a:rPr lang="en-US" sz="1000" dirty="0">
                <a:latin typeface="+mj-lt"/>
              </a:rPr>
              <a:t>The process creates a policy assignment and an ARO cluster through the Azure CLI.</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Version 1.2.4763 of the Windows Desktop client for AVD has been released to all users! </a:t>
            </a:r>
            <a:endParaRPr lang="en-US" sz="1000" dirty="0"/>
          </a:p>
          <a:p>
            <a:pPr marL="171450" indent="-171450" algn="just">
              <a:buFont typeface="Arial" panose="020B0604020202020204" pitchFamily="34" charset="0"/>
              <a:buChar char="•"/>
            </a:pPr>
            <a:r>
              <a:rPr lang="en-US" sz="1000" dirty="0"/>
              <a:t>Added a link to the troubleshooting documentation to error messages to help users resolve minor issues without needing to contact Microsoft Support.</a:t>
            </a:r>
          </a:p>
          <a:p>
            <a:pPr marL="171450" indent="-171450" algn="just">
              <a:buFont typeface="Arial" panose="020B0604020202020204" pitchFamily="34" charset="0"/>
              <a:buChar char="•"/>
            </a:pPr>
            <a:r>
              <a:rPr lang="en-US" sz="1000" dirty="0"/>
              <a:t>Improved the connection bar user interface (UI).</a:t>
            </a:r>
          </a:p>
          <a:p>
            <a:pPr marL="171450" indent="-171450" algn="just">
              <a:buFont typeface="Arial" panose="020B0604020202020204" pitchFamily="34" charset="0"/>
              <a:buChar char="•"/>
            </a:pPr>
            <a:r>
              <a:rPr lang="en-US" sz="1000" dirty="0"/>
              <a:t>Fixed an issue that caused the client to stop responding when a user tries to resize the client window during a Teams video call.</a:t>
            </a:r>
          </a:p>
          <a:p>
            <a:pPr marL="171450" indent="-171450" algn="just">
              <a:buFont typeface="Arial" panose="020B0604020202020204" pitchFamily="34" charset="0"/>
              <a:buChar char="•"/>
            </a:pPr>
            <a:r>
              <a:rPr lang="en-US" sz="1000" dirty="0"/>
              <a:t>Fixed a bug that prevented the client from loading more than 255 workspaces.</a:t>
            </a:r>
          </a:p>
          <a:p>
            <a:pPr marL="171450" indent="-171450" algn="just">
              <a:buFont typeface="Arial" panose="020B0604020202020204" pitchFamily="34" charset="0"/>
              <a:buChar char="•"/>
            </a:pPr>
            <a:r>
              <a:rPr lang="en-US" sz="1000" dirty="0"/>
              <a:t>Fixed an authentication issue that allowed users to choose a different account whenever the client required more interaction.</a:t>
            </a:r>
          </a:p>
          <a:p>
            <a:pPr marL="171450" indent="-171450" algn="just">
              <a:buFont typeface="Arial" panose="020B0604020202020204" pitchFamily="34" charset="0"/>
              <a:buChar char="•"/>
            </a:pPr>
            <a:r>
              <a:rPr lang="en-US" sz="1000" dirty="0"/>
              <a:t>Improved client logging, diagnostics, and error classification to help admins troubleshoot connection and feed issues.</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Public Preview: App Service End-to-end (E2E) Encryption for Linux Multi-tenant Resources</a:t>
            </a:r>
            <a:endParaRPr lang="en-US" sz="1000" dirty="0">
              <a:latin typeface="+mj-lt"/>
            </a:endParaRPr>
          </a:p>
          <a:p>
            <a:pPr algn="just"/>
            <a:r>
              <a:rPr lang="en-US" sz="1000" dirty="0">
                <a:latin typeface="+mj-lt"/>
              </a:rPr>
              <a:t>MS announced that the end-to-end </a:t>
            </a:r>
            <a:r>
              <a:rPr lang="en-US" sz="1000" b="1" dirty="0">
                <a:latin typeface="+mj-lt"/>
              </a:rPr>
              <a:t>(E2E) TLS encryption for intra-cluster traffic between App Service front-ends and workers</a:t>
            </a:r>
            <a:r>
              <a:rPr lang="en-US" sz="1000" dirty="0">
                <a:latin typeface="+mj-lt"/>
              </a:rPr>
              <a:t>, which used to be only available for App Service Environment (ASE) resources, is now available in </a:t>
            </a:r>
            <a:r>
              <a:rPr lang="en-US" sz="1000" b="1" dirty="0">
                <a:latin typeface="+mj-lt"/>
              </a:rPr>
              <a:t>Preview for multi-tenant Linux App Service</a:t>
            </a:r>
            <a:r>
              <a:rPr lang="en-US" sz="1000" dirty="0">
                <a:latin typeface="+mj-lt"/>
              </a:rPr>
              <a:t>.</a:t>
            </a:r>
          </a:p>
          <a:p>
            <a:pPr algn="just"/>
            <a:r>
              <a:rPr lang="en-US" sz="1000" dirty="0">
                <a:latin typeface="+mj-lt"/>
              </a:rPr>
              <a:t>By default, all App Service resources will have their TLS encryption terminated in the front-end. </a:t>
            </a:r>
          </a:p>
          <a:p>
            <a:pPr algn="just"/>
            <a:endParaRPr lang="en-US" sz="1000" dirty="0">
              <a:latin typeface="+mj-lt"/>
            </a:endParaRPr>
          </a:p>
          <a:p>
            <a:pPr algn="just"/>
            <a:r>
              <a:rPr lang="en-US" sz="1000" dirty="0">
                <a:latin typeface="+mj-lt"/>
              </a:rPr>
              <a:t>PUT https://management.azure.com/subscriptions/{subscriptionId}/resourceGroups/{resourceGroupName}/providers/Microsoft.Web/sites/{name}?api-version=2022-03-01 </a:t>
            </a:r>
          </a:p>
          <a:p>
            <a:pPr algn="just"/>
            <a:r>
              <a:rPr lang="en-US" sz="1000" dirty="0">
                <a:latin typeface="+mj-lt"/>
              </a:rPr>
              <a:t>{ </a:t>
            </a:r>
          </a:p>
          <a:p>
            <a:pPr algn="just"/>
            <a:r>
              <a:rPr lang="en-US" sz="1000" dirty="0">
                <a:latin typeface="+mj-lt"/>
              </a:rPr>
              <a:t>    "location": "&lt;region&gt;", </a:t>
            </a:r>
          </a:p>
          <a:p>
            <a:pPr algn="just"/>
            <a:r>
              <a:rPr lang="en-US" sz="1000" dirty="0">
                <a:latin typeface="+mj-lt"/>
              </a:rPr>
              <a:t>    "properties": { </a:t>
            </a:r>
          </a:p>
          <a:p>
            <a:pPr algn="just"/>
            <a:r>
              <a:rPr lang="en-US" sz="1000" dirty="0">
                <a:latin typeface="+mj-lt"/>
              </a:rPr>
              <a:t>        "</a:t>
            </a:r>
            <a:r>
              <a:rPr lang="en-US" sz="1000" dirty="0" err="1">
                <a:latin typeface="+mj-lt"/>
              </a:rPr>
              <a:t>endToEndEncryptionEnabled</a:t>
            </a:r>
            <a:r>
              <a:rPr lang="en-US" sz="1000" dirty="0">
                <a:latin typeface="+mj-lt"/>
              </a:rPr>
              <a:t>": true </a:t>
            </a:r>
          </a:p>
          <a:p>
            <a:pPr algn="just"/>
            <a:r>
              <a:rPr lang="en-US" sz="1000" dirty="0">
                <a:latin typeface="+mj-lt"/>
              </a:rPr>
              <a:t>    } </a:t>
            </a:r>
          </a:p>
          <a:p>
            <a:pPr algn="just"/>
            <a:r>
              <a:rPr lang="en-US" sz="1000" dirty="0">
                <a:latin typeface="+mj-lt"/>
              </a:rPr>
              <a:t>}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 availability: Introducing </a:t>
            </a:r>
            <a:r>
              <a:rPr lang="en-US" sz="1000" dirty="0" err="1">
                <a:hlinkClick r:id="rId3"/>
              </a:rPr>
              <a:t>NGads</a:t>
            </a:r>
            <a:r>
              <a:rPr lang="en-US" sz="1000" dirty="0">
                <a:hlinkClick r:id="rId3"/>
              </a:rPr>
              <a:t> V620 Series VMs optimized for gaming scenarios</a:t>
            </a:r>
            <a:endParaRPr lang="en-US" sz="1000" dirty="0"/>
          </a:p>
          <a:p>
            <a:pPr algn="just"/>
            <a:r>
              <a:rPr lang="en-US" sz="1000" dirty="0"/>
              <a:t>The </a:t>
            </a:r>
            <a:r>
              <a:rPr lang="en-US" sz="1000" dirty="0" err="1"/>
              <a:t>NGads</a:t>
            </a:r>
            <a:r>
              <a:rPr lang="en-US" sz="1000" dirty="0"/>
              <a:t> V620 series are GPU-enabled virtual machines powered by AMD Radeon(tm) PRO V620 GPUs and AMD EPYC 7763(Milan) CPUs.  The </a:t>
            </a:r>
            <a:r>
              <a:rPr lang="en-US" sz="1000" dirty="0" err="1"/>
              <a:t>NGads</a:t>
            </a:r>
            <a:r>
              <a:rPr lang="en-US" sz="1000" dirty="0"/>
              <a:t> V620 VMs provide GPU, CPU, and memory resources optimized for a high-quality, interactive gaming experience hosted in Azure. </a:t>
            </a:r>
          </a:p>
          <a:p>
            <a:pPr algn="just"/>
            <a:r>
              <a:rPr lang="en-US" sz="1000" b="1" dirty="0"/>
              <a:t>The VMs feature GPU Partitioning to provide VMs with ¼, ½, or 1 whole GPU, allowing customers to right-size their choice for the performance and cost for their business needs. </a:t>
            </a:r>
            <a:r>
              <a:rPr lang="en-US" sz="1000" dirty="0"/>
              <a:t>The </a:t>
            </a:r>
            <a:r>
              <a:rPr lang="en-US" sz="1000" dirty="0" err="1"/>
              <a:t>NGads</a:t>
            </a:r>
            <a:r>
              <a:rPr lang="en-US" sz="1000" dirty="0"/>
              <a:t> V620 series also features </a:t>
            </a:r>
            <a:r>
              <a:rPr lang="en-US" sz="1000" dirty="0" err="1"/>
              <a:t>NVMe</a:t>
            </a:r>
            <a:r>
              <a:rPr lang="en-US" sz="1000" dirty="0"/>
              <a:t> drives standard with each VM size, with up to 1025 GB of temp storage for very fast local data access.</a:t>
            </a:r>
          </a:p>
          <a:p>
            <a:pPr algn="just"/>
            <a:r>
              <a:rPr lang="en-US" sz="1000" dirty="0"/>
              <a:t>The other critical component provided by the </a:t>
            </a:r>
            <a:r>
              <a:rPr lang="en-US" sz="1000" dirty="0" err="1"/>
              <a:t>NGads</a:t>
            </a:r>
            <a:r>
              <a:rPr lang="en-US" sz="1000" dirty="0"/>
              <a:t> V620 series is the AMD Software: Cloud Edition, which targets the same optimizations available in the consumer gaming version of the AMD Adrenaline driver.  It is further tested and optimized for the cloud environment and is updated frequently to capture the latest game releases.  </a:t>
            </a:r>
          </a:p>
          <a:p>
            <a:pPr algn="just"/>
            <a:r>
              <a:rPr lang="en-US" sz="1000" dirty="0"/>
              <a:t>The AMD Software: Cloud Edition includes support for accelerated virtual desktop environments, with Radeon PRO optimizations to support high-end workstation applications for design or rendering.</a:t>
            </a:r>
          </a:p>
        </p:txBody>
      </p:sp>
    </p:spTree>
    <p:extLst>
      <p:ext uri="{BB962C8B-B14F-4D97-AF65-F5344CB8AC3E}">
        <p14:creationId xmlns:p14="http://schemas.microsoft.com/office/powerpoint/2010/main" val="40361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DC2899-761E-2F99-E0D6-1D8A7D8B5331}"/>
              </a:ext>
            </a:extLst>
          </p:cNvPr>
          <p:cNvSpPr>
            <a:spLocks noGrp="1"/>
          </p:cNvSpPr>
          <p:nvPr>
            <p:ph type="body" sz="quarter" idx="10"/>
          </p:nvPr>
        </p:nvSpPr>
        <p:spPr/>
        <p:txBody>
          <a:bodyPr/>
          <a:lstStyle/>
          <a:p>
            <a:pPr algn="just"/>
            <a:r>
              <a:rPr lang="en-US" sz="1000" dirty="0">
                <a:latin typeface="+mj-lt"/>
                <a:hlinkClick r:id="rId2"/>
              </a:rPr>
              <a:t>Public preview: Artifact streaming support in Azure Kubernetes Service (AKS)</a:t>
            </a:r>
            <a:endParaRPr lang="en-US" sz="1000" dirty="0">
              <a:latin typeface="+mj-lt"/>
            </a:endParaRPr>
          </a:p>
          <a:p>
            <a:pPr algn="just"/>
            <a:r>
              <a:rPr lang="en-US" sz="1000" dirty="0">
                <a:latin typeface="+mj-lt"/>
              </a:rPr>
              <a:t>It is now possible to accelerate containerized workloads on Azure Kubernetes Service (AKS) using Azure Container Registry (ACR) artifact streaming. </a:t>
            </a:r>
            <a:r>
              <a:rPr lang="en-US" sz="1000" b="1" dirty="0">
                <a:latin typeface="+mj-lt"/>
              </a:rPr>
              <a:t>Artifact streaming will allow to scale workloads without having to fully wait for images to be pulled into the clusters.</a:t>
            </a:r>
          </a:p>
          <a:p>
            <a:pPr algn="just"/>
            <a:r>
              <a:rPr lang="en-US" sz="1000" dirty="0">
                <a:latin typeface="+mj-lt"/>
              </a:rPr>
              <a:t>Artifact Streaming is </a:t>
            </a:r>
            <a:r>
              <a:rPr lang="en-US" sz="1000" b="1" dirty="0">
                <a:latin typeface="+mj-lt"/>
              </a:rPr>
              <a:t>available now for Linux-based container images </a:t>
            </a:r>
            <a:r>
              <a:rPr lang="en-US" sz="1000" dirty="0">
                <a:latin typeface="+mj-lt"/>
              </a:rPr>
              <a:t>via the ACR and AKS Preview API. CLI and Portal support will be available in the next two weeks.</a:t>
            </a:r>
          </a:p>
          <a:p>
            <a:pPr algn="just"/>
            <a:r>
              <a:rPr lang="en-US" sz="1000" dirty="0">
                <a:latin typeface="+mj-lt"/>
                <a:hlinkClick r:id="rId3"/>
              </a:rPr>
              <a:t>Preview: Azure Container Storage in AKS</a:t>
            </a:r>
            <a:endParaRPr lang="en-US" sz="1000" dirty="0">
              <a:latin typeface="+mj-lt"/>
            </a:endParaRPr>
          </a:p>
          <a:p>
            <a:pPr algn="just"/>
            <a:r>
              <a:rPr lang="en-US" sz="1000" dirty="0">
                <a:latin typeface="+mj-lt"/>
              </a:rPr>
              <a:t>Azure Container Storage (in preview) provides highly scalable, cost-effective persistent volumes, built natively for containers. Azure Container Storage provides rapid scale out of volumes, reduced pod failover time, reduced total cost of ownership, consistently across different block storage options, including ephemeral disks, Azure Disks and Azure Elastic SAN.</a:t>
            </a:r>
          </a:p>
          <a:p>
            <a:pPr algn="just"/>
            <a:r>
              <a:rPr lang="en-US" sz="1000" b="1" dirty="0">
                <a:latin typeface="+mj-lt"/>
              </a:rPr>
              <a:t>Preview Updates:</a:t>
            </a:r>
          </a:p>
          <a:p>
            <a:pPr marL="171450" indent="-171450" algn="just">
              <a:buFont typeface="Arial" panose="020B0604020202020204" pitchFamily="34" charset="0"/>
              <a:buChar char="•"/>
            </a:pPr>
            <a:r>
              <a:rPr lang="en-US" sz="1000" dirty="0">
                <a:latin typeface="+mj-lt"/>
              </a:rPr>
              <a:t>Configure multi-zone storage pools for high availability and redundancy</a:t>
            </a:r>
          </a:p>
          <a:p>
            <a:pPr marL="171450" indent="-171450" algn="just">
              <a:buFont typeface="Arial" panose="020B0604020202020204" pitchFamily="34" charset="0"/>
              <a:buChar char="•"/>
            </a:pPr>
            <a:r>
              <a:rPr lang="en-US" sz="1000" dirty="0">
                <a:latin typeface="+mj-lt"/>
              </a:rPr>
              <a:t>Secure storage pools using server-side encryption with customer-managed keys</a:t>
            </a:r>
          </a:p>
          <a:p>
            <a:pPr marL="171450" indent="-171450" algn="just">
              <a:buFont typeface="Arial" panose="020B0604020202020204" pitchFamily="34" charset="0"/>
              <a:buChar char="•"/>
            </a:pPr>
            <a:r>
              <a:rPr lang="en-US" sz="1000" dirty="0">
                <a:latin typeface="+mj-lt"/>
              </a:rPr>
              <a:t>Dynamically resize volumes</a:t>
            </a:r>
          </a:p>
          <a:p>
            <a:pPr marL="171450" indent="-171450" algn="just">
              <a:buFont typeface="Arial" panose="020B0604020202020204" pitchFamily="34" charset="0"/>
              <a:buChar char="•"/>
            </a:pPr>
            <a:r>
              <a:rPr lang="en-US" sz="1000" dirty="0">
                <a:latin typeface="+mj-lt"/>
              </a:rPr>
              <a:t>Protect and recover volumes in a storage pool using snapshot and clone</a:t>
            </a:r>
          </a:p>
        </p:txBody>
      </p:sp>
      <p:sp>
        <p:nvSpPr>
          <p:cNvPr id="3" name="Title 2">
            <a:extLst>
              <a:ext uri="{FF2B5EF4-FFF2-40B4-BE49-F238E27FC236}">
                <a16:creationId xmlns:a16="http://schemas.microsoft.com/office/drawing/2014/main" id="{089C4F5D-1AE3-8067-B88A-80CCBEC9F486}"/>
              </a:ext>
            </a:extLst>
          </p:cNvPr>
          <p:cNvSpPr>
            <a:spLocks noGrp="1"/>
          </p:cNvSpPr>
          <p:nvPr>
            <p:ph type="title"/>
          </p:nvPr>
        </p:nvSpPr>
        <p:spPr/>
        <p:txBody>
          <a:bodyPr/>
          <a:lstStyle/>
          <a:p>
            <a:r>
              <a:rPr lang="en-US" sz="1800" dirty="0"/>
              <a:t>Compute Updates</a:t>
            </a:r>
            <a:endParaRPr lang="en-US" dirty="0"/>
          </a:p>
        </p:txBody>
      </p:sp>
      <p:sp>
        <p:nvSpPr>
          <p:cNvPr id="4" name="Text Placeholder 3">
            <a:extLst>
              <a:ext uri="{FF2B5EF4-FFF2-40B4-BE49-F238E27FC236}">
                <a16:creationId xmlns:a16="http://schemas.microsoft.com/office/drawing/2014/main" id="{F5A1FD23-154A-B7FC-9341-269D9B5D8C57}"/>
              </a:ext>
            </a:extLst>
          </p:cNvPr>
          <p:cNvSpPr>
            <a:spLocks noGrp="1"/>
          </p:cNvSpPr>
          <p:nvPr>
            <p:ph type="body" sz="quarter" idx="15"/>
          </p:nvPr>
        </p:nvSpPr>
        <p:spPr/>
        <p:txBody>
          <a:bodyPr/>
          <a:lstStyle/>
          <a:p>
            <a:endParaRPr lang="en-US"/>
          </a:p>
        </p:txBody>
      </p:sp>
      <p:sp>
        <p:nvSpPr>
          <p:cNvPr id="6" name="Text Placeholder 13">
            <a:extLst>
              <a:ext uri="{FF2B5EF4-FFF2-40B4-BE49-F238E27FC236}">
                <a16:creationId xmlns:a16="http://schemas.microsoft.com/office/drawing/2014/main" id="{4453E9C6-3E28-F366-C4CC-6AF5B74B1DE2}"/>
              </a:ext>
            </a:extLst>
          </p:cNvPr>
          <p:cNvSpPr>
            <a:spLocks noGrp="1"/>
          </p:cNvSpPr>
          <p:nvPr>
            <p:ph type="body" sz="quarter" idx="16"/>
          </p:nvPr>
        </p:nvSpPr>
        <p:spPr>
          <a:xfrm>
            <a:off x="342900" y="855080"/>
            <a:ext cx="3955312" cy="3774069"/>
          </a:xfrm>
        </p:spPr>
        <p:txBody>
          <a:bodyPr/>
          <a:lstStyle/>
          <a:p>
            <a:pPr algn="just"/>
            <a:r>
              <a:rPr lang="en-US" sz="1000" dirty="0">
                <a:hlinkClick r:id="rId4"/>
              </a:rPr>
              <a:t>Public preview: Enhancements for Istio-based service mesh add-on for AKS</a:t>
            </a:r>
            <a:endParaRPr lang="en-US" sz="1000" dirty="0"/>
          </a:p>
          <a:p>
            <a:pPr algn="just"/>
            <a:r>
              <a:rPr lang="en-US" sz="1000" dirty="0"/>
              <a:t>Istio-based service mesh add-on for AKS, currently in public preview, is launching several new features that provide egress support:</a:t>
            </a:r>
          </a:p>
          <a:p>
            <a:pPr marL="171450" indent="-171450" algn="just">
              <a:buFont typeface="Arial" panose="020B0604020202020204" pitchFamily="34" charset="0"/>
              <a:buChar char="•"/>
            </a:pPr>
            <a:r>
              <a:rPr lang="en-US" sz="1000" dirty="0"/>
              <a:t>Minor version upgrade: Previously, AKS provided automatic weekly updates for patch versions of Istio. </a:t>
            </a:r>
            <a:r>
              <a:rPr lang="en-US" sz="1000" b="1" dirty="0"/>
              <a:t>Now, it is possible to perform explicit upgrades from minor version/release of Istio to the next</a:t>
            </a:r>
            <a:r>
              <a:rPr lang="en-US" sz="1000" dirty="0"/>
              <a:t>. </a:t>
            </a:r>
          </a:p>
          <a:p>
            <a:pPr marL="171450" indent="-171450" algn="just">
              <a:buFont typeface="Arial" panose="020B0604020202020204" pitchFamily="34" charset="0"/>
              <a:buChar char="•"/>
            </a:pPr>
            <a:r>
              <a:rPr lang="en-US" sz="1000" dirty="0"/>
              <a:t>Bring your own certificate authority (CA): Previously the add-on only supported self-signed certificate authority. With this new feature, it can be configured with </a:t>
            </a:r>
            <a:r>
              <a:rPr lang="en-US" sz="1000" b="1" dirty="0"/>
              <a:t>bring your own CA </a:t>
            </a:r>
            <a:r>
              <a:rPr lang="en-US" sz="1000" dirty="0"/>
              <a:t>by providing inputs via Azure Key Vault and later be able to reference the same in the service mesh profile.</a:t>
            </a:r>
          </a:p>
          <a:p>
            <a:pPr marL="171450" indent="-171450" algn="just">
              <a:buFont typeface="Arial" panose="020B0604020202020204" pitchFamily="34" charset="0"/>
              <a:buChar char="•"/>
            </a:pPr>
            <a:r>
              <a:rPr lang="en-US" sz="1000" dirty="0"/>
              <a:t>Egress: Istio uses ingress and egress gateways to configure load balancers executing at the edge of a service mesh. An ingress gateway allows to define entry points into the mesh that all incoming traffic flows through. Public and private ingresses are already supported with the mesh add-on. Istio add-on </a:t>
            </a:r>
            <a:r>
              <a:rPr lang="en-US" sz="1000" b="1" dirty="0"/>
              <a:t>now supports egress gateways, </a:t>
            </a:r>
            <a:r>
              <a:rPr lang="en-US" sz="1000" dirty="0"/>
              <a:t>which </a:t>
            </a:r>
            <a:r>
              <a:rPr lang="en-US" sz="1000" b="1" dirty="0"/>
              <a:t>defines exit points from the mesh.</a:t>
            </a:r>
            <a:r>
              <a:rPr lang="en-US" sz="1000" dirty="0"/>
              <a:t> Egress gateways allow to apply Istio features, for example, monitoring and route rules, to traffic exiting the mesh</a:t>
            </a:r>
          </a:p>
        </p:txBody>
      </p:sp>
    </p:spTree>
    <p:extLst>
      <p:ext uri="{BB962C8B-B14F-4D97-AF65-F5344CB8AC3E}">
        <p14:creationId xmlns:p14="http://schemas.microsoft.com/office/powerpoint/2010/main" val="182748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DC2899-761E-2F99-E0D6-1D8A7D8B5331}"/>
              </a:ext>
            </a:extLst>
          </p:cNvPr>
          <p:cNvSpPr>
            <a:spLocks noGrp="1"/>
          </p:cNvSpPr>
          <p:nvPr>
            <p:ph type="body" sz="quarter" idx="10"/>
          </p:nvPr>
        </p:nvSpPr>
        <p:spPr/>
        <p:txBody>
          <a:bodyPr/>
          <a:lstStyle/>
          <a:p>
            <a:pPr algn="just"/>
            <a:r>
              <a:rPr lang="en-US" sz="1000" dirty="0">
                <a:latin typeface="+mj-lt"/>
                <a:hlinkClick r:id="rId2"/>
              </a:rPr>
              <a:t>Distributed Caching with Azure Redis to boost your WordPress site's Performance</a:t>
            </a:r>
            <a:endParaRPr lang="en-US" sz="1000" dirty="0">
              <a:latin typeface="+mj-lt"/>
            </a:endParaRPr>
          </a:p>
          <a:p>
            <a:pPr algn="just"/>
            <a:r>
              <a:rPr lang="en-US" sz="1000" dirty="0">
                <a:latin typeface="+mj-lt"/>
              </a:rPr>
              <a:t>MS announced the integration of </a:t>
            </a:r>
            <a:r>
              <a:rPr lang="en-US" sz="1000" b="1" dirty="0">
                <a:latin typeface="+mj-lt"/>
              </a:rPr>
              <a:t>Azure Redis Cache with WordPress on App Service</a:t>
            </a:r>
            <a:r>
              <a:rPr lang="en-US" sz="1000" dirty="0">
                <a:latin typeface="+mj-lt"/>
              </a:rPr>
              <a:t>. The integration of WordPress on App Service and Azure Cache for Redis offers improved user experience, reduced load on the App Service and database, and the flexibility to handle increased demands with ease.</a:t>
            </a:r>
          </a:p>
          <a:p>
            <a:pPr algn="just"/>
            <a:r>
              <a:rPr lang="en-US" sz="1000" dirty="0">
                <a:latin typeface="+mj-lt"/>
              </a:rPr>
              <a:t>Caching in WordPress is a technique used to improve the performance and speed of WordPress website. By caching certain parts of website or entire pages, you can reduce the load on server and decrease page load times for visitors. Caching can significantly improve the performance of WordPress site, particularly when site experiences high traffic loads.</a:t>
            </a:r>
          </a:p>
          <a:p>
            <a:pPr algn="just"/>
            <a:r>
              <a:rPr lang="en-US" sz="1000" dirty="0">
                <a:latin typeface="+mj-lt"/>
              </a:rPr>
              <a:t>Azure Redis Cache is a fully managed, in-memory data store service offered by Microsoft Azure. It is based on the popular open-source Redis database and is used to build high-performance, scalable applications by providing a fast and low-latency data cache. Azure Redis Cache is designed to handle data storage and retrieval in memory, which makes it suitable for scenarios where you need to accelerate data access and reduce the load on backend data stores or databases.</a:t>
            </a:r>
          </a:p>
        </p:txBody>
      </p:sp>
      <p:sp>
        <p:nvSpPr>
          <p:cNvPr id="3" name="Title 2">
            <a:extLst>
              <a:ext uri="{FF2B5EF4-FFF2-40B4-BE49-F238E27FC236}">
                <a16:creationId xmlns:a16="http://schemas.microsoft.com/office/drawing/2014/main" id="{089C4F5D-1AE3-8067-B88A-80CCBEC9F486}"/>
              </a:ext>
            </a:extLst>
          </p:cNvPr>
          <p:cNvSpPr>
            <a:spLocks noGrp="1"/>
          </p:cNvSpPr>
          <p:nvPr>
            <p:ph type="title"/>
          </p:nvPr>
        </p:nvSpPr>
        <p:spPr/>
        <p:txBody>
          <a:bodyPr/>
          <a:lstStyle/>
          <a:p>
            <a:r>
              <a:rPr lang="en-US" sz="1800" dirty="0"/>
              <a:t>Compute Updates</a:t>
            </a:r>
            <a:endParaRPr lang="en-US" dirty="0"/>
          </a:p>
        </p:txBody>
      </p:sp>
      <p:sp>
        <p:nvSpPr>
          <p:cNvPr id="4" name="Text Placeholder 3">
            <a:extLst>
              <a:ext uri="{FF2B5EF4-FFF2-40B4-BE49-F238E27FC236}">
                <a16:creationId xmlns:a16="http://schemas.microsoft.com/office/drawing/2014/main" id="{F5A1FD23-154A-B7FC-9341-269D9B5D8C57}"/>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618BB390-690D-3F63-92F1-E2B083ABB366}"/>
              </a:ext>
            </a:extLst>
          </p:cNvPr>
          <p:cNvSpPr>
            <a:spLocks noGrp="1"/>
          </p:cNvSpPr>
          <p:nvPr>
            <p:ph type="body" sz="quarter" idx="16"/>
          </p:nvPr>
        </p:nvSpPr>
        <p:spPr>
          <a:xfrm>
            <a:off x="342900" y="855080"/>
            <a:ext cx="3955312" cy="2338393"/>
          </a:xfrm>
        </p:spPr>
        <p:txBody>
          <a:bodyPr/>
          <a:lstStyle/>
          <a:p>
            <a:r>
              <a:rPr lang="en-US" sz="1000" dirty="0">
                <a:hlinkClick r:id="rId3"/>
              </a:rPr>
              <a:t>Introducing </a:t>
            </a:r>
            <a:r>
              <a:rPr lang="en-US" sz="1000" dirty="0" err="1">
                <a:hlinkClick r:id="rId3"/>
              </a:rPr>
              <a:t>gRPC</a:t>
            </a:r>
            <a:r>
              <a:rPr lang="en-US" sz="1000" dirty="0">
                <a:hlinkClick r:id="rId3"/>
              </a:rPr>
              <a:t> API Support in Azure API Management Self-Hosted Gateway</a:t>
            </a:r>
            <a:endParaRPr lang="en-US" sz="1000" dirty="0"/>
          </a:p>
          <a:p>
            <a:pPr algn="just"/>
            <a:r>
              <a:rPr lang="en-US" sz="1000" dirty="0"/>
              <a:t>MS announced the public preview of </a:t>
            </a:r>
            <a:r>
              <a:rPr lang="en-US" sz="1000" b="1" dirty="0" err="1"/>
              <a:t>gRPC</a:t>
            </a:r>
            <a:r>
              <a:rPr lang="en-US" sz="1000" b="1" dirty="0"/>
              <a:t> support in Azure API Management in the self-hosted gateway</a:t>
            </a:r>
            <a:r>
              <a:rPr lang="en-US" sz="1000" dirty="0"/>
              <a:t>. This new feature allows customers to manage their </a:t>
            </a:r>
            <a:r>
              <a:rPr lang="en-US" sz="1000" dirty="0" err="1"/>
              <a:t>gRPC</a:t>
            </a:r>
            <a:r>
              <a:rPr lang="en-US" sz="1000" dirty="0"/>
              <a:t> services as APIs in Azure API Management. </a:t>
            </a:r>
          </a:p>
          <a:p>
            <a:r>
              <a:rPr lang="en-US" sz="1000" dirty="0"/>
              <a:t>It provides:</a:t>
            </a:r>
          </a:p>
          <a:p>
            <a:pPr marL="171450" indent="-171450">
              <a:buFont typeface="Arial" panose="020B0604020202020204" pitchFamily="34" charset="0"/>
              <a:buChar char="•"/>
            </a:pPr>
            <a:r>
              <a:rPr lang="en-US" sz="1000" dirty="0"/>
              <a:t>Full </a:t>
            </a:r>
            <a:r>
              <a:rPr lang="en-US" sz="1000" dirty="0" err="1"/>
              <a:t>gRPC</a:t>
            </a:r>
            <a:r>
              <a:rPr lang="en-US" sz="1000" dirty="0"/>
              <a:t> support. </a:t>
            </a:r>
          </a:p>
          <a:p>
            <a:pPr marL="171450" indent="-171450">
              <a:buFont typeface="Arial" panose="020B0604020202020204" pitchFamily="34" charset="0"/>
              <a:buChar char="•"/>
            </a:pPr>
            <a:r>
              <a:rPr lang="en-US" sz="1000" dirty="0"/>
              <a:t>First-Class Schema Support. </a:t>
            </a:r>
          </a:p>
          <a:p>
            <a:pPr marL="171450" indent="-171450">
              <a:buFont typeface="Arial" panose="020B0604020202020204" pitchFamily="34" charset="0"/>
              <a:buChar char="•"/>
            </a:pPr>
            <a:r>
              <a:rPr lang="en-US" sz="1000" dirty="0"/>
              <a:t>Security and Compliance. </a:t>
            </a:r>
          </a:p>
          <a:p>
            <a:pPr marL="171450" indent="-171450">
              <a:buFont typeface="Arial" panose="020B0604020202020204" pitchFamily="34" charset="0"/>
              <a:buChar char="•"/>
            </a:pPr>
            <a:r>
              <a:rPr lang="en-US" sz="1000" dirty="0"/>
              <a:t>Unified Management. </a:t>
            </a:r>
          </a:p>
          <a:p>
            <a:pPr marL="171450" indent="-171450">
              <a:buFont typeface="Arial" panose="020B0604020202020204" pitchFamily="34" charset="0"/>
              <a:buChar char="•"/>
            </a:pPr>
            <a:r>
              <a:rPr lang="en-US" sz="1000" dirty="0"/>
              <a:t>Deployment Flexibility.  </a:t>
            </a:r>
          </a:p>
        </p:txBody>
      </p:sp>
      <p:pic>
        <p:nvPicPr>
          <p:cNvPr id="2050" name="Picture 2" descr="thumbnail image 1 of blog post titled &#10; &#10; &#10;  &#10; &#10; &#10; &#10;    &#10;  &#10;   &#10;    &#10;      &#10;       Introducing gRPC API Support in Azure API Management Self-Hosted Gateway&#10;       &#10;      &#10;     &#10;   &#10;  &#10; &#10;   &#10; &#10; &#10; &#10; &#10; &#10;">
            <a:extLst>
              <a:ext uri="{FF2B5EF4-FFF2-40B4-BE49-F238E27FC236}">
                <a16:creationId xmlns:a16="http://schemas.microsoft.com/office/drawing/2014/main" id="{A83934FE-43F4-EF8D-7C5F-31180DDF68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140" y="3300558"/>
            <a:ext cx="3221776" cy="112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55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D4280F-04A7-715D-0751-F30E4C5ED3C8}"/>
              </a:ext>
            </a:extLst>
          </p:cNvPr>
          <p:cNvSpPr>
            <a:spLocks noGrp="1"/>
          </p:cNvSpPr>
          <p:nvPr>
            <p:ph type="body" sz="quarter" idx="10"/>
          </p:nvPr>
        </p:nvSpPr>
        <p:spPr>
          <a:xfrm>
            <a:off x="342900" y="873398"/>
            <a:ext cx="4365038" cy="3774069"/>
          </a:xfrm>
        </p:spPr>
        <p:txBody>
          <a:bodyPr/>
          <a:lstStyle/>
          <a:p>
            <a:pPr algn="just"/>
            <a:r>
              <a:rPr lang="en-US" sz="1000" dirty="0">
                <a:latin typeface="+mj-lt"/>
                <a:hlinkClick r:id="rId2"/>
              </a:rPr>
              <a:t> AKS Cost Analysis add-on</a:t>
            </a:r>
            <a:endParaRPr lang="en-US" sz="1000" dirty="0">
              <a:latin typeface="+mj-lt"/>
            </a:endParaRPr>
          </a:p>
          <a:p>
            <a:pPr algn="just"/>
            <a:r>
              <a:rPr lang="en-US" sz="1000" dirty="0">
                <a:latin typeface="+mj-lt"/>
              </a:rPr>
              <a:t>MS announced the preview of the </a:t>
            </a:r>
            <a:r>
              <a:rPr lang="en-US" sz="1000" b="1" dirty="0">
                <a:latin typeface="+mj-lt"/>
              </a:rPr>
              <a:t>AKS Cost Analysis add-on</a:t>
            </a:r>
            <a:r>
              <a:rPr lang="en-US" sz="1000" dirty="0">
                <a:latin typeface="+mj-lt"/>
              </a:rPr>
              <a:t>, an Azure native experience that enables granular </a:t>
            </a:r>
            <a:r>
              <a:rPr lang="en-US" sz="1000" b="1" dirty="0">
                <a:latin typeface="+mj-lt"/>
              </a:rPr>
              <a:t>breakdown of AKS cluster costs</a:t>
            </a:r>
            <a:r>
              <a:rPr lang="en-US" sz="1000" dirty="0">
                <a:latin typeface="+mj-lt"/>
              </a:rPr>
              <a:t>. This add-on is built on the </a:t>
            </a:r>
            <a:r>
              <a:rPr lang="en-US" sz="1000" dirty="0" err="1">
                <a:latin typeface="+mj-lt"/>
              </a:rPr>
              <a:t>OpenCost</a:t>
            </a:r>
            <a:r>
              <a:rPr lang="en-US" sz="1000" dirty="0">
                <a:latin typeface="+mj-lt"/>
              </a:rPr>
              <a:t> project and available for Standard and Premium tier AKS clusters at no additional cost. Cost allocation data is reported directly in the Azure Portal.</a:t>
            </a:r>
          </a:p>
          <a:p>
            <a:pPr algn="just"/>
            <a:r>
              <a:rPr lang="en-US" sz="1000" dirty="0">
                <a:latin typeface="+mj-lt"/>
              </a:rPr>
              <a:t>AKS is the first Azure service to provide service-specific cost drill downs. </a:t>
            </a:r>
            <a:r>
              <a:rPr lang="en-US" sz="1000" b="1" dirty="0">
                <a:latin typeface="+mj-lt"/>
              </a:rPr>
              <a:t>Azure Cost Management will now offer Kubernetes-specific views in the Cost Analysis UI to show cost allocation of AKS cluster infrastructure resources </a:t>
            </a:r>
            <a:r>
              <a:rPr lang="en-US" sz="1000" dirty="0">
                <a:latin typeface="+mj-lt"/>
              </a:rPr>
              <a:t>(ex: VMSS, public IPs, disks, etc.) by Kubernetes specific constructs like cluster and namespace. This added granularity will help organizations understand exactly how much individual applications cost and which clusters or applications need optimization.</a:t>
            </a:r>
          </a:p>
          <a:p>
            <a:pPr algn="just"/>
            <a:r>
              <a:rPr lang="en-US" sz="1000" dirty="0">
                <a:latin typeface="+mj-lt"/>
              </a:rPr>
              <a:t>Shared costs such as idle, system reserved, and service SLA costs, which typically can’t be apportioned to a specific namespace are also reported. This gives organizations the flexibility to allocate shared costs in the way that works best for their scenario – proportionally, by fixed percentage, uniformly etc.</a:t>
            </a:r>
          </a:p>
        </p:txBody>
      </p:sp>
      <p:sp>
        <p:nvSpPr>
          <p:cNvPr id="3" name="Title 2">
            <a:extLst>
              <a:ext uri="{FF2B5EF4-FFF2-40B4-BE49-F238E27FC236}">
                <a16:creationId xmlns:a16="http://schemas.microsoft.com/office/drawing/2014/main" id="{C391C656-B533-3F10-A829-E77CEFD29E9B}"/>
              </a:ext>
            </a:extLst>
          </p:cNvPr>
          <p:cNvSpPr>
            <a:spLocks noGrp="1"/>
          </p:cNvSpPr>
          <p:nvPr>
            <p:ph type="title"/>
          </p:nvPr>
        </p:nvSpPr>
        <p:spPr/>
        <p:txBody>
          <a:bodyPr/>
          <a:lstStyle/>
          <a:p>
            <a:r>
              <a:rPr lang="en-US" sz="1800" dirty="0"/>
              <a:t>Compute Updates</a:t>
            </a:r>
            <a:endParaRPr lang="en-US" dirty="0"/>
          </a:p>
        </p:txBody>
      </p:sp>
      <p:sp>
        <p:nvSpPr>
          <p:cNvPr id="4" name="Text Placeholder 3">
            <a:extLst>
              <a:ext uri="{FF2B5EF4-FFF2-40B4-BE49-F238E27FC236}">
                <a16:creationId xmlns:a16="http://schemas.microsoft.com/office/drawing/2014/main" id="{936342F9-EFB0-4718-7DCE-F66C625097DF}"/>
              </a:ext>
            </a:extLst>
          </p:cNvPr>
          <p:cNvSpPr>
            <a:spLocks noGrp="1"/>
          </p:cNvSpPr>
          <p:nvPr>
            <p:ph type="body" sz="quarter" idx="15"/>
          </p:nvPr>
        </p:nvSpPr>
        <p:spPr/>
        <p:txBody>
          <a:bodyPr/>
          <a:lstStyle/>
          <a:p>
            <a:endParaRPr lang="en-US"/>
          </a:p>
        </p:txBody>
      </p:sp>
      <p:pic>
        <p:nvPicPr>
          <p:cNvPr id="6146" name="Picture 2" descr="thumbnail image 1 of blog post titled &#10; &#10; &#10;  &#10; &#10; &#10; &#10;    &#10;  &#10;   &#10;    &#10;      &#10;       AKS Cost Analysis: an Azure-native cost visibility experience built on the OpenCost project&#10;       &#10;      &#10;     &#10;   &#10;  &#10; &#10;   &#10; &#10; &#10; &#10; &#10; &#10;">
            <a:extLst>
              <a:ext uri="{FF2B5EF4-FFF2-40B4-BE49-F238E27FC236}">
                <a16:creationId xmlns:a16="http://schemas.microsoft.com/office/drawing/2014/main" id="{25E4C8D3-7202-8C51-7018-78D499EDB5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2794" y="1249680"/>
            <a:ext cx="3716020" cy="2346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86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Public preview: Image integrity support in Azure Kubernetes Service (AKS)</a:t>
            </a:r>
            <a:endParaRPr lang="en-US" sz="1000" dirty="0"/>
          </a:p>
          <a:p>
            <a:pPr algn="just"/>
            <a:r>
              <a:rPr lang="en-US" sz="1000" dirty="0"/>
              <a:t>Using signed container images helps verify that deployments are built from a trusted entity and that images haven't been tampered with since their creation. </a:t>
            </a:r>
          </a:p>
          <a:p>
            <a:pPr algn="just"/>
            <a:r>
              <a:rPr lang="en-US" sz="1000" dirty="0"/>
              <a:t>Image integrity for AKS allows to add an Azure Policy built-in definition to verify that only signed images are deployed to your AKS clusters.</a:t>
            </a:r>
          </a:p>
          <a:p>
            <a:pPr marL="171450" indent="-171450" algn="just">
              <a:buFont typeface="Arial" panose="020B0604020202020204" pitchFamily="34" charset="0"/>
              <a:buChar char="•"/>
            </a:pPr>
            <a:r>
              <a:rPr lang="en-US" sz="1000" b="1" dirty="0"/>
              <a:t>Image Integrity is a feature based on Ratify</a:t>
            </a:r>
            <a:r>
              <a:rPr lang="en-US" sz="1000" dirty="0"/>
              <a:t>. On an AKS cluster, the feature name and property name is </a:t>
            </a:r>
            <a:r>
              <a:rPr lang="en-US" sz="1000" dirty="0" err="1"/>
              <a:t>ImageIntegrity</a:t>
            </a:r>
            <a:r>
              <a:rPr lang="en-US" sz="1000" dirty="0"/>
              <a:t>, while the relevant Image Integrity pods' names contain Ratify.</a:t>
            </a:r>
          </a:p>
          <a:p>
            <a:pPr marL="171450" indent="-171450" algn="just">
              <a:buFont typeface="Arial" panose="020B0604020202020204" pitchFamily="34" charset="0"/>
              <a:buChar char="•"/>
            </a:pPr>
            <a:r>
              <a:rPr lang="en-US" sz="1000" dirty="0"/>
              <a:t>AKS clusters must run </a:t>
            </a:r>
            <a:r>
              <a:rPr lang="en-US" sz="1000" b="1" dirty="0"/>
              <a:t>Kubernetes version 1.26 or above</a:t>
            </a:r>
            <a:r>
              <a:rPr lang="en-US" sz="1000" dirty="0"/>
              <a:t>.</a:t>
            </a:r>
          </a:p>
          <a:p>
            <a:pPr marL="171450" indent="-171450" algn="just">
              <a:buFont typeface="Arial" panose="020B0604020202020204" pitchFamily="34" charset="0"/>
              <a:buChar char="•"/>
            </a:pPr>
            <a:r>
              <a:rPr lang="en-US" sz="1000" dirty="0"/>
              <a:t>Image Integrity supports a maximum of </a:t>
            </a:r>
            <a:r>
              <a:rPr lang="en-US" sz="1000" b="1" dirty="0"/>
              <a:t>200 unique signatures concurrently cluster-wide.</a:t>
            </a:r>
          </a:p>
          <a:p>
            <a:pPr marL="171450" indent="-171450" algn="just">
              <a:buFont typeface="Arial" panose="020B0604020202020204" pitchFamily="34" charset="0"/>
              <a:buChar char="•"/>
            </a:pPr>
            <a:r>
              <a:rPr lang="en-US" sz="1000" dirty="0"/>
              <a:t>Notation is the only supported verifier.</a:t>
            </a:r>
          </a:p>
          <a:p>
            <a:pPr marL="171450" indent="-171450" algn="just">
              <a:buFont typeface="Arial" panose="020B0604020202020204" pitchFamily="34" charset="0"/>
              <a:buChar char="•"/>
            </a:pPr>
            <a:r>
              <a:rPr lang="en-US" sz="1000" dirty="0"/>
              <a:t>Audit is the only supported verification policy effect.</a:t>
            </a:r>
          </a:p>
        </p:txBody>
      </p:sp>
      <p:pic>
        <p:nvPicPr>
          <p:cNvPr id="6" name="Picture 5">
            <a:extLst>
              <a:ext uri="{FF2B5EF4-FFF2-40B4-BE49-F238E27FC236}">
                <a16:creationId xmlns:a16="http://schemas.microsoft.com/office/drawing/2014/main" id="{88264141-5DC4-8B6B-0862-F38BFC7CBC31}"/>
              </a:ext>
            </a:extLst>
          </p:cNvPr>
          <p:cNvPicPr>
            <a:picLocks noChangeAspect="1"/>
          </p:cNvPicPr>
          <p:nvPr/>
        </p:nvPicPr>
        <p:blipFill>
          <a:blip r:embed="rId3"/>
          <a:stretch>
            <a:fillRect/>
          </a:stretch>
        </p:blipFill>
        <p:spPr>
          <a:xfrm>
            <a:off x="4433776" y="855080"/>
            <a:ext cx="4655127" cy="1865253"/>
          </a:xfrm>
          <a:prstGeom prst="rect">
            <a:avLst/>
          </a:prstGeom>
        </p:spPr>
      </p:pic>
    </p:spTree>
    <p:extLst>
      <p:ext uri="{BB962C8B-B14F-4D97-AF65-F5344CB8AC3E}">
        <p14:creationId xmlns:p14="http://schemas.microsoft.com/office/powerpoint/2010/main" val="24180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nb-NO" sz="900" dirty="0">
                <a:latin typeface="+mj-lt"/>
                <a:hlinkClick r:id="rId2"/>
              </a:rPr>
              <a:t>GA: Kubernetes Event-driven Autoscaling (KEDA) Add-on for AKS</a:t>
            </a:r>
            <a:endParaRPr lang="ru-RU" sz="900" dirty="0">
              <a:latin typeface="+mj-lt"/>
            </a:endParaRPr>
          </a:p>
          <a:p>
            <a:pPr algn="just"/>
            <a:r>
              <a:rPr lang="en-US" sz="900" b="1" dirty="0">
                <a:latin typeface="+mj-lt"/>
              </a:rPr>
              <a:t>The Kubernetes Event-driven Autoscaling(KEDA) add-on or AKS is now generally available</a:t>
            </a:r>
            <a:r>
              <a:rPr lang="en-US" sz="900" dirty="0">
                <a:latin typeface="+mj-lt"/>
              </a:rPr>
              <a:t>.</a:t>
            </a:r>
          </a:p>
          <a:p>
            <a:pPr algn="just"/>
            <a:r>
              <a:rPr lang="en-US" sz="900" dirty="0">
                <a:latin typeface="+mj-lt"/>
              </a:rPr>
              <a:t>KEDA is a single-purpose and lightweight component that strives to make application autoscaling simple and is a </a:t>
            </a:r>
            <a:r>
              <a:rPr lang="ru-RU" sz="900" dirty="0">
                <a:latin typeface="+mj-lt"/>
              </a:rPr>
              <a:t>CNCF-graduated</a:t>
            </a:r>
            <a:r>
              <a:rPr lang="en-US" sz="900" dirty="0">
                <a:latin typeface="+mj-lt"/>
              </a:rPr>
              <a:t> project. It applies event-driven autoscaling to scale your application to meet demand in a sustainable and cost-efficient manner with scale-to-zero.</a:t>
            </a:r>
          </a:p>
          <a:p>
            <a:pPr algn="just"/>
            <a:r>
              <a:rPr lang="en-US" sz="900" b="1" dirty="0">
                <a:latin typeface="+mj-lt"/>
              </a:rPr>
              <a:t>The KEDA add-on makes it even easier by deploying a managed KEDA </a:t>
            </a:r>
            <a:r>
              <a:rPr lang="en-US" sz="900" dirty="0">
                <a:latin typeface="+mj-lt"/>
              </a:rPr>
              <a:t>installation and provides a rich catalog of more than 60 KEDA scalers that can be used to scale applications on </a:t>
            </a:r>
            <a:r>
              <a:rPr lang="ru-RU" sz="900" dirty="0">
                <a:latin typeface="+mj-lt"/>
              </a:rPr>
              <a:t>the </a:t>
            </a:r>
            <a:r>
              <a:rPr lang="en-US" sz="900" dirty="0">
                <a:latin typeface="+mj-lt"/>
              </a:rPr>
              <a:t>AKS cluster. </a:t>
            </a:r>
            <a:endParaRPr lang="ru-RU" sz="900" dirty="0">
              <a:latin typeface="+mj-lt"/>
            </a:endParaRPr>
          </a:p>
          <a:p>
            <a:pPr algn="just"/>
            <a:r>
              <a:rPr lang="en-US" sz="900" dirty="0">
                <a:latin typeface="+mj-lt"/>
                <a:hlinkClick r:id="rId3"/>
              </a:rPr>
              <a:t>Provider for running </a:t>
            </a:r>
            <a:r>
              <a:rPr lang="en-US" sz="900" dirty="0" err="1">
                <a:latin typeface="+mj-lt"/>
                <a:hlinkClick r:id="rId3"/>
              </a:rPr>
              <a:t>Karpenter</a:t>
            </a:r>
            <a:r>
              <a:rPr lang="en-US" sz="900" dirty="0">
                <a:latin typeface="+mj-lt"/>
                <a:hlinkClick r:id="rId3"/>
              </a:rPr>
              <a:t> on Azure Kubernetes Service (AKS)</a:t>
            </a:r>
            <a:endParaRPr lang="ru-RU" sz="900" dirty="0">
              <a:latin typeface="+mj-lt"/>
            </a:endParaRPr>
          </a:p>
          <a:p>
            <a:pPr algn="just"/>
            <a:r>
              <a:rPr lang="en-US" sz="900" b="1" dirty="0" err="1">
                <a:latin typeface="+mj-lt"/>
              </a:rPr>
              <a:t>Karpenter</a:t>
            </a:r>
            <a:r>
              <a:rPr lang="en-US" sz="900" b="1" dirty="0">
                <a:latin typeface="+mj-lt"/>
              </a:rPr>
              <a:t> is an open-source node provisioning project for Kubernetes. </a:t>
            </a:r>
            <a:r>
              <a:rPr lang="en-US" sz="900" dirty="0">
                <a:latin typeface="+mj-lt"/>
              </a:rPr>
              <a:t>A new provider for running </a:t>
            </a:r>
            <a:r>
              <a:rPr lang="en-US" sz="900" dirty="0" err="1">
                <a:latin typeface="+mj-lt"/>
              </a:rPr>
              <a:t>Karpenter</a:t>
            </a:r>
            <a:r>
              <a:rPr lang="en-US" sz="900" dirty="0">
                <a:latin typeface="+mj-lt"/>
              </a:rPr>
              <a:t> on Azure Kubernetes Service is now available as an open-source project.</a:t>
            </a:r>
          </a:p>
          <a:p>
            <a:pPr algn="just"/>
            <a:r>
              <a:rPr lang="en-US" sz="900" b="1" dirty="0" err="1">
                <a:latin typeface="+mj-lt"/>
              </a:rPr>
              <a:t>Karpenter</a:t>
            </a:r>
            <a:r>
              <a:rPr lang="en-US" sz="900" b="1" dirty="0">
                <a:latin typeface="+mj-lt"/>
              </a:rPr>
              <a:t> improves the efficiency and cost of running workloads on Kubernetes </a:t>
            </a:r>
            <a:r>
              <a:rPr lang="en-US" sz="900" dirty="0">
                <a:latin typeface="+mj-lt"/>
              </a:rPr>
              <a:t>clusters by:</a:t>
            </a:r>
          </a:p>
          <a:p>
            <a:pPr marL="171450" indent="-171450" algn="just">
              <a:buFont typeface="Arial" panose="020B0604020202020204" pitchFamily="34" charset="0"/>
              <a:buChar char="•"/>
            </a:pPr>
            <a:r>
              <a:rPr lang="en-US" sz="900" dirty="0">
                <a:latin typeface="+mj-lt"/>
              </a:rPr>
              <a:t>Watching for pods that the Kubernetes scheduler has marked as </a:t>
            </a:r>
            <a:r>
              <a:rPr lang="en-US" sz="900" dirty="0" err="1">
                <a:latin typeface="+mj-lt"/>
              </a:rPr>
              <a:t>unschedulable</a:t>
            </a:r>
            <a:endParaRPr lang="en-US" sz="900" dirty="0">
              <a:latin typeface="+mj-lt"/>
            </a:endParaRPr>
          </a:p>
          <a:p>
            <a:pPr marL="171450" indent="-171450" algn="just">
              <a:buFont typeface="Arial" panose="020B0604020202020204" pitchFamily="34" charset="0"/>
              <a:buChar char="•"/>
            </a:pPr>
            <a:r>
              <a:rPr lang="en-US" sz="900" dirty="0">
                <a:latin typeface="+mj-lt"/>
              </a:rPr>
              <a:t>Evaluating scheduling constraints (resource requests, </a:t>
            </a:r>
            <a:r>
              <a:rPr lang="en-US" sz="900" dirty="0" err="1">
                <a:latin typeface="+mj-lt"/>
              </a:rPr>
              <a:t>nodeselectors</a:t>
            </a:r>
            <a:r>
              <a:rPr lang="en-US" sz="900" dirty="0">
                <a:latin typeface="+mj-lt"/>
              </a:rPr>
              <a:t>, affinities, tolerations, and topology spread constraints) requested by the pods</a:t>
            </a:r>
          </a:p>
          <a:p>
            <a:pPr marL="171450" indent="-171450" algn="just">
              <a:buFont typeface="Arial" panose="020B0604020202020204" pitchFamily="34" charset="0"/>
              <a:buChar char="•"/>
            </a:pPr>
            <a:r>
              <a:rPr lang="en-US" sz="900" dirty="0">
                <a:latin typeface="+mj-lt"/>
              </a:rPr>
              <a:t>Provisioning nodes that meet the requirements of the pods</a:t>
            </a:r>
          </a:p>
          <a:p>
            <a:pPr marL="171450" indent="-171450" algn="just">
              <a:buFont typeface="Arial" panose="020B0604020202020204" pitchFamily="34" charset="0"/>
              <a:buChar char="•"/>
            </a:pPr>
            <a:r>
              <a:rPr lang="en-US" sz="900" dirty="0">
                <a:latin typeface="+mj-lt"/>
              </a:rPr>
              <a:t>Scheduling the pods to run on the new nodes</a:t>
            </a:r>
          </a:p>
          <a:p>
            <a:pPr marL="171450" indent="-171450" algn="just">
              <a:buFont typeface="Arial" panose="020B0604020202020204" pitchFamily="34" charset="0"/>
              <a:buChar char="•"/>
            </a:pPr>
            <a:r>
              <a:rPr lang="en-US" sz="900" dirty="0">
                <a:latin typeface="+mj-lt"/>
              </a:rPr>
              <a:t>Removing the nodes when the nodes are no longer needed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2"/>
              </a:rPr>
              <a:t>GA: Kubernetes 1.28 support in Azure Kubernetes Service (AKS)</a:t>
            </a:r>
            <a:endParaRPr lang="ru-RU" sz="1000" dirty="0"/>
          </a:p>
          <a:p>
            <a:pPr algn="just"/>
            <a:r>
              <a:rPr lang="en-US" sz="1000" dirty="0"/>
              <a:t>AKS support for Kubernetes version </a:t>
            </a:r>
            <a:r>
              <a:rPr lang="en-US" sz="1000" b="1" dirty="0"/>
              <a:t>1.28 is now generally available</a:t>
            </a:r>
            <a:r>
              <a:rPr lang="en-US" sz="1000" dirty="0"/>
              <a:t>.  </a:t>
            </a:r>
          </a:p>
          <a:p>
            <a:pPr marL="171450" indent="-171450" algn="just">
              <a:buFont typeface="Arial" panose="020B0604020202020204" pitchFamily="34" charset="0"/>
              <a:buChar char="•"/>
            </a:pPr>
            <a:r>
              <a:rPr lang="en-US" sz="1000" b="1" dirty="0"/>
              <a:t>Kubernetes 1.28 contains over 40 </a:t>
            </a:r>
            <a:r>
              <a:rPr lang="en-US" sz="1000" dirty="0"/>
              <a:t>features and enhancements with continued improvement on reliability and performance.</a:t>
            </a:r>
            <a:endParaRPr lang="ru-RU" sz="1000" dirty="0"/>
          </a:p>
          <a:p>
            <a:pPr algn="just"/>
            <a:r>
              <a:rPr lang="en-US" sz="1000" dirty="0">
                <a:hlinkClick r:id="rId4"/>
              </a:rPr>
              <a:t>GA: </a:t>
            </a:r>
            <a:r>
              <a:rPr lang="en-US" sz="1000" dirty="0" err="1">
                <a:hlinkClick r:id="rId4"/>
              </a:rPr>
              <a:t>Kube</a:t>
            </a:r>
            <a:r>
              <a:rPr lang="en-US" sz="1000" dirty="0">
                <a:hlinkClick r:id="rId4"/>
              </a:rPr>
              <a:t>-reserved resource optimization in Azure Kubernetes Service (AKS)</a:t>
            </a:r>
            <a:endParaRPr lang="ru-RU" sz="1000" dirty="0"/>
          </a:p>
          <a:p>
            <a:pPr algn="just"/>
            <a:r>
              <a:rPr lang="en-US" sz="1000" dirty="0"/>
              <a:t>Reserved space contains resources set aside on a node, such as system daemons that back Kubernetes and the operating system itself. If these resources are not allocated sufficient reserved space, pods and system daemons will compete. This competition leads to starvation on the node.</a:t>
            </a:r>
          </a:p>
          <a:p>
            <a:pPr algn="just"/>
            <a:r>
              <a:rPr lang="en-US" sz="1000" dirty="0"/>
              <a:t>Azure Kubernetes Service (AKS) addresses this issue by enforcing a rate at which it reserves space, as detailed by the </a:t>
            </a:r>
            <a:r>
              <a:rPr lang="en-US" sz="1000" dirty="0" err="1"/>
              <a:t>Kube</a:t>
            </a:r>
            <a:r>
              <a:rPr lang="en-US" sz="1000" dirty="0"/>
              <a:t>-reserved flag. This flag shows the resource reservation for Kubernetes system daemons including </a:t>
            </a:r>
            <a:r>
              <a:rPr lang="en-US" sz="1000" dirty="0" err="1"/>
              <a:t>kubelet</a:t>
            </a:r>
            <a:r>
              <a:rPr lang="en-US" sz="1000" dirty="0"/>
              <a:t>, container runtime, and more.</a:t>
            </a:r>
          </a:p>
          <a:p>
            <a:pPr algn="just"/>
            <a:r>
              <a:rPr lang="en-US" sz="1000" b="1" dirty="0"/>
              <a:t>Optimized AKS reservation logic reduces </a:t>
            </a:r>
            <a:r>
              <a:rPr lang="en-US" sz="1000" b="1" dirty="0" err="1"/>
              <a:t>Kube</a:t>
            </a:r>
            <a:r>
              <a:rPr lang="en-US" sz="1000" b="1" dirty="0"/>
              <a:t>-reserved memory by up to 20% depending </a:t>
            </a:r>
            <a:r>
              <a:rPr lang="en-US" sz="1000" dirty="0"/>
              <a:t>on the node configuration and will apply to everyone.</a:t>
            </a:r>
          </a:p>
        </p:txBody>
      </p:sp>
    </p:spTree>
    <p:extLst>
      <p:ext uri="{BB962C8B-B14F-4D97-AF65-F5344CB8AC3E}">
        <p14:creationId xmlns:p14="http://schemas.microsoft.com/office/powerpoint/2010/main" val="8584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Public preview: Dual-stack networking in Azure CNI Overlay for AKS</a:t>
            </a:r>
            <a:endParaRPr lang="en-US" sz="1000" dirty="0">
              <a:latin typeface="+mj-lt"/>
            </a:endParaRPr>
          </a:p>
          <a:p>
            <a:pPr algn="just"/>
            <a:r>
              <a:rPr lang="en-US" sz="1000" b="1" dirty="0">
                <a:latin typeface="+mj-lt"/>
              </a:rPr>
              <a:t>Dual-stack support in Azure CNI Overlay for AKS is now in public preview</a:t>
            </a:r>
            <a:r>
              <a:rPr lang="en-US" sz="1000" dirty="0">
                <a:latin typeface="+mj-lt"/>
              </a:rPr>
              <a:t>. This preview release enhances AKS networking capabilities, </a:t>
            </a:r>
            <a:r>
              <a:rPr lang="en-US" sz="1000" b="1" dirty="0">
                <a:latin typeface="+mj-lt"/>
              </a:rPr>
              <a:t>allowing both IPv4 and IPv6 addresses to coexist and operate within the same Cluster</a:t>
            </a:r>
            <a:r>
              <a:rPr lang="en-US" sz="1000" dirty="0">
                <a:latin typeface="+mj-lt"/>
              </a:rPr>
              <a:t>, offering greater flexibility and connectivity options. The Azure CNI Overlay model, known for its performance and scaling merits, now extends its advantages to dual-stack networking, ensuring seamless communication with external systems operating on either IP address family. This feature not only addresses the growing demand for IPv6 support but also facilitates a smooth transition for enterprises adapting to the evolving network standards.</a:t>
            </a:r>
          </a:p>
          <a:p>
            <a:pPr algn="just"/>
            <a:r>
              <a:rPr lang="en-US" sz="1000" dirty="0">
                <a:latin typeface="+mj-lt"/>
              </a:rPr>
              <a:t>In this configuration</a:t>
            </a:r>
            <a:r>
              <a:rPr lang="en-US" sz="1000" b="1" dirty="0">
                <a:latin typeface="+mj-lt"/>
              </a:rPr>
              <a:t>, nodes receive both an IPv4 and IPv6 address from the Azure virtual network subnet.</a:t>
            </a:r>
            <a:r>
              <a:rPr lang="en-US" sz="1000" dirty="0">
                <a:latin typeface="+mj-lt"/>
              </a:rPr>
              <a:t> Pods receive both an IPv4 and IPv6 address from a logically different address space to the Azure virtual network subnet of the nodes. Network address translation (NAT) is then configured so that the pods can reach resources on the Azure virtual network. </a:t>
            </a:r>
            <a:r>
              <a:rPr lang="en-US" sz="1000" b="1" dirty="0">
                <a:latin typeface="+mj-lt"/>
              </a:rPr>
              <a:t>The source IP address of the traffic is </a:t>
            </a:r>
            <a:r>
              <a:rPr lang="en-US" sz="1000" b="1" dirty="0" err="1">
                <a:latin typeface="+mj-lt"/>
              </a:rPr>
              <a:t>NAT'd</a:t>
            </a:r>
            <a:r>
              <a:rPr lang="en-US" sz="1000" b="1" dirty="0">
                <a:latin typeface="+mj-lt"/>
              </a:rPr>
              <a:t> to the node's primary IP address of the same family (IPv4 to IPv4 and IPv6 to IPv6).</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3"/>
              </a:rPr>
              <a:t>GA: Application routing add-on for Azure Kubernetes Service (AKS)</a:t>
            </a:r>
            <a:endParaRPr lang="ru-RU" sz="1000" dirty="0"/>
          </a:p>
          <a:p>
            <a:pPr algn="just"/>
            <a:r>
              <a:rPr lang="en-US" sz="1000" b="1" dirty="0"/>
              <a:t>Application routing add-on for Azure Kubernetes Service (AKS) is now generally available.</a:t>
            </a:r>
          </a:p>
          <a:p>
            <a:pPr algn="just"/>
            <a:r>
              <a:rPr lang="en-US" sz="1000" dirty="0"/>
              <a:t>App routing is the easiest way to get web application up and running in AKS securely while </a:t>
            </a:r>
            <a:r>
              <a:rPr lang="en-US" sz="1000" b="1" dirty="0"/>
              <a:t>removing the complexity of setting up an ingress controller, certificate, and DNS management all while constructing </a:t>
            </a:r>
            <a:r>
              <a:rPr lang="en-US" sz="1000" dirty="0"/>
              <a:t>a solid foundation that enterprises can utilize as their demands grow.</a:t>
            </a:r>
          </a:p>
          <a:p>
            <a:pPr algn="just"/>
            <a:r>
              <a:rPr lang="en-US" sz="1000" dirty="0"/>
              <a:t>App routing offers a supported and managed ingress controller powered by the ingress-nginx project.</a:t>
            </a:r>
            <a:endParaRPr lang="ru-RU" sz="1000" dirty="0"/>
          </a:p>
          <a:p>
            <a:pPr marL="171450" indent="-171450" algn="just">
              <a:buFont typeface="Arial" panose="020B0604020202020204" pitchFamily="34" charset="0"/>
              <a:buChar char="•"/>
            </a:pPr>
            <a:r>
              <a:rPr lang="en-US" sz="1000" dirty="0"/>
              <a:t>The </a:t>
            </a:r>
            <a:r>
              <a:rPr lang="en-US" sz="1000" b="1" dirty="0"/>
              <a:t>application routing add-on supports up to five Azure DNS zones.</a:t>
            </a:r>
          </a:p>
          <a:p>
            <a:pPr marL="171450" indent="-171450" algn="just">
              <a:buFont typeface="Arial" panose="020B0604020202020204" pitchFamily="34" charset="0"/>
              <a:buChar char="•"/>
            </a:pPr>
            <a:r>
              <a:rPr lang="en-US" sz="1000" dirty="0"/>
              <a:t>All public Azure DNS zones integrated with the add-on have to be in the same resource group.</a:t>
            </a:r>
          </a:p>
          <a:p>
            <a:pPr marL="171450" indent="-171450" algn="just">
              <a:buFont typeface="Arial" panose="020B0604020202020204" pitchFamily="34" charset="0"/>
              <a:buChar char="•"/>
            </a:pPr>
            <a:r>
              <a:rPr lang="en-US" sz="1000" dirty="0"/>
              <a:t>All private Azure DNS zones integrated with the add-on have to be in the same resource group.</a:t>
            </a:r>
          </a:p>
          <a:p>
            <a:pPr marL="171450" indent="-171450" algn="just">
              <a:buFont typeface="Arial" panose="020B0604020202020204" pitchFamily="34" charset="0"/>
              <a:buChar char="•"/>
            </a:pPr>
            <a:r>
              <a:rPr lang="en-US" sz="1000" dirty="0"/>
              <a:t>Editing any resources in the app-routing-system namespace, including the Ingress-nginx </a:t>
            </a:r>
            <a:r>
              <a:rPr lang="en-US" sz="1000" dirty="0" err="1"/>
              <a:t>ConfigMap</a:t>
            </a:r>
            <a:r>
              <a:rPr lang="en-US" sz="1000" dirty="0"/>
              <a:t> isn't supported.</a:t>
            </a:r>
          </a:p>
          <a:p>
            <a:pPr marL="171450" indent="-171450" algn="just">
              <a:buFont typeface="Arial" panose="020B0604020202020204" pitchFamily="34" charset="0"/>
              <a:buChar char="•"/>
            </a:pPr>
            <a:r>
              <a:rPr lang="en-US" sz="1000" dirty="0"/>
              <a:t>Snippet annotations on the Ingress resources through nginx.ingress.kubernetes.io/configuration-snippet aren't supported.</a:t>
            </a:r>
          </a:p>
        </p:txBody>
      </p:sp>
    </p:spTree>
    <p:extLst>
      <p:ext uri="{BB962C8B-B14F-4D97-AF65-F5344CB8AC3E}">
        <p14:creationId xmlns:p14="http://schemas.microsoft.com/office/powerpoint/2010/main" val="130070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Azure Elastic SAN updates: Security, and Usability</a:t>
            </a:r>
            <a:endParaRPr lang="en-US" sz="1000" dirty="0">
              <a:latin typeface="+mj-lt"/>
            </a:endParaRPr>
          </a:p>
          <a:p>
            <a:pPr algn="just"/>
            <a:r>
              <a:rPr lang="en-US" sz="1000" b="1" dirty="0">
                <a:latin typeface="+mj-lt"/>
              </a:rPr>
              <a:t>Updates:</a:t>
            </a:r>
          </a:p>
          <a:p>
            <a:pPr marL="171450" indent="-171450" algn="just">
              <a:buFont typeface="Arial" panose="020B0604020202020204" pitchFamily="34" charset="0"/>
              <a:buChar char="•"/>
            </a:pPr>
            <a:r>
              <a:rPr lang="en-US" sz="1000" dirty="0">
                <a:latin typeface="+mj-lt"/>
              </a:rPr>
              <a:t>Improved Elastic SAN's performance by reducing latency and simplifying management with features like:</a:t>
            </a:r>
          </a:p>
          <a:p>
            <a:pPr marL="514350" lvl="1" indent="-171450" algn="just">
              <a:buFont typeface="Arial" panose="020B0604020202020204" pitchFamily="34" charset="0"/>
              <a:buChar char="•"/>
            </a:pPr>
            <a:r>
              <a:rPr lang="en-US" sz="1000" dirty="0">
                <a:latin typeface="+mj-lt"/>
              </a:rPr>
              <a:t> live volume resizing</a:t>
            </a:r>
          </a:p>
          <a:p>
            <a:pPr marL="514350" lvl="1" indent="-171450" algn="just">
              <a:buFont typeface="Arial" panose="020B0604020202020204" pitchFamily="34" charset="0"/>
              <a:buChar char="•"/>
            </a:pPr>
            <a:r>
              <a:rPr lang="en-US" sz="1000" dirty="0">
                <a:latin typeface="+mj-lt"/>
              </a:rPr>
              <a:t> force delete</a:t>
            </a:r>
          </a:p>
          <a:p>
            <a:pPr marL="171450" indent="-171450" algn="just">
              <a:buFont typeface="Arial" panose="020B0604020202020204" pitchFamily="34" charset="0"/>
              <a:buChar char="•"/>
            </a:pPr>
            <a:r>
              <a:rPr lang="en-US" sz="1000" dirty="0">
                <a:latin typeface="+mj-lt"/>
              </a:rPr>
              <a:t>Elastic SAN now is a VMware Certified datastore</a:t>
            </a:r>
          </a:p>
          <a:p>
            <a:pPr marL="171450" indent="-171450" algn="just">
              <a:buFont typeface="Arial" panose="020B0604020202020204" pitchFamily="34" charset="0"/>
              <a:buChar char="•"/>
            </a:pPr>
            <a:r>
              <a:rPr lang="en-US" sz="1000" dirty="0">
                <a:latin typeface="+mj-lt"/>
              </a:rPr>
              <a:t>Support for Server-Side Encryption with Customer Managed Keys (SSE with CMK)</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Azure NetApp Files datastores for Azure VMware Solution is available in US Government regions.</a:t>
            </a:r>
            <a:endParaRPr lang="en-US" sz="1000" dirty="0"/>
          </a:p>
          <a:p>
            <a:pPr algn="just"/>
            <a:r>
              <a:rPr lang="en-US" sz="1000" b="1" dirty="0"/>
              <a:t>Azure NetApp Files datastores are now generally available in the US Gov Cloud </a:t>
            </a:r>
            <a:r>
              <a:rPr lang="en-US" sz="1000" dirty="0"/>
              <a:t>to run storage-intensive workloads on Azure VMware Solution (AVS). This integration between Azure VMware Solution and Azure NetApp Files allows the creation of datastores via the Azure VMware Solution resource provider with Azure NetApp Files NFS volumes and attaches the datastores to private cloud clusters of choice. With this capability, it is possible to scale storage independently of computing and can go beyond the limits of the local instance storage provided by </a:t>
            </a:r>
            <a:r>
              <a:rPr lang="en-US" sz="1000" dirty="0" err="1"/>
              <a:t>vSAN</a:t>
            </a:r>
            <a:r>
              <a:rPr lang="en-US" sz="1000" dirty="0"/>
              <a:t> reducing the total cost of ownership.</a:t>
            </a:r>
          </a:p>
          <a:p>
            <a:pPr algn="just"/>
            <a:r>
              <a:rPr lang="en-US" sz="1000" dirty="0"/>
              <a:t>Region Availability:</a:t>
            </a:r>
          </a:p>
          <a:p>
            <a:pPr marL="171450" indent="-171450" algn="just">
              <a:buFont typeface="Arial" panose="020B0604020202020204" pitchFamily="34" charset="0"/>
              <a:buChar char="•"/>
            </a:pPr>
            <a:r>
              <a:rPr lang="en-US" sz="1000" dirty="0"/>
              <a:t>US Gov Virginia &amp; US Gov Arizona</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2"/>
              </a:rPr>
              <a:t>Azure support for TLS 1.0 and TLS 1.1 will end by 31 October 2024</a:t>
            </a:r>
            <a:endParaRPr lang="en-US" sz="1000" dirty="0"/>
          </a:p>
          <a:p>
            <a:r>
              <a:rPr lang="en-US" sz="1000" dirty="0"/>
              <a:t>To enhance security and provide best-in-class encryption for your data, MS will require interactions with Azure services to be secured using</a:t>
            </a:r>
            <a:r>
              <a:rPr lang="en-US" sz="1000" b="1" dirty="0"/>
              <a:t> Transport Layer Security (TLS) 1.2 or later beginning 31 October 2024</a:t>
            </a:r>
            <a:r>
              <a:rPr lang="en-US" sz="1000" dirty="0"/>
              <a:t>, </a:t>
            </a:r>
            <a:r>
              <a:rPr lang="en-US" sz="1000" b="1" dirty="0"/>
              <a:t>when support for TLS 1.0 and 1.1 will end.</a:t>
            </a:r>
          </a:p>
          <a:p>
            <a:r>
              <a:rPr lang="en-US" sz="1000" dirty="0"/>
              <a:t>The Microsoft implementation of older TLS versions is not known to be vulnerable, however, TLS 1.2 and later offer improved security with features such as perfect forward secrecy and stronger cipher suites.</a:t>
            </a:r>
          </a:p>
        </p:txBody>
      </p:sp>
    </p:spTree>
    <p:extLst>
      <p:ext uri="{BB962C8B-B14F-4D97-AF65-F5344CB8AC3E}">
        <p14:creationId xmlns:p14="http://schemas.microsoft.com/office/powerpoint/2010/main" val="295859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Public Preview: Azure SQL updates for early-November 2023</a:t>
            </a:r>
            <a:endParaRPr lang="en-US" sz="1000" dirty="0"/>
          </a:p>
          <a:p>
            <a:pPr algn="just"/>
            <a:r>
              <a:rPr lang="en-US" sz="1000" dirty="0"/>
              <a:t>Announcing a significant update to the Azure SQL Database Elastic Jobs preview! This update adds many new features while maintaining full backward compatibility for existing job agents.</a:t>
            </a:r>
          </a:p>
          <a:p>
            <a:pPr marL="171450" indent="-171450" algn="just">
              <a:buFont typeface="Arial" panose="020B0604020202020204" pitchFamily="34" charset="0"/>
              <a:buChar char="•"/>
            </a:pPr>
            <a:r>
              <a:rPr lang="en-US" sz="1000" b="1" dirty="0"/>
              <a:t>Microsoft Entra ID </a:t>
            </a:r>
            <a:r>
              <a:rPr lang="en-US" sz="1000" dirty="0"/>
              <a:t>(formerly Azure Active Directory) support </a:t>
            </a:r>
          </a:p>
          <a:p>
            <a:pPr marL="171450" indent="-171450" algn="just">
              <a:buFont typeface="Arial" panose="020B0604020202020204" pitchFamily="34" charset="0"/>
              <a:buChar char="•"/>
            </a:pPr>
            <a:r>
              <a:rPr lang="en-US" sz="1000" dirty="0"/>
              <a:t>Service-managed </a:t>
            </a:r>
            <a:r>
              <a:rPr lang="en-US" sz="1000" b="1" dirty="0"/>
              <a:t>Private Link </a:t>
            </a:r>
            <a:r>
              <a:rPr lang="en-US" sz="1000" dirty="0"/>
              <a:t>support to securely connect to target databases.</a:t>
            </a:r>
          </a:p>
          <a:p>
            <a:pPr marL="171450" indent="-171450" algn="just">
              <a:buFont typeface="Arial" panose="020B0604020202020204" pitchFamily="34" charset="0"/>
              <a:buChar char="•"/>
            </a:pPr>
            <a:r>
              <a:rPr lang="en-US" sz="1000" dirty="0"/>
              <a:t>Integration with Azure Alerts for job execution status  </a:t>
            </a:r>
          </a:p>
          <a:p>
            <a:pPr marL="171450" indent="-171450" algn="just">
              <a:buFont typeface="Arial" panose="020B0604020202020204" pitchFamily="34" charset="0"/>
              <a:buChar char="•"/>
            </a:pPr>
            <a:r>
              <a:rPr lang="en-US" sz="1000" dirty="0"/>
              <a:t>Easily scale Job Agent’s tier to connect to more targets concurrently. </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Universe 2023: Copilot transforms GitHub into the AI-powered developer platform</a:t>
            </a:r>
            <a:endParaRPr lang="ru-RU" sz="1000" dirty="0">
              <a:latin typeface="+mj-lt"/>
            </a:endParaRPr>
          </a:p>
          <a:p>
            <a:pPr algn="just"/>
            <a:r>
              <a:rPr lang="en-US" sz="1000" dirty="0">
                <a:latin typeface="+mj-lt"/>
              </a:rPr>
              <a:t>GitHub is announcing the general availability of:</a:t>
            </a:r>
          </a:p>
          <a:p>
            <a:pPr marL="171450" indent="-171450" algn="just">
              <a:buFont typeface="Arial" panose="020B0604020202020204" pitchFamily="34" charset="0"/>
              <a:buChar char="•"/>
            </a:pPr>
            <a:r>
              <a:rPr lang="en-US" sz="1000" b="1" dirty="0">
                <a:latin typeface="+mj-lt"/>
              </a:rPr>
              <a:t>GitHub Copilot Chat </a:t>
            </a:r>
            <a:r>
              <a:rPr lang="en-US" sz="1000" dirty="0">
                <a:latin typeface="+mj-lt"/>
              </a:rPr>
              <a:t>- Copilot Chat will be generally available in December 2023</a:t>
            </a:r>
          </a:p>
          <a:p>
            <a:pPr marL="171450" indent="-171450" algn="just">
              <a:buFont typeface="Arial" panose="020B0604020202020204" pitchFamily="34" charset="0"/>
              <a:buChar char="•"/>
            </a:pPr>
            <a:r>
              <a:rPr lang="en-US" sz="1000" dirty="0">
                <a:latin typeface="+mj-lt"/>
              </a:rPr>
              <a:t>GitHub Copilot Chat is coming to github.com and mobile app</a:t>
            </a:r>
          </a:p>
          <a:p>
            <a:pPr algn="just"/>
            <a:r>
              <a:rPr lang="en-US" sz="1000" dirty="0">
                <a:latin typeface="+mj-lt"/>
              </a:rPr>
              <a:t>Previews of</a:t>
            </a:r>
          </a:p>
          <a:p>
            <a:pPr marL="171450" indent="-171450" algn="just">
              <a:buFont typeface="Arial" panose="020B0604020202020204" pitchFamily="34" charset="0"/>
              <a:buChar char="•"/>
            </a:pPr>
            <a:r>
              <a:rPr lang="en-US" sz="1000" b="1" dirty="0">
                <a:latin typeface="+mj-lt"/>
              </a:rPr>
              <a:t>GitHub Copilot Enterprise </a:t>
            </a:r>
            <a:r>
              <a:rPr lang="en-US" sz="1000" dirty="0">
                <a:latin typeface="+mj-lt"/>
              </a:rPr>
              <a:t>- Copilot Enterprise allows teams of developers to quickly get up to speed on own codebase, search through and build documentation, get suggestions based on internal and private code, and quickly review pull requests. Additionally, smart actions, such as the ability to generate pull request summaries, will be available throughout GitHub helping developers stay in their flow state with the click of a button. And of course, this all comes with enterprise-grade security, safety and privacy.</a:t>
            </a:r>
          </a:p>
          <a:p>
            <a:pPr marL="171450" indent="-171450" algn="just">
              <a:buFont typeface="Arial" panose="020B0604020202020204" pitchFamily="34" charset="0"/>
              <a:buChar char="•"/>
            </a:pPr>
            <a:r>
              <a:rPr lang="en-US" sz="1000" b="1" dirty="0">
                <a:latin typeface="+mj-lt"/>
              </a:rPr>
              <a:t>GitHub Copilot Partner Program </a:t>
            </a:r>
            <a:r>
              <a:rPr lang="en-US" sz="1000" dirty="0">
                <a:latin typeface="+mj-lt"/>
              </a:rPr>
              <a:t>- GitHub Copilot will be supercharging by integrating it with third-party developer tools, online services, and knowledge outside GitHub. The GitHub Copilot Partner Program will create an ecosystem for new networks and ingenuity to be infused into GitHub Copilot.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Introducing AI-powered application security testing with GitHub Advanced Security</a:t>
            </a:r>
            <a:endParaRPr lang="en-US" sz="1000" dirty="0"/>
          </a:p>
          <a:p>
            <a:pPr algn="just"/>
            <a:r>
              <a:rPr lang="en-US" sz="1000" dirty="0"/>
              <a:t>Three AI-powered features were released to </a:t>
            </a:r>
            <a:r>
              <a:rPr lang="en-US" sz="1000" b="1" dirty="0"/>
              <a:t>GitHub Advanced Security</a:t>
            </a:r>
            <a:r>
              <a:rPr lang="en-US" sz="1000" dirty="0"/>
              <a:t>:</a:t>
            </a:r>
          </a:p>
          <a:p>
            <a:pPr marL="171450" indent="-171450" algn="just">
              <a:buFont typeface="Arial" panose="020B0604020202020204" pitchFamily="34" charset="0"/>
              <a:buChar char="•"/>
            </a:pPr>
            <a:r>
              <a:rPr lang="en-US" sz="1000" b="1" dirty="0"/>
              <a:t>Code scanning </a:t>
            </a:r>
            <a:r>
              <a:rPr lang="en-US" sz="1000" b="1" dirty="0" err="1"/>
              <a:t>autofix</a:t>
            </a:r>
            <a:r>
              <a:rPr lang="en-US" sz="1000" b="1" dirty="0"/>
              <a:t> </a:t>
            </a:r>
            <a:r>
              <a:rPr lang="en-US" sz="1000" dirty="0"/>
              <a:t>- </a:t>
            </a:r>
            <a:r>
              <a:rPr lang="en-US" sz="1000" dirty="0" err="1"/>
              <a:t>autofix</a:t>
            </a:r>
            <a:r>
              <a:rPr lang="en-US" sz="1000" dirty="0"/>
              <a:t> capability designed to help developers achieve faster fix times, leading to increased productivity, less technical security debt, and more secure code. It provides AI-generated fixes for </a:t>
            </a:r>
            <a:r>
              <a:rPr lang="en-US" sz="1000" b="1" dirty="0" err="1"/>
              <a:t>CodeQL</a:t>
            </a:r>
            <a:r>
              <a:rPr lang="en-US" sz="1000" b="1" dirty="0"/>
              <a:t> JavaScript and TypeScript </a:t>
            </a:r>
            <a:r>
              <a:rPr lang="en-US" sz="1000" dirty="0"/>
              <a:t>alerts right in pull requests. These are not just any fixes, but precise, actionable suggestions that will allow to quickly understand what the vulnerability is and how to remediate it.</a:t>
            </a:r>
          </a:p>
          <a:p>
            <a:pPr marL="171450" indent="-171450" algn="just">
              <a:buFont typeface="Arial" panose="020B0604020202020204" pitchFamily="34" charset="0"/>
              <a:buChar char="•"/>
            </a:pPr>
            <a:r>
              <a:rPr lang="en-US" sz="1000" b="1" dirty="0"/>
              <a:t>Detect leaked passwords with secret scanning </a:t>
            </a:r>
            <a:r>
              <a:rPr lang="en-US" sz="1000" dirty="0"/>
              <a:t>- Currently in limited public beta, secret scanning now leverages the power of AI to detect generic or unstructured secrets in your code.</a:t>
            </a:r>
          </a:p>
          <a:p>
            <a:pPr marL="171450" indent="-171450" algn="just">
              <a:buFont typeface="Arial" panose="020B0604020202020204" pitchFamily="34" charset="0"/>
              <a:buChar char="•"/>
            </a:pPr>
            <a:r>
              <a:rPr lang="en-US" sz="1000" b="1" dirty="0">
                <a:latin typeface="+mj-lt"/>
              </a:rPr>
              <a:t>GitHub now includes an AI-powered experience for authoring custom patterns </a:t>
            </a:r>
            <a:r>
              <a:rPr lang="en-US" sz="1000" dirty="0">
                <a:latin typeface="+mj-lt"/>
              </a:rPr>
              <a:t>- This new feature enables you to execute dry runs in real time to ensure proper scanning before saving the newly created pattern.</a:t>
            </a:r>
          </a:p>
          <a:p>
            <a:pPr algn="just"/>
            <a:endParaRPr lang="en-US" sz="1000" dirty="0"/>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124940"/>
          </a:xfrm>
        </p:spPr>
        <p:txBody>
          <a:bodyPr/>
          <a:lstStyle/>
          <a:p>
            <a:pPr marL="171450" indent="-171450" algn="just">
              <a:buFont typeface="Arial" panose="020B0604020202020204" pitchFamily="34" charset="0"/>
              <a:buChar char="•"/>
            </a:pPr>
            <a:r>
              <a:rPr lang="en-US" sz="1000" dirty="0">
                <a:latin typeface="+mj-lt"/>
              </a:rPr>
              <a:t>Only v2 SKU supports a frontend with both IPv4 and IPv6 addresses</a:t>
            </a:r>
          </a:p>
          <a:p>
            <a:pPr marL="171450" indent="-171450" algn="just">
              <a:buFont typeface="Arial" panose="020B0604020202020204" pitchFamily="34" charset="0"/>
              <a:buChar char="•"/>
            </a:pPr>
            <a:r>
              <a:rPr lang="en-US" sz="1000" dirty="0">
                <a:latin typeface="+mj-lt"/>
              </a:rPr>
              <a:t>IPv6 backends are currently not supported</a:t>
            </a:r>
          </a:p>
          <a:p>
            <a:pPr marL="171450" indent="-171450" algn="just">
              <a:buFont typeface="Arial" panose="020B0604020202020204" pitchFamily="34" charset="0"/>
              <a:buChar char="•"/>
            </a:pPr>
            <a:r>
              <a:rPr lang="en-US" sz="1000" dirty="0">
                <a:latin typeface="+mj-lt"/>
              </a:rPr>
              <a:t>IPv6 private Link is currently not supported</a:t>
            </a:r>
          </a:p>
          <a:p>
            <a:pPr marL="171450" indent="-171450" algn="just">
              <a:buFont typeface="Arial" panose="020B0604020202020204" pitchFamily="34" charset="0"/>
              <a:buChar char="•"/>
            </a:pPr>
            <a:r>
              <a:rPr lang="en-US" sz="1000" dirty="0">
                <a:latin typeface="+mj-lt"/>
              </a:rPr>
              <a:t>IPv6-only Application Gateway is currently not supported. Application Gateway must be dual stack (IPv6 and IPv4)</a:t>
            </a:r>
          </a:p>
          <a:p>
            <a:pPr marL="171450" indent="-171450" algn="just">
              <a:buFont typeface="Arial" panose="020B0604020202020204" pitchFamily="34" charset="0"/>
              <a:buChar char="•"/>
            </a:pPr>
            <a:r>
              <a:rPr lang="en-US" sz="1000" dirty="0">
                <a:latin typeface="+mj-lt"/>
              </a:rPr>
              <a:t>Deletion of frontend IP addresses aren't supported</a:t>
            </a:r>
          </a:p>
          <a:p>
            <a:pPr marL="171450" indent="-171450" algn="just">
              <a:buFont typeface="Arial" panose="020B0604020202020204" pitchFamily="34" charset="0"/>
              <a:buChar char="•"/>
            </a:pPr>
            <a:r>
              <a:rPr lang="en-US" sz="1000" dirty="0">
                <a:latin typeface="+mj-lt"/>
              </a:rPr>
              <a:t>Existing IPv4 Application Gateways cannot be upgraded to dual stack Application </a:t>
            </a:r>
            <a:r>
              <a:rPr lang="en-US" sz="1000" dirty="0" err="1">
                <a:latin typeface="+mj-lt"/>
              </a:rPr>
              <a:t>GatewaysA</a:t>
            </a:r>
            <a:r>
              <a:rPr lang="en-US" sz="1000" dirty="0">
                <a:latin typeface="+mj-lt"/>
              </a:rPr>
              <a:t> dual-stack Vnet is required(dual stack </a:t>
            </a:r>
            <a:r>
              <a:rPr lang="en-US" sz="1000" dirty="0" err="1">
                <a:latin typeface="+mj-lt"/>
              </a:rPr>
              <a:t>VNet</a:t>
            </a:r>
            <a:r>
              <a:rPr lang="en-US" sz="1000" dirty="0">
                <a:latin typeface="+mj-lt"/>
              </a:rPr>
              <a:t> has subnets for both IPv4 and IPv6)</a:t>
            </a:r>
          </a:p>
          <a:p>
            <a:pPr marL="171450" indent="-171450" algn="just">
              <a:buFont typeface="Arial" panose="020B0604020202020204" pitchFamily="34" charset="0"/>
              <a:buChar char="•"/>
            </a:pPr>
            <a:r>
              <a:rPr lang="en-US" sz="1000" dirty="0">
                <a:latin typeface="+mj-lt"/>
              </a:rPr>
              <a:t>WAF rules only apply to IPv4 traffic and IPv6 traffic bypasses WAF</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520975"/>
          </a:xfrm>
        </p:spPr>
        <p:txBody>
          <a:bodyPr/>
          <a:lstStyle/>
          <a:p>
            <a:pPr algn="just"/>
            <a:r>
              <a:rPr lang="en-US" sz="1000" dirty="0">
                <a:hlinkClick r:id="rId2"/>
              </a:rPr>
              <a:t>Public preview: Application Gateway IPv6 support</a:t>
            </a:r>
            <a:endParaRPr lang="en-US" sz="1000" dirty="0"/>
          </a:p>
          <a:p>
            <a:pPr algn="just"/>
            <a:r>
              <a:rPr lang="en-US" sz="1000" dirty="0"/>
              <a:t>Azure Application Gateway v2 now </a:t>
            </a:r>
            <a:r>
              <a:rPr lang="en-US" sz="1000" b="1" dirty="0"/>
              <a:t>supports dual-stack (IPv4 and IPv6)  connections at the front end</a:t>
            </a:r>
            <a:r>
              <a:rPr lang="en-US" sz="1000" dirty="0"/>
              <a:t>. This means that Application Gateway can handle traffic from both IPv4 and IPv6 clients, offering more flexibility and connectivity to users. Whether you are facing IPv4 address exhaustion or need to comply with various regulatory requirements from government agencies, it is now possible to benefit from IPv6 addressing by creating a new Application Gateway that uses both IPv4 and IPv6 addresses.</a:t>
            </a:r>
          </a:p>
        </p:txBody>
      </p:sp>
      <p:pic>
        <p:nvPicPr>
          <p:cNvPr id="1026" name="Picture 2">
            <a:extLst>
              <a:ext uri="{FF2B5EF4-FFF2-40B4-BE49-F238E27FC236}">
                <a16:creationId xmlns:a16="http://schemas.microsoft.com/office/drawing/2014/main" id="{66F971B7-859A-367F-F665-DBEE304ABB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 y="2269120"/>
            <a:ext cx="3918338" cy="24414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creenshot of create new application gateway: Basics.">
            <a:extLst>
              <a:ext uri="{FF2B5EF4-FFF2-40B4-BE49-F238E27FC236}">
                <a16:creationId xmlns:a16="http://schemas.microsoft.com/office/drawing/2014/main" id="{38CCF332-F30B-60B9-5392-8B718B263D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92876" y="2980020"/>
            <a:ext cx="1756960" cy="2022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Effect transition="in" filter="fade">
                                      <p:cBhvr>
                                        <p:cTn id="16" dur="500"/>
                                        <p:tgtEl>
                                          <p:spTgt spid="12">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Effect transition="in" filter="fade">
                                      <p:cBhvr>
                                        <p:cTn id="19" dur="500"/>
                                        <p:tgtEl>
                                          <p:spTgt spid="12">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fade">
                                      <p:cBhvr>
                                        <p:cTn id="22" dur="500"/>
                                        <p:tgtEl>
                                          <p:spTgt spid="12">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Effect transition="in" filter="fade">
                                      <p:cBhvr>
                                        <p:cTn id="25" dur="500"/>
                                        <p:tgtEl>
                                          <p:spTgt spid="12">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xEl>
                                              <p:pRg st="5" end="5"/>
                                            </p:txEl>
                                          </p:spTgt>
                                        </p:tgtEl>
                                        <p:attrNameLst>
                                          <p:attrName>style.visibility</p:attrName>
                                        </p:attrNameLst>
                                      </p:cBhvr>
                                      <p:to>
                                        <p:strVal val="visible"/>
                                      </p:to>
                                    </p:set>
                                    <p:animEffect transition="in" filter="fade">
                                      <p:cBhvr>
                                        <p:cTn id="28" dur="500"/>
                                        <p:tgtEl>
                                          <p:spTgt spid="12">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Effect transition="in" filter="fade">
                                      <p:cBhvr>
                                        <p:cTn id="31" dur="500"/>
                                        <p:tgtEl>
                                          <p:spTgt spid="12">
                                            <p:txEl>
                                              <p:pRg st="6" end="6"/>
                                            </p:txEl>
                                          </p:spTgt>
                                        </p:tgtEl>
                                      </p:cBhvr>
                                    </p:animEffect>
                                  </p:childTnLst>
                                </p:cTn>
                              </p:par>
                              <p:par>
                                <p:cTn id="32" presetID="1" presetClass="entr" presetSubtype="0" fill="hold" nodeType="withEffect">
                                  <p:stCondLst>
                                    <p:cond delay="0"/>
                                  </p:stCondLst>
                                  <p:childTnLst>
                                    <p:set>
                                      <p:cBhvr>
                                        <p:cTn id="33"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 availability: Rate-limit rules for Application Gateway Web Application Firewall</a:t>
            </a:r>
            <a:endParaRPr lang="en-US" sz="1000" dirty="0">
              <a:latin typeface="+mj-lt"/>
            </a:endParaRPr>
          </a:p>
          <a:p>
            <a:pPr algn="just"/>
            <a:r>
              <a:rPr lang="en-US" sz="1000" dirty="0">
                <a:latin typeface="+mj-lt"/>
              </a:rPr>
              <a:t>Rate-limit custom rules on Azure’s regional Web Application Firewall (WAF) running on Application Gateway are now available.  </a:t>
            </a:r>
            <a:r>
              <a:rPr lang="en-US" sz="1000" b="1" dirty="0">
                <a:latin typeface="+mj-lt"/>
              </a:rPr>
              <a:t>Rate-limiting enables to detect and block abnormally high levels of traffic destined for application</a:t>
            </a:r>
            <a:r>
              <a:rPr lang="en-US" sz="1000" dirty="0">
                <a:latin typeface="+mj-lt"/>
              </a:rPr>
              <a:t>. By using rate limiting, it is possible to mitigate many types of denial-of-service attacks, protect against clients that have accidentally been misconfigured to send large volumes of requests in a short time period, or control traffic rates to your site from specific geographies.</a:t>
            </a:r>
          </a:p>
          <a:p>
            <a:pPr algn="just"/>
            <a:r>
              <a:rPr lang="en-US" sz="1000" dirty="0">
                <a:latin typeface="+mj-lt"/>
              </a:rPr>
              <a:t>Rate limiting on Application Gateway WAF_v2 uses a sliding window algorithm to determine when traffic has breached the threshold and needs to be dropped. During the first window where the threshold for the rule is breached, any more traffic matching the rate limit rule is dropped.</a:t>
            </a:r>
          </a:p>
          <a:p>
            <a:pPr marL="171450" indent="-171450" algn="just">
              <a:buFont typeface="Arial" panose="020B0604020202020204" pitchFamily="34" charset="0"/>
              <a:buChar char="•"/>
            </a:pPr>
            <a:r>
              <a:rPr lang="en-US" sz="1000" dirty="0">
                <a:latin typeface="+mj-lt"/>
              </a:rPr>
              <a:t>Rate limit rules are only supported on Web Application Firewalls running the latest WAF engine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 availability: Using a common port for public and private listeners</a:t>
            </a:r>
            <a:endParaRPr lang="en-US" sz="1000" dirty="0"/>
          </a:p>
          <a:p>
            <a:pPr algn="just"/>
            <a:r>
              <a:rPr lang="en-US" sz="1000" dirty="0"/>
              <a:t>The provision enables easily use a </a:t>
            </a:r>
            <a:r>
              <a:rPr lang="en-US" sz="1000" b="1" dirty="0"/>
              <a:t>single Application Gateway deployment to serve both internet-facing and internal clients</a:t>
            </a:r>
            <a:r>
              <a:rPr lang="en-US" sz="1000" dirty="0"/>
              <a:t>. With this, it is not required to use non-standard ports on listeners or customize the backend application. This feature is now generally available in all public regions, Azure China cloud regions, and Azure Government cloud regions.</a:t>
            </a:r>
          </a:p>
          <a:p>
            <a:pPr algn="just"/>
            <a:r>
              <a:rPr lang="en-US" sz="1000" dirty="0"/>
              <a:t>When using private and public listeners with the same port number, the application gateway changes the "destination" of the inbound flow to the frontend IPs of the gateway. Hence, depending on the Network Security Group's configuration, it might be needed an inbound rule with Destination IP addresses as the application gateway's public and private frontend IPs.</a:t>
            </a:r>
          </a:p>
        </p:txBody>
      </p:sp>
    </p:spTree>
    <p:extLst>
      <p:ext uri="{BB962C8B-B14F-4D97-AF65-F5344CB8AC3E}">
        <p14:creationId xmlns:p14="http://schemas.microsoft.com/office/powerpoint/2010/main" val="30085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animEffect transition="in" filter="fade">
                                      <p:cBhvr>
                                        <p:cTn id="21" dur="500"/>
                                        <p:tgtEl>
                                          <p:spTgt spid="12">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xEl>
                                              <p:pRg st="2" end="2"/>
                                            </p:txEl>
                                          </p:spTgt>
                                        </p:tgtEl>
                                        <p:attrNameLst>
                                          <p:attrName>style.visibility</p:attrName>
                                        </p:attrNameLst>
                                      </p:cBhvr>
                                      <p:to>
                                        <p:strVal val="visible"/>
                                      </p:to>
                                    </p:set>
                                    <p:animEffect transition="in" filter="fade">
                                      <p:cBhvr>
                                        <p:cTn id="24" dur="500"/>
                                        <p:tgtEl>
                                          <p:spTgt spid="12">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fade">
                                      <p:cBhvr>
                                        <p:cTn id="27"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Microsoft Defender for Cloud latest protection against sophisticated abuse of Azure VM Extensions</a:t>
            </a:r>
            <a:endParaRPr lang="en-US" sz="1000" dirty="0">
              <a:latin typeface="+mj-lt"/>
            </a:endParaRPr>
          </a:p>
          <a:p>
            <a:pPr algn="just"/>
            <a:r>
              <a:rPr lang="en-US" sz="1000" dirty="0">
                <a:latin typeface="+mj-lt"/>
              </a:rPr>
              <a:t>MS announced a new protection as a result of extensive research and monitoring, thus announcing the new and enhanced protection capabilities that Microsoft Defender for Cloud offers as part of Microsoft Defender for Servers plan 2 offering, against extension abuse, and its importance.</a:t>
            </a:r>
          </a:p>
          <a:p>
            <a:pPr algn="just"/>
            <a:r>
              <a:rPr lang="en-US" sz="1000" b="1" dirty="0">
                <a:latin typeface="+mj-lt"/>
              </a:rPr>
              <a:t>Microsoft Defender for Servers can now detect suspicious activity of the virtual machine extensions</a:t>
            </a:r>
            <a:r>
              <a:rPr lang="en-US" sz="1000" dirty="0">
                <a:latin typeface="+mj-lt"/>
              </a:rPr>
              <a:t>, allowing to get better coverage of the workload's security.</a:t>
            </a:r>
          </a:p>
          <a:p>
            <a:pPr algn="just"/>
            <a:r>
              <a:rPr lang="en-US" sz="1000" dirty="0">
                <a:latin typeface="+mj-lt"/>
              </a:rPr>
              <a:t>Azure virtual machine extensions are small applications that run post-deployment on virtual machines and provide capabilities such as configuration, automation, monitoring, security, and more. While extensions are a powerful tool, they can be used by threat actors for various malicious intents, for example:</a:t>
            </a:r>
          </a:p>
          <a:p>
            <a:pPr marL="171450" indent="-171450" algn="just">
              <a:buFont typeface="Arial" panose="020B0604020202020204" pitchFamily="34" charset="0"/>
              <a:buChar char="•"/>
            </a:pPr>
            <a:r>
              <a:rPr lang="en-US" sz="1000" dirty="0">
                <a:latin typeface="+mj-lt"/>
              </a:rPr>
              <a:t>Data collection and monitoring</a:t>
            </a:r>
          </a:p>
          <a:p>
            <a:pPr marL="171450" indent="-171450" algn="just">
              <a:buFont typeface="Arial" panose="020B0604020202020204" pitchFamily="34" charset="0"/>
              <a:buChar char="•"/>
            </a:pPr>
            <a:r>
              <a:rPr lang="en-US" sz="1000" dirty="0">
                <a:latin typeface="+mj-lt"/>
              </a:rPr>
              <a:t>Code execution and configuration deployment with high privileges</a:t>
            </a:r>
          </a:p>
          <a:p>
            <a:pPr marL="171450" indent="-171450" algn="just">
              <a:buFont typeface="Arial" panose="020B0604020202020204" pitchFamily="34" charset="0"/>
              <a:buChar char="•"/>
            </a:pPr>
            <a:r>
              <a:rPr lang="en-US" sz="1000" dirty="0">
                <a:latin typeface="+mj-lt"/>
              </a:rPr>
              <a:t>Resetting credentials and creating administrative users</a:t>
            </a:r>
          </a:p>
          <a:p>
            <a:pPr marL="171450" indent="-171450" algn="just">
              <a:buFont typeface="Arial" panose="020B0604020202020204" pitchFamily="34" charset="0"/>
              <a:buChar char="•"/>
            </a:pPr>
            <a:r>
              <a:rPr lang="en-US" sz="1000" dirty="0">
                <a:latin typeface="+mj-lt"/>
              </a:rPr>
              <a:t>Encrypting disks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nn-NO" sz="1000" dirty="0">
                <a:hlinkClick r:id="rId3"/>
              </a:rPr>
              <a:t>Microsoft Defender for Cloud Apps</a:t>
            </a:r>
            <a:endParaRPr lang="nn-NO" sz="1000" dirty="0"/>
          </a:p>
          <a:p>
            <a:pPr marL="171450" indent="-171450" algn="just">
              <a:buFont typeface="Arial" panose="020B0604020202020204" pitchFamily="34" charset="0"/>
              <a:buChar char="•"/>
            </a:pPr>
            <a:r>
              <a:rPr lang="en-US" sz="1000" dirty="0"/>
              <a:t>Automatic redirect to Microsoft 365 Defender general availability</a:t>
            </a:r>
          </a:p>
          <a:p>
            <a:pPr algn="just"/>
            <a:r>
              <a:rPr lang="en-US" sz="1000" dirty="0"/>
              <a:t>Now, </a:t>
            </a:r>
            <a:r>
              <a:rPr lang="en-US" sz="1000" b="1" dirty="0"/>
              <a:t>all customers are automatically redirected to Microsoft 365 Defender from the classic Microsoft Defender for Cloud Apps portal</a:t>
            </a:r>
            <a:r>
              <a:rPr lang="en-US" sz="1000" dirty="0"/>
              <a:t>, as the redirect is in general availability. Admins can still update the redirect setting as needed to continue using the classic Defender for Cloud Apps portal.</a:t>
            </a:r>
          </a:p>
          <a:p>
            <a:pPr algn="just"/>
            <a:r>
              <a:rPr lang="en-US" sz="1000" dirty="0"/>
              <a:t>Integrating Defender for Cloud Apps inside Microsoft 365 Defender streamlines the process of detecting, investigating, and mitigating threats to your users, apps, and data – so that you can review many alerts and incidents from a single pane of glass, in one XDR system.</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79"/>
            <a:ext cx="4365038" cy="3774069"/>
          </a:xfrm>
        </p:spPr>
        <p:txBody>
          <a:bodyPr/>
          <a:lstStyle/>
          <a:p>
            <a:pPr algn="just"/>
            <a:r>
              <a:rPr lang="en-US" sz="1000" dirty="0">
                <a:latin typeface="+mj-lt"/>
                <a:hlinkClick r:id="rId2"/>
              </a:rPr>
              <a:t>SMB alternative ports now supported in Windows Insiders</a:t>
            </a:r>
            <a:endParaRPr lang="en-US" sz="1000" dirty="0">
              <a:latin typeface="+mj-lt"/>
            </a:endParaRPr>
          </a:p>
          <a:p>
            <a:pPr algn="just"/>
            <a:r>
              <a:rPr lang="en-US" sz="1000" dirty="0">
                <a:latin typeface="+mj-lt"/>
              </a:rPr>
              <a:t>Starting with Windows 11 Insider preview Build 25992 (Canary), </a:t>
            </a:r>
            <a:r>
              <a:rPr lang="en-US" sz="1000" b="1" dirty="0">
                <a:latin typeface="+mj-lt"/>
              </a:rPr>
              <a:t>the SMB client now supports connecting to an SMB server over TCP, QUIC, or RDMA using alternative network ports</a:t>
            </a:r>
            <a:r>
              <a:rPr lang="en-US" sz="1000" dirty="0">
                <a:latin typeface="+mj-lt"/>
              </a:rPr>
              <a:t>. </a:t>
            </a:r>
          </a:p>
          <a:p>
            <a:pPr algn="just"/>
            <a:r>
              <a:rPr lang="en-US" sz="1000" dirty="0">
                <a:latin typeface="+mj-lt"/>
              </a:rPr>
              <a:t>Before: SMB server in Windows has required inbound connections using the IANA-registered port TCP/445 for decades, and the SMB TCP client has only supported connecting outbound to that TCP port. The newer SMB over QUIC protocol requires the QUIC-mandated UDP/443, both for server and client. Until now these were hard-coded and unalterable.</a:t>
            </a:r>
          </a:p>
          <a:p>
            <a:pPr algn="just"/>
            <a:r>
              <a:rPr lang="en-US" sz="1000" dirty="0">
                <a:latin typeface="+mj-lt"/>
              </a:rPr>
              <a:t>Now: It is possible to connect to alternative TCP, QUIC, and RDMA ports with the SMB client as long as the SMB server supports listening on that port and has been configured to do so.</a:t>
            </a:r>
          </a:p>
          <a:p>
            <a:pPr algn="just"/>
            <a:endParaRPr lang="en-US" sz="1000" dirty="0">
              <a:latin typeface="+mj-lt"/>
            </a:endParaRPr>
          </a:p>
          <a:p>
            <a:pPr algn="just"/>
            <a:r>
              <a:rPr lang="en-US" sz="1000" dirty="0">
                <a:latin typeface="+mj-lt"/>
              </a:rPr>
              <a:t>NET USE \\server\share /TCPPORT:&lt;some port between 0 and 65536&gt;</a:t>
            </a:r>
          </a:p>
          <a:p>
            <a:pPr algn="just"/>
            <a:r>
              <a:rPr lang="en-US" sz="1000" dirty="0">
                <a:latin typeface="+mj-lt"/>
              </a:rPr>
              <a:t>NET USE \\server\share /QUICPORT:&lt;some port between 0 and 65536&gt;</a:t>
            </a:r>
          </a:p>
          <a:p>
            <a:pPr algn="just"/>
            <a:r>
              <a:rPr lang="en-US" sz="1000" dirty="0">
                <a:latin typeface="+mj-lt"/>
              </a:rPr>
              <a:t>NET USE \\server\share /RDMAPORT:&lt;some port between 0 and 65536&gt;</a:t>
            </a:r>
          </a:p>
          <a:p>
            <a:pPr algn="just"/>
            <a:endParaRPr lang="en-US" sz="1000" dirty="0">
              <a:latin typeface="+mj-lt"/>
            </a:endParaRPr>
          </a:p>
          <a:p>
            <a:pPr algn="just"/>
            <a:r>
              <a:rPr lang="en-US" sz="1000" dirty="0">
                <a:latin typeface="+mj-lt"/>
              </a:rPr>
              <a:t>NOTE</a:t>
            </a:r>
            <a:r>
              <a:rPr lang="en-US" sz="1000" b="1" dirty="0">
                <a:latin typeface="+mj-lt"/>
              </a:rPr>
              <a:t>: Windows Server Insider does not support changing the SMB server TCP listening port to something besides the default 445.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SMB firewall rule changes in Windows Insider</a:t>
            </a:r>
            <a:endParaRPr lang="en-US" sz="1000" dirty="0"/>
          </a:p>
          <a:p>
            <a:pPr algn="just"/>
            <a:r>
              <a:rPr lang="en-US" sz="1000" dirty="0"/>
              <a:t>Starting with Windows 11 Insider preview Build 25992 (Canary), creating SMB shares changes a longtime Windows Defender Firewall default behavior. </a:t>
            </a:r>
          </a:p>
          <a:p>
            <a:pPr marL="171450" indent="-171450" algn="just">
              <a:buFont typeface="Arial" panose="020B0604020202020204" pitchFamily="34" charset="0"/>
              <a:buChar char="•"/>
            </a:pPr>
            <a:r>
              <a:rPr lang="en-US" sz="1000" dirty="0"/>
              <a:t>Before: Previously, creating a share automatically configured the firewall to enable the rules in the “File and Printer Sharing” group for the given firewall profiles. </a:t>
            </a:r>
          </a:p>
          <a:p>
            <a:pPr marL="171450" indent="-171450" algn="just">
              <a:buFont typeface="Arial" panose="020B0604020202020204" pitchFamily="34" charset="0"/>
              <a:buChar char="•"/>
            </a:pPr>
            <a:r>
              <a:rPr lang="en-US" sz="1000" dirty="0"/>
              <a:t>Now: </a:t>
            </a:r>
            <a:r>
              <a:rPr lang="en-US" sz="1000" b="1" dirty="0"/>
              <a:t>Windows now automatically configures the new “File and Printer Sharing (Restrictive)” group when you create an SMB share</a:t>
            </a:r>
            <a:r>
              <a:rPr lang="en-US" sz="1000" dirty="0"/>
              <a:t>, which no longer contains inbound NetBIOS ports 137-139. Those ports are not used by SMB2 or later and are an artifact of SMB1.</a:t>
            </a:r>
          </a:p>
          <a:p>
            <a:pPr algn="just"/>
            <a:r>
              <a:rPr lang="en-US" sz="1000" dirty="0"/>
              <a:t>This change enforces a higher degree of default of network security as well as bringing SMB firewall rules closer to the Windows Server “File Server” role behavior, which only opens the minimum ports needed to connect and manage sharing.</a:t>
            </a:r>
          </a:p>
        </p:txBody>
      </p:sp>
    </p:spTree>
    <p:extLst>
      <p:ext uri="{BB962C8B-B14F-4D97-AF65-F5344CB8AC3E}">
        <p14:creationId xmlns:p14="http://schemas.microsoft.com/office/powerpoint/2010/main" val="89670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568079"/>
          </a:xfrm>
        </p:spPr>
        <p:txBody>
          <a:bodyPr/>
          <a:lstStyle/>
          <a:p>
            <a:pPr algn="just"/>
            <a:r>
              <a:rPr lang="en-US" sz="1000" dirty="0">
                <a:latin typeface="+mj-lt"/>
              </a:rPr>
              <a:t>When the user opens their Authenticator app,</a:t>
            </a:r>
            <a:r>
              <a:rPr lang="en-US" sz="1000" b="1" dirty="0">
                <a:latin typeface="+mj-lt"/>
              </a:rPr>
              <a:t> it will present the request, allowing the user to take appropriate action</a:t>
            </a:r>
            <a:r>
              <a:rPr lang="en-US" sz="1000" dirty="0">
                <a:latin typeface="+mj-lt"/>
              </a:rPr>
              <a:t>. </a:t>
            </a:r>
          </a:p>
          <a:p>
            <a:pPr algn="just"/>
            <a:r>
              <a:rPr lang="en-US" sz="1000" dirty="0">
                <a:latin typeface="+mj-lt"/>
              </a:rPr>
              <a:t>It’s important to note that the notifications are not deleted. They’re simply suppressed and can still be accessed by the user within the Authenticator App. If a user encounters a genuine request from an unusual source, they can retrieve the notification by accessing their authenticator app. The app serves as a repository for all authenticator notifications, ensuring users have a convenient way to retrieve any missed requests.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969896"/>
          </a:xfrm>
        </p:spPr>
        <p:txBody>
          <a:bodyPr/>
          <a:lstStyle/>
          <a:p>
            <a:pPr algn="just"/>
            <a:r>
              <a:rPr lang="en-US" sz="1000" dirty="0">
                <a:hlinkClick r:id="rId2"/>
              </a:rPr>
              <a:t>Suppressing Risky Authenticator Notifications</a:t>
            </a:r>
            <a:endParaRPr lang="en-US" sz="1000" dirty="0"/>
          </a:p>
          <a:p>
            <a:pPr algn="just"/>
            <a:r>
              <a:rPr lang="en-US" sz="1000" dirty="0"/>
              <a:t>Microsoft announced a new security feature that </a:t>
            </a:r>
            <a:r>
              <a:rPr lang="en-US" sz="1000" b="1" dirty="0"/>
              <a:t>suppresses Authenticator notifications when a request displays potential risks</a:t>
            </a:r>
            <a:r>
              <a:rPr lang="en-US" sz="1000" dirty="0"/>
              <a:t>, such as when it originates from an unfamiliar location or is exhibiting other anomalies. This approach significantly reduces user inconvenience by eliminating irrelevant authentication prompts. </a:t>
            </a:r>
          </a:p>
          <a:p>
            <a:pPr algn="just"/>
            <a:r>
              <a:rPr lang="en-US" sz="1000" dirty="0"/>
              <a:t>In the event of a login request that looks risky to, the standard notification will not be sent to the user. Instead, they’ll be given the following instructions: “Open your Authenticator app and enter the number shown to sign in,” with no corresponding notification displayed on the user's phone. </a:t>
            </a:r>
          </a:p>
        </p:txBody>
      </p:sp>
      <p:pic>
        <p:nvPicPr>
          <p:cNvPr id="4098" name="Picture 2" descr="thumbnail image 2 of blog post titled &#10; &#10; &#10;  &#10; &#10; &#10; &#10;    &#10;  &#10;   &#10;    &#10;      &#10;       Emphasizing Security by Default with Advanced Microsoft Authenticator Features.&#10;       &#10;      &#10;     &#10;   &#10;  &#10; &#10;   &#10; &#10; &#10; &#10; &#10; &#10;">
            <a:extLst>
              <a:ext uri="{FF2B5EF4-FFF2-40B4-BE49-F238E27FC236}">
                <a16:creationId xmlns:a16="http://schemas.microsoft.com/office/drawing/2014/main" id="{0707F822-833B-47C4-C013-7512505823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695" y="2742114"/>
            <a:ext cx="2659511" cy="22266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A7454CD-0967-C206-0D64-24C28DAE0453}"/>
              </a:ext>
            </a:extLst>
          </p:cNvPr>
          <p:cNvSpPr txBox="1"/>
          <p:nvPr/>
        </p:nvSpPr>
        <p:spPr>
          <a:xfrm>
            <a:off x="4330295" y="2824977"/>
            <a:ext cx="4572000" cy="1631216"/>
          </a:xfrm>
          <a:prstGeom prst="rect">
            <a:avLst/>
          </a:prstGeom>
          <a:noFill/>
        </p:spPr>
        <p:txBody>
          <a:bodyPr wrap="square">
            <a:spAutoFit/>
          </a:bodyPr>
          <a:lstStyle/>
          <a:p>
            <a:pPr algn="just"/>
            <a:r>
              <a:rPr lang="en-US" sz="1000" dirty="0">
                <a:latin typeface="+mj-lt"/>
                <a:hlinkClick r:id="rId4"/>
              </a:rPr>
              <a:t>Automatic Conditional Access policies in Microsoft Entra streamline identity protection</a:t>
            </a:r>
            <a:endParaRPr lang="en-US" sz="1000" dirty="0">
              <a:latin typeface="+mj-lt"/>
            </a:endParaRPr>
          </a:p>
          <a:p>
            <a:pPr algn="just"/>
            <a:r>
              <a:rPr lang="en-US" sz="1000" dirty="0">
                <a:latin typeface="+mj-lt"/>
              </a:rPr>
              <a:t>Many customers use security defaults, but many others need more granular control than security defaults offer. Customers may not be in a position to disable legacy authentication for certain accounts (a requirement for security defaults), or they may need to make exceptions for certain automation cases. </a:t>
            </a:r>
          </a:p>
          <a:p>
            <a:pPr algn="just"/>
            <a:r>
              <a:rPr lang="en-US" sz="1000" b="1" dirty="0">
                <a:latin typeface="+mj-lt"/>
              </a:rPr>
              <a:t>Microsoft-managed Conditional Access policies provide clear, self-deploying guidance. Customers can tune the policies (or disable them altogether), so even the largest, most sophisticated organizations can benefit from them</a:t>
            </a:r>
            <a:r>
              <a:rPr lang="en-US" sz="1000" dirty="0">
                <a:latin typeface="+mj-lt"/>
              </a:rPr>
              <a:t>. Over time, we’ll offer policies tailored to specific organizations, but we’re starting simple.</a:t>
            </a:r>
          </a:p>
        </p:txBody>
      </p:sp>
    </p:spTree>
    <p:extLst>
      <p:ext uri="{BB962C8B-B14F-4D97-AF65-F5344CB8AC3E}">
        <p14:creationId xmlns:p14="http://schemas.microsoft.com/office/powerpoint/2010/main" val="132517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 presetClass="entr" presetSubtype="0"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500"/>
                                        <p:tgtEl>
                                          <p:spTgt spid="14">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xEl>
                                              <p:pRg st="1" end="1"/>
                                            </p:txEl>
                                          </p:spTgt>
                                        </p:tgtEl>
                                        <p:attrNameLst>
                                          <p:attrName>style.visibility</p:attrName>
                                        </p:attrNameLst>
                                      </p:cBhvr>
                                      <p:to>
                                        <p:strVal val="visible"/>
                                      </p:to>
                                    </p:set>
                                    <p:animEffect transition="in" filter="fade">
                                      <p:cBhvr>
                                        <p:cTn id="18" dur="500"/>
                                        <p:tgtEl>
                                          <p:spTgt spid="14">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Effect transition="in" filter="fade">
                                      <p:cBhvr>
                                        <p:cTn id="21" dur="500"/>
                                        <p:tgtEl>
                                          <p:spTgt spid="1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Covers</Template>
  <TotalTime>2941</TotalTime>
  <Words>5387</Words>
  <Application>Microsoft Office PowerPoint</Application>
  <PresentationFormat>On-screen Show (16:9)</PresentationFormat>
  <Paragraphs>241</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Human Sans Regular</vt:lpstr>
      <vt:lpstr>Continuum Theme</vt:lpstr>
      <vt:lpstr>Azure Times #95</vt:lpstr>
      <vt:lpstr>PowerPoint Presentation</vt:lpstr>
      <vt:lpstr>Networking Updates</vt:lpstr>
      <vt:lpstr>Networking Updates</vt:lpstr>
      <vt:lpstr>PowerPoint Presentation</vt:lpstr>
      <vt:lpstr>Security &amp; Identity Updates</vt:lpstr>
      <vt:lpstr>Security &amp; Identity Updates</vt:lpstr>
      <vt:lpstr>Security &amp; Identity Updates</vt:lpstr>
      <vt:lpstr>PowerPoint Presentation</vt:lpstr>
      <vt:lpstr>Management &amp; Governance Updates</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Compute Updates</vt:lpstr>
      <vt:lpstr>Compute Updates</vt:lpstr>
      <vt:lpstr>Compute Updates</vt:lpstr>
      <vt:lpstr>Compute Updates</vt:lpstr>
      <vt:lpstr>Compute Updates</vt:lpstr>
      <vt:lpstr>PowerPoint Presentation</vt:lpstr>
      <vt:lpstr>Storage &amp; Data Updates</vt:lpstr>
      <vt:lpstr>Storage &amp; Data Updates</vt:lpstr>
      <vt:lpstr>PowerPoint Presentation</vt:lpstr>
      <vt:lpstr>Databases Updates</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Rotar-ADM</cp:lastModifiedBy>
  <cp:revision>232</cp:revision>
  <dcterms:created xsi:type="dcterms:W3CDTF">2018-01-26T19:23:30Z</dcterms:created>
  <dcterms:modified xsi:type="dcterms:W3CDTF">2023-11-15T06:23:43Z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