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35"/>
  </p:notesMasterIdLst>
  <p:handoutMasterIdLst>
    <p:handoutMasterId r:id="rId36"/>
  </p:handoutMasterIdLst>
  <p:sldIdLst>
    <p:sldId id="2142532340" r:id="rId5"/>
    <p:sldId id="2146847046" r:id="rId6"/>
    <p:sldId id="2146847089" r:id="rId7"/>
    <p:sldId id="2146847090" r:id="rId8"/>
    <p:sldId id="2146847091" r:id="rId9"/>
    <p:sldId id="2146847047" r:id="rId10"/>
    <p:sldId id="2146847048" r:id="rId11"/>
    <p:sldId id="2146847049" r:id="rId12"/>
    <p:sldId id="2146847092" r:id="rId13"/>
    <p:sldId id="2146847093" r:id="rId14"/>
    <p:sldId id="2146847050" r:id="rId15"/>
    <p:sldId id="2146847096" r:id="rId16"/>
    <p:sldId id="2146847097" r:id="rId17"/>
    <p:sldId id="2146847052" r:id="rId18"/>
    <p:sldId id="2146847100" r:id="rId19"/>
    <p:sldId id="2146847101" r:id="rId20"/>
    <p:sldId id="2146847054" r:id="rId21"/>
    <p:sldId id="2146847103" r:id="rId22"/>
    <p:sldId id="2146847104" r:id="rId23"/>
    <p:sldId id="2146847056" r:id="rId24"/>
    <p:sldId id="2146847107" r:id="rId25"/>
    <p:sldId id="2146847108" r:id="rId26"/>
    <p:sldId id="2146847058" r:id="rId27"/>
    <p:sldId id="2146847111" r:id="rId28"/>
    <p:sldId id="2146847062" r:id="rId29"/>
    <p:sldId id="2146847115" r:id="rId30"/>
    <p:sldId id="2146847116" r:id="rId31"/>
    <p:sldId id="2146847085" r:id="rId32"/>
    <p:sldId id="2146847084" r:id="rId33"/>
    <p:sldId id="2146847064" r:id="rId34"/>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ection>
        <p14:section name="Security &amp; Identity" id="{1AA42572-B3BD-44F7-813B-C2C647DDBB3C}">
          <p14:sldIdLst>
            <p14:sldId id="2146847046"/>
            <p14:sldId id="2146847089"/>
            <p14:sldId id="2146847090"/>
            <p14:sldId id="2146847091"/>
            <p14:sldId id="2146847047"/>
          </p14:sldIdLst>
        </p14:section>
        <p14:section name="Management &amp; Governance" id="{34181601-6D48-4406-A525-C7B5A12C6C5B}">
          <p14:sldIdLst>
            <p14:sldId id="2146847048"/>
            <p14:sldId id="2146847049"/>
            <p14:sldId id="2146847092"/>
            <p14:sldId id="2146847093"/>
          </p14:sldIdLst>
        </p14:section>
        <p14:section name="Compute" id="{05AA80BB-8802-49AB-8336-A884227CE2F7}">
          <p14:sldIdLst>
            <p14:sldId id="2146847050"/>
            <p14:sldId id="2146847096"/>
            <p14:sldId id="2146847097"/>
          </p14:sldIdLst>
        </p14:section>
        <p14:section name="Storage &amp; Data" id="{1F159046-CE0A-45BC-9D5B-6E6C95980F78}">
          <p14:sldIdLst>
            <p14:sldId id="2146847052"/>
            <p14:sldId id="2146847100"/>
            <p14:sldId id="2146847101"/>
          </p14:sldIdLst>
        </p14:section>
        <p14:section name="Databases" id="{AEAFAE72-AD56-48F3-926B-38BAE269038F}">
          <p14:sldIdLst>
            <p14:sldId id="2146847054"/>
            <p14:sldId id="2146847103"/>
            <p14:sldId id="2146847104"/>
          </p14:sldIdLst>
        </p14:section>
        <p14:section name="Integration" id="{ACBD46A3-6F1C-451B-A154-0A056E0DEFF6}">
          <p14:sldIdLst>
            <p14:sldId id="2146847056"/>
            <p14:sldId id="2146847107"/>
            <p14:sldId id="2146847108"/>
          </p14:sldIdLst>
        </p14:section>
        <p14:section name="ML &amp; AI &amp; IOT" id="{F4E1EAF1-55E9-4CA4-8ADC-28B69C1D66D2}">
          <p14:sldIdLst>
            <p14:sldId id="2146847058"/>
            <p14:sldId id="2146847111"/>
          </p14:sldIdLst>
        </p14:section>
        <p14:section name="Miscellaneous" id="{A1456D7A-93BE-4023-90AA-7269D2F177BA}">
          <p14:sldIdLst>
            <p14:sldId id="2146847062"/>
            <p14:sldId id="2146847115"/>
            <p14:sldId id="2146847116"/>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94"/>
  </p:normalViewPr>
  <p:slideViewPr>
    <p:cSldViewPr snapToGrid="0">
      <p:cViewPr varScale="1">
        <p:scale>
          <a:sx n="138" d="100"/>
          <a:sy n="138" d="100"/>
        </p:scale>
        <p:origin x="1008" y="120"/>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11/29/2023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11/29/2023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3" name="TextBox 2"/>
          <p:cNvSpPr txBox="1"/>
          <p:nvPr userDrawn="1"/>
        </p:nvSpPr>
        <p:spPr>
          <a:xfrm>
            <a:off x="342901" y="4800600"/>
            <a:ext cx="1872761" cy="171450"/>
          </a:xfrm>
          <a:prstGeom prst="rect">
            <a:avLst/>
          </a:prstGeom>
          <a:noFill/>
        </p:spPr>
        <p:txBody>
          <a:bodyPr wrap="square" lIns="0" tIns="0" rIns="0" bIns="0" rtlCol="0" anchor="ctr">
            <a:noAutofit/>
          </a:bodyPr>
          <a:lstStyle/>
          <a:p>
            <a:r>
              <a:rPr lang="en-US" sz="600">
                <a:solidFill>
                  <a:schemeClr val="bg1"/>
                </a:solidFill>
              </a:rPr>
              <a:t>EPAM Proprietary &amp; Confidential.</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pic>
        <p:nvPicPr>
          <p:cNvPr id="11" name="Picture 10">
            <a:extLst>
              <a:ext uri="{FF2B5EF4-FFF2-40B4-BE49-F238E27FC236}">
                <a16:creationId xmlns:a16="http://schemas.microsoft.com/office/drawing/2014/main" id="{37F3AAE4-D237-FB40-918C-B4E3A6E606D2}"/>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192107" y="4698253"/>
            <a:ext cx="693420" cy="347297"/>
          </a:xfrm>
          <a:prstGeom prst="rect">
            <a:avLst/>
          </a:prstGeom>
        </p:spPr>
      </p:pic>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
        <p:nvSpPr>
          <p:cNvPr id="10" name="Footer Placeholder 14">
            <a:extLst>
              <a:ext uri="{FF2B5EF4-FFF2-40B4-BE49-F238E27FC236}">
                <a16:creationId xmlns:a16="http://schemas.microsoft.com/office/drawing/2014/main" id="{5BFF04F4-2662-4648-A0BC-B3BE58B92E2A}"/>
              </a:ext>
            </a:extLst>
          </p:cNvPr>
          <p:cNvSpPr txBox="1">
            <a:spLocks/>
          </p:cNvSpPr>
          <p:nvPr userDrawn="1"/>
        </p:nvSpPr>
        <p:spPr>
          <a:xfrm>
            <a:off x="6904160" y="4800601"/>
            <a:ext cx="1618334" cy="17144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50" b="0" i="0">
                <a:solidFill>
                  <a:schemeClr val="bg1"/>
                </a:solidFill>
                <a:latin typeface="+mn-lt"/>
              </a:rPr>
              <a:t>EPAM Proprietary &amp; Confidential.</a:t>
            </a:r>
          </a:p>
        </p:txBody>
      </p:sp>
      <p:pic>
        <p:nvPicPr>
          <p:cNvPr id="9" name="Picture 8">
            <a:extLst>
              <a:ext uri="{FF2B5EF4-FFF2-40B4-BE49-F238E27FC236}">
                <a16:creationId xmlns:a16="http://schemas.microsoft.com/office/drawing/2014/main" id="{F41F53C0-4AFD-2C4E-853D-C4FF27CEE1A8}"/>
              </a:ext>
            </a:extLst>
          </p:cNvPr>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7511E1D-1179-1E4E-B8F6-3A857DA47D9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pic>
        <p:nvPicPr>
          <p:cNvPr id="6" name="Picture 5">
            <a:extLst>
              <a:ext uri="{FF2B5EF4-FFF2-40B4-BE49-F238E27FC236}">
                <a16:creationId xmlns:a16="http://schemas.microsoft.com/office/drawing/2014/main" id="{9480FF24-2E7F-EE48-9F2F-24C27E37BEB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pic>
        <p:nvPicPr>
          <p:cNvPr id="5" name="Picture 4">
            <a:extLst>
              <a:ext uri="{FF2B5EF4-FFF2-40B4-BE49-F238E27FC236}">
                <a16:creationId xmlns:a16="http://schemas.microsoft.com/office/drawing/2014/main" id="{F0D36121-CC3E-4849-8F15-F8CB2534123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pic>
        <p:nvPicPr>
          <p:cNvPr id="7" name="Picture 6">
            <a:extLst>
              <a:ext uri="{FF2B5EF4-FFF2-40B4-BE49-F238E27FC236}">
                <a16:creationId xmlns:a16="http://schemas.microsoft.com/office/drawing/2014/main" id="{FE9967C0-CA63-5946-9975-93D508DE80E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495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pic>
        <p:nvPicPr>
          <p:cNvPr id="7" name="Picture 6">
            <a:extLst>
              <a:ext uri="{FF2B5EF4-FFF2-40B4-BE49-F238E27FC236}">
                <a16:creationId xmlns:a16="http://schemas.microsoft.com/office/drawing/2014/main" id="{7060A3A3-E3AA-FB40-9C07-6323B6984B1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pic>
        <p:nvPicPr>
          <p:cNvPr id="7" name="Picture 6">
            <a:extLst>
              <a:ext uri="{FF2B5EF4-FFF2-40B4-BE49-F238E27FC236}">
                <a16:creationId xmlns:a16="http://schemas.microsoft.com/office/drawing/2014/main" id="{435F639F-918D-6E44-932B-0320A20666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
        <p:nvSpPr>
          <p:cNvPr id="13" name="Footer Placeholder 14">
            <a:extLst>
              <a:ext uri="{FF2B5EF4-FFF2-40B4-BE49-F238E27FC236}">
                <a16:creationId xmlns:a16="http://schemas.microsoft.com/office/drawing/2014/main" id="{60EC7757-045A-DA49-8039-7EDE49F60DE4}"/>
              </a:ext>
            </a:extLst>
          </p:cNvPr>
          <p:cNvSpPr txBox="1">
            <a:spLocks/>
          </p:cNvSpPr>
          <p:nvPr userDrawn="1"/>
        </p:nvSpPr>
        <p:spPr>
          <a:xfrm>
            <a:off x="6904160" y="4800601"/>
            <a:ext cx="1618334" cy="17144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50" b="0" i="0">
                <a:solidFill>
                  <a:schemeClr val="bg1"/>
                </a:solidFill>
                <a:latin typeface="Human Sans Regular" pitchFamily="2" charset="77"/>
              </a:rPr>
              <a:t>EPAM Proprietary &amp; Confidential.</a:t>
            </a:r>
          </a:p>
        </p:txBody>
      </p:sp>
      <p:pic>
        <p:nvPicPr>
          <p:cNvPr id="9" name="Picture 8">
            <a:extLst>
              <a:ext uri="{FF2B5EF4-FFF2-40B4-BE49-F238E27FC236}">
                <a16:creationId xmlns:a16="http://schemas.microsoft.com/office/drawing/2014/main" id="{A8852FE3-E2ED-094B-91C8-82500C39B612}"/>
              </a:ext>
            </a:extLst>
          </p:cNvPr>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
        <p:nvSpPr>
          <p:cNvPr id="8" name="Footer Placeholder 14"/>
          <p:cNvSpPr txBox="1">
            <a:spLocks/>
          </p:cNvSpPr>
          <p:nvPr userDrawn="1"/>
        </p:nvSpPr>
        <p:spPr>
          <a:xfrm>
            <a:off x="6904160" y="4800601"/>
            <a:ext cx="1618334" cy="17144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50" b="0" i="0">
                <a:latin typeface="Calibri" panose="020F0502020204030204" pitchFamily="34" charset="0"/>
                <a:cs typeface="Calibri" panose="020F0502020204030204" pitchFamily="34" charset="0"/>
              </a:rPr>
              <a:t>EPAM Proprietary &amp; Confidential.</a:t>
            </a: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zure.microsoft.com/en-us/updates/partnumbers-3/" TargetMode="External"/><Relationship Id="rId2" Type="http://schemas.openxmlformats.org/officeDocument/2006/relationships/hyperlink" Target="https://azure.microsoft.com/en-us/updates/azure-automation-powershell7-2-general-availability/" TargetMode="External"/><Relationship Id="rId1" Type="http://schemas.openxmlformats.org/officeDocument/2006/relationships/slideLayout" Target="../slideLayouts/slideLayout7.xml"/><Relationship Id="rId4" Type="http://schemas.openxmlformats.org/officeDocument/2006/relationships/hyperlink" Target="https://azure.microsoft.com/en-us/updates/cmk-for-backup-vaults-2/"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zure.microsoft.com/en-us/updates/generally-available-azure-static-web-apps-now-supports-net-8/" TargetMode="External"/><Relationship Id="rId2" Type="http://schemas.openxmlformats.org/officeDocument/2006/relationships/hyperlink" Target="https://azure.microsoft.com/en-us/updates/web-pubsub-support-for-socketio-now-generally-available/"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azure.microsoft.com/en-us/updates/azureappconfiguration-kubernetesprovider-ga/" TargetMode="External"/><Relationship Id="rId2" Type="http://schemas.openxmlformats.org/officeDocument/2006/relationships/hyperlink" Target="https://azure.microsoft.com/en-us/updates/generally-available-azure-red-hat-openshift-in-italy-north/"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azure.microsoft.com/en-us/updates/general-availability-standard-network-features-support-in-us-government-region/" TargetMode="External"/><Relationship Id="rId2" Type="http://schemas.openxmlformats.org/officeDocument/2006/relationships/hyperlink" Target="https://azure.microsoft.com/en-us/updates/general-availability-user-and-group-quota-management-in-azure-netapp-files/"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azure.microsoft.com/en-us/updates/general-availability-encryption-at-host-for-premium-ssd-v2-and-ultra-disks/"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azure.microsoft.com/en-us/updates/general-availability-change-data-capture-in-azure-cosmos-db-analytical-store/" TargetMode="External"/><Relationship Id="rId2" Type="http://schemas.openxmlformats.org/officeDocument/2006/relationships/hyperlink" Target="https://azure.microsoft.com/en-us/updates/general-availability-time-travel-in-azure-synapse-link-for-azure-cosmos-db/"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hyperlink" Target="https://azure.microsoft.com/en-us/updates/public-preview-server-logs-for-azure-database-for-postgresql-flexible-server/"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azure.microsoft.com/en-us/updates/asa-protobuf-publicpreview/" TargetMode="External"/><Relationship Id="rId2" Type="http://schemas.openxmlformats.org/officeDocument/2006/relationships/hyperlink" Target="https://azure.microsoft.com/en-us/updates/asa-kafka-publicpreview/"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azure.microsoft.com/en-us/updates/general-availability-pgvector-051-extension/"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azure.microsoft.com/en-us/updates/delete-jobs-api-to-support-bulk-delete-in-azure-digital-twins/"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azure.microsoft.com/en-us/updates/dotnet6support/" TargetMode="External"/><Relationship Id="rId2" Type="http://schemas.openxmlformats.org/officeDocument/2006/relationships/hyperlink" Target="https://azure.microsoft.com/en-us/updates/dotnet7support/"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azure.microsoft.com/en-us/updates/general-availability-encryption-using-customer-managed-keys-in-azure-health-data-services/" TargetMode="External"/><Relationship Id="rId2" Type="http://schemas.openxmlformats.org/officeDocument/2006/relationships/hyperlink" Target="https://techcommunity.microsoft.com/t5/azure-governance-and-management/azure-resource-graph-x-power-bi-is-finally-here/ba-p/3981207"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azure.microsoft.com/en-us/updates/announcing-general-availability-of-microsoft-defender-for-apis/" TargetMode="External"/><Relationship Id="rId2" Type="http://schemas.openxmlformats.org/officeDocument/2006/relationships/hyperlink" Target="https://learn.microsoft.com/en-us/entra/fundamentals/whats-new#general-availability---users-cant-modify-gps-location-when-using-location-based-access-control"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mysignins.microsoft.com/" TargetMode="External"/><Relationship Id="rId2" Type="http://schemas.openxmlformats.org/officeDocument/2006/relationships/hyperlink" Target="https://learn.microsoft.com/en-us/entra/fundamentals/whats-new#public-preview---managing-and-changing-passwords-in-my-security-info" TargetMode="External"/><Relationship Id="rId1" Type="http://schemas.openxmlformats.org/officeDocument/2006/relationships/slideLayout" Target="../slideLayouts/slideLayout7.xml"/><Relationship Id="rId6" Type="http://schemas.openxmlformats.org/officeDocument/2006/relationships/hyperlink" Target="https://learn.microsoft.com/en-us/entra/fundamentals/whats-new#general-availability---restrict-microsoft-entra-id-tenant-creation-to-only-paid-subscription" TargetMode="External"/><Relationship Id="rId5" Type="http://schemas.openxmlformats.org/officeDocument/2006/relationships/hyperlink" Target="https://learn.microsoft.com/en-us/entra/fundamentals/whats-new#general-availability---windows-mam" TargetMode="External"/><Relationship Id="rId4" Type="http://schemas.openxmlformats.org/officeDocument/2006/relationships/hyperlink" Target="https://dirteam.com/sander/2023/11/15/multi-factor-authentication-server-version-8-1-10-1-addresses-service-crashes-during-activatio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learn.microsoft.com/en-us/entra/fundamentals/whats-new#public-preview---govern-ad-on-premises-applications-kerberos-based-using-microsoft-entra-governance"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learn.microsoft.com/en-us/entra/fundamentals/whats-new#public-preview---microsoft-graph-activity-logs"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zure.microsoft.com/en-us/updates/public-preview-schema-migration-for-target-azure-sql-db/" TargetMode="External"/><Relationship Id="rId2" Type="http://schemas.openxmlformats.org/officeDocument/2006/relationships/hyperlink" Target="https://azure.microsoft.com/en-us/updates/general-availability-sku-recommendation-in-azure-sql-migration-extension-azure-data-studio/" TargetMode="External"/><Relationship Id="rId1" Type="http://schemas.openxmlformats.org/officeDocument/2006/relationships/slideLayout" Target="../slideLayouts/slideLayout7.xml"/><Relationship Id="rId4" Type="http://schemas.openxmlformats.org/officeDocument/2006/relationships/hyperlink" Target="https://azure.microsoft.com/en-us/updates/general-availability-azure-portal-experience-for-azure-database-migration-service/"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en-us/updates/browser-sdk-loader-nodejs/" TargetMode="External"/><Relationship Id="rId2" Type="http://schemas.openxmlformats.org/officeDocument/2006/relationships/hyperlink" Target="https://azure.microsoft.com/en-us/updates/public-preview-create-and-manage-azure-monitor-managed-prometheus-rules-in-azure-portal-2/" TargetMode="External"/><Relationship Id="rId1" Type="http://schemas.openxmlformats.org/officeDocument/2006/relationships/slideLayout" Target="../slideLayouts/slideLayout7.xml"/><Relationship Id="rId4" Type="http://schemas.openxmlformats.org/officeDocument/2006/relationships/hyperlink" Target="https://azure.microsoft.com/en-us/updates/container-insights-syslog-ga/"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#97</a:t>
            </a:r>
          </a:p>
        </p:txBody>
      </p:sp>
      <p:sp>
        <p:nvSpPr>
          <p:cNvPr id="4" name="Text Placeholder 3"/>
          <p:cNvSpPr>
            <a:spLocks noGrp="1"/>
          </p:cNvSpPr>
          <p:nvPr>
            <p:ph type="body" sz="quarter" idx="11"/>
          </p:nvPr>
        </p:nvSpPr>
        <p:spPr/>
        <p:txBody>
          <a:bodyPr/>
          <a:lstStyle/>
          <a:p>
            <a:r>
              <a:rPr lang="en-US" spc="300" dirty="0"/>
              <a:t>November 29, 2023</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latin typeface="+mj-lt"/>
                <a:hlinkClick r:id="rId2"/>
              </a:rPr>
              <a:t>General Availability: Azure Automation supports PowerShell 7.2 runbooks</a:t>
            </a:r>
            <a:endParaRPr lang="en-US" sz="1000" dirty="0">
              <a:latin typeface="+mj-lt"/>
            </a:endParaRPr>
          </a:p>
          <a:p>
            <a:pPr algn="just"/>
            <a:r>
              <a:rPr lang="en-US" sz="1000" dirty="0">
                <a:latin typeface="+mj-lt"/>
              </a:rPr>
              <a:t>Azure Automation announces General Availability of PowerShell 7.2 runbooks. It is possible to author runbooks in the long-term supported version of PowerShell, using Azure Automation extension for VS code (powered with GitHub Copilot), and execute them on a secure and reliable platform. </a:t>
            </a:r>
          </a:p>
          <a:p>
            <a:pPr algn="just"/>
            <a:r>
              <a:rPr lang="en-US" sz="1000" dirty="0">
                <a:latin typeface="+mj-lt"/>
              </a:rPr>
              <a:t>Note: PowerShell 7.1 is no longer supported by parent product PowerShell. It is strongly recommended to create PowerShell 7.2 runbooks for long-term support.</a:t>
            </a:r>
          </a:p>
          <a:p>
            <a:pPr algn="just"/>
            <a:r>
              <a:rPr lang="en-US" sz="1000" dirty="0">
                <a:latin typeface="+mj-lt"/>
                <a:hlinkClick r:id="rId3"/>
              </a:rPr>
              <a:t>Part numbers from EA invoice are now added to the cost and usage file.</a:t>
            </a:r>
            <a:endParaRPr lang="en-US" sz="1000" dirty="0">
              <a:latin typeface="+mj-lt"/>
            </a:endParaRPr>
          </a:p>
          <a:p>
            <a:pPr algn="just"/>
            <a:r>
              <a:rPr lang="en-US" sz="1000" dirty="0">
                <a:latin typeface="+mj-lt"/>
              </a:rPr>
              <a:t>With this update the records in cost and usage file and other cost management experiences, such as cost analysis, will have a part number that matches the one printed on the invoice. This update is relevant for EA customers only.</a:t>
            </a:r>
          </a:p>
          <a:p>
            <a:pPr algn="just"/>
            <a:r>
              <a:rPr lang="en-US" sz="1000" dirty="0">
                <a:latin typeface="+mj-lt"/>
              </a:rPr>
              <a:t>The following will be updated:</a:t>
            </a:r>
          </a:p>
          <a:p>
            <a:pPr marL="228600" indent="-228600" algn="just">
              <a:buFont typeface="+mj-lt"/>
              <a:buAutoNum type="arabicPeriod"/>
            </a:pPr>
            <a:r>
              <a:rPr lang="en-US" sz="1000" dirty="0">
                <a:latin typeface="+mj-lt"/>
              </a:rPr>
              <a:t>Part numbers will be added for marketplace usage and purchase records.</a:t>
            </a:r>
          </a:p>
          <a:p>
            <a:pPr marL="228600" indent="-228600" algn="just">
              <a:buFont typeface="+mj-lt"/>
              <a:buAutoNum type="arabicPeriod"/>
            </a:pPr>
            <a:r>
              <a:rPr lang="en-US" sz="1000" dirty="0">
                <a:latin typeface="+mj-lt"/>
              </a:rPr>
              <a:t>Part numbers for RI (reserved instance) purchases and refunds record will match those in the invoice.</a:t>
            </a:r>
          </a:p>
          <a:p>
            <a:pPr algn="just"/>
            <a:r>
              <a:rPr lang="en-US" sz="1000" dirty="0">
                <a:latin typeface="+mj-lt"/>
              </a:rPr>
              <a:t>Please note there is no change for part numbers of Azure usage records as those already match invoice today. Part numbers for ASP (Azure savings plan) records will be added as part of a future release.</a:t>
            </a:r>
          </a:p>
          <a:p>
            <a:pPr algn="just"/>
            <a:endParaRPr lang="en-US" sz="1000" dirty="0">
              <a:latin typeface="+mj-lt"/>
            </a:endParaRP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4"/>
              </a:rPr>
              <a:t>Public Preview: Encryption using Customer Managed Keys for Backup Vaults</a:t>
            </a:r>
            <a:endParaRPr lang="en-US" sz="1000" dirty="0"/>
          </a:p>
          <a:p>
            <a:pPr algn="just"/>
            <a:r>
              <a:rPr lang="en-US" sz="1000" dirty="0"/>
              <a:t>Azure Backup offers the ability to use your own encryption keys for securing backup data. This capability is supported for Recovery Services Vaults and is now extended for Backup Vaults. It is now possible to use Customer Managed Keys (CMK) when creating a new backup vault or update the encryption settings for an existing vault to use CMK. CMK for Backup Vaults is now available in Public Preview in specific Azure regions only, and will be rolled out to the remaining regions in the upcoming weeks.</a:t>
            </a:r>
          </a:p>
          <a:p>
            <a:pPr marL="171450" indent="-171450" algn="just">
              <a:buFont typeface="Arial" panose="020B0604020202020204" pitchFamily="34" charset="0"/>
              <a:buChar char="•"/>
            </a:pPr>
            <a:r>
              <a:rPr lang="en-US" sz="1000" dirty="0"/>
              <a:t>West Central US</a:t>
            </a:r>
          </a:p>
          <a:p>
            <a:pPr marL="171450" indent="-171450" algn="just">
              <a:buFont typeface="Arial" panose="020B0604020202020204" pitchFamily="34" charset="0"/>
              <a:buChar char="•"/>
            </a:pPr>
            <a:r>
              <a:rPr lang="en-US" sz="1000" dirty="0"/>
              <a:t>Switzerland North.</a:t>
            </a:r>
          </a:p>
        </p:txBody>
      </p:sp>
    </p:spTree>
    <p:extLst>
      <p:ext uri="{BB962C8B-B14F-4D97-AF65-F5344CB8AC3E}">
        <p14:creationId xmlns:p14="http://schemas.microsoft.com/office/powerpoint/2010/main" val="279375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animEffect transition="in" filter="fade">
                                      <p:cBhvr>
                                        <p:cTn id="25" dur="500"/>
                                        <p:tgtEl>
                                          <p:spTgt spid="12">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xEl>
                                              <p:pRg st="4" end="4"/>
                                            </p:txEl>
                                          </p:spTgt>
                                        </p:tgtEl>
                                        <p:attrNameLst>
                                          <p:attrName>style.visibility</p:attrName>
                                        </p:attrNameLst>
                                      </p:cBhvr>
                                      <p:to>
                                        <p:strVal val="visible"/>
                                      </p:to>
                                    </p:set>
                                    <p:animEffect transition="in" filter="fade">
                                      <p:cBhvr>
                                        <p:cTn id="28" dur="500"/>
                                        <p:tgtEl>
                                          <p:spTgt spid="12">
                                            <p:txEl>
                                              <p:pRg st="4" end="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animEffect transition="in" filter="fade">
                                      <p:cBhvr>
                                        <p:cTn id="31" dur="500"/>
                                        <p:tgtEl>
                                          <p:spTgt spid="12">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2">
                                            <p:txEl>
                                              <p:pRg st="6" end="6"/>
                                            </p:txEl>
                                          </p:spTgt>
                                        </p:tgtEl>
                                        <p:attrNameLst>
                                          <p:attrName>style.visibility</p:attrName>
                                        </p:attrNameLst>
                                      </p:cBhvr>
                                      <p:to>
                                        <p:strVal val="visible"/>
                                      </p:to>
                                    </p:set>
                                    <p:animEffect transition="in" filter="fade">
                                      <p:cBhvr>
                                        <p:cTn id="34" dur="500"/>
                                        <p:tgtEl>
                                          <p:spTgt spid="12">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2">
                                            <p:txEl>
                                              <p:pRg st="7" end="7"/>
                                            </p:txEl>
                                          </p:spTgt>
                                        </p:tgtEl>
                                        <p:attrNameLst>
                                          <p:attrName>style.visibility</p:attrName>
                                        </p:attrNameLst>
                                      </p:cBhvr>
                                      <p:to>
                                        <p:strVal val="visible"/>
                                      </p:to>
                                    </p:set>
                                    <p:animEffect transition="in" filter="fade">
                                      <p:cBhvr>
                                        <p:cTn id="37" dur="500"/>
                                        <p:tgtEl>
                                          <p:spTgt spid="12">
                                            <p:txEl>
                                              <p:pRg st="7" end="7"/>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12">
                                            <p:txEl>
                                              <p:pRg st="8" end="8"/>
                                            </p:txEl>
                                          </p:spTgt>
                                        </p:tgtEl>
                                        <p:attrNameLst>
                                          <p:attrName>style.visibility</p:attrName>
                                        </p:attrNameLst>
                                      </p:cBhvr>
                                      <p:to>
                                        <p:strVal val="visible"/>
                                      </p:to>
                                    </p:set>
                                    <p:animEffect transition="in" filter="fade">
                                      <p:cBhvr>
                                        <p:cTn id="40" dur="500"/>
                                        <p:tgtEl>
                                          <p:spTgt spid="1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Azure Web </a:t>
            </a:r>
            <a:r>
              <a:rPr lang="en-US" sz="1000" dirty="0" err="1">
                <a:latin typeface="+mj-lt"/>
                <a:hlinkClick r:id="rId2"/>
              </a:rPr>
              <a:t>PubSub</a:t>
            </a:r>
            <a:r>
              <a:rPr lang="en-US" sz="1000" dirty="0">
                <a:latin typeface="+mj-lt"/>
                <a:hlinkClick r:id="rId2"/>
              </a:rPr>
              <a:t> support for Socket.IO now generally available</a:t>
            </a:r>
            <a:endParaRPr lang="en-US" sz="1000" dirty="0">
              <a:latin typeface="+mj-lt"/>
            </a:endParaRPr>
          </a:p>
          <a:p>
            <a:pPr algn="just"/>
            <a:r>
              <a:rPr lang="en-US" sz="1000" dirty="0">
                <a:latin typeface="+mj-lt"/>
              </a:rPr>
              <a:t>This capability manages client connections for an application using the Socket.IO library.  This means it is not needed to manage multiple Socket.IO servers or adapters, and to develop expertise in distributed system.</a:t>
            </a:r>
          </a:p>
          <a:p>
            <a:pPr algn="just"/>
            <a:r>
              <a:rPr lang="en-US" sz="1000" dirty="0">
                <a:latin typeface="+mj-lt"/>
              </a:rPr>
              <a:t>Now it is possible to easily migrate from self-hosted Socket.IO to a fully managed solution through Web </a:t>
            </a:r>
            <a:r>
              <a:rPr lang="en-US" sz="1000" dirty="0" err="1">
                <a:latin typeface="+mj-lt"/>
              </a:rPr>
              <a:t>PubSub</a:t>
            </a:r>
            <a:r>
              <a:rPr lang="en-US" sz="1000" dirty="0">
                <a:latin typeface="+mj-lt"/>
              </a:rPr>
              <a:t> for Socket.IO.</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Generally available: Azure Static Web Apps now supports .NET 8</a:t>
            </a:r>
            <a:endParaRPr lang="en-US" sz="1000" dirty="0"/>
          </a:p>
          <a:p>
            <a:pPr algn="just"/>
            <a:r>
              <a:rPr lang="en-US" sz="1000" dirty="0"/>
              <a:t>Azure Static Web Apps now supports .NET 8, enabling to build and deploy frontend and full-stack .NET 8 web applications.</a:t>
            </a:r>
          </a:p>
          <a:p>
            <a:pPr algn="just"/>
            <a:r>
              <a:rPr lang="en-US" sz="1000" dirty="0"/>
              <a:t>With .NET 8 support, it is possible to build and deploy </a:t>
            </a:r>
            <a:r>
              <a:rPr lang="en-US" sz="1000" dirty="0" err="1"/>
              <a:t>Blazor</a:t>
            </a:r>
            <a:r>
              <a:rPr lang="en-US" sz="1000" dirty="0"/>
              <a:t> </a:t>
            </a:r>
            <a:r>
              <a:rPr lang="en-US" sz="1000" dirty="0" err="1"/>
              <a:t>WebAssembly</a:t>
            </a:r>
            <a:r>
              <a:rPr lang="en-US" sz="1000" dirty="0"/>
              <a:t> apps to Azure Static Web Apps. As well as deploy .NET 8 managed functions to Azure Static Web Apps.</a:t>
            </a:r>
          </a:p>
          <a:p>
            <a:pPr algn="just"/>
            <a:r>
              <a:rPr lang="en-US" sz="1000" dirty="0"/>
              <a:t>Azure Static Web Apps support for .NET 8 follows the .NET 8 lifecycle.</a:t>
            </a:r>
          </a:p>
          <a:p>
            <a:pPr algn="just"/>
            <a:endParaRPr lang="en-US" sz="1000" dirty="0"/>
          </a:p>
        </p:txBody>
      </p:sp>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Generally Available: Azure Red Hat OpenShift in Italy North</a:t>
            </a:r>
            <a:endParaRPr lang="en-US" sz="1000" dirty="0"/>
          </a:p>
          <a:p>
            <a:pPr algn="just"/>
            <a:r>
              <a:rPr lang="en-US" sz="1000" dirty="0"/>
              <a:t>Azure Red Hat OpenShift is now available in Italy North  region.</a:t>
            </a:r>
          </a:p>
          <a:p>
            <a:pPr algn="just"/>
            <a:r>
              <a:rPr lang="en-US" sz="1000" dirty="0"/>
              <a:t>Azure Red Hat OpenShift provides highly available, fully managed OpenShift clusters on demand, and is monitored and operated jointly by Microsoft and Red Hat.</a:t>
            </a:r>
          </a:p>
        </p:txBody>
      </p:sp>
      <p:sp>
        <p:nvSpPr>
          <p:cNvPr id="2" name="Text Placeholder 13">
            <a:extLst>
              <a:ext uri="{FF2B5EF4-FFF2-40B4-BE49-F238E27FC236}">
                <a16:creationId xmlns:a16="http://schemas.microsoft.com/office/drawing/2014/main" id="{054CEEB1-56D8-F797-0F90-FDDED4E6963E}"/>
              </a:ext>
            </a:extLst>
          </p:cNvPr>
          <p:cNvSpPr txBox="1">
            <a:spLocks/>
          </p:cNvSpPr>
          <p:nvPr/>
        </p:nvSpPr>
        <p:spPr>
          <a:xfrm>
            <a:off x="4570857" y="855079"/>
            <a:ext cx="3955312" cy="3774069"/>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495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dirty="0">
                <a:hlinkClick r:id="rId3"/>
              </a:rPr>
              <a:t>General Availability of Azure App Configuration Kubernetes Provider</a:t>
            </a:r>
            <a:endParaRPr lang="en-US" sz="1000" dirty="0"/>
          </a:p>
          <a:p>
            <a:pPr algn="just"/>
            <a:r>
              <a:rPr lang="en-US" sz="1000" dirty="0"/>
              <a:t>Azure App Configuration Kubernetes Provider is an App Configuration add-on for Kubernetes to provide the centralized configuration data for applications and services running in Kubernetes clusters. The provider is now available in GA and will help with </a:t>
            </a:r>
          </a:p>
          <a:p>
            <a:pPr marL="171450" indent="-171450" algn="just">
              <a:buFont typeface="Arial" panose="020B0604020202020204" pitchFamily="34" charset="0"/>
              <a:buChar char="•"/>
            </a:pPr>
            <a:r>
              <a:rPr lang="en-US" sz="1000" dirty="0"/>
              <a:t>Dynamic refresh of the Configuration key-values</a:t>
            </a:r>
          </a:p>
          <a:p>
            <a:pPr marL="171450" indent="-171450" algn="just">
              <a:buFont typeface="Arial" panose="020B0604020202020204" pitchFamily="34" charset="0"/>
              <a:buChar char="•"/>
            </a:pPr>
            <a:r>
              <a:rPr lang="en-US" sz="1000" dirty="0"/>
              <a:t>Periodic refresh of the Key-vault referenced secrets</a:t>
            </a:r>
          </a:p>
          <a:p>
            <a:pPr marL="171450" indent="-171450" algn="just">
              <a:buFont typeface="Arial" panose="020B0604020202020204" pitchFamily="34" charset="0"/>
              <a:buChar char="•"/>
            </a:pPr>
            <a:r>
              <a:rPr lang="en-US" sz="1000" dirty="0"/>
              <a:t>Workload identity authentication</a:t>
            </a:r>
          </a:p>
          <a:p>
            <a:pPr marL="171450" indent="-171450" algn="just">
              <a:buFont typeface="Arial" panose="020B0604020202020204" pitchFamily="34" charset="0"/>
              <a:buChar char="•"/>
            </a:pPr>
            <a:r>
              <a:rPr lang="en-US" sz="1000" dirty="0"/>
              <a:t>Consumption of the generated </a:t>
            </a:r>
            <a:r>
              <a:rPr lang="en-US" sz="1000" dirty="0" err="1"/>
              <a:t>ConfigMap</a:t>
            </a:r>
            <a:r>
              <a:rPr lang="en-US" sz="1000" dirty="0"/>
              <a:t> as a mounted file in addition to the environment variables</a:t>
            </a:r>
          </a:p>
        </p:txBody>
      </p:sp>
    </p:spTree>
    <p:extLst>
      <p:ext uri="{BB962C8B-B14F-4D97-AF65-F5344CB8AC3E}">
        <p14:creationId xmlns:p14="http://schemas.microsoft.com/office/powerpoint/2010/main" val="4036140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General Availability: User and group quota management in Azure NetApp Files</a:t>
            </a:r>
            <a:endParaRPr lang="en-US" sz="1000" dirty="0">
              <a:latin typeface="+mj-lt"/>
            </a:endParaRPr>
          </a:p>
          <a:p>
            <a:pPr algn="just"/>
            <a:r>
              <a:rPr lang="en-US" sz="1000" dirty="0">
                <a:latin typeface="+mj-lt"/>
              </a:rPr>
              <a:t>Azure NetApp Files provide flexible, large and scalable storage shares for applications and users. In some scenarios, it is needed to limit storage consumption of users and groups within the volume. Azure NetApp Files user and group quotas enable to stay in control and define how much storage capacity can be used by individual users or groups can use within a specific Azure NetApp Files volume. It is possible to set default (same for all users) or individual user quotas on all NFS, SMB, and dual protocol-enabled volumes. On all NFS-enabled volumes, it is allowed to define default (same for all users) or individual group quotas. This feature is Generally Available in Azure commercial regions and US Gov region(s).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sz="1000" dirty="0">
                <a:hlinkClick r:id="rId3"/>
              </a:rPr>
              <a:t>General Availability: Standard network features support in US Gov regions</a:t>
            </a:r>
            <a:endParaRPr lang="en-US" sz="1000" dirty="0"/>
          </a:p>
          <a:p>
            <a:r>
              <a:rPr lang="en-US" sz="1000" dirty="0"/>
              <a:t>Azure NetApp Files capability to create new volumes with standard network features is now generally available in US Gov regions (VA, TX, &amp; AZ). </a:t>
            </a:r>
          </a:p>
          <a:p>
            <a:r>
              <a:rPr lang="en-US" sz="1000" dirty="0"/>
              <a:t>Increased Route Scale: </a:t>
            </a:r>
            <a:r>
              <a:rPr lang="en-US" sz="1000" dirty="0" err="1"/>
              <a:t>VNets</a:t>
            </a:r>
            <a:r>
              <a:rPr lang="en-US" sz="1000" dirty="0"/>
              <a:t> with ANF volumes now enjoy an increased route scale of 64K, equivalent to VMs.</a:t>
            </a:r>
          </a:p>
          <a:p>
            <a:pPr marL="171450" indent="-171450">
              <a:buFont typeface="Arial" panose="020B0604020202020204" pitchFamily="34" charset="0"/>
              <a:buChar char="•"/>
            </a:pPr>
            <a:r>
              <a:rPr lang="en-US" sz="1000" dirty="0"/>
              <a:t>Enhanced Network Security</a:t>
            </a:r>
          </a:p>
          <a:p>
            <a:pPr marL="171450" indent="-171450">
              <a:buFont typeface="Arial" panose="020B0604020202020204" pitchFamily="34" charset="0"/>
              <a:buChar char="•"/>
            </a:pPr>
            <a:r>
              <a:rPr lang="en-US" sz="1000" dirty="0"/>
              <a:t>Improved Network Control</a:t>
            </a:r>
          </a:p>
          <a:p>
            <a:pPr marL="171450" indent="-171450">
              <a:buFont typeface="Arial" panose="020B0604020202020204" pitchFamily="34" charset="0"/>
              <a:buChar char="•"/>
            </a:pPr>
            <a:r>
              <a:rPr lang="en-US" sz="1000" dirty="0"/>
              <a:t>On-Premises Connectivity</a:t>
            </a:r>
          </a:p>
          <a:p>
            <a:pPr marL="171450" indent="-171450">
              <a:buFont typeface="Arial" panose="020B0604020202020204" pitchFamily="34" charset="0"/>
              <a:buChar char="•"/>
            </a:pPr>
            <a:r>
              <a:rPr lang="en-US" sz="1000" dirty="0"/>
              <a:t>ExpressRoute </a:t>
            </a:r>
            <a:r>
              <a:rPr lang="en-US" sz="1000" dirty="0" err="1"/>
              <a:t>FastPath</a:t>
            </a:r>
            <a:r>
              <a:rPr lang="en-US" sz="1000" dirty="0"/>
              <a:t> Connectivity</a:t>
            </a:r>
          </a:p>
          <a:p>
            <a:pPr marL="171450" indent="-171450">
              <a:buFont typeface="Arial" panose="020B0604020202020204" pitchFamily="34" charset="0"/>
              <a:buChar char="•"/>
            </a:pPr>
            <a:r>
              <a:rPr lang="en-US" sz="1000" dirty="0"/>
              <a:t>Cross-Region Mount Volumes</a:t>
            </a:r>
          </a:p>
          <a:p>
            <a:pPr marL="171450" indent="-171450">
              <a:buFont typeface="Arial" panose="020B0604020202020204" pitchFamily="34" charset="0"/>
              <a:buChar char="•"/>
            </a:pPr>
            <a:r>
              <a:rPr lang="en-US" sz="1000" dirty="0"/>
              <a:t>Private Link and Service Endpoint Support</a:t>
            </a:r>
          </a:p>
          <a:p>
            <a:pPr marL="171450" indent="-171450">
              <a:buFont typeface="Arial" panose="020B0604020202020204" pitchFamily="34" charset="0"/>
              <a:buChar char="•"/>
            </a:pPr>
            <a:r>
              <a:rPr lang="en-US" sz="1000" dirty="0"/>
              <a:t>VWAN Support: Azure Virtual WAN (VWAN) now integrates seamlessly with Azure NetApp Files.</a:t>
            </a:r>
          </a:p>
        </p:txBody>
      </p:sp>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205819" y="799662"/>
            <a:ext cx="4365038" cy="3774069"/>
          </a:xfrm>
        </p:spPr>
        <p:txBody>
          <a:bodyPr/>
          <a:lstStyle/>
          <a:p>
            <a:r>
              <a:rPr lang="en-US" sz="1000" dirty="0">
                <a:latin typeface="+mj-lt"/>
                <a:hlinkClick r:id="rId2"/>
              </a:rPr>
              <a:t>General Availability: Encryption at host for Premium SSD v2 and Ultra Disks</a:t>
            </a:r>
            <a:endParaRPr lang="en-US" sz="1000" dirty="0">
              <a:latin typeface="+mj-lt"/>
            </a:endParaRPr>
          </a:p>
          <a:p>
            <a:r>
              <a:rPr lang="en-US" sz="1000" dirty="0">
                <a:latin typeface="+mj-lt"/>
              </a:rPr>
              <a:t>MS announced encryption at host support as generally available for Premium SSD v2 and Ultra Disks. They support encryption at host for other Azure Disk types, Premium SSD, Standard SSD and Standard HDD disks. When you enable encryption at host, that encryption starts on the Virtual Machine (VM) host itself, the Azure server that your VM is allocated to. The data on the VM host is encrypted at rest and flows encrypted to the Storage service.</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2958593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2560065"/>
          </a:xfrm>
        </p:spPr>
        <p:txBody>
          <a:bodyPr/>
          <a:lstStyle/>
          <a:p>
            <a:pPr algn="just"/>
            <a:r>
              <a:rPr lang="en-US" sz="1000" dirty="0">
                <a:latin typeface="+mj-lt"/>
                <a:hlinkClick r:id="rId2"/>
              </a:rPr>
              <a:t>General availability: Time travel in Azure Synapse Link for Azure Cosmos DB</a:t>
            </a:r>
            <a:endParaRPr lang="en-US" sz="1000" dirty="0">
              <a:latin typeface="+mj-lt"/>
            </a:endParaRPr>
          </a:p>
          <a:p>
            <a:pPr algn="just"/>
            <a:r>
              <a:rPr lang="en-US" sz="1000" dirty="0">
                <a:latin typeface="+mj-lt"/>
              </a:rPr>
              <a:t>Azure Synapse Link now offers time-travel capabilities for Azure Cosmos DB data supporting NoSQL and MongoDB APIs. This exciting feature, currently available in public preview through Azure Synapse Spark, enables to access Azure Cosmos DB data in the analytical store, precisely as it appeared at specific points in time in history (down to the millisecond level). With time-travel, it is possible to effortlessly query past data that has been updated or deleted, analyze trends, and compare differences between two points of interest.</a:t>
            </a:r>
          </a:p>
          <a:p>
            <a:pPr algn="just"/>
            <a:r>
              <a:rPr lang="en-US" sz="1000" dirty="0">
                <a:latin typeface="+mj-lt"/>
              </a:rPr>
              <a:t>The diagram below illustrates how the </a:t>
            </a:r>
            <a:r>
              <a:rPr lang="en-US" sz="1000" dirty="0" err="1">
                <a:latin typeface="+mj-lt"/>
              </a:rPr>
              <a:t>BasePrice</a:t>
            </a:r>
            <a:r>
              <a:rPr lang="en-US" sz="1000" dirty="0">
                <a:latin typeface="+mj-lt"/>
              </a:rPr>
              <a:t> in the Product container gets updated over time and how the time-travel query, using the “</a:t>
            </a:r>
            <a:r>
              <a:rPr lang="en-US" sz="1000" dirty="0" err="1">
                <a:latin typeface="+mj-lt"/>
              </a:rPr>
              <a:t>spark.cosmos.timetravel.timestampAsOf</a:t>
            </a:r>
            <a:r>
              <a:rPr lang="en-US" sz="1000" dirty="0">
                <a:latin typeface="+mj-lt"/>
              </a:rPr>
              <a:t>” configuration, can retrieve the </a:t>
            </a:r>
            <a:r>
              <a:rPr lang="en-US" sz="1000" dirty="0" err="1">
                <a:latin typeface="+mj-lt"/>
              </a:rPr>
              <a:t>BasePrice</a:t>
            </a:r>
            <a:r>
              <a:rPr lang="en-US" sz="1000" dirty="0">
                <a:latin typeface="+mj-lt"/>
              </a:rPr>
              <a:t> for products at any given historical moment. Additionally, it demonstrates the use of the “</a:t>
            </a:r>
            <a:r>
              <a:rPr lang="en-US" sz="1000" dirty="0" err="1">
                <a:latin typeface="+mj-lt"/>
              </a:rPr>
              <a:t>spark.cosmos.timetravel.fullFidelity</a:t>
            </a:r>
            <a:r>
              <a:rPr lang="en-US" sz="1000" dirty="0">
                <a:latin typeface="+mj-lt"/>
              </a:rPr>
              <a:t>” configuration to access all versions of records at a specific point in history.</a:t>
            </a:r>
          </a:p>
          <a:p>
            <a:pPr algn="just"/>
            <a:endParaRPr lang="en-US" sz="1000" dirty="0">
              <a:latin typeface="+mj-lt"/>
            </a:endParaRP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General availability: Change data capture in Azure Cosmos DB analytical store</a:t>
            </a:r>
            <a:endParaRPr lang="en-US" sz="1000" dirty="0"/>
          </a:p>
          <a:p>
            <a:pPr algn="just"/>
            <a:r>
              <a:rPr lang="en-US" sz="1000" dirty="0"/>
              <a:t>Change data capture (CDC) in Azure Cosmos DB analytical store allows to efficiently consume a continuous and incremental feed of changed (inserted, updated, and deleted) data from analytical store.</a:t>
            </a:r>
          </a:p>
        </p:txBody>
      </p:sp>
      <p:pic>
        <p:nvPicPr>
          <p:cNvPr id="1026" name="Picture 2" descr="TimeTravel Azure SynapseLink for Azure CosmosDB">
            <a:extLst>
              <a:ext uri="{FF2B5EF4-FFF2-40B4-BE49-F238E27FC236}">
                <a16:creationId xmlns:a16="http://schemas.microsoft.com/office/drawing/2014/main" id="{657FB366-BF30-403C-DFD7-9767C68AE92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1871" y="3584425"/>
            <a:ext cx="4365038" cy="1366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Public Preview: Server logs for Azure Database for PostgreSQL - Flexible Server</a:t>
            </a:r>
            <a:endParaRPr lang="en-US" sz="1000" dirty="0"/>
          </a:p>
          <a:p>
            <a:pPr algn="just"/>
            <a:r>
              <a:rPr lang="en-US" sz="1000" dirty="0"/>
              <a:t>Server logs for Azure Database for PostgreSQL - Flexible Server are now available in Public Preview.</a:t>
            </a:r>
          </a:p>
          <a:p>
            <a:pPr algn="just"/>
            <a:r>
              <a:rPr lang="en-US" sz="1000" dirty="0"/>
              <a:t>It is now possible to use server logs for Azure Database for PostgreSQL - Flexible Server to enable logging for database instance and save the results to a file. If enable server logs and select the retention days, it is possible to download the logs from server. Use the information in these logs to get detailed insights about the activities executed on your server, and then identify and troubleshoot potential issues.</a:t>
            </a:r>
          </a:p>
        </p:txBody>
      </p:sp>
    </p:spTree>
    <p:extLst>
      <p:ext uri="{BB962C8B-B14F-4D97-AF65-F5344CB8AC3E}">
        <p14:creationId xmlns:p14="http://schemas.microsoft.com/office/powerpoint/2010/main" val="3418722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Integration</a:t>
            </a:r>
          </a:p>
        </p:txBody>
      </p:sp>
    </p:spTree>
    <p:extLst>
      <p:ext uri="{BB962C8B-B14F-4D97-AF65-F5344CB8AC3E}">
        <p14:creationId xmlns:p14="http://schemas.microsoft.com/office/powerpoint/2010/main" val="596233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Public Preview: Kafka Input and Output with Azure Stream Analytics</a:t>
            </a:r>
            <a:endParaRPr lang="en-US" sz="1000" dirty="0">
              <a:latin typeface="+mj-lt"/>
            </a:endParaRPr>
          </a:p>
          <a:p>
            <a:pPr algn="just"/>
            <a:r>
              <a:rPr lang="en-US" sz="1000" dirty="0">
                <a:latin typeface="+mj-lt"/>
              </a:rPr>
              <a:t>Azure Stream Analytics lets connect directly to Kafka clusters to ingest and output data. The solution is low code and entirely managed by Microsoft's Azure Stream Analytics team, allowing it to meet business compliance standards. The Kafka Adapters are backward compatible and support all versions with the latest client release starting from version 0.10. Depending on the configurations, users can connect to Kafka clusters inside a VNET and Kafka clusters with a public endpoint. The feature relies on existing Kafka configuration conventions. Supported compression types are None, </a:t>
            </a:r>
            <a:r>
              <a:rPr lang="en-US" sz="1000" dirty="0" err="1">
                <a:latin typeface="+mj-lt"/>
              </a:rPr>
              <a:t>Gzip</a:t>
            </a:r>
            <a:r>
              <a:rPr lang="en-US" sz="1000" dirty="0">
                <a:latin typeface="+mj-lt"/>
              </a:rPr>
              <a:t>, Snappy, LZ4, and </a:t>
            </a:r>
            <a:r>
              <a:rPr lang="en-US" sz="1000" dirty="0" err="1">
                <a:latin typeface="+mj-lt"/>
              </a:rPr>
              <a:t>Zst</a:t>
            </a:r>
            <a:r>
              <a:rPr lang="en-US" sz="1000" dirty="0">
                <a:latin typeface="+mj-lt"/>
              </a:rPr>
              <a:t>.</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Integration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Public Preview </a:t>
            </a:r>
            <a:r>
              <a:rPr lang="en-US" sz="1000" dirty="0" err="1">
                <a:hlinkClick r:id="rId3"/>
              </a:rPr>
              <a:t>Preview</a:t>
            </a:r>
            <a:r>
              <a:rPr lang="en-US" sz="1000" dirty="0">
                <a:hlinkClick r:id="rId3"/>
              </a:rPr>
              <a:t>: Protocol Buffers (</a:t>
            </a:r>
            <a:r>
              <a:rPr lang="en-US" sz="1000" dirty="0" err="1">
                <a:hlinkClick r:id="rId3"/>
              </a:rPr>
              <a:t>Protobuf</a:t>
            </a:r>
            <a:r>
              <a:rPr lang="en-US" sz="1000" dirty="0">
                <a:hlinkClick r:id="rId3"/>
              </a:rPr>
              <a:t>) with Azure Stream Analytics</a:t>
            </a:r>
            <a:endParaRPr lang="en-US" sz="1000" dirty="0"/>
          </a:p>
          <a:p>
            <a:pPr algn="just"/>
            <a:r>
              <a:rPr lang="en-US" sz="1000" dirty="0"/>
              <a:t>Azure Stream Analytics now offers a built-in </a:t>
            </a:r>
            <a:r>
              <a:rPr lang="en-US" sz="1000" dirty="0" err="1"/>
              <a:t>protobuf</a:t>
            </a:r>
            <a:r>
              <a:rPr lang="en-US" sz="1000" dirty="0"/>
              <a:t> </a:t>
            </a:r>
            <a:r>
              <a:rPr lang="en-US" sz="1000" dirty="0" err="1"/>
              <a:t>deserializer</a:t>
            </a:r>
            <a:r>
              <a:rPr lang="en-US" sz="1000" dirty="0"/>
              <a:t>. With this release, it is allowed to specify the file format you are ingesting as a protocol buffer. This solution presents a more user-friendly experience compared to using a custom </a:t>
            </a:r>
            <a:r>
              <a:rPr lang="en-US" sz="1000" dirty="0" err="1"/>
              <a:t>deserializer</a:t>
            </a:r>
            <a:r>
              <a:rPr lang="en-US" sz="1000" dirty="0"/>
              <a:t>. To use the built-in </a:t>
            </a:r>
            <a:r>
              <a:rPr lang="en-US" sz="1000" dirty="0" err="1"/>
              <a:t>deserializer</a:t>
            </a:r>
            <a:r>
              <a:rPr lang="en-US" sz="1000" dirty="0"/>
              <a:t>, specify the </a:t>
            </a:r>
            <a:r>
              <a:rPr lang="en-US" sz="1000" dirty="0" err="1"/>
              <a:t>protobuf</a:t>
            </a:r>
            <a:r>
              <a:rPr lang="en-US" sz="1000" dirty="0"/>
              <a:t> definition file, message type, and prefix style.</a:t>
            </a:r>
          </a:p>
          <a:p>
            <a:pPr algn="just"/>
            <a:endParaRPr lang="en-US" sz="1000" dirty="0"/>
          </a:p>
          <a:p>
            <a:pPr algn="just"/>
            <a:endParaRPr lang="en-US" sz="1000" dirty="0"/>
          </a:p>
        </p:txBody>
      </p:sp>
    </p:spTree>
    <p:extLst>
      <p:ext uri="{BB962C8B-B14F-4D97-AF65-F5344CB8AC3E}">
        <p14:creationId xmlns:p14="http://schemas.microsoft.com/office/powerpoint/2010/main" val="406594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Integration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General Availability: </a:t>
            </a:r>
            <a:r>
              <a:rPr lang="en-US" sz="1000" dirty="0" err="1">
                <a:hlinkClick r:id="rId2"/>
              </a:rPr>
              <a:t>pgvector</a:t>
            </a:r>
            <a:r>
              <a:rPr lang="en-US" sz="1000" dirty="0">
                <a:hlinkClick r:id="rId2"/>
              </a:rPr>
              <a:t> 0.5.1 extension</a:t>
            </a:r>
            <a:endParaRPr lang="en-US" sz="1000" dirty="0"/>
          </a:p>
          <a:p>
            <a:pPr algn="just"/>
            <a:r>
              <a:rPr lang="en-US" sz="1000" dirty="0"/>
              <a:t>MS announced the general availability of the latest version of </a:t>
            </a:r>
            <a:r>
              <a:rPr lang="en-US" sz="1000" dirty="0" err="1"/>
              <a:t>pgvector</a:t>
            </a:r>
            <a:r>
              <a:rPr lang="en-US" sz="1000" dirty="0"/>
              <a:t>, </a:t>
            </a:r>
            <a:r>
              <a:rPr lang="en-US" sz="1000" dirty="0" err="1"/>
              <a:t>pgvector</a:t>
            </a:r>
            <a:r>
              <a:rPr lang="en-US" sz="1000" dirty="0"/>
              <a:t> 0.5.1.  This updated version includes support for HSNW indexing (Hierarchical Navigable Small World), l1_distance, and sum aggregates which were previously introduced in version 0.5.0 and new performance improvements including improved index build time. The </a:t>
            </a:r>
            <a:r>
              <a:rPr lang="en-US" sz="1000" dirty="0" err="1"/>
              <a:t>pgvector</a:t>
            </a:r>
            <a:r>
              <a:rPr lang="en-US" sz="1000" dirty="0"/>
              <a:t> extension along with the new Azure AI extension greatly simplifies building Gen AI applications on Azure Database for PostgreSQL.</a:t>
            </a:r>
          </a:p>
        </p:txBody>
      </p:sp>
    </p:spTree>
    <p:extLst>
      <p:ext uri="{BB962C8B-B14F-4D97-AF65-F5344CB8AC3E}">
        <p14:creationId xmlns:p14="http://schemas.microsoft.com/office/powerpoint/2010/main" val="1782211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ML &amp; AI &amp; IOT</a:t>
            </a:r>
          </a:p>
        </p:txBody>
      </p:sp>
    </p:spTree>
    <p:extLst>
      <p:ext uri="{BB962C8B-B14F-4D97-AF65-F5344CB8AC3E}">
        <p14:creationId xmlns:p14="http://schemas.microsoft.com/office/powerpoint/2010/main" val="3514878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Generally available: Delete Jobs API to support bulk delete in Azure Digital Twins</a:t>
            </a:r>
            <a:endParaRPr lang="en-US" sz="1000" dirty="0"/>
          </a:p>
          <a:p>
            <a:pPr algn="just"/>
            <a:r>
              <a:rPr lang="en-US" sz="1000" dirty="0"/>
              <a:t>Azure Digital Twins now supports bulk delete with the new Delete Jobs API. It is possible to delete all the entities in a twin graph with a single request to the Delete Jobs API. This eliminates the need to make multiple API requests to individually delete models, twins, and relationships, and avoids error-handling and retries across these multiple requests. Together with the Import Jobs API, Delete Jobs API to delete and repopulate an entire twin graph easily, to enable simulation or environment refresh use-cases.</a:t>
            </a:r>
          </a:p>
        </p:txBody>
      </p:sp>
    </p:spTree>
    <p:extLst>
      <p:ext uri="{BB962C8B-B14F-4D97-AF65-F5344CB8AC3E}">
        <p14:creationId xmlns:p14="http://schemas.microsoft.com/office/powerpoint/2010/main" val="373275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latin typeface="+mj-lt"/>
                <a:hlinkClick r:id="rId2"/>
              </a:rPr>
              <a:t>Extended support for .NET 7 (STS) ends on 14 May 2024</a:t>
            </a:r>
            <a:endParaRPr lang="en-US" sz="1000" dirty="0">
              <a:latin typeface="+mj-lt"/>
            </a:endParaRPr>
          </a:p>
          <a:p>
            <a:r>
              <a:rPr lang="en-US" sz="1000" dirty="0">
                <a:latin typeface="+mj-lt"/>
              </a:rPr>
              <a:t>On 14 May 2024, extended support for .NET 7 (STS) will end. Apps that are hosted on App Service will continue to run, but security updates will no longer be available, and we’ll no longer provide customer service for .NET 7 (STS).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Extended support for .NET 6 (LTS) ends on 12 November 2024</a:t>
            </a:r>
            <a:endParaRPr lang="en-US" sz="1000" dirty="0"/>
          </a:p>
          <a:p>
            <a:pPr algn="just"/>
            <a:r>
              <a:rPr lang="en-US" sz="1000" dirty="0"/>
              <a:t>On 12 November 2024, extended support for .NET 6 (LTS) will end. Apps that are hosted on App Service will continue to run, but security updates will no longer be available, and we'll no longer provide customer service for .NET 6 (LTS). </a:t>
            </a:r>
          </a:p>
        </p:txBody>
      </p:sp>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Azure Resource Graph x Power BI is finally here!</a:t>
            </a:r>
            <a:endParaRPr lang="en-US" sz="1000" dirty="0">
              <a:latin typeface="+mj-lt"/>
            </a:endParaRPr>
          </a:p>
          <a:p>
            <a:pPr algn="just"/>
            <a:r>
              <a:rPr lang="en-US" sz="1000" dirty="0">
                <a:latin typeface="+mj-lt"/>
              </a:rPr>
              <a:t>Azure Resource Graph (ARG) team is proud to announce the Public Preview of ARG Power BI Data Connector. Now, it seamlessly possible to transform Azure Resource Graph queries into stunning visualizations within Power BI. Elevate analytics game and make data-driven decisions with ease.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General availability: Encryption with customer-managed keys in Azure Health Data Services</a:t>
            </a:r>
            <a:endParaRPr lang="en-US" sz="1000" dirty="0"/>
          </a:p>
          <a:p>
            <a:pPr algn="just"/>
            <a:r>
              <a:rPr lang="en-US" sz="1000" dirty="0"/>
              <a:t>Data stored in Azure Health Data Services is automatically and seamlessly encrypted with service-managed keys managed by Microsoft. Now MS allows to enable data encryption with customer-managed keys (CMK) for new and existing FHIR® and DICOM® services, providing organization with improved flexibility to manage access controls.</a:t>
            </a:r>
          </a:p>
          <a:p>
            <a:pPr algn="just"/>
            <a:r>
              <a:rPr lang="en-US" sz="1000" dirty="0"/>
              <a:t>Data encryption with customer-managed keys for Azure Health Data Services enables to bring your own key to protect and control access to the key that encrypts your organization’s data at rest. It also allows organizations to implement separation of duties in the management of keys and data. Additionally, it is possible to centrally manage and organize keys using Azure Key Vault.</a:t>
            </a:r>
          </a:p>
        </p:txBody>
      </p:sp>
    </p:spTree>
    <p:extLst>
      <p:ext uri="{BB962C8B-B14F-4D97-AF65-F5344CB8AC3E}">
        <p14:creationId xmlns:p14="http://schemas.microsoft.com/office/powerpoint/2010/main" val="320004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latin typeface="+mj-lt"/>
                <a:hlinkClick r:id="rId2"/>
              </a:rPr>
              <a:t>General Availability - Users can't modify GPS location when using location based access control</a:t>
            </a:r>
            <a:endParaRPr lang="en-US" sz="1000" dirty="0">
              <a:latin typeface="+mj-lt"/>
            </a:endParaRPr>
          </a:p>
          <a:p>
            <a:pPr algn="just"/>
            <a:r>
              <a:rPr lang="en-US" sz="1000" dirty="0">
                <a:latin typeface="+mj-lt"/>
              </a:rPr>
              <a:t>In an ever-evolving security landscape, the Microsoft Authenticator is updating its security baseline for Location Based Access Control (LBAC) conditional access policies to disallow authentications where the user may be using a different location than the actual GPS location of the mobile device. Today, it's possible for users to modify the location reported by the device on iOS and Android devices. The Authenticator app will start to deny LBAC authentications where we detect that the user isn't using the actual location of the mobile device where the Authenticator is installed.</a:t>
            </a:r>
          </a:p>
          <a:p>
            <a:pPr algn="just"/>
            <a:r>
              <a:rPr lang="en-US" sz="1000" dirty="0">
                <a:latin typeface="+mj-lt"/>
              </a:rPr>
              <a:t>In the November 2023 release of the Authenticator app, users who are modifying the location of their device will see a denial message in the app when doing an LBAC authentication. To ensure that users aren’t using older app versions to continue authenticating with a modified location, beginning January 2024, any users that are on Android Authenticator 6.2309.6329 version or prior and iOS Authenticator version 6.7.16 or prior will be blocked from using LBAC.</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4000938"/>
          </a:xfrm>
        </p:spPr>
        <p:txBody>
          <a:bodyPr/>
          <a:lstStyle/>
          <a:p>
            <a:pPr algn="just"/>
            <a:r>
              <a:rPr lang="en-US" sz="1000" dirty="0">
                <a:hlinkClick r:id="rId3"/>
              </a:rPr>
              <a:t>Announcing General Availability of Microsoft Defender for APIs</a:t>
            </a:r>
            <a:endParaRPr lang="en-US" sz="1000" dirty="0"/>
          </a:p>
          <a:p>
            <a:pPr algn="just"/>
            <a:r>
              <a:rPr lang="en-US" sz="1000" dirty="0"/>
              <a:t>MS announced the General Availability of Microsoft Defender for APIs, that is designed to protect organizations against API security threats with an integrated cloud security context. Defender for APIs offers full lifecycle protection, detection, and response coverage for organizations’ managed APIs.</a:t>
            </a:r>
          </a:p>
          <a:p>
            <a:pPr algn="just"/>
            <a:r>
              <a:rPr lang="en-US" sz="1000" dirty="0"/>
              <a:t>It sets the stage for comprehensive API security coverage and empowers organizations to protect their APIs and data from malicious actors. It helps to  gain visibility into business-critical APIs. Allow to investigate and improve API security posture, prioritize vulnerability fixes, and quickly detect and respond to active real-time threats. </a:t>
            </a:r>
          </a:p>
          <a:p>
            <a:pPr marL="171450" indent="-171450" algn="just">
              <a:buFont typeface="Arial" panose="020B0604020202020204" pitchFamily="34" charset="0"/>
              <a:buChar char="•"/>
            </a:pPr>
            <a:r>
              <a:rPr lang="en-US" sz="1000" dirty="0"/>
              <a:t>Inventory</a:t>
            </a:r>
          </a:p>
          <a:p>
            <a:pPr marL="171450" indent="-171450" algn="just">
              <a:buFont typeface="Arial" panose="020B0604020202020204" pitchFamily="34" charset="0"/>
              <a:buChar char="•"/>
            </a:pPr>
            <a:r>
              <a:rPr lang="en-US" sz="1000" dirty="0"/>
              <a:t>Security findings</a:t>
            </a:r>
          </a:p>
          <a:p>
            <a:pPr marL="171450" indent="-171450" algn="just">
              <a:buFont typeface="Arial" panose="020B0604020202020204" pitchFamily="34" charset="0"/>
              <a:buChar char="•"/>
            </a:pPr>
            <a:r>
              <a:rPr lang="en-US" sz="1000" dirty="0"/>
              <a:t>Security posture</a:t>
            </a:r>
          </a:p>
          <a:p>
            <a:pPr marL="171450" indent="-171450" algn="just">
              <a:buFont typeface="Arial" panose="020B0604020202020204" pitchFamily="34" charset="0"/>
              <a:buChar char="•"/>
            </a:pPr>
            <a:r>
              <a:rPr lang="en-US" sz="1000" dirty="0"/>
              <a:t>API data classification</a:t>
            </a:r>
          </a:p>
          <a:p>
            <a:pPr marL="171450" indent="-171450" algn="just">
              <a:buFont typeface="Arial" panose="020B0604020202020204" pitchFamily="34" charset="0"/>
              <a:buChar char="•"/>
            </a:pPr>
            <a:r>
              <a:rPr lang="en-US" sz="1000" dirty="0"/>
              <a:t>Threat detection</a:t>
            </a:r>
          </a:p>
          <a:p>
            <a:pPr marL="171450" indent="-171450" algn="just">
              <a:buFont typeface="Arial" panose="020B0604020202020204" pitchFamily="34" charset="0"/>
              <a:buChar char="•"/>
            </a:pPr>
            <a:r>
              <a:rPr lang="en-US" sz="1000" dirty="0"/>
              <a:t>Defender CSPM integration</a:t>
            </a:r>
          </a:p>
          <a:p>
            <a:pPr marL="171450" indent="-171450" algn="just">
              <a:buFont typeface="Arial" panose="020B0604020202020204" pitchFamily="34" charset="0"/>
              <a:buChar char="•"/>
            </a:pPr>
            <a:r>
              <a:rPr lang="en-US" sz="1000" dirty="0"/>
              <a:t>Azure API Management integration</a:t>
            </a:r>
          </a:p>
          <a:p>
            <a:pPr marL="171450" indent="-171450" algn="just">
              <a:buFont typeface="Arial" panose="020B0604020202020204" pitchFamily="34" charset="0"/>
              <a:buChar char="•"/>
            </a:pPr>
            <a:r>
              <a:rPr lang="en-US" sz="1000" dirty="0"/>
              <a:t>SIEM integration</a:t>
            </a:r>
          </a:p>
        </p:txBody>
      </p:sp>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Public Preview - Managing and Changing Passwords in My Security Info</a:t>
            </a:r>
            <a:endParaRPr lang="en-US" sz="1000" dirty="0">
              <a:latin typeface="+mj-lt"/>
            </a:endParaRPr>
          </a:p>
          <a:p>
            <a:pPr algn="just"/>
            <a:r>
              <a:rPr lang="en-US" sz="1000" b="0" i="0" dirty="0">
                <a:solidFill>
                  <a:srgbClr val="161616"/>
                </a:solidFill>
                <a:effectLst/>
                <a:latin typeface="+mj-lt"/>
              </a:rPr>
              <a:t>My Sign Ins (</a:t>
            </a:r>
            <a:r>
              <a:rPr lang="en-US" sz="1000" b="0" i="0" u="none" strike="noStrike" dirty="0">
                <a:effectLst/>
                <a:latin typeface="+mj-lt"/>
                <a:hlinkClick r:id="rId3"/>
              </a:rPr>
              <a:t>My Sign-Ins (microsoft.com)</a:t>
            </a:r>
            <a:r>
              <a:rPr lang="en-US" sz="1000" b="0" i="0" dirty="0">
                <a:solidFill>
                  <a:srgbClr val="161616"/>
                </a:solidFill>
                <a:effectLst/>
                <a:latin typeface="+mj-lt"/>
              </a:rPr>
              <a:t>) now supports end users managing and changing their passwords. Administrators are able to use Conditional Access registration policies with authentication strengths targeting My Security Info to control the end user experience for changing passwords. Based on the Conditional Access policy, users are able to change their password by entering their existing password, or if they authenticate with MFA and satisfy the Conditional Access policy, can change the password without entering the existing password.</a:t>
            </a:r>
          </a:p>
          <a:p>
            <a:r>
              <a:rPr lang="en-US" sz="1000" dirty="0">
                <a:latin typeface="+mj-lt"/>
                <a:hlinkClick r:id="rId4"/>
              </a:rPr>
              <a:t>Multi-Factor Authentication Server version 8.1.10.1 addresses service crashes during activation</a:t>
            </a:r>
            <a:endParaRPr lang="en-US" sz="1000" dirty="0">
              <a:latin typeface="+mj-lt"/>
            </a:endParaRPr>
          </a:p>
          <a:p>
            <a:pPr marL="171450" indent="-171450">
              <a:buFont typeface="Arial" panose="020B0604020202020204" pitchFamily="34" charset="0"/>
              <a:buChar char="•"/>
            </a:pPr>
            <a:r>
              <a:rPr lang="en-US" sz="1000" dirty="0">
                <a:latin typeface="+mj-lt"/>
              </a:rPr>
              <a:t>Error fixing</a:t>
            </a:r>
          </a:p>
          <a:p>
            <a:pPr marL="514350" lvl="1" indent="-171450">
              <a:buFont typeface="Arial" panose="020B0604020202020204" pitchFamily="34" charset="0"/>
              <a:buChar char="•"/>
            </a:pPr>
            <a:r>
              <a:rPr lang="en-US" sz="1000" dirty="0">
                <a:latin typeface="+mj-lt"/>
              </a:rPr>
              <a:t>Version 8.1.10.1 addresses an issue that caused the main Azure MFA Server service to crash during Azure MFA Server activation on some newer server hardware and hypervisor hardware.</a:t>
            </a:r>
          </a:p>
          <a:p>
            <a:pPr marL="171450" indent="-171450">
              <a:buFont typeface="Arial" panose="020B0604020202020204" pitchFamily="34" charset="0"/>
              <a:buChar char="•"/>
            </a:pPr>
            <a:r>
              <a:rPr lang="en-US" sz="1000" dirty="0">
                <a:latin typeface="+mj-lt"/>
              </a:rPr>
              <a:t>Known Issues</a:t>
            </a:r>
          </a:p>
          <a:p>
            <a:pPr marL="514350" lvl="1" indent="-171450">
              <a:buFont typeface="Arial" panose="020B0604020202020204" pitchFamily="34" charset="0"/>
              <a:buChar char="•"/>
            </a:pPr>
            <a:r>
              <a:rPr lang="en-US" sz="1000" dirty="0">
                <a:latin typeface="+mj-lt"/>
              </a:rPr>
              <a:t>Windows Authentication for Remote Desktop Services (RDS) is not supported for Windows Server 2012 R2, and up.</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sz="1000" dirty="0">
                <a:hlinkClick r:id="rId5"/>
              </a:rPr>
              <a:t>General Availability - Windows MAM</a:t>
            </a:r>
            <a:endParaRPr lang="en-US" sz="1000" dirty="0"/>
          </a:p>
          <a:p>
            <a:pPr algn="just"/>
            <a:r>
              <a:rPr lang="en-US" sz="1000" dirty="0"/>
              <a:t>Windows MAM is the first step toward Microsoft management capabilities for unmanaged Windows devices. End users can access company resources without needing the whole device to be MDM managed.</a:t>
            </a:r>
          </a:p>
          <a:p>
            <a:pPr algn="just"/>
            <a:r>
              <a:rPr lang="en-US" sz="1000" dirty="0"/>
              <a:t>Intune mobile application management refers to the suite of Intune management features that lets you publish, push, configure, secure, monitor, and update mobile apps for your users</a:t>
            </a:r>
          </a:p>
          <a:p>
            <a:pPr algn="just"/>
            <a:r>
              <a:rPr lang="en-US" sz="1000" dirty="0"/>
              <a:t>Intune MAM supports two configurations:</a:t>
            </a:r>
          </a:p>
          <a:p>
            <a:pPr marL="171450" indent="-171450" algn="just">
              <a:buFont typeface="Arial" panose="020B0604020202020204" pitchFamily="34" charset="0"/>
              <a:buChar char="•"/>
            </a:pPr>
            <a:r>
              <a:rPr lang="en-US" sz="1000" dirty="0"/>
              <a:t>Intune MDM + MAM</a:t>
            </a:r>
          </a:p>
          <a:p>
            <a:pPr marL="171450" indent="-171450" algn="just">
              <a:buFont typeface="Arial" panose="020B0604020202020204" pitchFamily="34" charset="0"/>
              <a:buChar char="•"/>
            </a:pPr>
            <a:r>
              <a:rPr lang="en-US" sz="1000" dirty="0"/>
              <a:t>Unenrolled devices with MAM managed applications</a:t>
            </a:r>
          </a:p>
          <a:p>
            <a:r>
              <a:rPr lang="en-US" sz="1000" dirty="0">
                <a:hlinkClick r:id="rId6"/>
              </a:rPr>
              <a:t>General Availability - Restrict Microsoft Entra ID Tenant Creation To Only Paid Subscription</a:t>
            </a:r>
            <a:endParaRPr lang="en-US" sz="1000" dirty="0"/>
          </a:p>
          <a:p>
            <a:pPr algn="just"/>
            <a:r>
              <a:rPr lang="en-US" sz="1000" dirty="0"/>
              <a:t>To further protect organization, Microsoft is now limiting this functionality to only paid customers. Customers on trial subscriptions won't be able to create additional tenants from the Microsoft Entra admin center. Customers in this situation who need a new trial tenant should sign in to the free account</a:t>
            </a:r>
          </a:p>
        </p:txBody>
      </p:sp>
    </p:spTree>
    <p:extLst>
      <p:ext uri="{BB962C8B-B14F-4D97-AF65-F5344CB8AC3E}">
        <p14:creationId xmlns:p14="http://schemas.microsoft.com/office/powerpoint/2010/main" val="896703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2">
                                            <p:txEl>
                                              <p:pRg st="2" end="2"/>
                                            </p:txEl>
                                          </p:spTgt>
                                        </p:tgtEl>
                                        <p:attrNameLst>
                                          <p:attrName>style.visibility</p:attrName>
                                        </p:attrNameLst>
                                      </p:cBhvr>
                                      <p:to>
                                        <p:strVal val="visible"/>
                                      </p:to>
                                    </p:set>
                                    <p:animEffect transition="in" filter="fade">
                                      <p:cBhvr>
                                        <p:cTn id="33" dur="500"/>
                                        <p:tgtEl>
                                          <p:spTgt spid="12">
                                            <p:txEl>
                                              <p:pRg st="2" end="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2">
                                            <p:txEl>
                                              <p:pRg st="3" end="3"/>
                                            </p:txEl>
                                          </p:spTgt>
                                        </p:tgtEl>
                                        <p:attrNameLst>
                                          <p:attrName>style.visibility</p:attrName>
                                        </p:attrNameLst>
                                      </p:cBhvr>
                                      <p:to>
                                        <p:strVal val="visible"/>
                                      </p:to>
                                    </p:set>
                                    <p:animEffect transition="in" filter="fade">
                                      <p:cBhvr>
                                        <p:cTn id="36" dur="500"/>
                                        <p:tgtEl>
                                          <p:spTgt spid="12">
                                            <p:txEl>
                                              <p:pRg st="3" end="3"/>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2">
                                            <p:txEl>
                                              <p:pRg st="4" end="4"/>
                                            </p:txEl>
                                          </p:spTgt>
                                        </p:tgtEl>
                                        <p:attrNameLst>
                                          <p:attrName>style.visibility</p:attrName>
                                        </p:attrNameLst>
                                      </p:cBhvr>
                                      <p:to>
                                        <p:strVal val="visible"/>
                                      </p:to>
                                    </p:set>
                                    <p:animEffect transition="in" filter="fade">
                                      <p:cBhvr>
                                        <p:cTn id="39" dur="500"/>
                                        <p:tgtEl>
                                          <p:spTgt spid="12">
                                            <p:txEl>
                                              <p:pRg st="4" end="4"/>
                                            </p:txEl>
                                          </p:spTgt>
                                        </p:tgtEl>
                                      </p:cBhvr>
                                    </p:animEffect>
                                  </p:childTnLst>
                                </p:cTn>
                              </p:par>
                              <p:par>
                                <p:cTn id="40" presetID="1" presetClass="entr" presetSubtype="0" fill="hold" nodeType="withEffect">
                                  <p:stCondLst>
                                    <p:cond delay="0"/>
                                  </p:stCondLst>
                                  <p:childTnLst>
                                    <p:set>
                                      <p:cBhvr>
                                        <p:cTn id="41" dur="1" fill="hold">
                                          <p:stCondLst>
                                            <p:cond delay="0"/>
                                          </p:stCondLst>
                                        </p:cTn>
                                        <p:tgtEl>
                                          <p:spTgt spid="12">
                                            <p:txEl>
                                              <p:pRg st="5" end="5"/>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3945520"/>
          </a:xfrm>
        </p:spPr>
        <p:txBody>
          <a:bodyPr/>
          <a:lstStyle/>
          <a:p>
            <a:pPr algn="just"/>
            <a:r>
              <a:rPr lang="en-US" sz="1000" dirty="0">
                <a:hlinkClick r:id="rId2"/>
              </a:rPr>
              <a:t>Public Preview - Govern AD on-premises applications (Kerberos based) using Microsoft Entra Governance</a:t>
            </a:r>
            <a:endParaRPr lang="en-US" sz="1000" dirty="0"/>
          </a:p>
          <a:p>
            <a:pPr algn="just"/>
            <a:r>
              <a:rPr lang="en-US" sz="1000" dirty="0"/>
              <a:t>With the release of provisioning agent 1.1.1370.0, cloud sync now has the ability to provision groups directly to on-premises Active Directory environment. With this, it is possible to use identity governance features to govern access to AD-based applications, such as by including a group in an entitlement management access package.</a:t>
            </a:r>
          </a:p>
          <a:p>
            <a:pPr algn="just"/>
            <a:r>
              <a:rPr lang="en-US" sz="1000" dirty="0"/>
              <a:t>Supported scenarios:</a:t>
            </a:r>
          </a:p>
          <a:p>
            <a:pPr marL="171450" indent="-171450" algn="just">
              <a:buFont typeface="Arial" panose="020B0604020202020204" pitchFamily="34" charset="0"/>
              <a:buChar char="•"/>
            </a:pPr>
            <a:r>
              <a:rPr lang="en-US" sz="1000" dirty="0"/>
              <a:t>only cloud created Security groups are supported</a:t>
            </a:r>
          </a:p>
          <a:p>
            <a:pPr marL="171450" indent="-171450" algn="just">
              <a:buFont typeface="Arial" panose="020B0604020202020204" pitchFamily="34" charset="0"/>
              <a:buChar char="•"/>
            </a:pPr>
            <a:r>
              <a:rPr lang="en-US" sz="1000" dirty="0"/>
              <a:t>these groups can have assigned or dynamic membership.</a:t>
            </a:r>
          </a:p>
          <a:p>
            <a:pPr marL="171450" indent="-171450" algn="just">
              <a:buFont typeface="Arial" panose="020B0604020202020204" pitchFamily="34" charset="0"/>
              <a:buChar char="•"/>
            </a:pPr>
            <a:r>
              <a:rPr lang="en-US" sz="1000" dirty="0"/>
              <a:t>these groups can only contain on-premises synchronized users and / or additional cloud created security groups.</a:t>
            </a:r>
          </a:p>
          <a:p>
            <a:pPr marL="171450" indent="-171450" algn="just">
              <a:buFont typeface="Arial" panose="020B0604020202020204" pitchFamily="34" charset="0"/>
              <a:buChar char="•"/>
            </a:pPr>
            <a:r>
              <a:rPr lang="en-US" sz="1000" dirty="0"/>
              <a:t>the on-premises user accounts that are synchronized and are members of this cloud created security group, can be from the same domain or cross-domain, but they all must be from the same forest.</a:t>
            </a:r>
          </a:p>
          <a:p>
            <a:pPr marL="171450" indent="-171450" algn="just">
              <a:buFont typeface="Arial" panose="020B0604020202020204" pitchFamily="34" charset="0"/>
              <a:buChar char="•"/>
            </a:pPr>
            <a:r>
              <a:rPr lang="en-US" sz="1000" dirty="0"/>
              <a:t>these groups are written back with the AD groups scope of universal. Your on-premises environment must support the universal group scope.</a:t>
            </a:r>
          </a:p>
          <a:p>
            <a:pPr marL="171450" indent="-171450" algn="just">
              <a:buFont typeface="Arial" panose="020B0604020202020204" pitchFamily="34" charset="0"/>
              <a:buChar char="•"/>
            </a:pPr>
            <a:r>
              <a:rPr lang="en-US" sz="1000" dirty="0"/>
              <a:t>groups that are larger than 50,000 members aren't supported.</a:t>
            </a:r>
          </a:p>
          <a:p>
            <a:pPr marL="171450" indent="-171450" algn="just">
              <a:buFont typeface="Arial" panose="020B0604020202020204" pitchFamily="34" charset="0"/>
              <a:buChar char="•"/>
            </a:pPr>
            <a:r>
              <a:rPr lang="en-US" sz="1000" dirty="0"/>
              <a:t>each direct child nested group counts as one member in the referencing group</a:t>
            </a:r>
          </a:p>
        </p:txBody>
      </p:sp>
      <p:pic>
        <p:nvPicPr>
          <p:cNvPr id="2050" name="Picture 2" descr="Conceptual drawing of Microsoft Entra Cloud Sync's Group Provision to AD.">
            <a:extLst>
              <a:ext uri="{FF2B5EF4-FFF2-40B4-BE49-F238E27FC236}">
                <a16:creationId xmlns:a16="http://schemas.microsoft.com/office/drawing/2014/main" id="{0A2B3F24-C4FD-1FCA-1160-F13F74A200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3835" y="958988"/>
            <a:ext cx="3279595" cy="2095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174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Public Preview - Microsoft Graph Activity Logs</a:t>
            </a:r>
            <a:endParaRPr lang="en-US" sz="1000" dirty="0"/>
          </a:p>
          <a:p>
            <a:pPr algn="just"/>
            <a:r>
              <a:rPr lang="en-US" sz="1000" dirty="0"/>
              <a:t>The </a:t>
            </a:r>
            <a:r>
              <a:rPr lang="en-US" sz="1000" dirty="0" err="1"/>
              <a:t>MicrosoftGraphActivityLogs</a:t>
            </a:r>
            <a:r>
              <a:rPr lang="en-US" sz="1000" dirty="0"/>
              <a:t> provides administrators full visibility into all HTTP requests accessing tenant’s resources through the Microsoft Graph API. These logs can be used to find activity from compromised accounts, identify anomalous behavior, or investigate application activity. </a:t>
            </a:r>
          </a:p>
          <a:p>
            <a:pPr algn="just"/>
            <a:r>
              <a:rPr lang="en-US" sz="1000" dirty="0"/>
              <a:t>Limitations</a:t>
            </a:r>
          </a:p>
          <a:p>
            <a:pPr marL="171450" indent="-171450" algn="just">
              <a:buFont typeface="Arial" panose="020B0604020202020204" pitchFamily="34" charset="0"/>
              <a:buChar char="•"/>
            </a:pPr>
            <a:r>
              <a:rPr lang="en-US" sz="1000" dirty="0"/>
              <a:t>The Microsoft Graph activity logs feature allows the tenant administrators to collect logs for the resource tenant. </a:t>
            </a:r>
          </a:p>
          <a:p>
            <a:pPr marL="171450" indent="-171450" algn="just">
              <a:buFont typeface="Arial" panose="020B0604020202020204" pitchFamily="34" charset="0"/>
              <a:buChar char="•"/>
            </a:pPr>
            <a:r>
              <a:rPr lang="en-US" sz="1000" dirty="0"/>
              <a:t>You can't filter Microsoft Graph activity logs through diagnostic settings in Azure Monitor. </a:t>
            </a:r>
          </a:p>
          <a:p>
            <a:pPr marL="171450" indent="-171450" algn="just">
              <a:buFont typeface="Arial" panose="020B0604020202020204" pitchFamily="34" charset="0"/>
              <a:buChar char="•"/>
            </a:pPr>
            <a:r>
              <a:rPr lang="en-US" sz="1000" dirty="0"/>
              <a:t>In most regions, the events will be available delivered to the configuration destination within 30 minutes. </a:t>
            </a:r>
          </a:p>
          <a:p>
            <a:pPr algn="just"/>
            <a:endParaRPr lang="en-US" sz="1000" dirty="0"/>
          </a:p>
        </p:txBody>
      </p:sp>
    </p:spTree>
    <p:extLst>
      <p:ext uri="{BB962C8B-B14F-4D97-AF65-F5344CB8AC3E}">
        <p14:creationId xmlns:p14="http://schemas.microsoft.com/office/powerpoint/2010/main" val="2834985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latin typeface="+mj-lt"/>
                <a:hlinkClick r:id="rId2"/>
              </a:rPr>
              <a:t>General availability: SKU recommendation in Azure SQL Migration extension - Azure Data Studio</a:t>
            </a:r>
            <a:endParaRPr lang="en-US" sz="1000" dirty="0">
              <a:latin typeface="+mj-lt"/>
            </a:endParaRPr>
          </a:p>
          <a:p>
            <a:pPr algn="just"/>
            <a:r>
              <a:rPr lang="en-US" sz="1000" dirty="0">
                <a:latin typeface="+mj-lt"/>
              </a:rPr>
              <a:t>Support for SKU recommendation in the Azure SQL Migration extension for Azure Data Studio is now available. The SKU recommendation feature assists with migration journey and helps in optimizing cost.</a:t>
            </a:r>
          </a:p>
          <a:p>
            <a:pPr marL="171450" indent="-171450" algn="just">
              <a:buFont typeface="Arial" panose="020B0604020202020204" pitchFamily="34" charset="0"/>
              <a:buChar char="•"/>
            </a:pPr>
            <a:r>
              <a:rPr lang="en-US" sz="1000" dirty="0">
                <a:latin typeface="+mj-lt"/>
              </a:rPr>
              <a:t>It can evaluate the source SQL Server performance and utilization characteristics to recommend a right-sized Azure SQL Managed Instance or SQL Server on Azure Virtual Machines.</a:t>
            </a:r>
          </a:p>
          <a:p>
            <a:pPr marL="171450" indent="-171450" algn="just">
              <a:buFont typeface="Arial" panose="020B0604020202020204" pitchFamily="34" charset="0"/>
              <a:buChar char="•"/>
            </a:pPr>
            <a:r>
              <a:rPr lang="en-US" sz="1000" dirty="0">
                <a:latin typeface="+mj-lt"/>
              </a:rPr>
              <a:t>Additionally, it now supports Premium SSD v2 for SQL Server on Azure Virtual Machine.</a:t>
            </a:r>
          </a:p>
          <a:p>
            <a:pPr marL="171450" indent="-171450" algn="just">
              <a:buFont typeface="Arial" panose="020B0604020202020204" pitchFamily="34" charset="0"/>
              <a:buChar char="•"/>
            </a:pPr>
            <a:r>
              <a:rPr lang="en-US" sz="1000" dirty="0">
                <a:latin typeface="+mj-lt"/>
              </a:rPr>
              <a:t>Allow to import data that was collected for a SKU recommendation with Data Migration Assistant.</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49504"/>
            <a:ext cx="3955312" cy="3774069"/>
          </a:xfrm>
        </p:spPr>
        <p:txBody>
          <a:bodyPr/>
          <a:lstStyle/>
          <a:p>
            <a:pPr algn="just"/>
            <a:r>
              <a:rPr lang="en-US" sz="900" dirty="0">
                <a:hlinkClick r:id="rId3"/>
              </a:rPr>
              <a:t>Public preview: Schema migration for target Azure SQL DB</a:t>
            </a:r>
            <a:endParaRPr lang="en-US" sz="900" dirty="0"/>
          </a:p>
          <a:p>
            <a:pPr algn="just"/>
            <a:r>
              <a:rPr lang="en-US" sz="900" dirty="0"/>
              <a:t>Now, it is possible to use Azure Database Migration Services (DMS) to perform schema migration while migrating to Azure SQL DB from the Azure Portal.</a:t>
            </a:r>
          </a:p>
          <a:p>
            <a:pPr algn="just"/>
            <a:r>
              <a:rPr lang="en-US" sz="900" dirty="0"/>
              <a:t>While configuring the SQL migration, if schema migration is enabled, it will allow migration schema objects like schemas, tables, stored procedures, indexes, views, synonyms, DDL triggers etc. to target Azure SQL DB with the data migration. </a:t>
            </a:r>
          </a:p>
          <a:p>
            <a:pPr algn="just"/>
            <a:r>
              <a:rPr lang="en-US" sz="900" dirty="0">
                <a:hlinkClick r:id="rId4"/>
              </a:rPr>
              <a:t>General availability: Azure Portal experience for Azure Database Migration Service</a:t>
            </a:r>
            <a:endParaRPr lang="en-US" sz="900" dirty="0"/>
          </a:p>
          <a:p>
            <a:pPr algn="just"/>
            <a:r>
              <a:rPr lang="en-US" sz="900" dirty="0"/>
              <a:t>It is possible to use DMS to perform migrations either from Azure Portal, or ADS extension (Azure SQL Migration), or Azure PowerShell/CLI.</a:t>
            </a:r>
          </a:p>
          <a:p>
            <a:pPr algn="just"/>
            <a:r>
              <a:rPr lang="en-US" sz="900" dirty="0"/>
              <a:t>Azure Portal experience will allow you to perform the following tasks:</a:t>
            </a:r>
          </a:p>
          <a:p>
            <a:pPr marL="171450" indent="-171450" algn="just">
              <a:buFont typeface="Arial" panose="020B0604020202020204" pitchFamily="34" charset="0"/>
              <a:buChar char="•"/>
            </a:pPr>
            <a:r>
              <a:rPr lang="en-US" sz="900" dirty="0"/>
              <a:t>Create a new Database Migration Service from Azure Portal.</a:t>
            </a:r>
          </a:p>
          <a:p>
            <a:pPr marL="171450" indent="-171450" algn="just">
              <a:buFont typeface="Arial" panose="020B0604020202020204" pitchFamily="34" charset="0"/>
              <a:buChar char="•"/>
            </a:pPr>
            <a:r>
              <a:rPr lang="en-US" sz="900" dirty="0"/>
              <a:t>Start migration from SQL Server on-premises to the following Azure targets:</a:t>
            </a:r>
          </a:p>
          <a:p>
            <a:pPr marL="514350" lvl="1" indent="-171450" algn="just">
              <a:buFont typeface="Arial" panose="020B0604020202020204" pitchFamily="34" charset="0"/>
              <a:buChar char="•"/>
            </a:pPr>
            <a:r>
              <a:rPr lang="en-US" sz="900" dirty="0">
                <a:latin typeface="+mj-lt"/>
              </a:rPr>
              <a:t>Azure SQL Managed Instance (Offline / Online)</a:t>
            </a:r>
          </a:p>
          <a:p>
            <a:pPr marL="514350" lvl="1" indent="-171450" algn="just">
              <a:buFont typeface="Arial" panose="020B0604020202020204" pitchFamily="34" charset="0"/>
              <a:buChar char="•"/>
            </a:pPr>
            <a:r>
              <a:rPr lang="en-US" sz="900" dirty="0">
                <a:latin typeface="+mj-lt"/>
              </a:rPr>
              <a:t>Azure SQL Virtual Machine (Offline / Online)</a:t>
            </a:r>
          </a:p>
          <a:p>
            <a:pPr marL="514350" lvl="1" indent="-171450" algn="just">
              <a:buFont typeface="Arial" panose="020B0604020202020204" pitchFamily="34" charset="0"/>
              <a:buChar char="•"/>
            </a:pPr>
            <a:r>
              <a:rPr lang="en-US" sz="900" dirty="0">
                <a:latin typeface="+mj-lt"/>
              </a:rPr>
              <a:t>Azure SQL Database (Offline)</a:t>
            </a:r>
          </a:p>
          <a:p>
            <a:pPr algn="just"/>
            <a:r>
              <a:rPr lang="en-US" sz="900" dirty="0"/>
              <a:t>• Access an integration runtime configuration page to download self hosted integrated runtime software and copy registration keys to configure an integration runtime.</a:t>
            </a:r>
          </a:p>
          <a:p>
            <a:pPr algn="just"/>
            <a:r>
              <a:rPr lang="en-US" sz="900" dirty="0"/>
              <a:t>• It provides target based customized list of prerequisites, documentation, and tutorial links.</a:t>
            </a:r>
          </a:p>
        </p:txBody>
      </p:sp>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1" end="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latin typeface="+mj-lt"/>
                <a:hlinkClick r:id="rId2"/>
              </a:rPr>
              <a:t>Public Preview: Create and manage Azure Monitor managed Prometheus rules in Azure portal</a:t>
            </a:r>
            <a:endParaRPr lang="en-US" sz="1000" dirty="0">
              <a:latin typeface="+mj-lt"/>
            </a:endParaRPr>
          </a:p>
          <a:p>
            <a:pPr algn="just"/>
            <a:r>
              <a:rPr lang="en-US" sz="1000" dirty="0">
                <a:latin typeface="+mj-lt"/>
              </a:rPr>
              <a:t>Azure Monitor managed service for Prometheus supports recording rules and alert rules using </a:t>
            </a:r>
            <a:r>
              <a:rPr lang="en-US" sz="1000" dirty="0" err="1">
                <a:latin typeface="+mj-lt"/>
              </a:rPr>
              <a:t>PromQL</a:t>
            </a:r>
            <a:r>
              <a:rPr lang="en-US" sz="1000" dirty="0">
                <a:latin typeface="+mj-lt"/>
              </a:rPr>
              <a:t> queries, which are managed using Azure Managed Prometheus rule groups.</a:t>
            </a:r>
          </a:p>
          <a:p>
            <a:pPr algn="just"/>
            <a:r>
              <a:rPr lang="en-US" sz="1000" dirty="0">
                <a:latin typeface="+mj-lt"/>
              </a:rPr>
              <a:t>Previously only available via programmatic interfaces, now it is possible to create and manage Prometheus rule groups, alert rules and recording rules in the Azure Portal, using easy-to-navigate UI. With a few clicks, it is allowed to view a list of groups, create new groups and rules, or modify existing rules to fine-tune their performance, update their action and notification settings, and more.</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4187975"/>
          </a:xfrm>
        </p:spPr>
        <p:txBody>
          <a:bodyPr/>
          <a:lstStyle/>
          <a:p>
            <a:pPr algn="just"/>
            <a:r>
              <a:rPr lang="en-US" sz="1000" dirty="0">
                <a:hlinkClick r:id="rId3"/>
              </a:rPr>
              <a:t>General availability: Azure Monitor Application Insights Browser SDK Loader for Node.js</a:t>
            </a:r>
            <a:endParaRPr lang="en-US" sz="1000" dirty="0"/>
          </a:p>
          <a:p>
            <a:pPr algn="just"/>
            <a:r>
              <a:rPr lang="en-US" sz="1000" dirty="0"/>
              <a:t>Azure Monitor Application Insights is a cloud native application monitoring offering which enables customers to observe failures, bottlenecks, and usage patterns to improve application performance and effectiveness. The Browser SDK Loader (formerly called web snippet auto-injection) makes it easier to onboard to Application Insights usage experiences, allowing to understand user behavior and pinpoint performance issues in the browser. Customers monitoring Node.js applications can take advantage of this new capability by upgrading to Application Insights Node.js SDK version 3.1 or later and setting the configuration ‘</a:t>
            </a:r>
            <a:r>
              <a:rPr lang="en-US" sz="1000" dirty="0" err="1"/>
              <a:t>enableWebInstrumentation</a:t>
            </a:r>
            <a:r>
              <a:rPr lang="en-US" sz="1000" dirty="0"/>
              <a:t>’ to ‘true’.</a:t>
            </a:r>
          </a:p>
          <a:p>
            <a:pPr algn="just"/>
            <a:r>
              <a:rPr lang="en-US" sz="1000" dirty="0">
                <a:hlinkClick r:id="rId4"/>
              </a:rPr>
              <a:t>Generally Available: Collect Syslog from AKS nodes using Azure Monitor Container Insights</a:t>
            </a:r>
            <a:endParaRPr lang="en-US" sz="1000" dirty="0"/>
          </a:p>
          <a:p>
            <a:pPr algn="just"/>
            <a:r>
              <a:rPr lang="en-US" sz="1000" dirty="0"/>
              <a:t>The GA release comes with reliability improvements, an out-of-box dashboard in Azure Managed Grafana, and the ability to send Syslog data to Microsoft Sentinel.</a:t>
            </a:r>
          </a:p>
          <a:p>
            <a:pPr algn="just"/>
            <a:r>
              <a:rPr lang="en-US" sz="1000" dirty="0"/>
              <a:t>Customers can now collect Syslog from their AKS Clusters using Azure Monitor - Container insights. Combined with SIEM systems (Microsoft Sentinel) and observability tools (Azure Monitor), syslog collection enables security monitoring and troubleshooting for AKS clusters. </a:t>
            </a:r>
          </a:p>
        </p:txBody>
      </p:sp>
    </p:spTree>
    <p:extLst>
      <p:ext uri="{BB962C8B-B14F-4D97-AF65-F5344CB8AC3E}">
        <p14:creationId xmlns:p14="http://schemas.microsoft.com/office/powerpoint/2010/main" val="504076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customXml/itemProps2.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E04B39D-0CBA-4F8F-8809-785207E87965}">
  <ds:schemaRefs>
    <ds:schemaRef ds:uri="http://schemas.microsoft.com/sharepoint/v3/contenttype/forms"/>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Covers</Template>
  <TotalTime>5359</TotalTime>
  <Words>3646</Words>
  <Application>Microsoft Office PowerPoint</Application>
  <PresentationFormat>On-screen Show (16:9)</PresentationFormat>
  <Paragraphs>172</Paragraphs>
  <Slides>30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Human Sans Regular</vt:lpstr>
      <vt:lpstr>Continuum Theme</vt:lpstr>
      <vt:lpstr>Azure Times #97</vt:lpstr>
      <vt:lpstr>PowerPoint Presentation</vt:lpstr>
      <vt:lpstr>Security &amp; Identity Updates</vt:lpstr>
      <vt:lpstr>Security &amp; Identity Updates</vt:lpstr>
      <vt:lpstr>Security &amp; Identity Updates</vt:lpstr>
      <vt:lpstr>Security &amp; Identity Updates</vt:lpstr>
      <vt:lpstr>PowerPoint Presentation</vt:lpstr>
      <vt:lpstr>Management &amp; Governance Updates</vt:lpstr>
      <vt:lpstr>Management &amp; Governance Updates</vt:lpstr>
      <vt:lpstr>Management &amp; Governance Updates</vt:lpstr>
      <vt:lpstr>PowerPoint Presentation</vt:lpstr>
      <vt:lpstr>Compute Updates</vt:lpstr>
      <vt:lpstr>Compute Updates</vt:lpstr>
      <vt:lpstr>PowerPoint Presentation</vt:lpstr>
      <vt:lpstr>Storage &amp; Data Updates</vt:lpstr>
      <vt:lpstr>Storage &amp; Data Updates</vt:lpstr>
      <vt:lpstr>PowerPoint Presentation</vt:lpstr>
      <vt:lpstr>Databases Updates</vt:lpstr>
      <vt:lpstr>Databases Updates</vt:lpstr>
      <vt:lpstr>PowerPoint Presentation</vt:lpstr>
      <vt:lpstr>Integration Updates</vt:lpstr>
      <vt:lpstr>Integration Updates</vt:lpstr>
      <vt:lpstr>PowerPoint Presentation</vt:lpstr>
      <vt:lpstr>ML &amp; AI &amp; IOT Updates</vt:lpstr>
      <vt:lpstr>PowerPoint Presentation</vt:lpstr>
      <vt:lpstr>Miscellaneous Updates</vt:lpstr>
      <vt:lpstr>Miscellaneous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Rotar-ADM</cp:lastModifiedBy>
  <cp:revision>175</cp:revision>
  <dcterms:created xsi:type="dcterms:W3CDTF">2018-01-26T19:23:30Z</dcterms:created>
  <dcterms:modified xsi:type="dcterms:W3CDTF">2023-11-29T05:51:04Z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