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1"/>
  </p:notesMasterIdLst>
  <p:handoutMasterIdLst>
    <p:handoutMasterId r:id="rId42"/>
  </p:handoutMasterIdLst>
  <p:sldIdLst>
    <p:sldId id="2142532340" r:id="rId5"/>
    <p:sldId id="2146847045" r:id="rId6"/>
    <p:sldId id="10657" r:id="rId7"/>
    <p:sldId id="2146847046" r:id="rId8"/>
    <p:sldId id="2146847089" r:id="rId9"/>
    <p:sldId id="2146847090" r:id="rId10"/>
    <p:sldId id="2146847091" r:id="rId11"/>
    <p:sldId id="2146847047" r:id="rId12"/>
    <p:sldId id="2146847048" r:id="rId13"/>
    <p:sldId id="2146847092" r:id="rId14"/>
    <p:sldId id="2146847093" r:id="rId15"/>
    <p:sldId id="2146847094" r:id="rId16"/>
    <p:sldId id="2146847095" r:id="rId17"/>
    <p:sldId id="2146847049" r:id="rId18"/>
    <p:sldId id="2146847050" r:id="rId19"/>
    <p:sldId id="2146847096" r:id="rId20"/>
    <p:sldId id="2146847097" r:id="rId21"/>
    <p:sldId id="2146847098" r:id="rId22"/>
    <p:sldId id="2146847099" r:id="rId23"/>
    <p:sldId id="2146847054" r:id="rId24"/>
    <p:sldId id="2146847103" r:id="rId25"/>
    <p:sldId id="2146847104" r:id="rId26"/>
    <p:sldId id="2146847105" r:id="rId27"/>
    <p:sldId id="2146847056" r:id="rId28"/>
    <p:sldId id="2146847107" r:id="rId29"/>
    <p:sldId id="2146847108" r:id="rId30"/>
    <p:sldId id="2146847119" r:id="rId31"/>
    <p:sldId id="2146847120" r:id="rId32"/>
    <p:sldId id="2146847121" r:id="rId33"/>
    <p:sldId id="2146847122" r:id="rId34"/>
    <p:sldId id="2146847062" r:id="rId35"/>
    <p:sldId id="2146847115" r:id="rId36"/>
    <p:sldId id="2146847116" r:id="rId37"/>
    <p:sldId id="2146847085" r:id="rId38"/>
    <p:sldId id="2146847084" r:id="rId39"/>
    <p:sldId id="2146847064" r:id="rId4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 id="2146847091"/>
            <p14:sldId id="2146847047"/>
          </p14:sldIdLst>
        </p14:section>
        <p14:section name="Management &amp; Governance" id="{34181601-6D48-4406-A525-C7B5A12C6C5B}">
          <p14:sldIdLst>
            <p14:sldId id="2146847048"/>
            <p14:sldId id="2146847092"/>
            <p14:sldId id="2146847093"/>
            <p14:sldId id="2146847094"/>
            <p14:sldId id="2146847095"/>
            <p14:sldId id="2146847049"/>
          </p14:sldIdLst>
        </p14:section>
        <p14:section name="Compute" id="{05AA80BB-8802-49AB-8336-A884227CE2F7}">
          <p14:sldIdLst>
            <p14:sldId id="2146847050"/>
            <p14:sldId id="2146847096"/>
            <p14:sldId id="2146847097"/>
            <p14:sldId id="2146847098"/>
            <p14:sldId id="2146847099"/>
          </p14:sldIdLst>
        </p14:section>
        <p14:section name="Storage &amp; Data" id="{1F159046-CE0A-45BC-9D5B-6E6C95980F78}">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ldId id="2146847056"/>
            <p14:sldId id="2146847107"/>
            <p14:sldId id="2146847108"/>
          </p14:sldIdLst>
        </p14:section>
        <p14:section name="ML &amp; AI &amp; IOT" id="{F4E1EAF1-55E9-4CA4-8ADC-28B69C1D66D2}">
          <p14:sldIdLst>
            <p14:sldId id="2146847119"/>
            <p14:sldId id="2146847120"/>
            <p14:sldId id="2146847121"/>
            <p14:sldId id="2146847122"/>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2646" y="15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public-preview-resiliency-review-on-azure-advisor/" TargetMode="External"/><Relationship Id="rId2" Type="http://schemas.openxmlformats.org/officeDocument/2006/relationships/hyperlink" Target="https://techcommunity.microsoft.com/t5/exchange-team-blog/public-preview-high-volume-email-for-microsoft-365/ba-p/4102271"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arc-blog/coming-soon-transition-to-ws2012-r2-esus-enabled-by-azure-arc/ba-p/410406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helderpinto/AzureOptimizationEngine" TargetMode="Externa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microsoft/adaptive_cloud_community"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azurefiles-vaultedbackups/?cdn=disable" TargetMode="External"/><Relationship Id="rId2" Type="http://schemas.openxmlformats.org/officeDocument/2006/relationships/hyperlink" Target="https://azure.microsoft.com/en-us/updates/mysql-flexibleserverlongtermretenttio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t5/azure-lab-services-blog/hardware-support-change-with-gpu-labs-that-use-lab-accounts/ba-p/4020895" TargetMode="External"/><Relationship Id="rId2" Type="http://schemas.openxmlformats.org/officeDocument/2006/relationships/hyperlink" Target="https://techcommunity.microsoft.com/t5/apps-on-azure-blog/announcing-java-21-and-tomcat-10-1-on-azure-app-service/ba-p/4105714"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public-preview-of-azure-openai-and-ai-search-inapp-connectors-for-logic-apps-standard/" TargetMode="External"/><Relationship Id="rId2" Type="http://schemas.openxmlformats.org/officeDocument/2006/relationships/hyperlink" Target="https://azure.microsoft.com/en-us/updates/general-availability-of-azure-logic-apps-connectors-for-ibm-mainframe-and-midranges/" TargetMode="Externa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ga-aks-cost-views-2/" TargetMode="External"/><Relationship Id="rId2" Type="http://schemas.openxmlformats.org/officeDocument/2006/relationships/hyperlink" Target="https://techcommunity.microsoft.com/t5/linux-and-open-source-blog/red-hat-enterprise-linux-pricing-update/ba-p/4097754" TargetMode="Externa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t5/azure-integration-services-blog/file-systems-connector-support-on-workflow-standard-plans/ba-p/4093382" TargetMode="External"/><Relationship Id="rId2" Type="http://schemas.openxmlformats.org/officeDocument/2006/relationships/hyperlink" Target="https://azure.github.io/AppService/2024/04/04/Public-Preview-Sidecars-Webjob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azure-sql-blog/announcing-sql-server-data-tools-ssdt-for-arm64-architecture-in/ba-p/4103928" TargetMode="External"/><Relationship Id="rId2" Type="http://schemas.openxmlformats.org/officeDocument/2006/relationships/hyperlink" Target="https://techcommunity.microsoft.com/t5/azure-sql-blog/microsoft-copilot-in-azure-extends-capabilities-to-azure-sql/ba-p/4075408"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s://www.microsoft.com/en-us/sql-server/blog/2024/04/01/provision-premium-ssd-v2-storage-for-microsoft-sql-server-on-azure-virtual-machines-in-the-microsoft-azure-portal/" TargetMode="External"/><Relationship Id="rId2" Type="http://schemas.openxmlformats.org/officeDocument/2006/relationships/hyperlink" Target="https://devblogs.microsoft.com/cosmosdb/introducing-vcore-based-azure-cosmos-db-for-mongodb-latest-ai-features/"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hyperlink" Target="https://techcommunity.microsoft.com/t5/azure-sql-blog/create-sql-logins-and-users-for-nonunique-microsoft-entra/ba-p/410636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en-us/updates/announcing-general-availability-of-azure-api-management-basic-v2-and-standard-v2-tier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vblogs.microsoft.com/devops/ab-links-on-github-pull-request-and-scale-improvements/#%f0%9f%8e%89-add-link-to-github-commit-or-pull-request-ga" TargetMode="External"/><Relationship Id="rId7" Type="http://schemas.openxmlformats.org/officeDocument/2006/relationships/image" Target="../media/image18.png"/><Relationship Id="rId2" Type="http://schemas.openxmlformats.org/officeDocument/2006/relationships/hyperlink" Target="https://devblogs.microsoft.com/devops/ab-links-on-github-pull-request-and-scale-improvements/" TargetMode="External"/><Relationship Id="rId1" Type="http://schemas.openxmlformats.org/officeDocument/2006/relationships/slideLayout" Target="../slideLayouts/slideLayout7.xml"/><Relationship Id="rId6" Type="http://schemas.openxmlformats.org/officeDocument/2006/relationships/hyperlink" Target="https://devblogs.microsoft.com/devops/end-of-support-for-microsoft-products-reliant-on-older-azure-devops-authentication/" TargetMode="External"/><Relationship Id="rId5" Type="http://schemas.openxmlformats.org/officeDocument/2006/relationships/hyperlink" Target="https://devblogs.microsoft.com/devops/ab-links-on-github-pull-request-and-scale-improvements/#%f0%9f%94%97-ab-links-on-github-pull-request-private-preview" TargetMode="External"/><Relationship Id="rId4" Type="http://schemas.openxmlformats.org/officeDocument/2006/relationships/hyperlink" Target="https://devblogs.microsoft.com/devops/ab-links-on-github-pull-request-and-scale-improvements/#%e2%ad%90-github-connection-improvements-private-preview"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blog/2024-04-02-bringing-enterprise-level-security-and-even-more-power-to-github-hosted-runners/#gpu-hosted-runners-available-in-public-beta-%f0%9f%8e%89" TargetMode="External"/><Relationship Id="rId2" Type="http://schemas.openxmlformats.org/officeDocument/2006/relationships/hyperlink" Target="https://github.blog/2024-04-02-bringing-enterprise-level-security-and-even-more-power-to-github-hosted-runners/#introducing-additional-runners-skus-%f0%9f%8e%89" TargetMode="Externa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github.blog/2024-04-02-bringing-enterprise-level-security-and-even-more-power-to-github-hosted-runne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azure-virtual-network-manager-security-admin-rule-generally-available-in-45-regions/" TargetMode="External"/><Relationship Id="rId2" Type="http://schemas.openxmlformats.org/officeDocument/2006/relationships/hyperlink" Target="https://learn.microsoft.com/en-us/azure/expressroute/metro"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techcommunity.microsoft.com/t5/azure-tools-blog/azure-verified-modules-monthly-update-march/ba-p/4103913"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echcommunity.microsoft.com/t5/azure-communication-services/azure-communication-services-april-2024-feature-updates/ba-p/4106987" TargetMode="Externa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hyperlink" Target="https://techcommunity.microsoft.com/t5/planner-blog/the-new-microsoft-planner-begins-roll-out-to-general/ba-p/4101056" TargetMode="External"/><Relationship Id="rId2" Type="http://schemas.openxmlformats.org/officeDocument/2006/relationships/hyperlink" Target="https://azure.microsoft.com/en-us/updates/action-recommended-prepare-for-model-version-retirement-in-azure-openai/"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chcommunity.microsoft.com/t5/microsoft-entra-blog/introducing-new-and-upcoming-entra-recommendations-to-enhance/ba-p/3796390" TargetMode="External"/><Relationship Id="rId2" Type="http://schemas.openxmlformats.org/officeDocument/2006/relationships/hyperlink" Target="https://techcommunity.microsoft.com/t5/microsoft-entra-blog/important-update-deprecation-of-azure-ad-powershell-and-msonline/ba-p/4094536"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t5/microsoft-entra-blog/what-s-new-in-microsoft-entra/ba-p/3796391" TargetMode="External"/><Relationship Id="rId2" Type="http://schemas.openxmlformats.org/officeDocument/2006/relationships/hyperlink" Target="https://techcommunity.microsoft.com/t5/microsoft-entra-blog/important-update-azure-ad-graph-api-retirement/ba-p/4090534" TargetMode="External"/><Relationship Id="rId1" Type="http://schemas.openxmlformats.org/officeDocument/2006/relationships/slideLayout" Target="../slideLayouts/slideLayout7.xml"/><Relationship Id="rId5" Type="http://schemas.openxmlformats.org/officeDocument/2006/relationships/hyperlink" Target="https://learn.microsoft.com/en-us/entra/identity/hybrid/connect/reference-connect-version-history#retiring-microsoft-entra-connect-2x-versions" TargetMode="External"/><Relationship Id="rId4" Type="http://schemas.openxmlformats.org/officeDocument/2006/relationships/hyperlink" Target="https://learn.microsoft.com/en-us/entra/identity/hybrid/connect/reference-connect-version-history#238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microsoft-defender-for-cloud/secrets-scanning-for-cloud-deployments/ba-p/4102965" TargetMode="External"/><Relationship Id="rId2" Type="http://schemas.openxmlformats.org/officeDocument/2006/relationships/hyperlink" Target="https://techcommunity.microsoft.com/t5/microsoft-defender-for-cloud/microsoft-defender-for-cloud-free-trial-per-plan/ba-p/4102865"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microsoft.com/en-us/security/blog/2024/04/03/get-end-to-end-protection-with-microsofts-unified-security-operations-platform-now-in-public-pre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#113</a:t>
            </a:r>
          </a:p>
        </p:txBody>
      </p:sp>
      <p:sp>
        <p:nvSpPr>
          <p:cNvPr id="4" name="Text Placeholder 3"/>
          <p:cNvSpPr>
            <a:spLocks noGrp="1"/>
          </p:cNvSpPr>
          <p:nvPr>
            <p:ph type="body" sz="quarter" idx="11"/>
          </p:nvPr>
        </p:nvSpPr>
        <p:spPr/>
        <p:txBody>
          <a:bodyPr/>
          <a:lstStyle/>
          <a:p>
            <a:r>
              <a:rPr lang="en-US" spc="300" dirty="0"/>
              <a:t>April 10,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960505"/>
          </a:xfrm>
        </p:spPr>
        <p:txBody>
          <a:bodyPr/>
          <a:lstStyle/>
          <a:p>
            <a:pPr algn="just"/>
            <a:r>
              <a:rPr lang="en-US" sz="1000" dirty="0">
                <a:hlinkClick r:id="rId2"/>
              </a:rPr>
              <a:t>Public Preview: High Volume Email for Microsoft 365</a:t>
            </a:r>
            <a:endParaRPr lang="en-US" sz="1000" dirty="0"/>
          </a:p>
          <a:p>
            <a:pPr algn="just"/>
            <a:r>
              <a:rPr lang="en-US" sz="1000" dirty="0"/>
              <a:t>MS announced the public preview </a:t>
            </a:r>
            <a:r>
              <a:rPr lang="en-US" sz="1000" b="1" dirty="0"/>
              <a:t>of High-Volume Email (HVE) for Microsoft 365</a:t>
            </a:r>
            <a:r>
              <a:rPr lang="en-US" sz="1000" dirty="0"/>
              <a:t>. HVE is a new service designed primarily for line of business applications and other high-volume </a:t>
            </a:r>
            <a:r>
              <a:rPr lang="en-US" sz="1000" b="1" dirty="0"/>
              <a:t>SMTP Auth submissions </a:t>
            </a:r>
            <a:r>
              <a:rPr lang="en-US" sz="1000" dirty="0"/>
              <a:t>that enables to send internal messages beyond the current limits of Exchange Online. </a:t>
            </a:r>
            <a:r>
              <a:rPr lang="en-US" sz="1000" b="1" dirty="0"/>
              <a:t>Customers using on-premises </a:t>
            </a:r>
            <a:r>
              <a:rPr lang="en-US" sz="1000" dirty="0"/>
              <a:t>servers in an Exchange hybrid configuration to send a large volume of internal messages can use this service instead and decommission their on-premises servers.</a:t>
            </a:r>
          </a:p>
          <a:p>
            <a:pPr algn="just"/>
            <a:r>
              <a:rPr lang="en-US" sz="1000" dirty="0"/>
              <a:t>HVE allows you to create </a:t>
            </a:r>
            <a:r>
              <a:rPr lang="en-US" sz="1000" b="1" dirty="0" err="1"/>
              <a:t>MailUsers</a:t>
            </a:r>
            <a:r>
              <a:rPr lang="en-US" sz="1000" dirty="0"/>
              <a:t> (up to 20 during the preview) in Exchange Online that can send messages using a specific SMTP endpoint.</a:t>
            </a:r>
          </a:p>
          <a:p>
            <a:pPr marL="171450" indent="-171450" algn="just">
              <a:buFont typeface="Arial" panose="020B0604020202020204" pitchFamily="34" charset="0"/>
              <a:buChar char="•"/>
            </a:pPr>
            <a:r>
              <a:rPr lang="en-US" sz="1000" dirty="0"/>
              <a:t>Server/Endpoint: smtp-hve.office365.com</a:t>
            </a:r>
          </a:p>
          <a:p>
            <a:pPr marL="171450" indent="-171450" algn="just">
              <a:buFont typeface="Arial" panose="020B0604020202020204" pitchFamily="34" charset="0"/>
              <a:buChar char="•"/>
            </a:pPr>
            <a:r>
              <a:rPr lang="en-US" sz="1000" dirty="0"/>
              <a:t>Port: 587</a:t>
            </a:r>
          </a:p>
          <a:p>
            <a:pPr marL="171450" indent="-171450" algn="just">
              <a:buFont typeface="Arial" panose="020B0604020202020204" pitchFamily="34" charset="0"/>
              <a:buChar char="•"/>
            </a:pPr>
            <a:r>
              <a:rPr lang="en-US" sz="1000" dirty="0"/>
              <a:t>TLS: STARTTLS</a:t>
            </a:r>
          </a:p>
          <a:p>
            <a:pPr marL="171450" indent="-171450" algn="just">
              <a:buFont typeface="Arial" panose="020B0604020202020204" pitchFamily="34" charset="0"/>
              <a:buChar char="•"/>
            </a:pPr>
            <a:r>
              <a:rPr lang="en-US" sz="1000" dirty="0"/>
              <a:t>TLS 1.2 and TLS 1.3 are supported</a:t>
            </a:r>
          </a:p>
          <a:p>
            <a:pPr marL="171450" indent="-171450" algn="just">
              <a:buFont typeface="Arial" panose="020B0604020202020204" pitchFamily="34" charset="0"/>
              <a:buChar char="•"/>
            </a:pPr>
            <a:r>
              <a:rPr lang="en-US" sz="1000" dirty="0"/>
              <a:t>Authentication: Username and password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316619"/>
          </a:xfrm>
        </p:spPr>
        <p:txBody>
          <a:bodyPr/>
          <a:lstStyle/>
          <a:p>
            <a:pPr algn="just"/>
            <a:r>
              <a:rPr lang="en-US" dirty="0">
                <a:hlinkClick r:id="rId3"/>
              </a:rPr>
              <a:t>Public Preview: Resiliency Review on Azure Advisor</a:t>
            </a:r>
            <a:endParaRPr lang="en-US" dirty="0"/>
          </a:p>
          <a:p>
            <a:pPr algn="just"/>
            <a:r>
              <a:rPr lang="en-US" dirty="0"/>
              <a:t>Recommendations </a:t>
            </a:r>
            <a:r>
              <a:rPr lang="en-US" b="1" dirty="0"/>
              <a:t>from WAF Reliability reviews in Advisor helps </a:t>
            </a:r>
            <a:r>
              <a:rPr lang="en-US" dirty="0"/>
              <a:t>focus on the most important recommendations to ensure workloads remain resilient. As part of the review, </a:t>
            </a:r>
            <a:r>
              <a:rPr lang="en-US" b="1" dirty="0"/>
              <a:t>personalized and prioritized recommendations </a:t>
            </a:r>
            <a:r>
              <a:rPr lang="en-US" dirty="0"/>
              <a:t>from Microsoft Cloud Solution Architects will be presented. </a:t>
            </a:r>
          </a:p>
          <a:p>
            <a:pPr algn="just"/>
            <a:r>
              <a:rPr lang="en-US" b="1" dirty="0"/>
              <a:t>Resiliency reviews </a:t>
            </a:r>
            <a:r>
              <a:rPr lang="en-US" dirty="0"/>
              <a:t>are available to customers with Unified or Premier Support contracts via a Well Architected Reliability Assessment.</a:t>
            </a:r>
          </a:p>
        </p:txBody>
      </p:sp>
      <p:pic>
        <p:nvPicPr>
          <p:cNvPr id="7170" name="Picture 2" descr="Screenshot of the Azure Advisor Resiliency Reviews opening page.">
            <a:extLst>
              <a:ext uri="{FF2B5EF4-FFF2-40B4-BE49-F238E27FC236}">
                <a16:creationId xmlns:a16="http://schemas.microsoft.com/office/drawing/2014/main" id="{CE5687E4-FE84-DC8E-AB3C-E8B2228114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100" y="2249198"/>
            <a:ext cx="3441255" cy="144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Transition to WS2012/R2 ESUs enabled by Azure Arc for Year 2 and beyond</a:t>
            </a:r>
            <a:endParaRPr lang="en-US" dirty="0"/>
          </a:p>
          <a:p>
            <a:pPr algn="just"/>
            <a:r>
              <a:rPr lang="en-US" b="1" dirty="0"/>
              <a:t>Customers will be able to transition </a:t>
            </a:r>
            <a:r>
              <a:rPr lang="en-US" dirty="0"/>
              <a:t>to Azure Arc for WS2012 Extended Security Updates enabled by Azure Arc for Year 2 if they had purchased Year 1 of Extended Security Updates for Volume Licensing. This experience will ask </a:t>
            </a:r>
            <a:r>
              <a:rPr lang="en-US" b="1" dirty="0"/>
              <a:t>customers to supply their Invoice Id</a:t>
            </a:r>
            <a:r>
              <a:rPr lang="en-US" dirty="0"/>
              <a:t>, corresponding to WS2012 ESU purchases from Volume Licensing.</a:t>
            </a:r>
          </a:p>
          <a:p>
            <a:pPr algn="just"/>
            <a:r>
              <a:rPr lang="en-US" dirty="0"/>
              <a:t>With its pay as you go flexibility as </a:t>
            </a:r>
            <a:r>
              <a:rPr lang="en-US" b="1" dirty="0"/>
              <a:t>an Azure billed </a:t>
            </a:r>
            <a:r>
              <a:rPr lang="en-US" dirty="0"/>
              <a:t>service and inclusion of Azure management services like Azure Update Manager and Machine Configuration at no additional cost, </a:t>
            </a:r>
            <a:r>
              <a:rPr lang="en-US" b="1" dirty="0"/>
              <a:t>WS2012 ESUs </a:t>
            </a:r>
            <a:r>
              <a:rPr lang="en-US" dirty="0"/>
              <a:t>enabled by Azure Arc offer financial and experience benefits to customers. This is especially critical to support customers in their journey of migrating and modernizing End of Life infrastructure to Azure.</a:t>
            </a:r>
          </a:p>
        </p:txBody>
      </p:sp>
      <p:pic>
        <p:nvPicPr>
          <p:cNvPr id="14338" name="Picture 2" descr="thumbnail image 1 of blog post titled &#10; &#10; &#10;  &#10; &#10; &#10; &#10;    &#10;  &#10;   &#10;    &#10;      &#10;       Coming Soon: Transition to WS2012/R2 ESUs enabled by Azure Arc for Year 2 and beyond&#10;       &#10;      &#10;     &#10;   &#10;  &#10; &#10;   &#10; &#10; &#10; &#10; &#10; &#10;">
            <a:extLst>
              <a:ext uri="{FF2B5EF4-FFF2-40B4-BE49-F238E27FC236}">
                <a16:creationId xmlns:a16="http://schemas.microsoft.com/office/drawing/2014/main" id="{92017FCC-7BED-5CCD-0518-C259104926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4554" y="914400"/>
            <a:ext cx="4033671" cy="396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05620"/>
          </a:xfrm>
        </p:spPr>
        <p:txBody>
          <a:bodyPr/>
          <a:lstStyle/>
          <a:p>
            <a:pPr algn="just"/>
            <a:r>
              <a:rPr lang="en-US" dirty="0">
                <a:hlinkClick r:id="rId2"/>
              </a:rPr>
              <a:t>Azure Optimization Engine</a:t>
            </a:r>
            <a:endParaRPr lang="en-US" dirty="0"/>
          </a:p>
          <a:p>
            <a:pPr algn="just"/>
            <a:r>
              <a:rPr lang="en-US" dirty="0"/>
              <a:t>The </a:t>
            </a:r>
            <a:r>
              <a:rPr lang="en-US" b="1" dirty="0"/>
              <a:t>Azure Optimization Engine (AOE) </a:t>
            </a:r>
            <a:r>
              <a:rPr lang="en-US" dirty="0"/>
              <a:t>provides you with additional reporting that complements Azure-native tooling for Azure commitment purchase decision and review processes, based on a daily export of your Azure billing events to a Log Analytics workspace. </a:t>
            </a:r>
          </a:p>
          <a:p>
            <a:pPr marL="171450" indent="-171450" algn="just">
              <a:buFont typeface="Arial" panose="020B0604020202020204" pitchFamily="34" charset="0"/>
              <a:buChar char="•"/>
            </a:pPr>
            <a:r>
              <a:rPr lang="en-US" b="1" dirty="0"/>
              <a:t>Benefits Usage</a:t>
            </a:r>
            <a:r>
              <a:rPr lang="en-US" dirty="0"/>
              <a:t>: an overview of Azure pricing models usage.</a:t>
            </a:r>
          </a:p>
          <a:p>
            <a:pPr marL="171450" indent="-171450" algn="just">
              <a:buFont typeface="Arial" panose="020B0604020202020204" pitchFamily="34" charset="0"/>
              <a:buChar char="•"/>
            </a:pPr>
            <a:r>
              <a:rPr lang="en-US" b="1" dirty="0"/>
              <a:t>Benefits Simulation</a:t>
            </a:r>
            <a:r>
              <a:rPr lang="en-US" dirty="0"/>
              <a:t>: exploring different commitment scenarios.</a:t>
            </a:r>
          </a:p>
          <a:p>
            <a:pPr marL="171450" indent="-171450" algn="just">
              <a:buFont typeface="Arial" panose="020B0604020202020204" pitchFamily="34" charset="0"/>
              <a:buChar char="•"/>
            </a:pPr>
            <a:r>
              <a:rPr lang="en-US" b="1" dirty="0"/>
              <a:t>Reservations Potential</a:t>
            </a:r>
            <a:r>
              <a:rPr lang="en-US" dirty="0"/>
              <a:t>: deep analysis of On-Demand VM sizes usage.</a:t>
            </a:r>
          </a:p>
          <a:p>
            <a:pPr marL="171450" indent="-171450" algn="just">
              <a:buFont typeface="Arial" panose="020B0604020202020204" pitchFamily="34" charset="0"/>
              <a:buChar char="•"/>
            </a:pPr>
            <a:r>
              <a:rPr lang="en-US" b="1" dirty="0"/>
              <a:t>Reservations Usage</a:t>
            </a:r>
            <a:r>
              <a:rPr lang="en-US" dirty="0"/>
              <a:t>: deep analysis of Reservations performance.</a:t>
            </a:r>
          </a:p>
          <a:p>
            <a:pPr marL="171450" indent="-171450" algn="just">
              <a:buFont typeface="Arial" panose="020B0604020202020204" pitchFamily="34" charset="0"/>
              <a:buChar char="•"/>
            </a:pPr>
            <a:r>
              <a:rPr lang="en-US" b="1" dirty="0"/>
              <a:t>Savings Plans Usage</a:t>
            </a:r>
            <a:r>
              <a:rPr lang="en-US" dirty="0"/>
              <a:t>: deep analysis of Savings Plans performance.</a:t>
            </a:r>
          </a:p>
          <a:p>
            <a:pPr algn="just"/>
            <a:endParaRPr lang="en-US" dirty="0"/>
          </a:p>
        </p:txBody>
      </p:sp>
      <p:pic>
        <p:nvPicPr>
          <p:cNvPr id="16386" name="Picture 2" descr="Block Blob Storage usage analysis with Lifecycle Management recommendations">
            <a:extLst>
              <a:ext uri="{FF2B5EF4-FFF2-40B4-BE49-F238E27FC236}">
                <a16:creationId xmlns:a16="http://schemas.microsoft.com/office/drawing/2014/main" id="{6E11925E-1448-4960-5871-72B21C7BF0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856" y="3174999"/>
            <a:ext cx="4024356" cy="153987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Policy Compliance state, with evolution over time">
            <a:extLst>
              <a:ext uri="{FF2B5EF4-FFF2-40B4-BE49-F238E27FC236}">
                <a16:creationId xmlns:a16="http://schemas.microsoft.com/office/drawing/2014/main" id="{E822C871-0D30-2362-03B3-987180C816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32693" y="1000993"/>
            <a:ext cx="3955312" cy="1913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00870"/>
          </a:xfrm>
        </p:spPr>
        <p:txBody>
          <a:bodyPr/>
          <a:lstStyle/>
          <a:p>
            <a:pPr algn="just"/>
            <a:r>
              <a:rPr lang="en-US" dirty="0">
                <a:hlinkClick r:id="rId2"/>
              </a:rPr>
              <a:t>Azure Adaptive Cloud Community</a:t>
            </a:r>
            <a:endParaRPr lang="en-US" dirty="0"/>
          </a:p>
          <a:p>
            <a:pPr algn="just"/>
            <a:r>
              <a:rPr lang="en-US" dirty="0"/>
              <a:t>Once a month, the various Adaptive Cloud product groups at Microsoft will hold a call to showcase new features, talk through important topics and engage in a Q&amp;A regarding hybrid, </a:t>
            </a:r>
            <a:r>
              <a:rPr lang="en-US" dirty="0" err="1"/>
              <a:t>multicloud</a:t>
            </a:r>
            <a:r>
              <a:rPr lang="en-US" dirty="0"/>
              <a:t>, and edge. The foundational goals of the call are highlighted below:</a:t>
            </a:r>
          </a:p>
          <a:p>
            <a:pPr marL="171450" indent="-171450" algn="just">
              <a:buFont typeface="Arial" panose="020B0604020202020204" pitchFamily="34" charset="0"/>
              <a:buChar char="•"/>
            </a:pPr>
            <a:r>
              <a:rPr lang="en-US" b="1" dirty="0"/>
              <a:t>Provide the Adaptive </a:t>
            </a:r>
            <a:r>
              <a:rPr lang="en-US" dirty="0"/>
              <a:t>Cloud community with product updates for products and services such as Azure Arc, Azure Stack HCI, Azure IoT, AKS and much more.</a:t>
            </a:r>
          </a:p>
          <a:p>
            <a:pPr marL="171450" indent="-171450" algn="just">
              <a:buFont typeface="Arial" panose="020B0604020202020204" pitchFamily="34" charset="0"/>
              <a:buChar char="•"/>
            </a:pPr>
            <a:r>
              <a:rPr lang="en-US" b="1" dirty="0"/>
              <a:t>Host a short talk and/or demo </a:t>
            </a:r>
            <a:r>
              <a:rPr lang="en-US" dirty="0"/>
              <a:t>on Azure Adaptive Cloud technologies and products technologies</a:t>
            </a:r>
          </a:p>
          <a:p>
            <a:pPr marL="171450" indent="-171450" algn="just">
              <a:buFont typeface="Arial" panose="020B0604020202020204" pitchFamily="34" charset="0"/>
              <a:buChar char="•"/>
            </a:pPr>
            <a:r>
              <a:rPr lang="en-US" b="1" dirty="0"/>
              <a:t>Collect feedback from the community </a:t>
            </a:r>
            <a:r>
              <a:rPr lang="en-US" dirty="0"/>
              <a:t>on issues, blockers, use cases, and questions related to Azure Adaptive Cloud technologies and products</a:t>
            </a:r>
          </a:p>
          <a:p>
            <a:pPr algn="just"/>
            <a:endParaRPr lang="en-US" dirty="0"/>
          </a:p>
        </p:txBody>
      </p:sp>
      <p:pic>
        <p:nvPicPr>
          <p:cNvPr id="17410" name="Picture 2" descr="Adaptive Cloud Overview">
            <a:extLst>
              <a:ext uri="{FF2B5EF4-FFF2-40B4-BE49-F238E27FC236}">
                <a16:creationId xmlns:a16="http://schemas.microsoft.com/office/drawing/2014/main" id="{243C5BA7-6375-BBBE-7276-C2D62AB2D8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19744" y="965200"/>
            <a:ext cx="3741656" cy="203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20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Backup supports long term retention for backup of Azure Database for MySQL– Flexible Server</a:t>
            </a:r>
            <a:endParaRPr lang="en-US" sz="1000" dirty="0"/>
          </a:p>
          <a:p>
            <a:pPr algn="just"/>
            <a:r>
              <a:rPr lang="en-US" sz="1000" dirty="0"/>
              <a:t>Azure Backup and Azure Database Services bring to a new backup solution for MySQL-Flexible servers that supports retaining backups for up to 10 years.</a:t>
            </a:r>
          </a:p>
          <a:p>
            <a:pPr algn="just"/>
            <a:r>
              <a:rPr lang="en-US" sz="1000" dirty="0"/>
              <a:t>In preview:</a:t>
            </a:r>
          </a:p>
          <a:p>
            <a:pPr marL="171450" indent="-171450" algn="just">
              <a:buFont typeface="Arial" panose="020B0604020202020204" pitchFamily="34" charset="0"/>
              <a:buChar char="•"/>
            </a:pPr>
            <a:r>
              <a:rPr lang="en-US" sz="1000" dirty="0"/>
              <a:t>Comprehensive data protection against different levels of data loss ranging from accidental deletes to ransomware attacks.</a:t>
            </a:r>
          </a:p>
          <a:p>
            <a:pPr marL="171450" indent="-171450" algn="just">
              <a:buFont typeface="Arial" panose="020B0604020202020204" pitchFamily="34" charset="0"/>
              <a:buChar char="•"/>
            </a:pPr>
            <a:r>
              <a:rPr lang="en-US" sz="1000" b="1" dirty="0"/>
              <a:t>Customer controlled </a:t>
            </a:r>
            <a:r>
              <a:rPr lang="en-US" sz="1000" dirty="0"/>
              <a:t>scheduled and ad-hoc backup.</a:t>
            </a:r>
          </a:p>
          <a:p>
            <a:pPr marL="171450" indent="-171450" algn="just">
              <a:buFont typeface="Arial" panose="020B0604020202020204" pitchFamily="34" charset="0"/>
              <a:buChar char="•"/>
            </a:pPr>
            <a:r>
              <a:rPr lang="en-US" sz="1000" dirty="0"/>
              <a:t>Isolated backups stored in a separate security and fault domain.</a:t>
            </a:r>
          </a:p>
          <a:p>
            <a:pPr marL="171450" indent="-171450" algn="just">
              <a:buFont typeface="Arial" panose="020B0604020202020204" pitchFamily="34" charset="0"/>
              <a:buChar char="•"/>
            </a:pPr>
            <a:r>
              <a:rPr lang="en-US" sz="1000" b="1" dirty="0"/>
              <a:t>Long term retention </a:t>
            </a:r>
            <a:r>
              <a:rPr lang="en-US" sz="1000" dirty="0"/>
              <a:t>of backups</a:t>
            </a:r>
          </a:p>
          <a:p>
            <a:pPr marL="171450" indent="-171450" algn="just">
              <a:buFont typeface="Arial" panose="020B0604020202020204" pitchFamily="34" charset="0"/>
              <a:buChar char="•"/>
            </a:pPr>
            <a:r>
              <a:rPr lang="en-US" sz="1000" b="1" dirty="0"/>
              <a:t>Central Monitoring </a:t>
            </a:r>
            <a:r>
              <a:rPr lang="en-US" sz="1000" dirty="0"/>
              <a:t>of all backup operations and jobs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869544"/>
          </a:xfrm>
        </p:spPr>
        <p:txBody>
          <a:bodyPr/>
          <a:lstStyle/>
          <a:p>
            <a:pPr algn="just"/>
            <a:r>
              <a:rPr lang="en-US" dirty="0">
                <a:hlinkClick r:id="rId3"/>
              </a:rPr>
              <a:t>Public Preview: Azure Backup enables vaulted backups for Azure Files for comprehensive data protection.</a:t>
            </a:r>
            <a:endParaRPr lang="en-US" dirty="0"/>
          </a:p>
          <a:p>
            <a:pPr algn="just"/>
            <a:r>
              <a:rPr lang="en-US" dirty="0"/>
              <a:t>Azure Backup now supports transferring Files backups to the vault. The isolated backups enable seamless and assured recovery even if the source data gets compromised. </a:t>
            </a:r>
          </a:p>
          <a:p>
            <a:pPr marL="171450" indent="-171450" algn="just">
              <a:buFont typeface="Arial" panose="020B0604020202020204" pitchFamily="34" charset="0"/>
              <a:buChar char="•"/>
            </a:pPr>
            <a:r>
              <a:rPr lang="en-US" b="1" dirty="0"/>
              <a:t>Enhanced backup security </a:t>
            </a:r>
            <a:r>
              <a:rPr lang="en-US" dirty="0"/>
              <a:t>with features like immutability, customer managed key encryption (CMK), soft delete and multi-user authorization (MUA).</a:t>
            </a:r>
          </a:p>
          <a:p>
            <a:pPr marL="171450" indent="-171450" algn="just">
              <a:buFont typeface="Arial" panose="020B0604020202020204" pitchFamily="34" charset="0"/>
              <a:buChar char="•"/>
            </a:pPr>
            <a:r>
              <a:rPr lang="en-US" b="1" dirty="0"/>
              <a:t>Long term retention </a:t>
            </a:r>
            <a:r>
              <a:rPr lang="en-US" dirty="0"/>
              <a:t>of data up to 99 years to meet the compliance requirements in regulated industries.</a:t>
            </a:r>
          </a:p>
          <a:p>
            <a:pPr marL="171450" indent="-171450" algn="just">
              <a:buFont typeface="Arial" panose="020B0604020202020204" pitchFamily="34" charset="0"/>
              <a:buChar char="•"/>
            </a:pPr>
            <a:r>
              <a:rPr lang="en-US" b="1" dirty="0"/>
              <a:t>Business continuity </a:t>
            </a:r>
            <a:r>
              <a:rPr lang="en-US" dirty="0"/>
              <a:t>in the face of region outages with the ability to restore from the replicated backup copy in Azure paired region.</a:t>
            </a:r>
          </a:p>
          <a:p>
            <a:pPr marL="171450" indent="-171450" algn="just">
              <a:buFont typeface="Arial" panose="020B0604020202020204" pitchFamily="34" charset="0"/>
              <a:buChar char="•"/>
            </a:pPr>
            <a:r>
              <a:rPr lang="en-US" b="1" dirty="0"/>
              <a:t>Assured data recovery even </a:t>
            </a:r>
            <a:r>
              <a:rPr lang="en-US" dirty="0"/>
              <a:t>if the production storage or subscription is compromised with an ability to restore to an alternate subscription and file share.</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814970"/>
          </a:xfrm>
        </p:spPr>
        <p:txBody>
          <a:bodyPr/>
          <a:lstStyle/>
          <a:p>
            <a:r>
              <a:rPr lang="en-US" sz="1000" dirty="0">
                <a:hlinkClick r:id="rId2"/>
              </a:rPr>
              <a:t>Announcing Java 21 and Tomcat 10.1 on Azure App Service!</a:t>
            </a:r>
            <a:endParaRPr lang="en-US" sz="1000" dirty="0"/>
          </a:p>
          <a:p>
            <a:r>
              <a:rPr lang="en-US" sz="1000" dirty="0"/>
              <a:t>It is possible now to use Java 21 and Tomcat 10.1 on Azure App Service!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Hardware support change with GPU labs that use lab accounts</a:t>
            </a:r>
            <a:endParaRPr lang="en-US" dirty="0"/>
          </a:p>
          <a:p>
            <a:pPr algn="just"/>
            <a:r>
              <a:rPr lang="en-US" dirty="0"/>
              <a:t>Azure Datacenters regularly refresh hardware to ensure the highest quality offerings are available. An upcoming hardware change will impact specific lab account-based GPU SKUs</a:t>
            </a:r>
          </a:p>
          <a:p>
            <a:pPr algn="just"/>
            <a:r>
              <a:rPr lang="en-US" dirty="0"/>
              <a:t>These virtual machine sizes are impacted:</a:t>
            </a:r>
          </a:p>
          <a:p>
            <a:pPr marL="171450" indent="-171450" algn="just">
              <a:buFont typeface="Arial" panose="020B0604020202020204" pitchFamily="34" charset="0"/>
              <a:buChar char="•"/>
            </a:pPr>
            <a:r>
              <a:rPr lang="en-US" b="1" dirty="0"/>
              <a:t>Small GPU (Compute)</a:t>
            </a:r>
          </a:p>
          <a:p>
            <a:pPr marL="171450" indent="-171450" algn="just">
              <a:buFont typeface="Arial" panose="020B0604020202020204" pitchFamily="34" charset="0"/>
              <a:buChar char="•"/>
            </a:pPr>
            <a:r>
              <a:rPr lang="en-US" b="1" dirty="0"/>
              <a:t>Small GPU (Visualization)</a:t>
            </a:r>
          </a:p>
          <a:p>
            <a:pPr marL="171450" indent="-171450" algn="just">
              <a:buFont typeface="Arial" panose="020B0604020202020204" pitchFamily="34" charset="0"/>
              <a:buChar char="•"/>
            </a:pPr>
            <a:r>
              <a:rPr lang="en-US" b="1" dirty="0"/>
              <a:t>Medium GPU (Visualization)</a:t>
            </a:r>
          </a:p>
          <a:p>
            <a:pPr algn="just"/>
            <a:r>
              <a:rPr lang="en-US" dirty="0"/>
              <a:t>Please finish using current lab setup by July 15, 2024, to avoid any issues. If such labs are required with these specific virtual machines sizes after that date, please create new labs</a:t>
            </a:r>
          </a:p>
          <a:p>
            <a:pPr algn="just"/>
            <a:r>
              <a:rPr lang="en-US" dirty="0"/>
              <a:t>Otherwise, you may receive an allocation error similar to:</a:t>
            </a:r>
          </a:p>
          <a:p>
            <a:pPr algn="just"/>
            <a:r>
              <a:rPr lang="en-US" dirty="0"/>
              <a:t>"</a:t>
            </a:r>
            <a:r>
              <a:rPr lang="en-US" b="1" dirty="0"/>
              <a:t>Unable to start due to Allocation failed. We do not have sufficient capacity for the requested VM size in this region</a:t>
            </a:r>
            <a:r>
              <a:rPr lang="en-US" dirty="0"/>
              <a:t>."</a:t>
            </a:r>
          </a:p>
        </p:txBody>
      </p:sp>
      <p:pic>
        <p:nvPicPr>
          <p:cNvPr id="3074" name="Picture 2" descr="thumbnail image 1 of blog post titled &#10; &#10; &#10;  &#10; &#10; &#10; &#10;    &#10;  &#10;   &#10;    &#10;      &#10;       Announcing Java 21 and Tomcat 10.1 on Azure App Service!&#10;       &#10;      &#10;     &#10;   &#10;  &#10; &#10;   &#10; &#10; &#10; &#10; &#10; &#10;">
            <a:extLst>
              <a:ext uri="{FF2B5EF4-FFF2-40B4-BE49-F238E27FC236}">
                <a16:creationId xmlns:a16="http://schemas.microsoft.com/office/drawing/2014/main" id="{D7020CAE-3849-5C65-1BC7-E4CE9E4CB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790" y="1473199"/>
            <a:ext cx="3829025" cy="315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961270"/>
          </a:xfrm>
        </p:spPr>
        <p:txBody>
          <a:bodyPr/>
          <a:lstStyle/>
          <a:p>
            <a:pPr algn="just"/>
            <a:r>
              <a:rPr lang="en-US" sz="1000" dirty="0">
                <a:hlinkClick r:id="rId2"/>
              </a:rPr>
              <a:t>General Availability of Azure Logic Apps connectors for IBM Mainframe and Midranges</a:t>
            </a:r>
            <a:endParaRPr lang="en-US" sz="1000" dirty="0"/>
          </a:p>
          <a:p>
            <a:pPr algn="just"/>
            <a:r>
              <a:rPr lang="en-US" sz="1000" dirty="0"/>
              <a:t>Azure Logic Apps connectors for IBM Mainframe and Midrange, including IBM 3270, IBM CICS, IBM DB2, IBM </a:t>
            </a:r>
            <a:r>
              <a:rPr lang="en-US" sz="1000" dirty="0" err="1"/>
              <a:t>i</a:t>
            </a:r>
            <a:r>
              <a:rPr lang="en-US" sz="1000" dirty="0"/>
              <a:t>, IBM MQ, and IBM IMS, are now generally available. These connectors address highly sought-after customer requests, bring capabilities to extend Azure Logic Apps cloud native workloads with some of the oldest systems ever built for Mainframes and Midranges. </a:t>
            </a:r>
          </a:p>
          <a:p>
            <a:pPr marL="171450" indent="-171450" algn="just">
              <a:buFont typeface="Arial" panose="020B0604020202020204" pitchFamily="34" charset="0"/>
              <a:buChar char="•"/>
            </a:pPr>
            <a:r>
              <a:rPr lang="en-US" sz="1000" b="1" dirty="0"/>
              <a:t>Flexibility</a:t>
            </a:r>
          </a:p>
          <a:p>
            <a:pPr marL="171450" indent="-171450" algn="just">
              <a:buFont typeface="Arial" panose="020B0604020202020204" pitchFamily="34" charset="0"/>
              <a:buChar char="•"/>
            </a:pPr>
            <a:r>
              <a:rPr lang="en-US" sz="1000" b="1" dirty="0"/>
              <a:t>Reliability</a:t>
            </a:r>
          </a:p>
          <a:p>
            <a:pPr marL="171450" indent="-171450" algn="just">
              <a:buFont typeface="Arial" panose="020B0604020202020204" pitchFamily="34" charset="0"/>
              <a:buChar char="•"/>
            </a:pPr>
            <a:r>
              <a:rPr lang="en-US" sz="1000" b="1" dirty="0"/>
              <a:t>Agility</a:t>
            </a:r>
          </a:p>
          <a:p>
            <a:pPr marL="171450" indent="-171450" algn="just">
              <a:buFont typeface="Arial" panose="020B0604020202020204" pitchFamily="34" charset="0"/>
              <a:buChar char="•"/>
            </a:pPr>
            <a:r>
              <a:rPr lang="en-US" sz="1000" b="1" dirty="0"/>
              <a:t>Cost Savings</a:t>
            </a:r>
          </a:p>
          <a:p>
            <a:pPr marL="171450" indent="-171450" algn="just">
              <a:buFont typeface="Arial" panose="020B0604020202020204" pitchFamily="34" charset="0"/>
              <a:buChar char="•"/>
            </a:pPr>
            <a:r>
              <a:rPr lang="en-US" sz="1000" b="1" dirty="0"/>
              <a:t>Seamless Transition</a:t>
            </a:r>
          </a:p>
          <a:p>
            <a:pPr marL="171450" indent="-171450" algn="just">
              <a:buFont typeface="Arial" panose="020B0604020202020204" pitchFamily="34" charset="0"/>
              <a:buChar char="•"/>
            </a:pPr>
            <a:r>
              <a:rPr lang="en-US" sz="1000" b="1" dirty="0"/>
              <a:t>Skills Availability</a:t>
            </a:r>
          </a:p>
          <a:p>
            <a:pPr marL="171450" indent="-171450" algn="just">
              <a:buFont typeface="Arial" panose="020B0604020202020204" pitchFamily="34" charset="0"/>
              <a:buChar char="•"/>
            </a:pPr>
            <a:r>
              <a:rPr lang="en-US" sz="1000" b="1" dirty="0"/>
              <a:t>Modernization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16720"/>
          </a:xfrm>
        </p:spPr>
        <p:txBody>
          <a:bodyPr/>
          <a:lstStyle/>
          <a:p>
            <a:pPr algn="just"/>
            <a:r>
              <a:rPr lang="en-US" dirty="0">
                <a:hlinkClick r:id="rId3"/>
              </a:rPr>
              <a:t>Public Preview of Azure OpenAI and AI Search in-app connectors for Logic Apps (Standard)</a:t>
            </a:r>
            <a:endParaRPr lang="ru-RU" dirty="0"/>
          </a:p>
          <a:p>
            <a:pPr algn="just"/>
            <a:r>
              <a:rPr lang="en-US" dirty="0"/>
              <a:t>MS</a:t>
            </a:r>
            <a:r>
              <a:rPr lang="ru-RU" dirty="0"/>
              <a:t> </a:t>
            </a:r>
            <a:r>
              <a:rPr lang="en-US" dirty="0"/>
              <a:t>announced two new built-in connectors for Azure Logic Apps: Azure OpenAI and Azure AI Search. </a:t>
            </a:r>
          </a:p>
          <a:p>
            <a:pPr algn="just"/>
            <a:r>
              <a:rPr lang="en-US" dirty="0"/>
              <a:t>With the </a:t>
            </a:r>
            <a:r>
              <a:rPr lang="en-US" b="1" dirty="0"/>
              <a:t>Azure OpenAI </a:t>
            </a:r>
            <a:r>
              <a:rPr lang="en-US" dirty="0"/>
              <a:t>and </a:t>
            </a:r>
            <a:r>
              <a:rPr lang="en-US" b="1" dirty="0"/>
              <a:t>AI Search </a:t>
            </a:r>
            <a:r>
              <a:rPr lang="en-US" dirty="0"/>
              <a:t>it is possible now to build powerful automations by integrating enterprise data and services with generative AI capabilities offered by Azure Open-AI and AI Search services inside of Logic Apps. These new connectors support multiple types of authentications such as connection keys, </a:t>
            </a:r>
            <a:r>
              <a:rPr lang="en-US" b="1" dirty="0"/>
              <a:t>AAD and managed identity </a:t>
            </a:r>
            <a:r>
              <a:rPr lang="en-US" dirty="0"/>
              <a:t>and support connecting to your Azure OpenAI and Azure Search endpoints behind your firewalls enabling your workflows to securely connect to your AI resources in Azure. </a:t>
            </a:r>
          </a:p>
        </p:txBody>
      </p:sp>
      <p:pic>
        <p:nvPicPr>
          <p:cNvPr id="5122" name="Picture 2" descr="thumbnail image 4 of blog post titled &#10; &#10; &#10;  &#10; &#10; &#10; &#10;    &#10;  &#10;   &#10;    &#10;      &#10;       Public Preview of Azure OpenAI and AI Search in-app connectors for Logic Apps (Standard)&#10;       &#10;      &#10;     &#10;   &#10;  &#10; &#10;   &#10; &#10; &#10; &#10; &#10; &#10;">
            <a:extLst>
              <a:ext uri="{FF2B5EF4-FFF2-40B4-BE49-F238E27FC236}">
                <a16:creationId xmlns:a16="http://schemas.microsoft.com/office/drawing/2014/main" id="{3C5E6024-1800-0AEA-AEE5-7CFFB546A9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390" y="3026919"/>
            <a:ext cx="3590332" cy="178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377070"/>
          </a:xfrm>
        </p:spPr>
        <p:txBody>
          <a:bodyPr/>
          <a:lstStyle/>
          <a:p>
            <a:pPr algn="just"/>
            <a:r>
              <a:rPr lang="en-US" sz="1000" dirty="0">
                <a:hlinkClick r:id="rId2"/>
              </a:rPr>
              <a:t>Red Hat Enterprise Linux Pricing update</a:t>
            </a:r>
            <a:endParaRPr lang="en-US" sz="1000" dirty="0"/>
          </a:p>
          <a:p>
            <a:pPr algn="just"/>
            <a:r>
              <a:rPr lang="en-US" sz="1000" dirty="0"/>
              <a:t>Red Hat is updating its </a:t>
            </a:r>
            <a:r>
              <a:rPr lang="en-US" sz="1000" b="1" dirty="0"/>
              <a:t>Red Hat Enterprise Linux (RHEL</a:t>
            </a:r>
            <a:r>
              <a:rPr lang="en-US" sz="1000" dirty="0"/>
              <a:t>) royalty model to a scalable model to achieve better consistency with the most common model for cloud virtual machines. These changes are expected to affect all Red Hat resellers across the market.</a:t>
            </a:r>
          </a:p>
          <a:p>
            <a:pPr algn="just"/>
            <a:r>
              <a:rPr lang="en-US" sz="1000" dirty="0"/>
              <a:t>In response </a:t>
            </a:r>
            <a:r>
              <a:rPr lang="en-US" sz="1000" b="1" dirty="0"/>
              <a:t>to Red Hat’s price changes</a:t>
            </a:r>
            <a:r>
              <a:rPr lang="en-US" sz="1000" dirty="0"/>
              <a:t>, Azure will also be rolling out price changes for all Red Hat Enterprise Linux instances. These changes will start occurring on April 1, 2024, with price decreases for </a:t>
            </a:r>
            <a:r>
              <a:rPr lang="en-US" sz="1000" b="1" dirty="0"/>
              <a:t>Red Hat Enterprise Linux and </a:t>
            </a:r>
            <a:r>
              <a:rPr lang="en-US" sz="1000" dirty="0"/>
              <a:t>RHEL for SAP Business Applications licenses for </a:t>
            </a:r>
            <a:r>
              <a:rPr lang="en-US" sz="1000" b="1" dirty="0"/>
              <a:t>vCPU sizes less than 12.</a:t>
            </a:r>
            <a:r>
              <a:rPr lang="en-US" sz="1000" dirty="0"/>
              <a:t> All other price updates will be effective June 1, 2024.</a:t>
            </a:r>
          </a:p>
          <a:p>
            <a:pPr algn="just"/>
            <a:r>
              <a:rPr lang="en-US" sz="1000" dirty="0"/>
              <a:t>These price changes will mostly lead to a price decrease for </a:t>
            </a:r>
            <a:r>
              <a:rPr lang="en-US" sz="1000" b="1" dirty="0"/>
              <a:t>workloads with 12vCPUs </a:t>
            </a:r>
            <a:r>
              <a:rPr lang="en-US" sz="1000" dirty="0"/>
              <a:t>or less, while all other workloads will experience a price increase.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73770"/>
          </a:xfrm>
        </p:spPr>
        <p:txBody>
          <a:bodyPr/>
          <a:lstStyle/>
          <a:p>
            <a:pPr algn="just"/>
            <a:r>
              <a:rPr lang="en-US" dirty="0">
                <a:hlinkClick r:id="rId3"/>
              </a:rPr>
              <a:t>Generally Available: AKS cost views</a:t>
            </a:r>
            <a:endParaRPr lang="en-US" dirty="0"/>
          </a:p>
          <a:p>
            <a:pPr algn="just"/>
            <a:r>
              <a:rPr lang="en-US" dirty="0"/>
              <a:t>The </a:t>
            </a:r>
            <a:r>
              <a:rPr lang="en-US" b="1" dirty="0"/>
              <a:t>Kubernetes clusters and Kubernetes namespaces </a:t>
            </a:r>
            <a:r>
              <a:rPr lang="en-US" dirty="0"/>
              <a:t>cost views are now generally available in Cost analysis within Azure portal. It is now possible to view the aggregated costs for all </a:t>
            </a:r>
            <a:r>
              <a:rPr lang="en-US" b="1" dirty="0"/>
              <a:t>AKS clusters </a:t>
            </a:r>
            <a:r>
              <a:rPr lang="en-US" dirty="0"/>
              <a:t>and namespaces across a subscription and drill down into infrastructure and namespaces costs of a cluster. Having granular visibility will help gain deeper insights into infrastructure costs enabling to allocate and </a:t>
            </a:r>
            <a:r>
              <a:rPr lang="en-US" b="1" dirty="0"/>
              <a:t>optimize AKS costs efficiently</a:t>
            </a:r>
            <a:r>
              <a:rPr lang="en-US" dirty="0"/>
              <a:t>. </a:t>
            </a:r>
          </a:p>
        </p:txBody>
      </p:sp>
      <p:pic>
        <p:nvPicPr>
          <p:cNvPr id="6146" name="Picture 2" descr="Screenshot showing the Kubernetes assets view.">
            <a:extLst>
              <a:ext uri="{FF2B5EF4-FFF2-40B4-BE49-F238E27FC236}">
                <a16:creationId xmlns:a16="http://schemas.microsoft.com/office/drawing/2014/main" id="{B69F4C2A-67B4-3329-BFF4-550F2A156DD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810" y="2153125"/>
            <a:ext cx="3752850" cy="117797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creenshot showing the ellipsis item to show more views.">
            <a:extLst>
              <a:ext uri="{FF2B5EF4-FFF2-40B4-BE49-F238E27FC236}">
                <a16:creationId xmlns:a16="http://schemas.microsoft.com/office/drawing/2014/main" id="{2DC01DA4-3911-36AC-5080-3EDB6EFD432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 y="3526895"/>
            <a:ext cx="3775960" cy="11445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CF26DA6-A9C1-ECAB-34C4-9D5792A2E856}"/>
              </a:ext>
            </a:extLst>
          </p:cNvPr>
          <p:cNvPicPr>
            <a:picLocks noChangeAspect="1"/>
          </p:cNvPicPr>
          <p:nvPr/>
        </p:nvPicPr>
        <p:blipFill>
          <a:blip r:embed="rId6"/>
          <a:stretch>
            <a:fillRect/>
          </a:stretch>
        </p:blipFill>
        <p:spPr>
          <a:xfrm>
            <a:off x="5676322" y="3140602"/>
            <a:ext cx="2029519" cy="1812397"/>
          </a:xfrm>
          <a:prstGeom prst="rect">
            <a:avLst/>
          </a:prstGeom>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491370"/>
          </a:xfrm>
        </p:spPr>
        <p:txBody>
          <a:bodyPr/>
          <a:lstStyle/>
          <a:p>
            <a:pPr algn="just"/>
            <a:r>
              <a:rPr lang="en-US" sz="1000" dirty="0">
                <a:hlinkClick r:id="rId2"/>
              </a:rPr>
              <a:t>Azure App Service introduced </a:t>
            </a:r>
            <a:r>
              <a:rPr lang="en-US" sz="1000" dirty="0" err="1">
                <a:hlinkClick r:id="rId2"/>
              </a:rPr>
              <a:t>Webjobs</a:t>
            </a:r>
            <a:r>
              <a:rPr lang="en-US" sz="1000" dirty="0">
                <a:hlinkClick r:id="rId2"/>
              </a:rPr>
              <a:t> for Linux App Service</a:t>
            </a:r>
            <a:endParaRPr lang="en-US" sz="1000" dirty="0"/>
          </a:p>
          <a:p>
            <a:pPr algn="just"/>
            <a:r>
              <a:rPr lang="en-US" sz="1000" dirty="0"/>
              <a:t>Linux App Service </a:t>
            </a:r>
            <a:r>
              <a:rPr lang="en-US" sz="1000" b="1" dirty="0"/>
              <a:t>now </a:t>
            </a:r>
            <a:r>
              <a:rPr lang="en-US" sz="1000" b="1" dirty="0" err="1"/>
              <a:t>hasthe</a:t>
            </a:r>
            <a:r>
              <a:rPr lang="en-US" sz="1000" b="1" dirty="0"/>
              <a:t> ability to create </a:t>
            </a:r>
            <a:r>
              <a:rPr lang="en-US" sz="1000" b="1" dirty="0" err="1"/>
              <a:t>Webjobs</a:t>
            </a:r>
            <a:r>
              <a:rPr lang="en-US" sz="1000" dirty="0"/>
              <a:t>. Designed to streamline the execution of background tasks and scheduled processes</a:t>
            </a:r>
            <a:r>
              <a:rPr lang="en-US" sz="1000" b="1" dirty="0"/>
              <a:t>, </a:t>
            </a:r>
            <a:r>
              <a:rPr lang="en-US" sz="1000" b="1" dirty="0" err="1"/>
              <a:t>Webjobs</a:t>
            </a:r>
            <a:r>
              <a:rPr lang="en-US" sz="1000" b="1" dirty="0"/>
              <a:t> offer </a:t>
            </a:r>
            <a:r>
              <a:rPr lang="en-US" sz="1000" dirty="0"/>
              <a:t>a solution for automating routine operations within applications hosted on the Linux App Service. </a:t>
            </a:r>
          </a:p>
          <a:p>
            <a:pPr algn="just"/>
            <a:r>
              <a:rPr lang="en-US" sz="1000" dirty="0">
                <a:hlinkClick r:id="rId3"/>
              </a:rPr>
              <a:t>File Systems Connector Support on Workflow Standard Plans</a:t>
            </a:r>
            <a:endParaRPr lang="en-US" sz="1000" dirty="0"/>
          </a:p>
          <a:p>
            <a:pPr algn="just"/>
            <a:r>
              <a:rPr lang="en-US" sz="1000" b="1" dirty="0"/>
              <a:t>The File Systems Connector </a:t>
            </a:r>
            <a:r>
              <a:rPr lang="en-US" sz="1000" dirty="0"/>
              <a:t>allows workflows to connect to files shares inside virtual network. Until now, this was only supported on Logic Apps Standard deployed under an </a:t>
            </a:r>
            <a:r>
              <a:rPr lang="en-US" sz="1000" b="1" dirty="0"/>
              <a:t>App Service Environment (ASE) V3 resource</a:t>
            </a:r>
            <a:r>
              <a:rPr lang="en-US" sz="1000" dirty="0"/>
              <a:t>.</a:t>
            </a:r>
          </a:p>
          <a:p>
            <a:pPr algn="just"/>
            <a:r>
              <a:rPr lang="en-US" sz="1000" dirty="0"/>
              <a:t>The Logic Apps team, in partnership with the App Service team recently implemented some updates that now </a:t>
            </a:r>
            <a:r>
              <a:rPr lang="en-US" sz="1000" b="1" dirty="0"/>
              <a:t>allow Workflow Standard Plans to </a:t>
            </a:r>
            <a:r>
              <a:rPr lang="en-US" sz="1000" dirty="0"/>
              <a:t>host Logic Apps Standard workflows that contains File System Connector.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App Service introduced the Sidecar Pattern</a:t>
            </a:r>
            <a:endParaRPr lang="en-US" dirty="0"/>
          </a:p>
          <a:p>
            <a:pPr algn="just"/>
            <a:r>
              <a:rPr lang="en-US" dirty="0"/>
              <a:t>The Sidecar pattern allows </a:t>
            </a:r>
            <a:r>
              <a:rPr lang="en-US" b="1" dirty="0"/>
              <a:t>to co-locate a cohesive </a:t>
            </a:r>
            <a:r>
              <a:rPr lang="en-US" dirty="0"/>
              <a:t>set of tasks with the primary application but place them inside their own process or container. This allows to seamlessly extend the functionality of primary application by attaching companion containers, or “sidecars,” each serving a specific purpose or function.</a:t>
            </a:r>
          </a:p>
          <a:p>
            <a:pPr algn="just"/>
            <a:r>
              <a:rPr lang="en-US" dirty="0"/>
              <a:t>In </a:t>
            </a:r>
            <a:r>
              <a:rPr lang="en-US" b="1" dirty="0"/>
              <a:t>Azure App Service</a:t>
            </a:r>
            <a:r>
              <a:rPr lang="en-US" dirty="0"/>
              <a:t>, support up to </a:t>
            </a:r>
            <a:r>
              <a:rPr lang="en-US" b="1" dirty="0"/>
              <a:t>4 sidecar containers </a:t>
            </a:r>
            <a:r>
              <a:rPr lang="en-US" dirty="0"/>
              <a:t>for each sidecar-enabled custom container app. Sidecar containers let deploy extra services and features to container application without making them tightly coupled to main application container. For example, you can add monitoring, logging, configuration, and networking services as sidecar containers. An </a:t>
            </a:r>
            <a:r>
              <a:rPr lang="en-US" dirty="0" err="1"/>
              <a:t>OpenTelemetry</a:t>
            </a:r>
            <a:r>
              <a:rPr lang="en-US" dirty="0"/>
              <a:t> collector sidecar is one such monitoring example.</a:t>
            </a:r>
          </a:p>
          <a:p>
            <a:pPr algn="just"/>
            <a:r>
              <a:rPr lang="en-US" dirty="0"/>
              <a:t>Currently, </a:t>
            </a:r>
            <a:r>
              <a:rPr lang="en-US" b="1" dirty="0"/>
              <a:t>the feature is enabled  for custom </a:t>
            </a:r>
            <a:r>
              <a:rPr lang="en-US" dirty="0"/>
              <a:t>Container image.</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062870"/>
          </a:xfrm>
        </p:spPr>
        <p:txBody>
          <a:bodyPr/>
          <a:lstStyle/>
          <a:p>
            <a:pPr algn="just"/>
            <a:r>
              <a:rPr lang="en-US" sz="1000" dirty="0">
                <a:hlinkClick r:id="rId2"/>
              </a:rPr>
              <a:t>Microsoft Copilot in Azure extends capabilities to Azure SQL Database (Private Preview)</a:t>
            </a:r>
            <a:endParaRPr lang="en-US" sz="1000" dirty="0"/>
          </a:p>
          <a:p>
            <a:pPr algn="just"/>
            <a:r>
              <a:rPr lang="en-US" sz="1000" dirty="0"/>
              <a:t>MS released a  new Copilot skills for Azure SQL Database. Copilot in Azure can now help streamline the design, operation, optimization, and health of Azure SQL Database-driven applications. It improves productivity in the Azure portal by offering natural language to SQL conversion and self-help for database administration.</a:t>
            </a:r>
          </a:p>
          <a:p>
            <a:pPr algn="just"/>
            <a:r>
              <a:rPr lang="en-US" sz="1000" dirty="0"/>
              <a:t>The new Copilot skills can be invoked in two Azure portal experiences:</a:t>
            </a:r>
          </a:p>
          <a:p>
            <a:pPr marL="171450" indent="-171450" algn="just">
              <a:buFont typeface="Arial" panose="020B0604020202020204" pitchFamily="34" charset="0"/>
              <a:buChar char="•"/>
            </a:pPr>
            <a:r>
              <a:rPr lang="en-US" sz="1000" b="1" dirty="0"/>
              <a:t>Natural language to SQL: </a:t>
            </a:r>
            <a:r>
              <a:rPr lang="en-US" sz="1000" dirty="0"/>
              <a:t>This experience within the Azure portal query editor for Azure SQL Database translates natural language queries into SQL, making database interactions more intuitive.</a:t>
            </a:r>
          </a:p>
          <a:p>
            <a:pPr marL="171450" indent="-171450" algn="just">
              <a:buFont typeface="Arial" panose="020B0604020202020204" pitchFamily="34" charset="0"/>
              <a:buChar char="•"/>
            </a:pPr>
            <a:r>
              <a:rPr lang="en-US" sz="1000" b="1" dirty="0"/>
              <a:t>Azure Copilot integration: </a:t>
            </a:r>
            <a:r>
              <a:rPr lang="en-US" sz="1000" dirty="0"/>
              <a:t>This experience adds Azure SQL Database skills into Microsoft Copilot for Azure, provides customers with self-guided assistance, and empowers them to manage their databases and solve issues independently.</a:t>
            </a:r>
          </a:p>
          <a:p>
            <a:pPr algn="just"/>
            <a:r>
              <a:rPr lang="en-US" sz="1000" dirty="0"/>
              <a:t>Additionally, the Copilot integrates data and formulates applicable responses using public documentation, database schema, dynamic management views, catalog views, and Azure supportability diagnostics.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SQL Server Data Tools (SSDT) for ARM64 Architecture in Visual Studio 17.10 Preview 2</a:t>
            </a:r>
            <a:endParaRPr lang="en-US" dirty="0"/>
          </a:p>
          <a:p>
            <a:pPr algn="just"/>
            <a:r>
              <a:rPr lang="en-US" dirty="0"/>
              <a:t>MS announced the launch of SQL Server Data Tools (SSDT) for Visual Studio in ARM64. This enhancement comes with the exciting release version 17.10 Preview 2. Release of SSDT for Visual Studio on arm64 adds SQL development to the capabilities of Visual Studio on arm64. This latest development brings a host of features tailored to enhance your database development experience on ARM64 devices. </a:t>
            </a:r>
          </a:p>
          <a:p>
            <a:pPr algn="just"/>
            <a:r>
              <a:rPr lang="en-US" dirty="0"/>
              <a:t>Key Features:</a:t>
            </a:r>
          </a:p>
          <a:p>
            <a:pPr marL="171450" indent="-171450" algn="just">
              <a:buFont typeface="Arial" panose="020B0604020202020204" pitchFamily="34" charset="0"/>
              <a:buChar char="•"/>
            </a:pPr>
            <a:r>
              <a:rPr lang="en-US" b="1" dirty="0"/>
              <a:t>SQL Projects (Open, Build, Publish)</a:t>
            </a:r>
          </a:p>
          <a:p>
            <a:pPr marL="171450" indent="-171450" algn="just">
              <a:buFont typeface="Arial" panose="020B0604020202020204" pitchFamily="34" charset="0"/>
              <a:buChar char="•"/>
            </a:pPr>
            <a:r>
              <a:rPr lang="en-US" b="1" dirty="0"/>
              <a:t>Schema Compare</a:t>
            </a:r>
          </a:p>
          <a:p>
            <a:pPr marL="171450" indent="-171450" algn="just">
              <a:buFont typeface="Arial" panose="020B0604020202020204" pitchFamily="34" charset="0"/>
              <a:buChar char="•"/>
            </a:pPr>
            <a:r>
              <a:rPr lang="en-US" b="1" dirty="0"/>
              <a:t>Data Compare</a:t>
            </a:r>
          </a:p>
          <a:p>
            <a:pPr marL="171450" indent="-171450" algn="just">
              <a:buFont typeface="Arial" panose="020B0604020202020204" pitchFamily="34" charset="0"/>
              <a:buChar char="•"/>
            </a:pPr>
            <a:r>
              <a:rPr lang="en-US" b="1" dirty="0"/>
              <a:t>Query Editor</a:t>
            </a:r>
          </a:p>
          <a:p>
            <a:pPr marL="171450" indent="-171450" algn="just">
              <a:buFont typeface="Arial" panose="020B0604020202020204" pitchFamily="34" charset="0"/>
              <a:buChar char="•"/>
            </a:pPr>
            <a:r>
              <a:rPr lang="en-US" b="1" dirty="0"/>
              <a:t>Table Designer</a:t>
            </a:r>
          </a:p>
          <a:p>
            <a:pPr marL="171450" indent="-171450" algn="just">
              <a:buFont typeface="Arial" panose="020B0604020202020204" pitchFamily="34" charset="0"/>
              <a:buChar char="•"/>
            </a:pPr>
            <a:r>
              <a:rPr lang="en-US" b="1" dirty="0"/>
              <a:t>Database Properties Editor</a:t>
            </a:r>
          </a:p>
          <a:p>
            <a:pPr marL="171450" indent="-171450" algn="just">
              <a:buFont typeface="Arial" panose="020B0604020202020204" pitchFamily="34" charset="0"/>
              <a:buChar char="•"/>
            </a:pPr>
            <a:r>
              <a:rPr lang="en-US" b="1" dirty="0"/>
              <a:t>Object Refactoring</a:t>
            </a:r>
          </a:p>
        </p:txBody>
      </p:sp>
      <p:pic>
        <p:nvPicPr>
          <p:cNvPr id="9218" name="Picture 2" descr="thumbnail image 4 of blog post titled &#10; &#10; &#10;  &#10; &#10; &#10; &#10;    &#10;  &#10;   &#10;    &#10;      &#10;       Microsoft Copilot in Azure extends capabilities to Azure SQL Database (Private Preview)&#10;       &#10;      &#10;     &#10;   &#10;  &#10; &#10;   &#10; &#10; &#10; &#10; &#10; &#10;">
            <a:extLst>
              <a:ext uri="{FF2B5EF4-FFF2-40B4-BE49-F238E27FC236}">
                <a16:creationId xmlns:a16="http://schemas.microsoft.com/office/drawing/2014/main" id="{E347166A-5DD9-069E-81E2-AEFCF275A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4900" y="3917951"/>
            <a:ext cx="3692414" cy="99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037470"/>
          </a:xfrm>
        </p:spPr>
        <p:txBody>
          <a:bodyPr/>
          <a:lstStyle/>
          <a:p>
            <a:pPr algn="just"/>
            <a:r>
              <a:rPr lang="en-US" sz="1000" dirty="0">
                <a:hlinkClick r:id="rId2"/>
              </a:rPr>
              <a:t>Introducing vCore-based Azure Cosmos DB for MongoDB’s Latest Features </a:t>
            </a:r>
            <a:endParaRPr lang="en-US" sz="1000" dirty="0"/>
          </a:p>
          <a:p>
            <a:pPr marL="171450" indent="-171450" algn="just">
              <a:buFont typeface="Arial" panose="020B0604020202020204" pitchFamily="34" charset="0"/>
              <a:buChar char="•"/>
            </a:pPr>
            <a:r>
              <a:rPr lang="en-US" sz="1000" b="1" dirty="0"/>
              <a:t>HNSW Vector Index</a:t>
            </a:r>
            <a:r>
              <a:rPr lang="en-US" sz="1000" dirty="0"/>
              <a:t>: Now Generally Available! - Azure Cosmos DB for MongoDB proudly introduces the general availability of the HNSW Vector Index, a leap forward in AI-driven database capabilities. This update adds a powerful tool to the platform for fast and precise approximate nearest neighbor searches, perfectly suited for complex tasks like image recognition, creating dynamic recommendation systems etc. The HNSW Vector Index is great in handling and querying high-dimensional data, designed to make applications quicker, more scalable, and intuitively smarter.</a:t>
            </a:r>
          </a:p>
          <a:p>
            <a:pPr marL="171450" indent="-171450" algn="just">
              <a:buFont typeface="Arial" panose="020B0604020202020204" pitchFamily="34" charset="0"/>
              <a:buChar char="•"/>
            </a:pPr>
            <a:r>
              <a:rPr lang="en-US" sz="1000" b="1" dirty="0"/>
              <a:t>Leveraging Semantic </a:t>
            </a:r>
            <a:r>
              <a:rPr lang="en-US" sz="1000" dirty="0"/>
              <a:t>Caching with </a:t>
            </a:r>
            <a:r>
              <a:rPr lang="en-US" sz="1000" dirty="0" err="1"/>
              <a:t>Langchain</a:t>
            </a:r>
            <a:r>
              <a:rPr lang="en-US" sz="1000" dirty="0"/>
              <a:t> - The integration of </a:t>
            </a:r>
            <a:r>
              <a:rPr lang="en-US" sz="1000" dirty="0" err="1"/>
              <a:t>Langchain</a:t>
            </a:r>
            <a:r>
              <a:rPr lang="en-US" sz="1000" dirty="0"/>
              <a:t> for semantic caching marks a leap towards smarter, more efficient databases. The feature actively optimizes data retrieval and significantly reduces latency by prefiltering search queries, ensuring faster access to relevant information. </a:t>
            </a:r>
          </a:p>
          <a:p>
            <a:pPr marL="171450" indent="-171450" algn="just">
              <a:buFont typeface="Arial" panose="020B0604020202020204" pitchFamily="34" charset="0"/>
              <a:buChar char="•"/>
            </a:pPr>
            <a:r>
              <a:rPr lang="en-US" sz="1000" b="1" dirty="0"/>
              <a:t>Refined Search Capabilities </a:t>
            </a:r>
            <a:r>
              <a:rPr lang="en-US" sz="1000" dirty="0"/>
              <a:t>for Complex Queries using Filtered Vector Search - Azure Cosmos DB for MongoDB has improved its vector search capabilities through the introduction of pre-filter vector search.</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88070"/>
          </a:xfrm>
        </p:spPr>
        <p:txBody>
          <a:bodyPr/>
          <a:lstStyle/>
          <a:p>
            <a:pPr algn="just"/>
            <a:r>
              <a:rPr lang="en-US" dirty="0">
                <a:hlinkClick r:id="rId3"/>
              </a:rPr>
              <a:t>Provision Premium SSD v2 Storage for Microsoft SQL Server on Azure Virtual Machines in the Microsoft Azure portal</a:t>
            </a:r>
            <a:endParaRPr lang="en-US" dirty="0"/>
          </a:p>
          <a:p>
            <a:pPr algn="just"/>
            <a:r>
              <a:rPr lang="en-US" b="1" dirty="0"/>
              <a:t>MS announced the public preview of the Premium SSD v2 </a:t>
            </a:r>
            <a:r>
              <a:rPr lang="en-US" dirty="0"/>
              <a:t>provisioning experience for SQL Server on Azure Virtual Machines (VMs) deployed in the Azure portal. </a:t>
            </a:r>
            <a:r>
              <a:rPr lang="en-US" b="1" dirty="0"/>
              <a:t>Premium SSD v2 storage improves </a:t>
            </a:r>
            <a:r>
              <a:rPr lang="en-US" dirty="0"/>
              <a:t>performance, reliability, and scalability of your SQL Server workloads while offering robust resource capacity, as you can create a single disk with up to </a:t>
            </a:r>
            <a:r>
              <a:rPr lang="en-US" b="1" dirty="0"/>
              <a:t>64 TiBs, 80,000 input/output per second (IOPS), and 1,200 MB/s throughput</a:t>
            </a:r>
            <a:r>
              <a:rPr lang="en-US" dirty="0"/>
              <a:t>.</a:t>
            </a:r>
          </a:p>
        </p:txBody>
      </p:sp>
      <p:pic>
        <p:nvPicPr>
          <p:cNvPr id="4" name="Picture 3">
            <a:extLst>
              <a:ext uri="{FF2B5EF4-FFF2-40B4-BE49-F238E27FC236}">
                <a16:creationId xmlns:a16="http://schemas.microsoft.com/office/drawing/2014/main" id="{5E2CE895-4944-160A-9F82-0AF1ADDBBF3C}"/>
              </a:ext>
            </a:extLst>
          </p:cNvPr>
          <p:cNvPicPr>
            <a:picLocks noChangeAspect="1"/>
          </p:cNvPicPr>
          <p:nvPr/>
        </p:nvPicPr>
        <p:blipFill>
          <a:blip r:embed="rId4"/>
          <a:stretch>
            <a:fillRect/>
          </a:stretch>
        </p:blipFill>
        <p:spPr>
          <a:xfrm>
            <a:off x="805584" y="2571750"/>
            <a:ext cx="3029943" cy="1400394"/>
          </a:xfrm>
          <a:prstGeom prst="rect">
            <a:avLst/>
          </a:prstGeom>
        </p:spPr>
      </p:pic>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Create SQL logins and users for nonunique Microsoft Entra principals with Object ID – Public preview</a:t>
            </a:r>
            <a:endParaRPr lang="en-US" dirty="0"/>
          </a:p>
          <a:p>
            <a:pPr algn="just"/>
            <a:r>
              <a:rPr lang="en-US" b="1" dirty="0"/>
              <a:t>The 'WITH </a:t>
            </a:r>
            <a:r>
              <a:rPr lang="en-US" b="1" dirty="0" err="1"/>
              <a:t>Object_ID</a:t>
            </a:r>
            <a:r>
              <a:rPr lang="en-US" b="1" dirty="0"/>
              <a:t>' </a:t>
            </a:r>
            <a:r>
              <a:rPr lang="en-US" dirty="0"/>
              <a:t>syntax for creating SQL logins and users for nonunique Microsoft Entra service principals and groups is now in public preview.</a:t>
            </a:r>
          </a:p>
          <a:p>
            <a:pPr algn="just"/>
            <a:r>
              <a:rPr lang="en-US" dirty="0"/>
              <a:t>When a principal or group is created, a unique Object ID GUID is assigned and a custom display name is defined by the user. With the Object ID acting as the unique identifier, Entra does not require a principal display name to be unique making it possible for more than one service principal or group to have the same display name. However, in Azure SQL unique login and user names are a requirement.</a:t>
            </a:r>
          </a:p>
          <a:p>
            <a:pPr algn="just"/>
            <a:r>
              <a:rPr lang="en-US" dirty="0"/>
              <a:t>The </a:t>
            </a:r>
            <a:r>
              <a:rPr lang="en-US" b="1" dirty="0"/>
              <a:t>introduction of the </a:t>
            </a:r>
            <a:r>
              <a:rPr lang="en-US" b="1" dirty="0" err="1"/>
              <a:t>Object_ID</a:t>
            </a:r>
            <a:r>
              <a:rPr lang="en-US" b="1" dirty="0"/>
              <a:t> </a:t>
            </a:r>
            <a:r>
              <a:rPr lang="en-US" dirty="0"/>
              <a:t>syntax resolves the naming conflict between Entra allowing nonunique or duplicate display names for principals and groups, and SQL requiring unique names for logins and users by enabling SQL to perform the Microsoft Entra principal lookup by Object ID when the CREATE query is run.</a:t>
            </a:r>
          </a:p>
        </p:txBody>
      </p:sp>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t>Most capabilities of the classic API Management tiers are supported in the v2 tiers. However, the following capabilities aren't supported in the v2 tiers:</a:t>
            </a:r>
          </a:p>
          <a:p>
            <a:pPr marL="171450" indent="-171450">
              <a:buFont typeface="Arial" panose="020B0604020202020204" pitchFamily="34" charset="0"/>
              <a:buChar char="•"/>
            </a:pPr>
            <a:r>
              <a:rPr lang="en-US" sz="1000" dirty="0"/>
              <a:t>API Management service configuration using Git</a:t>
            </a:r>
          </a:p>
          <a:p>
            <a:pPr marL="171450" indent="-171450">
              <a:buFont typeface="Arial" panose="020B0604020202020204" pitchFamily="34" charset="0"/>
              <a:buChar char="•"/>
            </a:pPr>
            <a:r>
              <a:rPr lang="en-US" sz="1000" dirty="0"/>
              <a:t>Back up and restore of API Management instance</a:t>
            </a:r>
          </a:p>
          <a:p>
            <a:pPr marL="171450" indent="-171450">
              <a:buFont typeface="Arial" panose="020B0604020202020204" pitchFamily="34" charset="0"/>
              <a:buChar char="•"/>
            </a:pPr>
            <a:r>
              <a:rPr lang="en-US" sz="1000" dirty="0"/>
              <a:t>Enabling Azure DDoS Protection</a:t>
            </a:r>
          </a:p>
          <a:p>
            <a:pPr marL="171450" indent="-171450">
              <a:buFont typeface="Arial" panose="020B0604020202020204" pitchFamily="34" charset="0"/>
              <a:buChar char="•"/>
            </a:pPr>
            <a:r>
              <a:rPr lang="en-US" sz="1000" dirty="0"/>
              <a:t>Built-in analytics (replaced with Azure Monitor-based dashboard)</a:t>
            </a:r>
          </a:p>
          <a:p>
            <a:pPr marL="171450" indent="-171450">
              <a:buFont typeface="Arial" panose="020B0604020202020204" pitchFamily="34" charset="0"/>
              <a:buChar char="•"/>
            </a:pPr>
            <a:r>
              <a:rPr lang="en-US" sz="1000" dirty="0"/>
              <a:t>Zone redundancy</a:t>
            </a:r>
          </a:p>
          <a:p>
            <a:pPr marL="171450" indent="-171450">
              <a:buFont typeface="Arial" panose="020B0604020202020204" pitchFamily="34" charset="0"/>
              <a:buChar char="•"/>
            </a:pPr>
            <a:r>
              <a:rPr lang="en-US" sz="1000" dirty="0"/>
              <a:t>Multi-region deployment</a:t>
            </a:r>
          </a:p>
          <a:p>
            <a:pPr marL="171450" indent="-171450">
              <a:buFont typeface="Arial" panose="020B0604020202020204" pitchFamily="34" charset="0"/>
              <a:buChar char="•"/>
            </a:pPr>
            <a:r>
              <a:rPr lang="en-US" sz="1000" dirty="0"/>
              <a:t>Multiple custom domain names</a:t>
            </a:r>
          </a:p>
          <a:p>
            <a:pPr marL="171450" indent="-171450">
              <a:buFont typeface="Arial" panose="020B0604020202020204" pitchFamily="34" charset="0"/>
              <a:buChar char="•"/>
            </a:pPr>
            <a:r>
              <a:rPr lang="en-US" sz="1000" dirty="0"/>
              <a:t>Capacity metric</a:t>
            </a:r>
          </a:p>
          <a:p>
            <a:pPr marL="171450" indent="-171450">
              <a:buFont typeface="Arial" panose="020B0604020202020204" pitchFamily="34" charset="0"/>
              <a:buChar char="•"/>
            </a:pPr>
            <a:r>
              <a:rPr lang="en-US" sz="1000" dirty="0"/>
              <a:t>Autoscaling</a:t>
            </a:r>
          </a:p>
          <a:p>
            <a:pPr marL="171450" indent="-171450">
              <a:buFont typeface="Arial" panose="020B0604020202020204" pitchFamily="34" charset="0"/>
              <a:buChar char="•"/>
            </a:pPr>
            <a:r>
              <a:rPr lang="en-US" sz="1000" dirty="0"/>
              <a:t>Inbound connection using a private endpoint</a:t>
            </a:r>
          </a:p>
          <a:p>
            <a:pPr marL="171450" indent="-171450">
              <a:buFont typeface="Arial" panose="020B0604020202020204" pitchFamily="34" charset="0"/>
              <a:buChar char="•"/>
            </a:pPr>
            <a:r>
              <a:rPr lang="en-US" sz="1000" dirty="0"/>
              <a:t>Injection in a VNet in external mode or internal mode</a:t>
            </a:r>
          </a:p>
          <a:p>
            <a:pPr marL="171450" indent="-171450">
              <a:buFont typeface="Arial" panose="020B0604020202020204" pitchFamily="34" charset="0"/>
              <a:buChar char="•"/>
            </a:pPr>
            <a:r>
              <a:rPr lang="en-US" sz="1000" dirty="0"/>
              <a:t>Upgrade to v2 tiers from v1 tiers</a:t>
            </a:r>
          </a:p>
          <a:p>
            <a:pPr marL="171450" indent="-171450">
              <a:buFont typeface="Arial" panose="020B0604020202020204" pitchFamily="34" charset="0"/>
              <a:buChar char="•"/>
            </a:pPr>
            <a:r>
              <a:rPr lang="en-US" sz="1000" dirty="0"/>
              <a:t>Workspaces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General Availability of Azure API Management Basic v2 and Standard v2 Tiers</a:t>
            </a:r>
            <a:endParaRPr lang="en-US" dirty="0"/>
          </a:p>
          <a:p>
            <a:pPr algn="just"/>
            <a:r>
              <a:rPr lang="en-US" dirty="0"/>
              <a:t>MS announced the General Availability of Azure API Management's newest pricing tiers – Basic v2 and Standard v2.</a:t>
            </a:r>
          </a:p>
          <a:p>
            <a:pPr algn="just"/>
            <a:r>
              <a:rPr lang="en-US" dirty="0"/>
              <a:t>The new tiers are built on a new, more reliable and scalable platform and are designed to make API Management accessible to a broader set of customers and offer flexible options for a wider variety of scenarios. The v2 tiers are in addition to the existing classic tiers (Developer, Basic, Standard, and Premium) and the Consumption tier.</a:t>
            </a:r>
          </a:p>
          <a:p>
            <a:pPr algn="just"/>
            <a:r>
              <a:rPr lang="en-US" b="0" i="0" dirty="0">
                <a:solidFill>
                  <a:srgbClr val="161616"/>
                </a:solidFill>
                <a:effectLst/>
              </a:rPr>
              <a:t>The following v2 tiers are generally available:</a:t>
            </a:r>
          </a:p>
          <a:p>
            <a:pPr marL="171450" indent="-171450" algn="just">
              <a:buFont typeface="Arial" panose="020B0604020202020204" pitchFamily="34" charset="0"/>
              <a:buChar char="•"/>
            </a:pPr>
            <a:r>
              <a:rPr lang="en-US" b="1" i="0" dirty="0">
                <a:solidFill>
                  <a:srgbClr val="161616"/>
                </a:solidFill>
                <a:effectLst/>
              </a:rPr>
              <a:t>Basic v2</a:t>
            </a:r>
            <a:r>
              <a:rPr lang="en-US" b="0" i="0" dirty="0">
                <a:solidFill>
                  <a:srgbClr val="161616"/>
                </a:solidFill>
                <a:effectLst/>
              </a:rPr>
              <a:t> - The Basic v2 tier is designed for development and testing scenarios, and is supported with an SLA.</a:t>
            </a:r>
          </a:p>
          <a:p>
            <a:pPr marL="171450" indent="-171450" algn="just">
              <a:buFont typeface="Arial" panose="020B0604020202020204" pitchFamily="34" charset="0"/>
              <a:buChar char="•"/>
            </a:pPr>
            <a:r>
              <a:rPr lang="en-US" b="1" i="0" dirty="0">
                <a:solidFill>
                  <a:srgbClr val="161616"/>
                </a:solidFill>
                <a:effectLst/>
              </a:rPr>
              <a:t>Standard v2</a:t>
            </a:r>
            <a:r>
              <a:rPr lang="en-US" b="0" i="0" dirty="0">
                <a:solidFill>
                  <a:srgbClr val="161616"/>
                </a:solidFill>
                <a:effectLst/>
              </a:rPr>
              <a:t> - Standard v2 is a production-ready tier with support for network-isolated backends.</a:t>
            </a:r>
          </a:p>
          <a:p>
            <a:pPr algn="just"/>
            <a:r>
              <a:rPr lang="en-US" b="0" i="0" dirty="0">
                <a:solidFill>
                  <a:srgbClr val="161616"/>
                </a:solidFill>
                <a:effectLst/>
              </a:rPr>
              <a:t>Key capabilities</a:t>
            </a:r>
            <a:r>
              <a:rPr lang="en-US" dirty="0">
                <a:solidFill>
                  <a:srgbClr val="161616"/>
                </a:solidFill>
              </a:rPr>
              <a:t>:</a:t>
            </a:r>
          </a:p>
          <a:p>
            <a:pPr marL="171450" indent="-171450" algn="just">
              <a:buFont typeface="Arial" panose="020B0604020202020204" pitchFamily="34" charset="0"/>
              <a:buChar char="•"/>
            </a:pPr>
            <a:r>
              <a:rPr lang="en-US" b="1" i="0" dirty="0">
                <a:solidFill>
                  <a:srgbClr val="161616"/>
                </a:solidFill>
                <a:effectLst/>
              </a:rPr>
              <a:t>Faster deployment, configuration, and scaling</a:t>
            </a:r>
          </a:p>
          <a:p>
            <a:pPr marL="171450" indent="-171450" algn="just">
              <a:buFont typeface="Arial" panose="020B0604020202020204" pitchFamily="34" charset="0"/>
              <a:buChar char="•"/>
            </a:pPr>
            <a:r>
              <a:rPr lang="en-US" b="1" i="0" dirty="0">
                <a:solidFill>
                  <a:srgbClr val="161616"/>
                </a:solidFill>
                <a:effectLst/>
              </a:rPr>
              <a:t>Simplified networking</a:t>
            </a:r>
            <a:endParaRPr lang="en-US" b="1" dirty="0">
              <a:solidFill>
                <a:srgbClr val="161616"/>
              </a:solidFill>
            </a:endParaRPr>
          </a:p>
          <a:p>
            <a:pPr marL="171450" indent="-171450" algn="just">
              <a:buFont typeface="Arial" panose="020B0604020202020204" pitchFamily="34" charset="0"/>
              <a:buChar char="•"/>
            </a:pPr>
            <a:r>
              <a:rPr lang="en-US" b="1" i="0" dirty="0">
                <a:solidFill>
                  <a:srgbClr val="161616"/>
                </a:solidFill>
                <a:effectLst/>
              </a:rPr>
              <a:t>More options for production workloads</a:t>
            </a:r>
          </a:p>
          <a:p>
            <a:pPr marL="171450" indent="-171450" algn="just">
              <a:buFont typeface="Arial" panose="020B0604020202020204" pitchFamily="34" charset="0"/>
              <a:buChar char="•"/>
            </a:pPr>
            <a:r>
              <a:rPr lang="en-US" b="1" i="0" dirty="0">
                <a:solidFill>
                  <a:srgbClr val="161616"/>
                </a:solidFill>
                <a:effectLst/>
              </a:rPr>
              <a:t>Developer portal options</a:t>
            </a:r>
          </a:p>
          <a:p>
            <a:pPr algn="just"/>
            <a:endParaRPr lang="en-US" dirty="0"/>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12" end="1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pic>
        <p:nvPicPr>
          <p:cNvPr id="3" name="Picture 2">
            <a:extLst>
              <a:ext uri="{FF2B5EF4-FFF2-40B4-BE49-F238E27FC236}">
                <a16:creationId xmlns:a16="http://schemas.microsoft.com/office/drawing/2014/main" id="{ED6EDE22-E385-F2A7-CB67-86BF4704D015}"/>
              </a:ext>
            </a:extLst>
          </p:cNvPr>
          <p:cNvPicPr>
            <a:picLocks noChangeAspect="1"/>
          </p:cNvPicPr>
          <p:nvPr/>
        </p:nvPicPr>
        <p:blipFill>
          <a:blip r:embed="rId2"/>
          <a:stretch>
            <a:fillRect/>
          </a:stretch>
        </p:blipFill>
        <p:spPr>
          <a:xfrm>
            <a:off x="452784" y="793750"/>
            <a:ext cx="8238431" cy="4102100"/>
          </a:xfrm>
          <a:prstGeom prst="rect">
            <a:avLst/>
          </a:prstGeom>
        </p:spPr>
      </p:pic>
    </p:spTree>
    <p:extLst>
      <p:ext uri="{BB962C8B-B14F-4D97-AF65-F5344CB8AC3E}">
        <p14:creationId xmlns:p14="http://schemas.microsoft.com/office/powerpoint/2010/main" val="1782211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612020"/>
          </a:xfrm>
        </p:spPr>
        <p:txBody>
          <a:bodyPr/>
          <a:lstStyle/>
          <a:p>
            <a:pPr algn="just"/>
            <a:r>
              <a:rPr lang="en-US" sz="1000" dirty="0">
                <a:hlinkClick r:id="rId2"/>
              </a:rPr>
              <a:t>ADO and DevOps integration</a:t>
            </a:r>
            <a:endParaRPr lang="en-US" sz="1000" dirty="0"/>
          </a:p>
          <a:p>
            <a:pPr marL="171450" indent="-171450" algn="just">
              <a:buFont typeface="Arial" panose="020B0604020202020204" pitchFamily="34" charset="0"/>
              <a:buChar char="•"/>
            </a:pPr>
            <a:r>
              <a:rPr lang="en-US" sz="1000" dirty="0">
                <a:hlinkClick r:id="rId3"/>
              </a:rPr>
              <a:t>Add link to GitHub commit or pull request (GA) </a:t>
            </a:r>
            <a:r>
              <a:rPr lang="en-US" sz="1000" dirty="0"/>
              <a:t>- MS  announced GA for new enhanced experience for linking work items to GitHub.  It is now possible to search and select the desired repository and drill down to find and link to the specific pull request or commit.</a:t>
            </a:r>
          </a:p>
          <a:p>
            <a:pPr marL="171450" indent="-171450" algn="just">
              <a:buFont typeface="Arial" panose="020B0604020202020204" pitchFamily="34" charset="0"/>
              <a:buChar char="•"/>
            </a:pPr>
            <a:r>
              <a:rPr lang="en-US" sz="1000" dirty="0">
                <a:hlinkClick r:id="rId4"/>
              </a:rPr>
              <a:t>GitHub connection improvements (private preview)</a:t>
            </a:r>
            <a:r>
              <a:rPr lang="en-US" sz="1000" dirty="0"/>
              <a:t> - For GitHub organizations that have thousands of repositories, connecting them to an Azure DevOps project has posed significant challenges. Previously, attempts to connect encountered timeout issues, preventing from integrating GitHub with Azure Boards. MS announced a preview that will unblock large GitHub organizations. </a:t>
            </a:r>
          </a:p>
          <a:p>
            <a:pPr marL="171450" indent="-171450" algn="just">
              <a:buFont typeface="Arial" panose="020B0604020202020204" pitchFamily="34" charset="0"/>
              <a:buChar char="•"/>
            </a:pPr>
            <a:r>
              <a:rPr lang="en-US" sz="1000" dirty="0">
                <a:hlinkClick r:id="rId5"/>
              </a:rPr>
              <a:t>AB# links on GitHub pull request (private preview)</a:t>
            </a:r>
            <a:r>
              <a:rPr lang="en-US" sz="1000" dirty="0"/>
              <a:t> – MS enhanced Azure Boards + GitHub integration, by introducing a private preview feature that enhances the experience with AB# links. With this update, AB# links will now appear directly in the Development section of GitHub pull requests.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6"/>
              </a:rPr>
              <a:t>End of Support for Microsoft products reliant on older Azure DevOps authentication</a:t>
            </a:r>
            <a:endParaRPr lang="en-US" dirty="0"/>
          </a:p>
          <a:p>
            <a:pPr algn="just"/>
            <a:r>
              <a:rPr lang="en-US" dirty="0"/>
              <a:t>Azure DevOps will no longer guarantee support for older authentication methods in use by out-of-support Visual Studio and Microsoft products. Known impacted clients include:</a:t>
            </a:r>
          </a:p>
          <a:p>
            <a:pPr marL="171450" indent="-171450" algn="just">
              <a:buFont typeface="Arial" panose="020B0604020202020204" pitchFamily="34" charset="0"/>
              <a:buChar char="•"/>
            </a:pPr>
            <a:r>
              <a:rPr lang="en-US" b="1" dirty="0"/>
              <a:t>Visual Studio 2010 (end of support: July 14, 2020)</a:t>
            </a:r>
          </a:p>
          <a:p>
            <a:pPr marL="171450" indent="-171450" algn="just">
              <a:buFont typeface="Arial" panose="020B0604020202020204" pitchFamily="34" charset="0"/>
              <a:buChar char="•"/>
            </a:pPr>
            <a:r>
              <a:rPr lang="en-US" b="1" dirty="0"/>
              <a:t>Visual Studio 2012 (end of support: January 10, 2023)</a:t>
            </a:r>
          </a:p>
          <a:p>
            <a:pPr marL="171450" indent="-171450" algn="just">
              <a:buFont typeface="Arial" panose="020B0604020202020204" pitchFamily="34" charset="0"/>
              <a:buChar char="•"/>
            </a:pPr>
            <a:r>
              <a:rPr lang="en-US" b="1" dirty="0"/>
              <a:t>Visual Studio 2013 (end of support: April 9, 2024)</a:t>
            </a:r>
          </a:p>
          <a:p>
            <a:pPr marL="171450" indent="-171450" algn="just">
              <a:buFont typeface="Arial" panose="020B0604020202020204" pitchFamily="34" charset="0"/>
              <a:buChar char="•"/>
            </a:pPr>
            <a:r>
              <a:rPr lang="en-US" b="1" dirty="0"/>
              <a:t>Dynamics AX 2009 (end of support: April 12, 2022)</a:t>
            </a:r>
          </a:p>
          <a:p>
            <a:pPr marL="171450" indent="-171450" algn="just">
              <a:buFont typeface="Arial" panose="020B0604020202020204" pitchFamily="34" charset="0"/>
              <a:buChar char="•"/>
            </a:pPr>
            <a:r>
              <a:rPr lang="en-US" b="1" dirty="0"/>
              <a:t>Dynamics AX 2012 (end of support: April 12, 2022)</a:t>
            </a:r>
          </a:p>
          <a:p>
            <a:pPr marL="171450" indent="-171450" algn="just">
              <a:buFont typeface="Arial" panose="020B0604020202020204" pitchFamily="34" charset="0"/>
              <a:buChar char="•"/>
            </a:pPr>
            <a:r>
              <a:rPr lang="en-US" b="1" dirty="0"/>
              <a:t>Dynamics AX 2012 R2 (end of support: April 12, 2022)</a:t>
            </a:r>
          </a:p>
          <a:p>
            <a:pPr marL="171450" indent="-171450" algn="just">
              <a:buFont typeface="Arial" panose="020B0604020202020204" pitchFamily="34" charset="0"/>
              <a:buChar char="•"/>
            </a:pPr>
            <a:r>
              <a:rPr lang="en-US" b="1" dirty="0"/>
              <a:t>Dynamics AX 2012 R3 (end of support: January 10, 2023)</a:t>
            </a:r>
          </a:p>
          <a:p>
            <a:pPr marL="171450" indent="-171450" algn="just">
              <a:buFont typeface="Arial" panose="020B0604020202020204" pitchFamily="34" charset="0"/>
              <a:buChar char="•"/>
            </a:pPr>
            <a:r>
              <a:rPr lang="en-US" b="1" dirty="0"/>
              <a:t>Team Foundation Server 2008 (out of support)</a:t>
            </a:r>
          </a:p>
          <a:p>
            <a:pPr marL="171450" indent="-171450" algn="just">
              <a:buFont typeface="Arial" panose="020B0604020202020204" pitchFamily="34" charset="0"/>
              <a:buChar char="•"/>
            </a:pPr>
            <a:r>
              <a:rPr lang="en-US" b="1" dirty="0"/>
              <a:t>Team Foundation Server 2010 (end of support: July 14, 2020)</a:t>
            </a:r>
          </a:p>
          <a:p>
            <a:pPr marL="171450" indent="-171450" algn="just">
              <a:buFont typeface="Arial" panose="020B0604020202020204" pitchFamily="34" charset="0"/>
              <a:buChar char="•"/>
            </a:pPr>
            <a:r>
              <a:rPr lang="en-US" b="1" dirty="0"/>
              <a:t>Team Foundation Server 2012 (end of support: January 10, 2023)</a:t>
            </a:r>
          </a:p>
          <a:p>
            <a:pPr algn="just"/>
            <a:r>
              <a:rPr lang="en-US" dirty="0"/>
              <a:t>MS recommends to migrate from these older clients to newer versions by December 31, 2024.</a:t>
            </a:r>
          </a:p>
        </p:txBody>
      </p:sp>
      <p:pic>
        <p:nvPicPr>
          <p:cNvPr id="8194" name="Picture 2" descr="Image gh ab links on pr classic">
            <a:extLst>
              <a:ext uri="{FF2B5EF4-FFF2-40B4-BE49-F238E27FC236}">
                <a16:creationId xmlns:a16="http://schemas.microsoft.com/office/drawing/2014/main" id="{33E013DF-B9AC-6DF8-B490-5FA53F8D92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262" y="3467101"/>
            <a:ext cx="2072066" cy="1443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389770"/>
          </a:xfrm>
        </p:spPr>
        <p:txBody>
          <a:bodyPr/>
          <a:lstStyle/>
          <a:p>
            <a:pPr marL="171450" indent="-171450" algn="just">
              <a:buFont typeface="Arial" panose="020B0604020202020204" pitchFamily="34" charset="0"/>
              <a:buChar char="•"/>
            </a:pPr>
            <a:r>
              <a:rPr lang="en-US" sz="1000" dirty="0"/>
              <a:t>Azure private networking is now supported with the GitHub Team plan, in addition to the GitHub Enterprise Cloud plan.</a:t>
            </a:r>
          </a:p>
          <a:p>
            <a:pPr algn="just"/>
            <a:r>
              <a:rPr lang="en-US" sz="1000" dirty="0">
                <a:hlinkClick r:id="rId2"/>
              </a:rPr>
              <a:t>Introducing additional runners SKUs</a:t>
            </a:r>
            <a:endParaRPr lang="en-US" sz="1000" dirty="0"/>
          </a:p>
          <a:p>
            <a:pPr algn="just"/>
            <a:r>
              <a:rPr lang="en-US" sz="1000" dirty="0"/>
              <a:t>GitHub </a:t>
            </a:r>
            <a:r>
              <a:rPr lang="en-US" sz="1000" b="1" dirty="0"/>
              <a:t>introduced the latest </a:t>
            </a:r>
            <a:r>
              <a:rPr lang="en-US" sz="1000" dirty="0"/>
              <a:t>additions to the GitHub-hosted runner fleet, 2 vCPU Linux and </a:t>
            </a:r>
            <a:r>
              <a:rPr lang="en-US" sz="1000" b="1" dirty="0"/>
              <a:t>4 vCPU Windows runners</a:t>
            </a:r>
            <a:r>
              <a:rPr lang="en-US" sz="1000" dirty="0"/>
              <a:t>, supporting auto-scaling and private networking features</a:t>
            </a:r>
          </a:p>
          <a:p>
            <a:pPr algn="just"/>
            <a:r>
              <a:rPr lang="en-US" sz="1000" dirty="0">
                <a:hlinkClick r:id="rId3"/>
              </a:rPr>
              <a:t>GPU hosted runners available in public beta </a:t>
            </a:r>
            <a:endParaRPr lang="en-US" sz="1000" dirty="0"/>
          </a:p>
          <a:p>
            <a:pPr algn="just"/>
            <a:r>
              <a:rPr lang="en-US" sz="1000" dirty="0"/>
              <a:t>The </a:t>
            </a:r>
            <a:r>
              <a:rPr lang="en-US" sz="1000" b="1" dirty="0"/>
              <a:t>GPU hosted runners was </a:t>
            </a:r>
            <a:r>
              <a:rPr lang="en-US" sz="1000" dirty="0"/>
              <a:t>released in public beta! This new runner empowers teams working with machine learning models, such as large language models (LLMs) or those requiring GPU graphic cards for game development, to run these more efficiently as part </a:t>
            </a:r>
            <a:r>
              <a:rPr lang="en-US" sz="1000" b="1" dirty="0"/>
              <a:t>of their automation or CI/CD </a:t>
            </a:r>
            <a:r>
              <a:rPr lang="en-US" sz="1000" dirty="0"/>
              <a:t>process. This allows teams to do complete application testing, including the ML components, with GitHub Actions.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67520"/>
          </a:xfrm>
        </p:spPr>
        <p:txBody>
          <a:bodyPr/>
          <a:lstStyle/>
          <a:p>
            <a:pPr algn="just"/>
            <a:r>
              <a:rPr lang="en-US" dirty="0">
                <a:hlinkClick r:id="rId4"/>
              </a:rPr>
              <a:t>Azure private networking for GitHub-hosted runners is generally available</a:t>
            </a:r>
            <a:endParaRPr lang="en-US" dirty="0"/>
          </a:p>
          <a:p>
            <a:pPr algn="just"/>
            <a:r>
              <a:rPr lang="en-US" dirty="0"/>
              <a:t>GitHub </a:t>
            </a:r>
            <a:r>
              <a:rPr lang="en-US" b="1" dirty="0"/>
              <a:t>Announced that Azure private networking for GitHub-hosted </a:t>
            </a:r>
            <a:r>
              <a:rPr lang="en-US" dirty="0"/>
              <a:t>runners is now generally available. This feature allows to run actions workflows on GitHub-hosted runners that are connected to Azure virtual network, without compromising on security or performance. </a:t>
            </a:r>
            <a:r>
              <a:rPr lang="en-US" b="1" dirty="0"/>
              <a:t>GitHub-hosted runners </a:t>
            </a:r>
            <a:r>
              <a:rPr lang="en-US" dirty="0"/>
              <a:t>provide powerful compute in the cloud for running CI/CD and automation workflows that are fully managed, eliminating the overhead of managing and maintaining your own infrastructure. Any existing or new networking policies, </a:t>
            </a:r>
            <a:r>
              <a:rPr lang="en-US" b="1" dirty="0"/>
              <a:t>such as Network Security Group (NSG) or firewall rules</a:t>
            </a:r>
            <a:r>
              <a:rPr lang="en-US" dirty="0"/>
              <a:t>, will automatically apply to GitHub-hosted runners giving platform administrators comprehensive control over network security, all managed within a single place.</a:t>
            </a:r>
          </a:p>
        </p:txBody>
      </p:sp>
      <p:pic>
        <p:nvPicPr>
          <p:cNvPr id="13316" name="Picture 4" descr="Screenshot of the page for creating a new network configuration. The fields of the form are &quot;configuration name,&quot; &quot;Azure Virtual Network,&quot; and &quot;services allowed.&quot; GitHub Actions is selected under &quot;Services allowed.&quot;">
            <a:extLst>
              <a:ext uri="{FF2B5EF4-FFF2-40B4-BE49-F238E27FC236}">
                <a16:creationId xmlns:a16="http://schemas.microsoft.com/office/drawing/2014/main" id="{D2A5E6BB-FFDD-BA21-00A0-3BCB675F95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9936" y="2990851"/>
            <a:ext cx="3361240" cy="191026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Screenshot of the page displaying different runner specifications.">
            <a:extLst>
              <a:ext uri="{FF2B5EF4-FFF2-40B4-BE49-F238E27FC236}">
                <a16:creationId xmlns:a16="http://schemas.microsoft.com/office/drawing/2014/main" id="{DF930DD4-DD9E-C5C0-E841-0E7E119FD6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84800" y="3171674"/>
            <a:ext cx="2862263" cy="18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54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319920"/>
          </a:xfrm>
        </p:spPr>
        <p:txBody>
          <a:bodyPr/>
          <a:lstStyle/>
          <a:p>
            <a:pPr algn="just"/>
            <a:r>
              <a:rPr lang="en-US" sz="1000" dirty="0">
                <a:hlinkClick r:id="rId2"/>
              </a:rPr>
              <a:t>Public preview: ExpressRoute Metro for High Resiliency</a:t>
            </a:r>
            <a:endParaRPr lang="en-US" sz="1000" dirty="0"/>
          </a:p>
          <a:p>
            <a:pPr algn="just"/>
            <a:r>
              <a:rPr lang="en-US" sz="1000" dirty="0"/>
              <a:t>The </a:t>
            </a:r>
            <a:r>
              <a:rPr lang="en-US" sz="1000" b="1" dirty="0"/>
              <a:t>standard ExpressRoute </a:t>
            </a:r>
            <a:r>
              <a:rPr lang="en-US" sz="1000" dirty="0"/>
              <a:t>configuration is set up with a pair of links to enhance the reliability of ExpressRoute connection. This setup is designed to provide redundancy and improves the availability of ExpressRoute connections during hardware failures, maintenance events, or other unforeseen incidents within the peering locations. However, these redundant </a:t>
            </a:r>
            <a:r>
              <a:rPr lang="en-US" sz="1000" b="1" dirty="0"/>
              <a:t>connections don't provide resilience against certain events. </a:t>
            </a:r>
            <a:r>
              <a:rPr lang="en-US" sz="1000" dirty="0"/>
              <a:t>These events could disrupt or isolate the edge location where the MSEE devices are located. Such disruptions could potentially lead to a complete loss of connectivity from on-premises networks to cloud services.</a:t>
            </a:r>
          </a:p>
          <a:p>
            <a:pPr algn="just"/>
            <a:r>
              <a:rPr lang="en-US" sz="1000" b="1" dirty="0"/>
              <a:t>ExpressRoute Metro (preview) is </a:t>
            </a:r>
            <a:r>
              <a:rPr lang="en-US" sz="1000" dirty="0"/>
              <a:t>a high-resiliency configuration designed to provide multi-site redundancy. This configuration allows to benefit from a dual-homed setup that facilitates diverse connections to two distinct </a:t>
            </a:r>
            <a:r>
              <a:rPr lang="en-US" sz="1000" b="1" dirty="0"/>
              <a:t>ExpressRoute peering locations within a city.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86620"/>
          </a:xfrm>
        </p:spPr>
        <p:txBody>
          <a:bodyPr/>
          <a:lstStyle/>
          <a:p>
            <a:pPr algn="just"/>
            <a:r>
              <a:rPr lang="en-US" dirty="0">
                <a:hlinkClick r:id="rId3"/>
              </a:rPr>
              <a:t>Azure Virtual Network Manager Security Admin Rule generally available in 45 regions</a:t>
            </a:r>
            <a:endParaRPr lang="en-US" dirty="0"/>
          </a:p>
          <a:p>
            <a:pPr algn="just"/>
            <a:r>
              <a:rPr lang="en-US" b="1" dirty="0"/>
              <a:t>Azure Virtual Network Manager's </a:t>
            </a:r>
            <a:r>
              <a:rPr lang="en-US" dirty="0"/>
              <a:t>security admin rule configuration feature is now </a:t>
            </a:r>
            <a:r>
              <a:rPr lang="en-US" b="1" dirty="0"/>
              <a:t>generally available (GA) in 45 regions. </a:t>
            </a:r>
          </a:p>
          <a:p>
            <a:pPr algn="just"/>
            <a:r>
              <a:rPr lang="en-US" dirty="0"/>
              <a:t>This feature allows to enforce security policies for virtual networks at scale across subscriptions and regions globally. These rules will be evaluated before </a:t>
            </a:r>
            <a:r>
              <a:rPr lang="en-US" b="1" dirty="0"/>
              <a:t>network security groups (NSGs), </a:t>
            </a:r>
            <a:r>
              <a:rPr lang="en-US" dirty="0"/>
              <a:t>ensuring standardized security enforcement. They help prevent potential misconfigurations and oversights, making sure that critical services run without interruption and that network owners adhere to company policies. </a:t>
            </a:r>
          </a:p>
          <a:p>
            <a:pPr algn="just"/>
            <a:r>
              <a:rPr lang="en-US" b="1" dirty="0"/>
              <a:t>Security admin rules allow users </a:t>
            </a:r>
            <a:r>
              <a:rPr lang="en-US" dirty="0"/>
              <a:t>to manage security efficiently, reducing operational complexities. They also offer a default setting to avoid errors or oversights in setting up NSGs. As such, users can simplify and enhance their network security for their growing network environments. </a:t>
            </a:r>
          </a:p>
        </p:txBody>
      </p:sp>
      <p:pic>
        <p:nvPicPr>
          <p:cNvPr id="5" name="Picture 4">
            <a:extLst>
              <a:ext uri="{FF2B5EF4-FFF2-40B4-BE49-F238E27FC236}">
                <a16:creationId xmlns:a16="http://schemas.microsoft.com/office/drawing/2014/main" id="{A4E6497A-3CC6-44E4-8551-8ACD48272C13}"/>
              </a:ext>
            </a:extLst>
          </p:cNvPr>
          <p:cNvPicPr>
            <a:picLocks noChangeAspect="1"/>
          </p:cNvPicPr>
          <p:nvPr/>
        </p:nvPicPr>
        <p:blipFill>
          <a:blip r:embed="rId4"/>
          <a:stretch>
            <a:fillRect/>
          </a:stretch>
        </p:blipFill>
        <p:spPr>
          <a:xfrm>
            <a:off x="294577" y="3511550"/>
            <a:ext cx="4051957" cy="1117599"/>
          </a:xfrm>
          <a:prstGeom prst="rect">
            <a:avLst/>
          </a:prstGeom>
        </p:spPr>
      </p:pic>
      <p:pic>
        <p:nvPicPr>
          <p:cNvPr id="8" name="Picture 7">
            <a:extLst>
              <a:ext uri="{FF2B5EF4-FFF2-40B4-BE49-F238E27FC236}">
                <a16:creationId xmlns:a16="http://schemas.microsoft.com/office/drawing/2014/main" id="{1EBF3B99-E952-0A09-4A57-A223CCD943FC}"/>
              </a:ext>
            </a:extLst>
          </p:cNvPr>
          <p:cNvPicPr>
            <a:picLocks noChangeAspect="1"/>
          </p:cNvPicPr>
          <p:nvPr/>
        </p:nvPicPr>
        <p:blipFill>
          <a:blip r:embed="rId5"/>
          <a:stretch>
            <a:fillRect/>
          </a:stretch>
        </p:blipFill>
        <p:spPr>
          <a:xfrm>
            <a:off x="5191185" y="3079749"/>
            <a:ext cx="2932562" cy="1808477"/>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16326" y="855080"/>
            <a:ext cx="4365038" cy="3774069"/>
          </a:xfrm>
        </p:spPr>
        <p:txBody>
          <a:bodyPr/>
          <a:lstStyle/>
          <a:p>
            <a:pPr marL="171450" indent="-171450">
              <a:buFont typeface="Arial" panose="020B0604020202020204" pitchFamily="34" charset="0"/>
              <a:buChar char="•"/>
            </a:pPr>
            <a:r>
              <a:rPr lang="en-US" sz="1000" dirty="0"/>
              <a:t>Terraform</a:t>
            </a:r>
          </a:p>
          <a:p>
            <a:pPr marL="514350" lvl="1" indent="-171450">
              <a:buFont typeface="Arial" panose="020B0604020202020204" pitchFamily="34" charset="0"/>
              <a:buChar char="•"/>
            </a:pPr>
            <a:r>
              <a:rPr lang="en-US" sz="1000" dirty="0">
                <a:latin typeface="+mj-lt"/>
              </a:rPr>
              <a:t>Build of automated testing framework to support WAF alignment using </a:t>
            </a:r>
            <a:r>
              <a:rPr lang="en-US" sz="1000" dirty="0" err="1">
                <a:latin typeface="+mj-lt"/>
              </a:rPr>
              <a:t>TFlint</a:t>
            </a:r>
            <a:r>
              <a:rPr lang="en-US" sz="1000" dirty="0">
                <a:latin typeface="+mj-lt"/>
              </a:rPr>
              <a:t> for Terraform finished.</a:t>
            </a:r>
          </a:p>
          <a:p>
            <a:pPr marL="514350" lvl="1" indent="-171450">
              <a:buFont typeface="Arial" panose="020B0604020202020204" pitchFamily="34" charset="0"/>
              <a:buChar char="•"/>
            </a:pPr>
            <a:r>
              <a:rPr lang="en-US" sz="1000" dirty="0">
                <a:latin typeface="+mj-lt"/>
              </a:rPr>
              <a:t>Static Analysis - AVM and TFVM teams agree to utilize TFVM's static analysis and linting steps tools set. The development of the tool-set has finished. We have 59+rules to be added to the </a:t>
            </a:r>
            <a:r>
              <a:rPr lang="en-US" sz="1000" dirty="0" err="1">
                <a:latin typeface="+mj-lt"/>
              </a:rPr>
              <a:t>tflint</a:t>
            </a:r>
            <a:r>
              <a:rPr lang="en-US" sz="1000" dirty="0">
                <a:latin typeface="+mj-lt"/>
              </a:rPr>
              <a:t> tool and the implementation is in progress where 3 rules have been added so far.</a:t>
            </a:r>
          </a:p>
          <a:p>
            <a:pPr marL="514350" lvl="1" indent="-171450">
              <a:buFont typeface="Arial" panose="020B0604020202020204" pitchFamily="34" charset="0"/>
              <a:buChar char="•"/>
            </a:pPr>
            <a:r>
              <a:rPr lang="en-US" sz="1000" dirty="0">
                <a:latin typeface="+mj-lt"/>
              </a:rPr>
              <a:t>Repository Linting/Governance - The implementation for files inside the repo is finished. This is a central workflow that runs on a schedule and ensures your repository contains the most up to date files, e.g., for workflows and other required governance. GREPT tool will handle the repository settings as well and the implementation is in progress.</a:t>
            </a:r>
          </a:p>
          <a:p>
            <a:pPr marL="514350" lvl="1" indent="-171450">
              <a:buFont typeface="Arial" panose="020B0604020202020204" pitchFamily="34" charset="0"/>
              <a:buChar char="•"/>
            </a:pPr>
            <a:r>
              <a:rPr lang="en-US" sz="1000" dirty="0">
                <a:latin typeface="+mj-lt"/>
              </a:rPr>
              <a:t>Git Hub App in development to support post push events and auto fix the code.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15432" y="743608"/>
            <a:ext cx="3955312" cy="478420"/>
          </a:xfrm>
        </p:spPr>
        <p:txBody>
          <a:bodyPr/>
          <a:lstStyle/>
          <a:p>
            <a:pPr algn="just"/>
            <a:r>
              <a:rPr lang="en-US" dirty="0">
                <a:hlinkClick r:id="rId2"/>
              </a:rPr>
              <a:t>Azure Verified Modules - Monthly Update [March]</a:t>
            </a:r>
            <a:endParaRPr lang="en-US" dirty="0"/>
          </a:p>
          <a:p>
            <a:pPr algn="just"/>
            <a:r>
              <a:rPr lang="en-US" dirty="0"/>
              <a:t>As of March 31st the AVM Footprint currently looks like:</a:t>
            </a:r>
          </a:p>
          <a:p>
            <a:pPr algn="just"/>
            <a:endParaRPr lang="en-US" dirty="0"/>
          </a:p>
          <a:p>
            <a:pPr algn="just"/>
            <a:endParaRPr lang="en-US" dirty="0"/>
          </a:p>
        </p:txBody>
      </p:sp>
      <p:pic>
        <p:nvPicPr>
          <p:cNvPr id="5" name="Picture 4">
            <a:extLst>
              <a:ext uri="{FF2B5EF4-FFF2-40B4-BE49-F238E27FC236}">
                <a16:creationId xmlns:a16="http://schemas.microsoft.com/office/drawing/2014/main" id="{A60C1BE1-B9A1-D639-1B23-1C44847AD510}"/>
              </a:ext>
            </a:extLst>
          </p:cNvPr>
          <p:cNvPicPr>
            <a:picLocks noChangeAspect="1"/>
          </p:cNvPicPr>
          <p:nvPr/>
        </p:nvPicPr>
        <p:blipFill>
          <a:blip r:embed="rId3"/>
          <a:stretch>
            <a:fillRect/>
          </a:stretch>
        </p:blipFill>
        <p:spPr>
          <a:xfrm>
            <a:off x="586715" y="1243150"/>
            <a:ext cx="2221280" cy="759172"/>
          </a:xfrm>
          <a:prstGeom prst="rect">
            <a:avLst/>
          </a:prstGeom>
        </p:spPr>
      </p:pic>
      <p:sp>
        <p:nvSpPr>
          <p:cNvPr id="6" name="Text Placeholder 13">
            <a:extLst>
              <a:ext uri="{FF2B5EF4-FFF2-40B4-BE49-F238E27FC236}">
                <a16:creationId xmlns:a16="http://schemas.microsoft.com/office/drawing/2014/main" id="{1E88A553-DBE8-A32A-B7E8-7AFD99A682E7}"/>
              </a:ext>
            </a:extLst>
          </p:cNvPr>
          <p:cNvSpPr txBox="1">
            <a:spLocks/>
          </p:cNvSpPr>
          <p:nvPr/>
        </p:nvSpPr>
        <p:spPr>
          <a:xfrm>
            <a:off x="152400" y="2023444"/>
            <a:ext cx="4118344" cy="281939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dirty="0"/>
              <a:t>Bicep</a:t>
            </a:r>
          </a:p>
          <a:p>
            <a:pPr marL="514350" lvl="1" indent="-171450" algn="just">
              <a:buFont typeface="Arial" panose="020B0604020202020204" pitchFamily="34" charset="0"/>
              <a:buChar char="•"/>
            </a:pPr>
            <a:r>
              <a:rPr lang="en-US" sz="1000" dirty="0">
                <a:latin typeface="+mj-lt"/>
              </a:rPr>
              <a:t>WAF Reliability tests added and enforced in module publishing CI workflow using </a:t>
            </a:r>
            <a:r>
              <a:rPr lang="en-US" sz="1000" dirty="0" err="1">
                <a:latin typeface="+mj-lt"/>
              </a:rPr>
              <a:t>PSRule</a:t>
            </a:r>
            <a:endParaRPr lang="en-US" sz="1000" dirty="0">
              <a:latin typeface="+mj-lt"/>
            </a:endParaRPr>
          </a:p>
          <a:p>
            <a:pPr marL="514350" lvl="1" indent="-171450" algn="just">
              <a:buFont typeface="Arial" panose="020B0604020202020204" pitchFamily="34" charset="0"/>
              <a:buChar char="•"/>
            </a:pPr>
            <a:r>
              <a:rPr lang="en-US" sz="1000" dirty="0">
                <a:latin typeface="+mj-lt"/>
              </a:rPr>
              <a:t>Pester checks developed and implemented to check and enforce AZ properties for zonal resources have no default value and therefore must be provided by consumer</a:t>
            </a:r>
          </a:p>
          <a:p>
            <a:pPr marL="514350" lvl="1" indent="-171450" algn="just">
              <a:buFont typeface="Arial" panose="020B0604020202020204" pitchFamily="34" charset="0"/>
              <a:buChar char="•"/>
            </a:pPr>
            <a:r>
              <a:rPr lang="en-US" sz="1000" dirty="0">
                <a:latin typeface="+mj-lt"/>
              </a:rPr>
              <a:t>Introduced a platform pipeline to run </a:t>
            </a:r>
            <a:r>
              <a:rPr lang="en-US" sz="1000" dirty="0" err="1">
                <a:latin typeface="+mj-lt"/>
              </a:rPr>
              <a:t>PSRule</a:t>
            </a:r>
            <a:r>
              <a:rPr lang="en-US" sz="1000" dirty="0">
                <a:latin typeface="+mj-lt"/>
              </a:rPr>
              <a:t> checks on the entire BRM library, optionally selecting a specific WAF pillar, and providing an overview of all failing rules if any</a:t>
            </a:r>
          </a:p>
          <a:p>
            <a:pPr marL="514350" lvl="1" indent="-171450" algn="just">
              <a:buFont typeface="Arial" panose="020B0604020202020204" pitchFamily="34" charset="0"/>
              <a:buChar char="•"/>
            </a:pPr>
            <a:r>
              <a:rPr lang="en-US" sz="1000" dirty="0">
                <a:latin typeface="+mj-lt"/>
              </a:rPr>
              <a:t>Improve module workflow triggers: Updates to platform only related scripts are exempted from module workflow triggers, avoiding unnecessary runs</a:t>
            </a:r>
          </a:p>
          <a:p>
            <a:pPr marL="514350" lvl="1" indent="-171450" algn="just">
              <a:buFont typeface="Arial" panose="020B0604020202020204" pitchFamily="34" charset="0"/>
              <a:buChar char="•"/>
            </a:pPr>
            <a:r>
              <a:rPr lang="en-US" sz="1000" dirty="0">
                <a:latin typeface="+mj-lt"/>
              </a:rPr>
              <a:t>Improve module workflow publishing step: Updated Git tag handling to be more robust</a:t>
            </a:r>
          </a:p>
          <a:p>
            <a:pPr marL="514350" lvl="1" indent="-171450" algn="just">
              <a:buFont typeface="Arial" panose="020B0604020202020204" pitchFamily="34" charset="0"/>
              <a:buChar char="•"/>
            </a:pPr>
            <a:r>
              <a:rPr lang="en-US" sz="1000" dirty="0">
                <a:latin typeface="+mj-lt"/>
              </a:rPr>
              <a:t>Enforce specific auto-formatting for PowerShell scripts</a:t>
            </a:r>
          </a:p>
        </p:txBody>
      </p:sp>
    </p:spTree>
    <p:extLst>
      <p:ext uri="{BB962C8B-B14F-4D97-AF65-F5344CB8AC3E}">
        <p14:creationId xmlns:p14="http://schemas.microsoft.com/office/powerpoint/2010/main" val="167213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866020"/>
          </a:xfrm>
        </p:spPr>
        <p:txBody>
          <a:bodyPr/>
          <a:lstStyle/>
          <a:p>
            <a:pPr marL="171450" indent="-171450" algn="just">
              <a:buFont typeface="Arial" panose="020B0604020202020204" pitchFamily="34" charset="0"/>
              <a:buChar char="•"/>
            </a:pPr>
            <a:r>
              <a:rPr lang="en-US" sz="1000" dirty="0"/>
              <a:t>SMTP - Azure Communication Services Email’s SMTP as a Service is now generally available. </a:t>
            </a:r>
            <a:r>
              <a:rPr lang="en-US" sz="1000" dirty="0" err="1"/>
              <a:t>DDevelopers</a:t>
            </a:r>
            <a:r>
              <a:rPr lang="en-US" sz="1000" dirty="0"/>
              <a:t> can use the SMTP support in Azure Communication Services to send emails easily, improve security features, and have more control over outgoing communications. The SMTP Relay Service acts as a link between email clients and mail servers and helps deliver emails more effectively. With this capability, customers can switch from on-premises SMTP solutions or link their line of business applications to a cloud-based solution platform with Azure Communication Services Email. This specifically enables:</a:t>
            </a:r>
          </a:p>
          <a:p>
            <a:pPr marL="514350" lvl="1" indent="-171450" algn="just">
              <a:buFont typeface="Arial" panose="020B0604020202020204" pitchFamily="34" charset="0"/>
              <a:buChar char="•"/>
            </a:pPr>
            <a:r>
              <a:rPr lang="en-US" sz="1000" dirty="0">
                <a:latin typeface="+mj-lt"/>
              </a:rPr>
              <a:t>Secure and reliable SMTP endpoint with TLS 1.2 encryptions</a:t>
            </a:r>
          </a:p>
          <a:p>
            <a:pPr marL="514350" lvl="1" indent="-171450" algn="just">
              <a:buFont typeface="Arial" panose="020B0604020202020204" pitchFamily="34" charset="0"/>
              <a:buChar char="•"/>
            </a:pPr>
            <a:r>
              <a:rPr lang="en-US" sz="1000" dirty="0">
                <a:latin typeface="+mj-lt"/>
              </a:rPr>
              <a:t>Access with Microsoft Entra Application Id to secure authentication for sending emails using SMTP.</a:t>
            </a:r>
          </a:p>
          <a:p>
            <a:pPr marL="514350" lvl="1" indent="-171450" algn="just">
              <a:buFont typeface="Arial" panose="020B0604020202020204" pitchFamily="34" charset="0"/>
              <a:buChar char="•"/>
            </a:pPr>
            <a:r>
              <a:rPr lang="en-US" sz="1000" dirty="0">
                <a:latin typeface="+mj-lt"/>
              </a:rPr>
              <a:t>High volume sending support for B2C communications using SMTP and REST APIs.</a:t>
            </a:r>
          </a:p>
          <a:p>
            <a:pPr marL="514350" lvl="1" indent="-171450" algn="just">
              <a:buFont typeface="Arial" panose="020B0604020202020204" pitchFamily="34" charset="0"/>
              <a:buChar char="•"/>
            </a:pPr>
            <a:r>
              <a:rPr lang="en-US" sz="1000" dirty="0">
                <a:latin typeface="+mj-lt"/>
              </a:rPr>
              <a:t>The security and compliance to honor and respect data handling and privacy requirements that Azure promises to our customers.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3005720"/>
          </a:xfrm>
        </p:spPr>
        <p:txBody>
          <a:bodyPr/>
          <a:lstStyle/>
          <a:p>
            <a:pPr algn="just"/>
            <a:r>
              <a:rPr lang="en-US" dirty="0">
                <a:hlinkClick r:id="rId2"/>
              </a:rPr>
              <a:t>Azure Communication Services April 2024 Feature Updates</a:t>
            </a:r>
            <a:endParaRPr lang="en-US" dirty="0"/>
          </a:p>
          <a:p>
            <a:pPr marL="171450" indent="-171450" algn="just">
              <a:buFont typeface="Arial" panose="020B0604020202020204" pitchFamily="34" charset="0"/>
              <a:buChar char="•"/>
            </a:pPr>
            <a:r>
              <a:rPr lang="en-US" b="1" dirty="0"/>
              <a:t>Calling to Microsoft Teams Call Queues and Auto Attendants</a:t>
            </a:r>
          </a:p>
          <a:p>
            <a:pPr algn="just"/>
            <a:r>
              <a:rPr lang="en-US" dirty="0"/>
              <a:t>Azure Communication Services Calling to Teams call queues and auto attendants and click-to-call for Teams Phone are now generally available. Organizations can enable customers to easily reach their sales and support members on Microsoft Teams with just a single click. By adding a click-to-call widget onto a website, such as a “Sales” button that points to a sales department, or a “Purchase” button that points to procurement, customers are just one click away from a direct connection into a Teams call queue or auto attendant.</a:t>
            </a:r>
          </a:p>
          <a:p>
            <a:pPr marL="171450" indent="-171450" algn="just">
              <a:buFont typeface="Arial" panose="020B0604020202020204" pitchFamily="34" charset="0"/>
              <a:buChar char="•"/>
            </a:pPr>
            <a:r>
              <a:rPr lang="en-US" b="1" dirty="0"/>
              <a:t>Opt-out Management</a:t>
            </a:r>
          </a:p>
          <a:p>
            <a:pPr algn="just"/>
            <a:r>
              <a:rPr lang="en-US" dirty="0"/>
              <a:t>Azure Communication Service Email opt-out management, now in public preview, offers a powerful platform with a centralized managed unsubscribe list with opt-out preferences saved to our data store. This feature helps developers meet guidelines of email providers who often require one-click list-unsubscribe implementation in the emails sent from their platforms.</a:t>
            </a:r>
          </a:p>
          <a:p>
            <a:pPr algn="just"/>
            <a:endParaRPr lang="en-US" dirty="0"/>
          </a:p>
        </p:txBody>
      </p:sp>
      <p:pic>
        <p:nvPicPr>
          <p:cNvPr id="1026" name="Picture 2" descr="thumbnail image 1 of blog post titled &#10; &#10; &#10;  &#10; &#10; &#10; &#10;    &#10;  &#10;   &#10;    &#10;      &#10;       Azure Communication Services April 2024 Feature Updates&#10;       &#10;      &#10;     &#10;   &#10;  &#10; &#10;   &#10; &#10; &#10; &#10; &#10; &#10;">
            <a:extLst>
              <a:ext uri="{FF2B5EF4-FFF2-40B4-BE49-F238E27FC236}">
                <a16:creationId xmlns:a16="http://schemas.microsoft.com/office/drawing/2014/main" id="{063A6684-0AB2-E378-11C5-245934DCE6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1900" y="3731633"/>
            <a:ext cx="3304770" cy="1208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image 2 of blog post titled &#10; &#10; &#10;  &#10; &#10; &#10; &#10;    &#10;  &#10;   &#10;    &#10;      &#10;       Azure Communication Services April 2024 Feature Updates&#10;       &#10;      &#10;     &#10;   &#10;  &#10; &#10;   &#10; &#10; &#10; &#10; &#10; &#10;">
            <a:extLst>
              <a:ext uri="{FF2B5EF4-FFF2-40B4-BE49-F238E27FC236}">
                <a16:creationId xmlns:a16="http://schemas.microsoft.com/office/drawing/2014/main" id="{9A27C444-72BD-EFC0-A16C-A663955C28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658" y="3860801"/>
            <a:ext cx="2985892" cy="114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658323"/>
          </a:xfrm>
        </p:spPr>
        <p:txBody>
          <a:bodyPr/>
          <a:lstStyle/>
          <a:p>
            <a:pPr algn="just"/>
            <a:r>
              <a:rPr lang="en-US" sz="1000" dirty="0">
                <a:hlinkClick r:id="rId2"/>
              </a:rPr>
              <a:t>Action recommended: Prepare for model version retirement in Azure OpenAI</a:t>
            </a:r>
            <a:endParaRPr lang="en-US" sz="1000" dirty="0"/>
          </a:p>
          <a:p>
            <a:pPr algn="just"/>
            <a:r>
              <a:rPr lang="en-US" sz="1000" dirty="0"/>
              <a:t>On {{date}}, we’ll begin updating Azure OpenAI deployments that use {{model}} {{</a:t>
            </a:r>
            <a:r>
              <a:rPr lang="en-US" sz="1000" dirty="0" err="1"/>
              <a:t>oldversion</a:t>
            </a:r>
            <a:r>
              <a:rPr lang="en-US" sz="1000" dirty="0"/>
              <a:t>}} to stop inference traffic. The update will be complete within two weeks of that date. </a:t>
            </a:r>
          </a:p>
          <a:p>
            <a:pPr algn="just"/>
            <a:r>
              <a:rPr lang="en-US" sz="1000" dirty="0"/>
              <a:t>Recommended action </a:t>
            </a:r>
          </a:p>
          <a:p>
            <a:pPr algn="just"/>
            <a:r>
              <a:rPr lang="en-US" sz="1000" dirty="0"/>
              <a:t>Migrate your applications and workflows that use {{model}} {{</a:t>
            </a:r>
            <a:r>
              <a:rPr lang="en-US" sz="1000" dirty="0" err="1"/>
              <a:t>oldversion</a:t>
            </a:r>
            <a:r>
              <a:rPr lang="en-US" sz="1000" dirty="0"/>
              <a:t>}} to a replacement {{date}} to ensure they’ll continue working as expected after the retirement.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97519"/>
          </a:xfrm>
        </p:spPr>
        <p:txBody>
          <a:bodyPr/>
          <a:lstStyle/>
          <a:p>
            <a:r>
              <a:rPr lang="en-US" dirty="0">
                <a:hlinkClick r:id="rId3"/>
              </a:rPr>
              <a:t>The new Microsoft Planner begins roll out to General Availability</a:t>
            </a:r>
            <a:endParaRPr lang="en-US" dirty="0"/>
          </a:p>
          <a:p>
            <a:r>
              <a:rPr lang="en-US" dirty="0"/>
              <a:t>MS announced that starting today and over the course of the coming weeks we are rolling out general availability of the new Planner in Microsoft Teams</a:t>
            </a:r>
          </a:p>
        </p:txBody>
      </p:sp>
      <p:pic>
        <p:nvPicPr>
          <p:cNvPr id="11266" name="Picture 2" descr="thumbnail image 2 captioned The new Planner icon">
            <a:extLst>
              <a:ext uri="{FF2B5EF4-FFF2-40B4-BE49-F238E27FC236}">
                <a16:creationId xmlns:a16="http://schemas.microsoft.com/office/drawing/2014/main" id="{37C8C365-9C59-177B-C380-159FD2623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400" y="2256419"/>
            <a:ext cx="2032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290265"/>
          </a:xfrm>
        </p:spPr>
        <p:txBody>
          <a:bodyPr/>
          <a:lstStyle/>
          <a:p>
            <a:pPr algn="just"/>
            <a:r>
              <a:rPr lang="en-US" sz="1000" dirty="0">
                <a:hlinkClick r:id="rId2"/>
              </a:rPr>
              <a:t>Important update: Deprecation of Azure AD PowerShell and </a:t>
            </a:r>
            <a:r>
              <a:rPr lang="en-US" sz="1000" dirty="0" err="1">
                <a:hlinkClick r:id="rId2"/>
              </a:rPr>
              <a:t>MSOnline</a:t>
            </a:r>
            <a:r>
              <a:rPr lang="en-US" sz="1000" dirty="0">
                <a:hlinkClick r:id="rId2"/>
              </a:rPr>
              <a:t> PowerShell modules</a:t>
            </a:r>
            <a:endParaRPr lang="en-US" sz="1000" dirty="0"/>
          </a:p>
          <a:p>
            <a:pPr algn="just"/>
            <a:r>
              <a:rPr lang="en-US" sz="1000" dirty="0"/>
              <a:t>As of March 30, 2024, these PowerShell modules are now deprecated:</a:t>
            </a:r>
          </a:p>
          <a:p>
            <a:pPr marL="171450" indent="-171450" algn="just">
              <a:buFont typeface="Arial" panose="020B0604020202020204" pitchFamily="34" charset="0"/>
              <a:buChar char="•"/>
            </a:pPr>
            <a:r>
              <a:rPr lang="en-US" sz="1000" b="1" dirty="0"/>
              <a:t>Azure AD PowerShell (</a:t>
            </a:r>
            <a:r>
              <a:rPr lang="en-US" sz="1000" b="1" dirty="0" err="1"/>
              <a:t>AzureAD</a:t>
            </a:r>
            <a:r>
              <a:rPr lang="en-US" sz="1000" b="1" dirty="0"/>
              <a:t>) </a:t>
            </a:r>
          </a:p>
          <a:p>
            <a:pPr marL="171450" indent="-171450" algn="just">
              <a:buFont typeface="Arial" panose="020B0604020202020204" pitchFamily="34" charset="0"/>
              <a:buChar char="•"/>
            </a:pPr>
            <a:r>
              <a:rPr lang="en-US" sz="1000" b="1" dirty="0"/>
              <a:t>Azure AD PowerShell Preview (</a:t>
            </a:r>
            <a:r>
              <a:rPr lang="en-US" sz="1000" b="1" dirty="0" err="1"/>
              <a:t>AzureADPreview</a:t>
            </a:r>
            <a:r>
              <a:rPr lang="en-US" sz="1000" b="1" dirty="0"/>
              <a:t>) </a:t>
            </a:r>
          </a:p>
          <a:p>
            <a:pPr marL="171450" indent="-171450" algn="just">
              <a:buFont typeface="Arial" panose="020B0604020202020204" pitchFamily="34" charset="0"/>
              <a:buChar char="•"/>
            </a:pPr>
            <a:r>
              <a:rPr lang="en-US" sz="1000" b="1" dirty="0"/>
              <a:t>MS Online (</a:t>
            </a:r>
            <a:r>
              <a:rPr lang="en-US" sz="1000" b="1" dirty="0" err="1"/>
              <a:t>MSOnline</a:t>
            </a:r>
            <a:r>
              <a:rPr lang="en-US" sz="1000" b="1" dirty="0"/>
              <a:t>) </a:t>
            </a:r>
          </a:p>
          <a:p>
            <a:pPr algn="just"/>
            <a:r>
              <a:rPr lang="en-US" sz="1000" dirty="0"/>
              <a:t>Support will only be offered for critical security fixes. They will continue to function through March 30, 2025. Note: Only </a:t>
            </a:r>
            <a:r>
              <a:rPr lang="en-US" sz="1000" dirty="0" err="1"/>
              <a:t>MSOnline</a:t>
            </a:r>
            <a:r>
              <a:rPr lang="en-US" sz="1000" dirty="0"/>
              <a:t> versions 1.1.166.0 (2017) and later are assured to function through </a:t>
            </a:r>
            <a:r>
              <a:rPr lang="en-US" sz="1000" b="1" dirty="0"/>
              <a:t>March 30, 2025</a:t>
            </a:r>
            <a:r>
              <a:rPr lang="en-US" sz="1000" dirty="0"/>
              <a:t>. Use of versions earlier than 1.1.166.0 may experience disruptions after June 30, 2024.</a:t>
            </a:r>
          </a:p>
          <a:p>
            <a:pPr algn="just"/>
            <a:r>
              <a:rPr lang="en-US" sz="1000" dirty="0"/>
              <a:t>Please migrate to Microsoft Graph PowerShell SDK as soon as possible.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529470"/>
          </a:xfrm>
        </p:spPr>
        <p:txBody>
          <a:bodyPr/>
          <a:lstStyle/>
          <a:p>
            <a:pPr algn="just"/>
            <a:r>
              <a:rPr lang="en-US" dirty="0">
                <a:hlinkClick r:id="rId3"/>
              </a:rPr>
              <a:t>Introducing new and upcoming Entra Recommendations to enhance security and productivity</a:t>
            </a:r>
            <a:endParaRPr lang="en-US" dirty="0"/>
          </a:p>
          <a:p>
            <a:pPr algn="just"/>
            <a:r>
              <a:rPr lang="en-US" dirty="0"/>
              <a:t>MS announced the upcoming general availability of new recommendations, and another three recommendations in public preview.</a:t>
            </a:r>
          </a:p>
          <a:p>
            <a:pPr marL="171450" indent="-171450" algn="just">
              <a:buFont typeface="Arial" panose="020B0604020202020204" pitchFamily="34" charset="0"/>
              <a:buChar char="•"/>
            </a:pPr>
            <a:r>
              <a:rPr lang="en-US" b="1" dirty="0"/>
              <a:t>Remove unused credentials from applications</a:t>
            </a:r>
          </a:p>
          <a:p>
            <a:pPr marL="171450" indent="-171450" algn="just">
              <a:buFont typeface="Arial" panose="020B0604020202020204" pitchFamily="34" charset="0"/>
              <a:buChar char="•"/>
            </a:pPr>
            <a:r>
              <a:rPr lang="en-US" b="1" dirty="0"/>
              <a:t>Renew expiring service principal credentials</a:t>
            </a:r>
          </a:p>
          <a:p>
            <a:pPr marL="171450" indent="-171450" algn="just">
              <a:buFont typeface="Arial" panose="020B0604020202020204" pitchFamily="34" charset="0"/>
              <a:buChar char="•"/>
            </a:pPr>
            <a:r>
              <a:rPr lang="en-US" b="1" dirty="0"/>
              <a:t>Renew expiring application credentials</a:t>
            </a:r>
          </a:p>
          <a:p>
            <a:pPr marL="171450" indent="-171450" algn="just">
              <a:buFont typeface="Arial" panose="020B0604020202020204" pitchFamily="34" charset="0"/>
              <a:buChar char="•"/>
            </a:pPr>
            <a:r>
              <a:rPr lang="en-US" b="1" dirty="0"/>
              <a:t>Remove unused applications</a:t>
            </a:r>
          </a:p>
          <a:p>
            <a:pPr marL="171450" indent="-171450" algn="just">
              <a:buFont typeface="Arial" panose="020B0604020202020204" pitchFamily="34" charset="0"/>
              <a:buChar char="•"/>
            </a:pPr>
            <a:r>
              <a:rPr lang="en-US" b="1" dirty="0"/>
              <a:t>Migrate applications from the </a:t>
            </a:r>
            <a:r>
              <a:rPr lang="en-US" dirty="0"/>
              <a:t>retiring Azure AD Graph APIs to Microsoft Graph</a:t>
            </a:r>
          </a:p>
          <a:p>
            <a:pPr marL="171450" indent="-171450" algn="just">
              <a:buFont typeface="Arial" panose="020B0604020202020204" pitchFamily="34" charset="0"/>
              <a:buChar char="•"/>
            </a:pPr>
            <a:r>
              <a:rPr lang="en-US" b="1" dirty="0"/>
              <a:t>Migrate Service Principals </a:t>
            </a:r>
            <a:r>
              <a:rPr lang="en-US" dirty="0"/>
              <a:t>from the retiring Azure AD Graph APIs to Microsoft Graph</a:t>
            </a:r>
          </a:p>
        </p:txBody>
      </p:sp>
      <p:pic>
        <p:nvPicPr>
          <p:cNvPr id="4098" name="Picture 2" descr="thumbnail image 1 of blog post titled &#10; &#10; &#10;  &#10; &#10; &#10; &#10;    &#10;  &#10;   &#10;    &#10;      &#10;       Introducing new and upcoming Entra Recommendations to enhance security and productivity&#10;       &#10;      &#10;     &#10;   &#10;  &#10; &#10;   &#10; &#10; &#10; &#10; &#10; &#10;">
            <a:extLst>
              <a:ext uri="{FF2B5EF4-FFF2-40B4-BE49-F238E27FC236}">
                <a16:creationId xmlns:a16="http://schemas.microsoft.com/office/drawing/2014/main" id="{85C3DB11-7460-00C8-A980-41647C0EC7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4150" y="3356029"/>
            <a:ext cx="2214563" cy="161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05819" y="865610"/>
            <a:ext cx="4365038" cy="3934990"/>
          </a:xfrm>
        </p:spPr>
        <p:txBody>
          <a:bodyPr/>
          <a:lstStyle/>
          <a:p>
            <a:pPr algn="just"/>
            <a:r>
              <a:rPr lang="en-US" sz="1000" dirty="0">
                <a:hlinkClick r:id="rId2"/>
              </a:rPr>
              <a:t>Important update: Azure AD Graph API retirement</a:t>
            </a:r>
            <a:endParaRPr lang="ru-RU" sz="1000" dirty="0"/>
          </a:p>
          <a:p>
            <a:pPr algn="just"/>
            <a:r>
              <a:rPr lang="en-US" sz="1000" dirty="0"/>
              <a:t>After June 30, 2024, MS will start a rollout for the first stage of Azure AD Graph retirement. Entra ID Applications that are created after June 30, 2024 will receive an error for any API requests to Azure AD Graph APIs (https://graph.windows.net). </a:t>
            </a:r>
          </a:p>
          <a:p>
            <a:pPr algn="just"/>
            <a:r>
              <a:rPr lang="en-US" sz="1000" dirty="0"/>
              <a:t>Applications that are created before </a:t>
            </a:r>
            <a:r>
              <a:rPr lang="en-US" sz="1000" b="1" dirty="0"/>
              <a:t>June 30, 2024 </a:t>
            </a:r>
            <a:r>
              <a:rPr lang="en-US" sz="1000" dirty="0"/>
              <a:t>will not be impacted or experience interruption at this stage.</a:t>
            </a:r>
          </a:p>
          <a:p>
            <a:pPr algn="just"/>
            <a:r>
              <a:rPr lang="en-US" sz="1000" dirty="0"/>
              <a:t>To allow an application created after June 30, 2024 to have an extension for access to Azure AD Graph APIs, you must make a configuration change on the application after it’s created. This configuration change is done through the </a:t>
            </a:r>
            <a:r>
              <a:rPr lang="en-US" sz="1000" b="1" dirty="0" err="1"/>
              <a:t>AuthenticationBehaviors</a:t>
            </a:r>
            <a:r>
              <a:rPr lang="en-US" sz="1000" b="1" dirty="0"/>
              <a:t> interface</a:t>
            </a:r>
            <a:r>
              <a:rPr lang="en-US" sz="1000" dirty="0"/>
              <a:t>. By setting the </a:t>
            </a:r>
            <a:r>
              <a:rPr lang="en-US" sz="1000" b="1" dirty="0" err="1"/>
              <a:t>blockAzureADGraphAccess</a:t>
            </a:r>
            <a:r>
              <a:rPr lang="en-US" sz="1000" dirty="0"/>
              <a:t> flag to false, the newly created application will be able to continue to use Azure AD Graph APIs until further in the retirement cycle.</a:t>
            </a:r>
          </a:p>
          <a:p>
            <a:pPr algn="just"/>
            <a:r>
              <a:rPr lang="en-US" sz="1000" dirty="0">
                <a:hlinkClick r:id="rId3"/>
              </a:rPr>
              <a:t>Azure Multi-Factor Authentication Server - 6-month notice </a:t>
            </a:r>
            <a:endParaRPr lang="en-US" sz="1000" dirty="0"/>
          </a:p>
          <a:p>
            <a:pPr algn="just"/>
            <a:r>
              <a:rPr lang="en-US" sz="1000" b="1" dirty="0"/>
              <a:t>Beginning September 30, 2024, Azure Multi-Factor Authentication </a:t>
            </a:r>
            <a:r>
              <a:rPr lang="en-US" sz="1000" dirty="0"/>
              <a:t>Server deployments will no longer service multifactor authentication (MFA) requests, which could cause authentications to fail for your organization. MFA Server will have limited SLA and </a:t>
            </a:r>
            <a:r>
              <a:rPr lang="en-US" sz="1000" b="1" dirty="0"/>
              <a:t>MFA Activity Report </a:t>
            </a:r>
            <a:r>
              <a:rPr lang="en-US" sz="1000" dirty="0"/>
              <a:t>in the Azure Portal will no longer be available. To ensure uninterrupted authentication services and to remain in a supported state, organizations should migrate their users’ authentication data to the cloud-based Azure MFA service using the latest Migration Utility included in the most recent Azure MFA Server update. Learn more </a:t>
            </a:r>
            <a:r>
              <a:rPr lang="en-US" sz="1000" b="1" dirty="0"/>
              <a:t>at Azure MFA Server Migration.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889500" y="865610"/>
            <a:ext cx="3955312" cy="3774069"/>
          </a:xfrm>
        </p:spPr>
        <p:txBody>
          <a:bodyPr/>
          <a:lstStyle/>
          <a:p>
            <a:pPr algn="just"/>
            <a:r>
              <a:rPr lang="en-US" dirty="0">
                <a:hlinkClick r:id="rId4"/>
              </a:rPr>
              <a:t>Entra Connect v2.3.8.0 upgrades Entra Connect Health</a:t>
            </a:r>
            <a:endParaRPr lang="en-US" dirty="0"/>
          </a:p>
          <a:p>
            <a:pPr algn="just"/>
            <a:r>
              <a:rPr lang="en-US" b="1" dirty="0"/>
              <a:t>Microsoft Entra Connect Health has been updated to 4.5.2466.0 </a:t>
            </a:r>
            <a:r>
              <a:rPr lang="en-US" dirty="0"/>
              <a:t>to address an endpoint discovery issue that could occur in some clouds.</a:t>
            </a:r>
          </a:p>
          <a:p>
            <a:pPr algn="just"/>
            <a:r>
              <a:rPr lang="fr-FR" dirty="0">
                <a:hlinkClick r:id="rId5"/>
              </a:rPr>
              <a:t>Microsoft Entra </a:t>
            </a:r>
            <a:r>
              <a:rPr lang="fr-FR" dirty="0" err="1">
                <a:hlinkClick r:id="rId5"/>
              </a:rPr>
              <a:t>Connect</a:t>
            </a:r>
            <a:r>
              <a:rPr lang="fr-FR" dirty="0">
                <a:hlinkClick r:id="rId5"/>
              </a:rPr>
              <a:t> 2.x version retirement </a:t>
            </a:r>
            <a:endParaRPr lang="fr-FR" dirty="0"/>
          </a:p>
          <a:p>
            <a:pPr algn="just"/>
            <a:r>
              <a:rPr lang="en-US" b="1" dirty="0"/>
              <a:t>In March of 2023, </a:t>
            </a:r>
            <a:r>
              <a:rPr lang="en-US" dirty="0"/>
              <a:t>Microsoft started retiring past versions of Microsoft Entra Connect Sync 2.x 12 months from the date they were superseded by a newer version. </a:t>
            </a:r>
            <a:r>
              <a:rPr lang="en-US" b="1" dirty="0"/>
              <a:t>Currently only builds 2.1.20.0 </a:t>
            </a:r>
            <a:r>
              <a:rPr lang="en-US" dirty="0"/>
              <a:t>(release November 9, 2022) or later are supported. </a:t>
            </a:r>
          </a:p>
          <a:p>
            <a:pPr algn="just"/>
            <a:r>
              <a:rPr lang="en-US" dirty="0">
                <a:hlinkClick r:id="rId3"/>
              </a:rPr>
              <a:t>Changes in Dynamic Group rule builder </a:t>
            </a:r>
            <a:endParaRPr lang="en-US" dirty="0"/>
          </a:p>
          <a:p>
            <a:pPr algn="just"/>
            <a:r>
              <a:rPr lang="en-US" dirty="0"/>
              <a:t>To encourage efficient dynamic group rules, the dynamic group rule builder UX in both Entra and Intune Admin Centers has been updated. </a:t>
            </a:r>
            <a:r>
              <a:rPr lang="en-US" b="1" dirty="0"/>
              <a:t>As of July 2024, the 'match' and '</a:t>
            </a:r>
            <a:r>
              <a:rPr lang="en-US" b="1" dirty="0" err="1"/>
              <a:t>notMatch</a:t>
            </a:r>
            <a:r>
              <a:rPr lang="en-US" b="1" dirty="0"/>
              <a:t>' operators</a:t>
            </a:r>
            <a:r>
              <a:rPr lang="en-US" dirty="0"/>
              <a:t> have been removed from the rule builder because they are less efficient and should only be used when necessary. </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021470"/>
          </a:xfrm>
        </p:spPr>
        <p:txBody>
          <a:bodyPr/>
          <a:lstStyle/>
          <a:p>
            <a:pPr algn="just"/>
            <a:r>
              <a:rPr lang="en-US" sz="1000" dirty="0">
                <a:hlinkClick r:id="rId2"/>
              </a:rPr>
              <a:t>Microsoft Defender for Cloud Free Trial per Plan</a:t>
            </a:r>
            <a:endParaRPr lang="en-US" sz="1000" dirty="0"/>
          </a:p>
          <a:p>
            <a:pPr algn="just"/>
            <a:r>
              <a:rPr lang="en-US" sz="1000" dirty="0"/>
              <a:t>Historically, </a:t>
            </a:r>
            <a:r>
              <a:rPr lang="en-US" sz="1000" b="1" dirty="0"/>
              <a:t>Microsoft Defender for Cloud offered </a:t>
            </a:r>
            <a:r>
              <a:rPr lang="en-US" sz="1000" dirty="0"/>
              <a:t>new users a 30-day free trial, commencing from the activation of their first plan. While beneficial, this model posed limitations. If a user activated the </a:t>
            </a:r>
            <a:r>
              <a:rPr lang="en-US" sz="1000" b="1" dirty="0"/>
              <a:t>D4Servers plan and, 20 days later</a:t>
            </a:r>
            <a:r>
              <a:rPr lang="en-US" sz="1000" dirty="0"/>
              <a:t>, decided to explore the DCSPM plan, the latter would only enjoy a 10-day free trial. Moreover, any plans activated post the initial 30-day window would incur immediate charges, potentially deterring users from exploring the full spectrum of MDC's offerings.</a:t>
            </a:r>
          </a:p>
          <a:p>
            <a:pPr algn="just"/>
            <a:r>
              <a:rPr lang="en-US" sz="1000" dirty="0"/>
              <a:t>The </a:t>
            </a:r>
            <a:r>
              <a:rPr lang="en-US" sz="1000" b="1" dirty="0"/>
              <a:t>"Trial per Plan" </a:t>
            </a:r>
            <a:r>
              <a:rPr lang="en-US" sz="1000" dirty="0"/>
              <a:t>feature elegantly addresses these concerns by resetting the clock with each new plan activation. This means if you start with the D4Servers plan, you get 30 days free, and should you decide to activate the DCSPM plan later, regardless of the timing, another 30-day free trial kicks off for that specific plan.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185515"/>
          </a:xfrm>
        </p:spPr>
        <p:txBody>
          <a:bodyPr/>
          <a:lstStyle/>
          <a:p>
            <a:pPr algn="just"/>
            <a:r>
              <a:rPr lang="en-US" dirty="0">
                <a:hlinkClick r:id="rId3"/>
              </a:rPr>
              <a:t>Secrets scanning for Cloud deployments</a:t>
            </a:r>
            <a:endParaRPr lang="en-US" dirty="0"/>
          </a:p>
          <a:p>
            <a:pPr algn="just"/>
            <a:r>
              <a:rPr lang="en-US" dirty="0"/>
              <a:t>MS released a new capability in Public Preview: Secrets scanning for cloud deployments(a cloud deployment is an instance of IaC template)! </a:t>
            </a:r>
            <a:r>
              <a:rPr lang="en-US" b="1" dirty="0"/>
              <a:t>Covering Azure and AWS during Public Preview.</a:t>
            </a:r>
          </a:p>
          <a:p>
            <a:pPr algn="just"/>
            <a:r>
              <a:rPr lang="en-US" dirty="0"/>
              <a:t>The scanning of deployment resources operates entirely without agents, relying solely on the control plane’s API. This capability allows for a comprehensive &amp; continuous scan of all organizational deployment resources, ensuring they are safeguarded against secret exposures. </a:t>
            </a:r>
          </a:p>
          <a:p>
            <a:pPr algn="just"/>
            <a:r>
              <a:rPr lang="en-US" dirty="0"/>
              <a:t>The new capability is included in </a:t>
            </a:r>
            <a:r>
              <a:rPr lang="en-US" b="1" dirty="0"/>
              <a:t>Defender CSPM </a:t>
            </a:r>
            <a:r>
              <a:rPr lang="en-US" dirty="0"/>
              <a:t>and automatically enabled during onboarding. For existing Defender CSPM customers, no further action is required, and the new feature already covers your cloud deployments. </a:t>
            </a:r>
          </a:p>
          <a:p>
            <a:pPr algn="just"/>
            <a:r>
              <a:rPr lang="en-US" dirty="0"/>
              <a:t>Relevant recommendations for this capability:  </a:t>
            </a:r>
          </a:p>
          <a:p>
            <a:pPr marL="171450" indent="-171450" algn="just">
              <a:buFont typeface="Arial" panose="020B0604020202020204" pitchFamily="34" charset="0"/>
              <a:buChar char="•"/>
            </a:pPr>
            <a:r>
              <a:rPr lang="en-US" b="1" dirty="0"/>
              <a:t>Azure Resource manager </a:t>
            </a:r>
            <a:r>
              <a:rPr lang="en-US" dirty="0"/>
              <a:t>deployments should have secrets findings resolved. </a:t>
            </a:r>
          </a:p>
          <a:p>
            <a:pPr marL="171450" indent="-171450" algn="just">
              <a:buFont typeface="Arial" panose="020B0604020202020204" pitchFamily="34" charset="0"/>
              <a:buChar char="•"/>
            </a:pPr>
            <a:r>
              <a:rPr lang="en-US" b="1" dirty="0"/>
              <a:t>AWS CloudFormation </a:t>
            </a:r>
            <a:r>
              <a:rPr lang="en-US" dirty="0"/>
              <a:t>stack should have secrets findings resolved </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05570"/>
          </a:xfrm>
        </p:spPr>
        <p:txBody>
          <a:bodyPr/>
          <a:lstStyle/>
          <a:p>
            <a:pPr algn="just"/>
            <a:r>
              <a:rPr lang="en-US" dirty="0">
                <a:hlinkClick r:id="rId2"/>
              </a:rPr>
              <a:t>Microsoft’s unified security operations platform, now in public preview</a:t>
            </a:r>
            <a:endParaRPr lang="en-US" dirty="0"/>
          </a:p>
          <a:p>
            <a:pPr algn="just"/>
            <a:r>
              <a:rPr lang="en-US" b="1" dirty="0"/>
              <a:t>Microsoft Sentinel is available as part of the public preview </a:t>
            </a:r>
            <a:r>
              <a:rPr lang="en-US" dirty="0"/>
              <a:t>for the unified security operations platform in the Microsoft Defender portal. When you onboard Microsoft Sentinel to the Microsoft Defender portal, you unify capabilities </a:t>
            </a:r>
            <a:r>
              <a:rPr lang="en-US" b="1" dirty="0"/>
              <a:t>with Microsoft Defender XDR like </a:t>
            </a:r>
            <a:r>
              <a:rPr lang="en-US" dirty="0"/>
              <a:t>incident management and advanced hunting. Reduce tool switching and build a more context-focused investigation that expedites incident response and stops breaches faster. </a:t>
            </a:r>
          </a:p>
          <a:p>
            <a:pPr algn="just"/>
            <a:r>
              <a:rPr lang="en-US" dirty="0"/>
              <a:t>The </a:t>
            </a:r>
            <a:r>
              <a:rPr lang="en-US" b="1" dirty="0"/>
              <a:t>Microsoft Defender portal supports a single Microsoft Entra tenant </a:t>
            </a:r>
            <a:r>
              <a:rPr lang="en-US" dirty="0"/>
              <a:t>and the connection to one workspace at a time. </a:t>
            </a:r>
          </a:p>
        </p:txBody>
      </p:sp>
      <p:pic>
        <p:nvPicPr>
          <p:cNvPr id="4" name="Picture 3">
            <a:extLst>
              <a:ext uri="{FF2B5EF4-FFF2-40B4-BE49-F238E27FC236}">
                <a16:creationId xmlns:a16="http://schemas.microsoft.com/office/drawing/2014/main" id="{6EAE690C-7923-7B7B-E88F-B2951CD9DE78}"/>
              </a:ext>
            </a:extLst>
          </p:cNvPr>
          <p:cNvPicPr>
            <a:picLocks noChangeAspect="1"/>
          </p:cNvPicPr>
          <p:nvPr/>
        </p:nvPicPr>
        <p:blipFill>
          <a:blip r:embed="rId3"/>
          <a:stretch>
            <a:fillRect/>
          </a:stretch>
        </p:blipFill>
        <p:spPr>
          <a:xfrm>
            <a:off x="520634" y="2571750"/>
            <a:ext cx="3593038" cy="2057399"/>
          </a:xfrm>
          <a:prstGeom prst="rect">
            <a:avLst/>
          </a:prstGeom>
        </p:spPr>
      </p:pic>
    </p:spTree>
    <p:extLst>
      <p:ext uri="{BB962C8B-B14F-4D97-AF65-F5344CB8AC3E}">
        <p14:creationId xmlns:p14="http://schemas.microsoft.com/office/powerpoint/2010/main" val="283498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1539</TotalTime>
  <Words>5313</Words>
  <Application>Microsoft Office PowerPoint</Application>
  <PresentationFormat>On-screen Show (16:9)</PresentationFormat>
  <Paragraphs>269</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Human Sans</vt:lpstr>
      <vt:lpstr>Human Sans Regular</vt:lpstr>
      <vt:lpstr>Continuum Theme</vt:lpstr>
      <vt:lpstr>Azure Times #113</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Databases Updates</vt:lpstr>
      <vt:lpstr>Databases Updates</vt:lpstr>
      <vt:lpstr>Databases Updates</vt:lpstr>
      <vt:lpstr>PowerPoint Presentation</vt:lpstr>
      <vt:lpstr>Integration Updates</vt:lpstr>
      <vt:lpstr>Integration Updates</vt:lpstr>
      <vt:lpstr>PowerPoint Presentation</vt:lpstr>
      <vt:lpstr>DevOps &amp; IaC &amp; Automation</vt:lpstr>
      <vt:lpstr>DevOps &amp; IaC &amp; Automation</vt:lpstr>
      <vt:lpstr>DevOps &amp; IaC &amp; Automation</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227</cp:revision>
  <dcterms:created xsi:type="dcterms:W3CDTF">2018-01-26T19:23:30Z</dcterms:created>
  <dcterms:modified xsi:type="dcterms:W3CDTF">2024-04-08T18:05:04Z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