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29"/>
  </p:notesMasterIdLst>
  <p:handoutMasterIdLst>
    <p:handoutMasterId r:id="rId30"/>
  </p:handoutMasterIdLst>
  <p:sldIdLst>
    <p:sldId id="2142532340" r:id="rId5"/>
    <p:sldId id="2146847045" r:id="rId6"/>
    <p:sldId id="2146847086" r:id="rId7"/>
    <p:sldId id="10657" r:id="rId8"/>
    <p:sldId id="2146847048" r:id="rId9"/>
    <p:sldId id="2146847049" r:id="rId10"/>
    <p:sldId id="2146847050" r:id="rId11"/>
    <p:sldId id="2146847096" r:id="rId12"/>
    <p:sldId id="2146847097" r:id="rId13"/>
    <p:sldId id="2146847098" r:id="rId14"/>
    <p:sldId id="2146847052" r:id="rId15"/>
    <p:sldId id="2146847100" r:id="rId16"/>
    <p:sldId id="2146847054" r:id="rId17"/>
    <p:sldId id="2146847103" r:id="rId18"/>
    <p:sldId id="2146847058" r:id="rId19"/>
    <p:sldId id="2146847111" r:id="rId20"/>
    <p:sldId id="2146847119" r:id="rId21"/>
    <p:sldId id="2146847120" r:id="rId22"/>
    <p:sldId id="2146847121" r:id="rId23"/>
    <p:sldId id="2146847062" r:id="rId24"/>
    <p:sldId id="2146847115" r:id="rId25"/>
    <p:sldId id="2146847085" r:id="rId26"/>
    <p:sldId id="2146847084" r:id="rId27"/>
    <p:sldId id="2146847064" r:id="rId28"/>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ldId id="2146847045"/>
            <p14:sldId id="2146847086"/>
            <p14:sldId id="10657"/>
          </p14:sldIdLst>
        </p14:section>
        <p14:section name="Security &amp; Identity" id="{1AA42572-B3BD-44F7-813B-C2C647DDBB3C}">
          <p14:sldIdLst/>
        </p14:section>
        <p14:section name="Management &amp; Governance" id="{34181601-6D48-4406-A525-C7B5A12C6C5B}">
          <p14:sldIdLst>
            <p14:sldId id="2146847048"/>
            <p14:sldId id="2146847049"/>
          </p14:sldIdLst>
        </p14:section>
        <p14:section name="Compute" id="{05AA80BB-8802-49AB-8336-A884227CE2F7}">
          <p14:sldIdLst>
            <p14:sldId id="2146847050"/>
            <p14:sldId id="2146847096"/>
            <p14:sldId id="2146847097"/>
            <p14:sldId id="2146847098"/>
          </p14:sldIdLst>
        </p14:section>
        <p14:section name="Storage &amp; Data" id="{1F159046-CE0A-45BC-9D5B-6E6C95980F78}">
          <p14:sldIdLst>
            <p14:sldId id="2146847052"/>
            <p14:sldId id="2146847100"/>
          </p14:sldIdLst>
        </p14:section>
        <p14:section name="Databases" id="{AEAFAE72-AD56-48F3-926B-38BAE269038F}">
          <p14:sldIdLst>
            <p14:sldId id="2146847054"/>
            <p14:sldId id="2146847103"/>
          </p14:sldIdLst>
        </p14:section>
        <p14:section name="Integration" id="{ACBD46A3-6F1C-451B-A154-0A056E0DEFF6}">
          <p14:sldIdLst/>
        </p14:section>
        <p14:section name="ML &amp; AI &amp; IOT" id="{F4E1EAF1-55E9-4CA4-8ADC-28B69C1D66D2}">
          <p14:sldIdLst>
            <p14:sldId id="2146847058"/>
            <p14:sldId id="2146847111"/>
            <p14:sldId id="2146847119"/>
            <p14:sldId id="2146847120"/>
            <p14:sldId id="2146847121"/>
          </p14:sldIdLst>
        </p14:section>
        <p14:section name="Miscellaneous" id="{A1456D7A-93BE-4023-90AA-7269D2F177BA}">
          <p14:sldIdLst>
            <p14:sldId id="2146847062"/>
            <p14:sldId id="2146847115"/>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79132-3F09-4EB7-9156-AFD2ABE5B897}" v="37" dt="2021-04-12T18:27:46.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94"/>
  </p:normalViewPr>
  <p:slideViewPr>
    <p:cSldViewPr snapToGrid="0">
      <p:cViewPr varScale="1">
        <p:scale>
          <a:sx n="199" d="100"/>
          <a:sy n="199" d="100"/>
        </p:scale>
        <p:origin x="3228" y="150"/>
      </p:cViewPr>
      <p:guideLst/>
    </p:cSldViewPr>
  </p:slideViewPr>
  <p:notesTextViewPr>
    <p:cViewPr>
      <p:scale>
        <a:sx n="1" d="1"/>
        <a:sy n="1" d="1"/>
      </p:scale>
      <p:origin x="0" y="0"/>
    </p:cViewPr>
  </p:notesTextViewPr>
  <p:notesViewPr>
    <p:cSldViewPr snapToGrid="0">
      <p:cViewPr varScale="1">
        <p:scale>
          <a:sx n="121" d="100"/>
          <a:sy n="121" d="100"/>
        </p:scale>
        <p:origin x="7662" y="9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3/13/2024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3/13/2024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j-lt"/>
              </a:defRPr>
            </a:lvl1pPr>
          </a:lstStyle>
          <a:p>
            <a:r>
              <a:rPr lang="en-US" dirty="0"/>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j-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echcommunity.microsoft.com/t5/apps-on-azure-blog/improved-next-js-support-preview-for-azure-static-web-apps/ba-p/4078617" TargetMode="External"/><Relationship Id="rId2" Type="http://schemas.openxmlformats.org/officeDocument/2006/relationships/hyperlink" Target="https://techcommunity.microsoft.com/t5/apps-on-azure-blog/announcing-tomcat-support-in-azure-container-apps/ba-p/4074465" TargetMode="Externa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zure.microsoft.com/en-us/updates/generally-available-service-level-agreement-on-azure-blob-storage-cold-tier/" TargetMode="External"/><Relationship Id="rId2" Type="http://schemas.openxmlformats.org/officeDocument/2006/relationships/hyperlink" Target="https://azure.microsoft.com/en-us/updates/public-preview-azure-netapp-files-volume-enhancement-allow-the-same-file-path-for-volumes-in-different-availability-zones/" TargetMode="External"/><Relationship Id="rId1" Type="http://schemas.openxmlformats.org/officeDocument/2006/relationships/slideLayout" Target="../slideLayouts/slideLayout7.xml"/><Relationship Id="rId4" Type="http://schemas.openxmlformats.org/officeDocument/2006/relationships/hyperlink" Target="https://www.microsoft.com/licensing/docs/view/Service-Level-Agreements-SLA-for-Online-Servic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techcommunity.microsoft.com/t5/azure-sql-blog/azure-sql-mi-premium-series-memory-optimized-hw-is-now-available/ba-p/4077461"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azure.microsoft.com/en-us/updates/azure-sphere-os-version-2403-is-now-available-for-evaluation/"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blog/2024-03-06-github-enterprise-server-3-12-is-now-generally-available/" TargetMode="External"/><Relationship Id="rId2" Type="http://schemas.openxmlformats.org/officeDocument/2006/relationships/hyperlink" Target="https://techcommunity.microsoft.com/t5/azure-tools-blog/azure-verified-modules-monthly-update-february/ba-p/4074932"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techcommunity.microsoft.com/t5/azure-architecture-blog/new-feature-easily-assign-regulatory-compliance-policies-to-your/ba-p/4074957" TargetMode="External"/><Relationship Id="rId2" Type="http://schemas.openxmlformats.org/officeDocument/2006/relationships/hyperlink" Target="https://techcommunity.microsoft.com/t5/azure-developer-community-blog/dapr-v1-13-0-now-available-in-the-dapr-extension-for-aks-and-arc/ba-p/4078752" TargetMode="Externa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hyperlink" Target="https://techcommunity.microsoft.com/t5/microsoft-learn-blog/reimagining-the-microsoft-certification-exam-ui-experience/ba-p/4075312" TargetMode="Externa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techcommunity.microsoft.com/t5/azure-infrastructure-blog/announcing-the-limited-general-availability-of-accelerated/ba-p/4070798" TargetMode="Externa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hyperlink" Target="https://azure.microsoft.com/en-us/updates/general-availability-azure-virtual-network-encryption-now-in-additional-regions/"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zure.microsoft.com/en-us/updates/public-preview-change-actor/" TargetMode="External"/><Relationship Id="rId2" Type="http://schemas.openxmlformats.org/officeDocument/2006/relationships/hyperlink" Target="https://azure.microsoft.com/en-us/updates/public-preview-wellarchitected-framework-assessment-on-azure-advisor/"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zure.microsoft.com/en-us/updates/generally-available-azure-functions-support-for-nodejs-20/" TargetMode="External"/><Relationship Id="rId2" Type="http://schemas.openxmlformats.org/officeDocument/2006/relationships/hyperlink" Target="https://azure.microsoft.com/en-us/updates/public-preview-new-generation-amd-vms-dav6eav6fav6-2/"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azure.microsoft.com/en-us/updates/app-service-backup-and-restore-over-azure-virtual-network-2/" TargetMode="External"/><Relationship Id="rId2" Type="http://schemas.openxmlformats.org/officeDocument/2006/relationships/hyperlink" Target="https://azure.microsoft.com/en-us/updates/cloud-services-classic-retirement-announcement-feb2024/"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#109</a:t>
            </a:r>
          </a:p>
        </p:txBody>
      </p:sp>
      <p:sp>
        <p:nvSpPr>
          <p:cNvPr id="4" name="Text Placeholder 3"/>
          <p:cNvSpPr>
            <a:spLocks noGrp="1"/>
          </p:cNvSpPr>
          <p:nvPr>
            <p:ph type="body" sz="quarter" idx="11"/>
          </p:nvPr>
        </p:nvSpPr>
        <p:spPr/>
        <p:txBody>
          <a:bodyPr/>
          <a:lstStyle/>
          <a:p>
            <a:r>
              <a:rPr lang="en-US" spc="300" dirty="0"/>
              <a:t>March 13, 2024</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1716670"/>
          </a:xfrm>
        </p:spPr>
        <p:txBody>
          <a:bodyPr/>
          <a:lstStyle/>
          <a:p>
            <a:pPr algn="just"/>
            <a:r>
              <a:rPr lang="en-US" sz="1000" dirty="0">
                <a:hlinkClick r:id="rId2"/>
              </a:rPr>
              <a:t>Announcing Tomcat support in Azure Container Apps</a:t>
            </a:r>
            <a:endParaRPr lang="en-US" sz="1000" dirty="0"/>
          </a:p>
          <a:p>
            <a:pPr algn="just"/>
            <a:r>
              <a:rPr lang="en-US" sz="1000" dirty="0"/>
              <a:t>MS enhanced the build process with two new features: </a:t>
            </a:r>
            <a:r>
              <a:rPr lang="en-US" sz="1000" b="1" dirty="0"/>
              <a:t>Tomcat</a:t>
            </a:r>
            <a:r>
              <a:rPr lang="en-US" sz="1000" dirty="0"/>
              <a:t> and </a:t>
            </a:r>
            <a:r>
              <a:rPr lang="en-US" sz="1000" b="1" dirty="0"/>
              <a:t>build environment variable support.</a:t>
            </a:r>
          </a:p>
          <a:p>
            <a:pPr marL="171450" indent="-171450" algn="just">
              <a:buFont typeface="Arial" panose="020B0604020202020204" pitchFamily="34" charset="0"/>
              <a:buChar char="•"/>
            </a:pPr>
            <a:r>
              <a:rPr lang="en-US" sz="1000" b="1" dirty="0"/>
              <a:t>Tomcat</a:t>
            </a:r>
            <a:r>
              <a:rPr lang="en-US" sz="1000" dirty="0"/>
              <a:t> is one of the most popular and widely used Java web servers, providing a fast and reliable platform for running Java applications on the web. </a:t>
            </a:r>
          </a:p>
          <a:p>
            <a:pPr marL="171450" indent="-171450" algn="just">
              <a:buFont typeface="Arial" panose="020B0604020202020204" pitchFamily="34" charset="0"/>
              <a:buChar char="•"/>
            </a:pPr>
            <a:r>
              <a:rPr lang="en-US" sz="1000" b="1" dirty="0"/>
              <a:t>Build environment variables </a:t>
            </a:r>
            <a:r>
              <a:rPr lang="en-US" sz="1000" dirty="0"/>
              <a:t>affect how the build process is executed. It is possible to specify the versions of tools and frameworks, such as Maven or Tomcat</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Improved Next.js support (Preview) for Azure Static Web Apps</a:t>
            </a:r>
            <a:endParaRPr lang="ru-RU" dirty="0"/>
          </a:p>
          <a:p>
            <a:pPr algn="just"/>
            <a:r>
              <a:rPr lang="en-US" dirty="0"/>
              <a:t>MS announced improvement of support for </a:t>
            </a:r>
            <a:r>
              <a:rPr lang="en-US" b="1" dirty="0"/>
              <a:t>Next.js </a:t>
            </a:r>
            <a:r>
              <a:rPr lang="en-US" dirty="0"/>
              <a:t>on </a:t>
            </a:r>
            <a:r>
              <a:rPr lang="en-US" b="1" dirty="0"/>
              <a:t>Azure Static Web Apps (preview)</a:t>
            </a:r>
            <a:r>
              <a:rPr lang="en-US" dirty="0"/>
              <a:t>, increasing the compatibility with recent Next.js features and providing support for the newest Next.js versions, enabling to deploy and run your Next.js applications with full feature access on Azure:</a:t>
            </a:r>
          </a:p>
          <a:p>
            <a:pPr marL="171450" indent="-171450" algn="just">
              <a:buFont typeface="Arial" panose="020B0604020202020204" pitchFamily="34" charset="0"/>
              <a:buChar char="•"/>
            </a:pPr>
            <a:r>
              <a:rPr lang="en-US" dirty="0"/>
              <a:t>Support for Next.js 14, React Server Components, Server Actions, Server Side Rendering</a:t>
            </a:r>
          </a:p>
          <a:p>
            <a:pPr marL="171450" indent="-171450" algn="just">
              <a:buFont typeface="Arial" panose="020B0604020202020204" pitchFamily="34" charset="0"/>
              <a:buChar char="•"/>
            </a:pPr>
            <a:r>
              <a:rPr lang="en-US" dirty="0"/>
              <a:t>Increased size limits of Next.js deployments</a:t>
            </a:r>
          </a:p>
          <a:p>
            <a:pPr marL="171450" indent="-171450" algn="just">
              <a:buFont typeface="Arial" panose="020B0604020202020204" pitchFamily="34" charset="0"/>
              <a:buChar char="•"/>
            </a:pPr>
            <a:r>
              <a:rPr lang="en-US" dirty="0"/>
              <a:t>Partial support for </a:t>
            </a:r>
            <a:r>
              <a:rPr lang="en-US" dirty="0" err="1"/>
              <a:t>staticwebapps.config.json</a:t>
            </a:r>
            <a:endParaRPr lang="en-US" dirty="0"/>
          </a:p>
          <a:p>
            <a:pPr marL="171450" indent="-171450" algn="just">
              <a:buFont typeface="Arial" panose="020B0604020202020204" pitchFamily="34" charset="0"/>
              <a:buChar char="•"/>
            </a:pPr>
            <a:r>
              <a:rPr lang="en-US" dirty="0"/>
              <a:t>Support for Azure Static Web Apps authentication and authorization</a:t>
            </a:r>
          </a:p>
          <a:p>
            <a:pPr marL="171450" indent="-171450" algn="just">
              <a:buFont typeface="Arial" panose="020B0604020202020204" pitchFamily="34" charset="0"/>
              <a:buChar char="•"/>
            </a:pPr>
            <a:r>
              <a:rPr lang="en-US" dirty="0"/>
              <a:t>Next.js backend functions hosted on a dedicated App Service plan</a:t>
            </a:r>
          </a:p>
        </p:txBody>
      </p:sp>
      <p:pic>
        <p:nvPicPr>
          <p:cNvPr id="3074" name="Picture 2" descr="thumbnail image 1 of blog post titled &#10; &#10; &#10;  &#10; &#10; &#10; &#10;    &#10;  &#10;   &#10;    &#10;      &#10;       Announcing Tomcat support in Azure Container Apps&#10;       &#10;      &#10;     &#10;   &#10;  &#10; &#10;   &#10; &#10; &#10; &#10; &#10; &#10;">
            <a:extLst>
              <a:ext uri="{FF2B5EF4-FFF2-40B4-BE49-F238E27FC236}">
                <a16:creationId xmlns:a16="http://schemas.microsoft.com/office/drawing/2014/main" id="{2EBEAD64-6F61-15FE-43E0-EFC5A0F2837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1886" y="2451100"/>
            <a:ext cx="3163927" cy="247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80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2188140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Public preview: Azure NetApp Files volume enhancement – allow the same file path for volumes in different availability zones</a:t>
            </a:r>
            <a:endParaRPr lang="en-US" sz="1000" dirty="0"/>
          </a:p>
          <a:p>
            <a:pPr algn="just"/>
            <a:r>
              <a:rPr lang="en-US" sz="1000" b="1" dirty="0"/>
              <a:t>Azure NetApp Files </a:t>
            </a:r>
            <a:r>
              <a:rPr lang="en-US" sz="1000" dirty="0"/>
              <a:t>now allows the use of the same </a:t>
            </a:r>
            <a:r>
              <a:rPr lang="en-US" sz="1000" b="1" dirty="0"/>
              <a:t>volume mount path for two or more volumes </a:t>
            </a:r>
            <a:r>
              <a:rPr lang="en-US" sz="1000" dirty="0"/>
              <a:t>in the same region if they are each in a different availability zone. This is great for </a:t>
            </a:r>
            <a:r>
              <a:rPr lang="en-US" sz="1000" b="1" dirty="0"/>
              <a:t>highly available architectures </a:t>
            </a:r>
            <a:r>
              <a:rPr lang="en-US" sz="1000" dirty="0"/>
              <a:t>using </a:t>
            </a:r>
            <a:r>
              <a:rPr lang="en-US" sz="1000" b="1" dirty="0"/>
              <a:t>cross-zone replication </a:t>
            </a:r>
            <a:r>
              <a:rPr lang="en-US" sz="1000" dirty="0"/>
              <a:t>that would benefit from using the same mount path for both the source and target volumes. Having a common mount path for the source and target volumes eases automation and reduces manual effort during the failover of disaster recovery events which could lead to reduced recovery time objectives and improved application and data availability. This enhancement can also be used with regular volumes not participating in cross-zone replication. This could be useful for scenarios involving host-based replication or for test/dev environments that need to have consistent mount paths. This volume enhancement applies to SMB, NFS, and dual-protocol volumes.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Generally available: Service Level Agreements on Azure Blob Storage Cold Tier</a:t>
            </a:r>
            <a:endParaRPr lang="en-US" dirty="0"/>
          </a:p>
          <a:p>
            <a:pPr algn="just"/>
            <a:r>
              <a:rPr lang="en-US" b="1" dirty="0"/>
              <a:t>Azure Blob Storage Cold Tier </a:t>
            </a:r>
            <a:r>
              <a:rPr lang="en-US" dirty="0"/>
              <a:t>was generally available since Aug 10th, 2023. It is a new online access tier that is the most cost-effective Azure Blob offering for storing infrequently accessed data with long-term retention requirements, while providing instant access.</a:t>
            </a:r>
          </a:p>
          <a:p>
            <a:pPr algn="just"/>
            <a:r>
              <a:rPr lang="en-US" b="1" dirty="0"/>
              <a:t>Azure Storage Service Level Agreements (SLA) </a:t>
            </a:r>
            <a:r>
              <a:rPr lang="en-US" dirty="0"/>
              <a:t>describe Microsoft’s commitments for uptime and connectivity for Azure Storage services. The </a:t>
            </a:r>
            <a:r>
              <a:rPr lang="en-US" dirty="0">
                <a:hlinkClick r:id="rId4"/>
              </a:rPr>
              <a:t>SLA</a:t>
            </a:r>
            <a:r>
              <a:rPr lang="en-US" dirty="0"/>
              <a:t> now includes Azure Blob Storage Cold Tier.</a:t>
            </a:r>
          </a:p>
        </p:txBody>
      </p:sp>
    </p:spTree>
    <p:extLst>
      <p:ext uri="{BB962C8B-B14F-4D97-AF65-F5344CB8AC3E}">
        <p14:creationId xmlns:p14="http://schemas.microsoft.com/office/powerpoint/2010/main" val="325940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Databases</a:t>
            </a:r>
          </a:p>
        </p:txBody>
      </p:sp>
    </p:spTree>
    <p:extLst>
      <p:ext uri="{BB962C8B-B14F-4D97-AF65-F5344CB8AC3E}">
        <p14:creationId xmlns:p14="http://schemas.microsoft.com/office/powerpoint/2010/main" val="124095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Azure SQL MI premium-series memory optimized </a:t>
            </a:r>
            <a:r>
              <a:rPr lang="en-US" dirty="0" err="1">
                <a:hlinkClick r:id="rId2"/>
              </a:rPr>
              <a:t>hw</a:t>
            </a:r>
            <a:r>
              <a:rPr lang="en-US" dirty="0">
                <a:hlinkClick r:id="rId2"/>
              </a:rPr>
              <a:t> is now available in all regions with up to 40 </a:t>
            </a:r>
            <a:r>
              <a:rPr lang="en-US" dirty="0" err="1">
                <a:hlinkClick r:id="rId2"/>
              </a:rPr>
              <a:t>vCores</a:t>
            </a:r>
            <a:endParaRPr lang="en-US" dirty="0"/>
          </a:p>
          <a:p>
            <a:pPr algn="just"/>
            <a:r>
              <a:rPr lang="en-US" dirty="0"/>
              <a:t>Having the latest and greatest hardware generation available for the Azure SQL Managed Instance Business Critical service tier can be crucial for the critical customer workloads. Until recently, premium-series memory optimized hardware generation was available only in a subset of Azure regions. Now a SQL MI BC instance with premium-series memory optimized hardware is available in any Azure region up to 40 </a:t>
            </a:r>
            <a:r>
              <a:rPr lang="en-US" dirty="0" err="1"/>
              <a:t>vCores</a:t>
            </a:r>
            <a:r>
              <a:rPr lang="en-US" dirty="0"/>
              <a:t>.</a:t>
            </a:r>
          </a:p>
          <a:p>
            <a:pPr algn="just"/>
            <a:r>
              <a:rPr lang="en-US" dirty="0"/>
              <a:t>This means that the new state for premium-series memory optimized hardware availability is:</a:t>
            </a:r>
          </a:p>
          <a:p>
            <a:pPr marL="171450" indent="-171450" algn="just">
              <a:buFont typeface="Arial" panose="020B0604020202020204" pitchFamily="34" charset="0"/>
              <a:buChar char="•"/>
            </a:pPr>
            <a:r>
              <a:rPr lang="en-US" b="1" dirty="0"/>
              <a:t>Up to 40 </a:t>
            </a:r>
            <a:r>
              <a:rPr lang="en-US" b="1" dirty="0" err="1"/>
              <a:t>vCores</a:t>
            </a:r>
            <a:r>
              <a:rPr lang="en-US" b="1" dirty="0"/>
              <a:t>: </a:t>
            </a:r>
            <a:r>
              <a:rPr lang="en-US" dirty="0"/>
              <a:t>available in every Azure region.</a:t>
            </a:r>
          </a:p>
          <a:p>
            <a:pPr marL="171450" indent="-171450" algn="just">
              <a:buFont typeface="Arial" panose="020B0604020202020204" pitchFamily="34" charset="0"/>
              <a:buChar char="•"/>
            </a:pPr>
            <a:r>
              <a:rPr lang="en-US" b="1" dirty="0"/>
              <a:t>48, 56, 64, 80, 96 and 128 vCore options</a:t>
            </a:r>
            <a:r>
              <a:rPr lang="en-US" dirty="0"/>
              <a:t>: for now, available in a subset of Azure regions.</a:t>
            </a:r>
          </a:p>
        </p:txBody>
      </p:sp>
    </p:spTree>
    <p:extLst>
      <p:ext uri="{BB962C8B-B14F-4D97-AF65-F5344CB8AC3E}">
        <p14:creationId xmlns:p14="http://schemas.microsoft.com/office/powerpoint/2010/main" val="177697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ML &amp; AI &amp; IOT</a:t>
            </a:r>
          </a:p>
        </p:txBody>
      </p:sp>
    </p:spTree>
    <p:extLst>
      <p:ext uri="{BB962C8B-B14F-4D97-AF65-F5344CB8AC3E}">
        <p14:creationId xmlns:p14="http://schemas.microsoft.com/office/powerpoint/2010/main" val="3514878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Azure Sphere OS version 24.03 is now available for evaluation</a:t>
            </a:r>
            <a:endParaRPr lang="en-US" dirty="0"/>
          </a:p>
          <a:p>
            <a:pPr algn="just"/>
            <a:r>
              <a:rPr lang="en-US" dirty="0"/>
              <a:t>For this release, the </a:t>
            </a:r>
            <a:r>
              <a:rPr lang="en-US" b="1" dirty="0"/>
              <a:t>Azure Sphere OS contains </a:t>
            </a:r>
            <a:r>
              <a:rPr lang="en-US" dirty="0"/>
              <a:t>an updated version of </a:t>
            </a:r>
            <a:r>
              <a:rPr lang="en-US" dirty="0" err="1"/>
              <a:t>cURL</a:t>
            </a:r>
            <a:r>
              <a:rPr lang="en-US" dirty="0"/>
              <a:t>. Azure Sphere OS provides long-term ABI compatibility, however the mechanisms of how </a:t>
            </a:r>
            <a:r>
              <a:rPr lang="en-US" b="1" dirty="0" err="1"/>
              <a:t>cURL</a:t>
            </a:r>
            <a:r>
              <a:rPr lang="en-US" b="1" dirty="0"/>
              <a:t>-multi</a:t>
            </a:r>
            <a:r>
              <a:rPr lang="en-US" dirty="0"/>
              <a:t> operates, particularly with regard to recursive calls, have changed since the initial release of the Azure Sphere OS. Microsoft has performed additional engineering to provide backward compatibility for previously compiled applications to accommodate these changes. However, this is a special area of focus for compatibility release during this evaluation.</a:t>
            </a:r>
          </a:p>
          <a:p>
            <a:pPr algn="just"/>
            <a:r>
              <a:rPr lang="en-US" dirty="0"/>
              <a:t>If your application leverages </a:t>
            </a:r>
            <a:r>
              <a:rPr lang="en-US" dirty="0" err="1"/>
              <a:t>cURL</a:t>
            </a:r>
            <a:r>
              <a:rPr lang="en-US" dirty="0"/>
              <a:t>-multi (as indicated by the usage of the `</a:t>
            </a:r>
            <a:r>
              <a:rPr lang="en-US" dirty="0" err="1"/>
              <a:t>curl_multi_add_handle</a:t>
            </a:r>
            <a:r>
              <a:rPr lang="en-US" dirty="0"/>
              <a:t> ()` API) we would encourage you to perform additional testing against the 24.03 OS. These changes do not impact applications that use the </a:t>
            </a:r>
            <a:r>
              <a:rPr lang="en-US" dirty="0" err="1"/>
              <a:t>cURL</a:t>
            </a:r>
            <a:r>
              <a:rPr lang="en-US" dirty="0"/>
              <a:t>-easy interface (as indicated by the usage of `</a:t>
            </a:r>
            <a:r>
              <a:rPr lang="en-US" dirty="0" err="1"/>
              <a:t>curl_easy_perform</a:t>
            </a:r>
            <a:r>
              <a:rPr lang="en-US" dirty="0"/>
              <a:t>()` API.). </a:t>
            </a:r>
          </a:p>
          <a:p>
            <a:pPr algn="just"/>
            <a:r>
              <a:rPr lang="en-US" dirty="0"/>
              <a:t>Areas of special focus </a:t>
            </a:r>
            <a:r>
              <a:rPr lang="en-US" b="1" dirty="0"/>
              <a:t>for compatibility testing with 24.03 </a:t>
            </a:r>
            <a:r>
              <a:rPr lang="en-US" dirty="0"/>
              <a:t>include apps and functionality utilizing: </a:t>
            </a:r>
          </a:p>
          <a:p>
            <a:pPr marL="171450" indent="-171450" algn="just">
              <a:buFont typeface="Arial" panose="020B0604020202020204" pitchFamily="34" charset="0"/>
              <a:buChar char="•"/>
            </a:pPr>
            <a:r>
              <a:rPr lang="en-US" dirty="0" err="1"/>
              <a:t>cURL</a:t>
            </a:r>
            <a:r>
              <a:rPr lang="en-US" dirty="0"/>
              <a:t> and </a:t>
            </a:r>
            <a:r>
              <a:rPr lang="en-US" dirty="0" err="1"/>
              <a:t>cURL</a:t>
            </a:r>
            <a:r>
              <a:rPr lang="en-US" dirty="0"/>
              <a:t>-multi </a:t>
            </a:r>
          </a:p>
          <a:p>
            <a:pPr marL="171450" indent="-171450" algn="just">
              <a:buFont typeface="Arial" panose="020B0604020202020204" pitchFamily="34" charset="0"/>
              <a:buChar char="•"/>
            </a:pPr>
            <a:r>
              <a:rPr lang="en-US" dirty="0" err="1"/>
              <a:t>wolfSSL</a:t>
            </a:r>
            <a:r>
              <a:rPr lang="en-US" dirty="0"/>
              <a:t>, TLS-client, and TLS-server </a:t>
            </a:r>
          </a:p>
          <a:p>
            <a:pPr marL="171450" indent="-171450" algn="just">
              <a:buFont typeface="Arial" panose="020B0604020202020204" pitchFamily="34" charset="0"/>
              <a:buChar char="•"/>
            </a:pPr>
            <a:r>
              <a:rPr lang="en-US" dirty="0"/>
              <a:t>Azure IoT, DPS, IoT Hub, IoT Central, Digital Twins, C SDK </a:t>
            </a:r>
          </a:p>
          <a:p>
            <a:pPr marL="171450" indent="-171450" algn="just">
              <a:buFont typeface="Arial" panose="020B0604020202020204" pitchFamily="34" charset="0"/>
              <a:buChar char="•"/>
            </a:pPr>
            <a:r>
              <a:rPr lang="en-US" dirty="0"/>
              <a:t>Mutual Authentication </a:t>
            </a:r>
          </a:p>
        </p:txBody>
      </p:sp>
    </p:spTree>
    <p:extLst>
      <p:ext uri="{BB962C8B-B14F-4D97-AF65-F5344CB8AC3E}">
        <p14:creationId xmlns:p14="http://schemas.microsoft.com/office/powerpoint/2010/main" val="373275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4748646" cy="1714500"/>
          </a:xfrm>
        </p:spPr>
        <p:txBody>
          <a:bodyPr/>
          <a:lstStyle/>
          <a:p>
            <a:r>
              <a:rPr lang="en-US" sz="4000" dirty="0"/>
              <a:t>DevOps &amp; IaC &amp; Automation</a:t>
            </a:r>
          </a:p>
        </p:txBody>
      </p:sp>
    </p:spTree>
    <p:extLst>
      <p:ext uri="{BB962C8B-B14F-4D97-AF65-F5344CB8AC3E}">
        <p14:creationId xmlns:p14="http://schemas.microsoft.com/office/powerpoint/2010/main" val="653784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570857" y="594730"/>
            <a:ext cx="4365038" cy="3774069"/>
          </a:xfrm>
        </p:spPr>
        <p:txBody>
          <a:bodyPr/>
          <a:lstStyle/>
          <a:p>
            <a:r>
              <a:rPr lang="en-US" sz="900" dirty="0">
                <a:hlinkClick r:id="rId2"/>
              </a:rPr>
              <a:t>Azure Verified Modules - Monthly Update [February]</a:t>
            </a:r>
            <a:endParaRPr lang="en-US" sz="900" dirty="0"/>
          </a:p>
          <a:p>
            <a:r>
              <a:rPr lang="en-US" sz="900" b="1" dirty="0"/>
              <a:t>Bicep</a:t>
            </a:r>
          </a:p>
          <a:p>
            <a:pPr marL="171450" indent="-171450">
              <a:buFont typeface="Arial" panose="020B0604020202020204" pitchFamily="34" charset="0"/>
              <a:buChar char="•"/>
            </a:pPr>
            <a:r>
              <a:rPr lang="en-US" sz="900" dirty="0"/>
              <a:t>All Azure Verified Bicep Modules have been published with the `with-source` function enabling you to access the module source in Visual Studio Code while consuming the module</a:t>
            </a:r>
          </a:p>
          <a:p>
            <a:pPr marL="171450" indent="-171450">
              <a:buFont typeface="Arial" panose="020B0604020202020204" pitchFamily="34" charset="0"/>
              <a:buChar char="•"/>
            </a:pPr>
            <a:r>
              <a:rPr lang="en-US" sz="900" dirty="0"/>
              <a:t>All new issue and pull request templates </a:t>
            </a:r>
          </a:p>
          <a:p>
            <a:pPr marL="171450" indent="-171450">
              <a:buFont typeface="Arial" panose="020B0604020202020204" pitchFamily="34" charset="0"/>
              <a:buChar char="•"/>
            </a:pPr>
            <a:r>
              <a:rPr lang="en-US" sz="900" dirty="0"/>
              <a:t>Announces on the Bicep Community call the retirement of the Public Bicep Registry Modules started, with Azure Verified Modules replacements in Development or Published!</a:t>
            </a:r>
          </a:p>
          <a:p>
            <a:pPr marL="171450" indent="-171450">
              <a:buFont typeface="Arial" panose="020B0604020202020204" pitchFamily="34" charset="0"/>
              <a:buChar char="•"/>
            </a:pPr>
            <a:r>
              <a:rPr lang="en-US" sz="900" dirty="0"/>
              <a:t>Alignment of resources with the new version of the Private Endpoints interface</a:t>
            </a:r>
          </a:p>
          <a:p>
            <a:pPr marL="171450" indent="-171450">
              <a:buFont typeface="Arial" panose="020B0604020202020204" pitchFamily="34" charset="0"/>
              <a:buChar char="•"/>
            </a:pPr>
            <a:r>
              <a:rPr lang="en-US" sz="900" dirty="0"/>
              <a:t>Fix for implicit dependencies to all module</a:t>
            </a:r>
          </a:p>
          <a:p>
            <a:pPr marL="171450" indent="-171450">
              <a:buFont typeface="Arial" panose="020B0604020202020204" pitchFamily="34" charset="0"/>
              <a:buChar char="•"/>
            </a:pPr>
            <a:r>
              <a:rPr lang="en-US" sz="900" dirty="0"/>
              <a:t>Improved robustness of region rotation for bicep test deployments   </a:t>
            </a:r>
          </a:p>
          <a:p>
            <a:r>
              <a:rPr lang="en-US" sz="900" b="1" dirty="0"/>
              <a:t>Terraform</a:t>
            </a:r>
          </a:p>
          <a:p>
            <a:pPr marL="171450" indent="-171450">
              <a:buFont typeface="Arial" panose="020B0604020202020204" pitchFamily="34" charset="0"/>
              <a:buChar char="•"/>
            </a:pPr>
            <a:r>
              <a:rPr lang="en-US" sz="900" dirty="0"/>
              <a:t>Fully implemented GREPT tool for repository linting</a:t>
            </a:r>
          </a:p>
          <a:p>
            <a:pPr marL="171450" indent="-171450">
              <a:buFont typeface="Arial" panose="020B0604020202020204" pitchFamily="34" charset="0"/>
              <a:buChar char="•"/>
            </a:pPr>
            <a:r>
              <a:rPr lang="en-US" sz="900" dirty="0"/>
              <a:t>59+ Rules have been added to the </a:t>
            </a:r>
            <a:r>
              <a:rPr lang="en-US" sz="900" dirty="0" err="1"/>
              <a:t>TFLint</a:t>
            </a:r>
            <a:r>
              <a:rPr lang="en-US" sz="900" dirty="0"/>
              <a:t> tool which is currently being implemented</a:t>
            </a:r>
          </a:p>
          <a:p>
            <a:pPr marL="171450" indent="-171450">
              <a:buFont typeface="Arial" panose="020B0604020202020204" pitchFamily="34" charset="0"/>
              <a:buChar char="•"/>
            </a:pPr>
            <a:r>
              <a:rPr lang="en-US" sz="900" dirty="0"/>
              <a:t>GitHub App – being developed by Engineering to support post push events and auto fix code</a:t>
            </a:r>
          </a:p>
          <a:p>
            <a:pPr marL="171450" indent="-171450">
              <a:buFont typeface="Arial" panose="020B0604020202020204" pitchFamily="34" charset="0"/>
              <a:buChar char="•"/>
            </a:pPr>
            <a:r>
              <a:rPr lang="en-US" sz="900" dirty="0"/>
              <a:t>MVP in place for the AVM Terraform Testing Framework</a:t>
            </a:r>
          </a:p>
          <a:p>
            <a:r>
              <a:rPr lang="en-US" sz="900" b="1" dirty="0"/>
              <a:t>AVM General</a:t>
            </a:r>
          </a:p>
          <a:p>
            <a:pPr marL="171450" indent="-171450">
              <a:buFont typeface="Arial" panose="020B0604020202020204" pitchFamily="34" charset="0"/>
              <a:buChar char="•"/>
            </a:pPr>
            <a:r>
              <a:rPr lang="en-US" sz="900" dirty="0"/>
              <a:t>Contribution Guides have been updated for both Bicep and Terraform aligning to the latest processes.</a:t>
            </a:r>
          </a:p>
          <a:p>
            <a:pPr marL="171450" indent="-171450">
              <a:buFont typeface="Arial" panose="020B0604020202020204" pitchFamily="34" charset="0"/>
              <a:buChar char="•"/>
            </a:pPr>
            <a:r>
              <a:rPr lang="en-US" sz="900" dirty="0"/>
              <a:t>@jtracey93msft features on the  </a:t>
            </a:r>
            <a:r>
              <a:rPr lang="en-US" sz="900" dirty="0" err="1"/>
              <a:t>Ctrl+Alt+Azure</a:t>
            </a:r>
            <a:r>
              <a:rPr lang="en-US" sz="900" dirty="0"/>
              <a:t> | 226 - Azure Verified Modules discussing all things AVM!</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DevOps &amp; IaC &amp; Automation</a:t>
            </a:r>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GitHub Enterprise Server 3.12 is now generally available</a:t>
            </a:r>
            <a:endParaRPr lang="en-US" dirty="0"/>
          </a:p>
          <a:p>
            <a:pPr algn="just"/>
            <a:r>
              <a:rPr lang="en-US" b="1" dirty="0"/>
              <a:t>GitHub Enterprise Server 3.12 </a:t>
            </a:r>
            <a:r>
              <a:rPr lang="en-US" dirty="0"/>
              <a:t>is now generally available. With this version, customers can choose how to best scale their security strategy, gain more control over deployments, and so much more.</a:t>
            </a:r>
          </a:p>
          <a:p>
            <a:pPr algn="just"/>
            <a:r>
              <a:rPr lang="en-US" dirty="0"/>
              <a:t>Highlights of this version include:</a:t>
            </a:r>
          </a:p>
          <a:p>
            <a:pPr marL="171450" indent="-171450" algn="just">
              <a:buFont typeface="Arial" panose="020B0604020202020204" pitchFamily="34" charset="0"/>
              <a:buChar char="•"/>
            </a:pPr>
            <a:r>
              <a:rPr lang="en-US" b="1" dirty="0"/>
              <a:t>Restrict deployment rollouts </a:t>
            </a:r>
            <a:r>
              <a:rPr lang="en-US" dirty="0"/>
              <a:t>to select tag patterns in GitHub Actions Environments.</a:t>
            </a:r>
          </a:p>
          <a:p>
            <a:pPr marL="171450" indent="-171450" algn="just">
              <a:buFont typeface="Arial" panose="020B0604020202020204" pitchFamily="34" charset="0"/>
              <a:buChar char="•"/>
            </a:pPr>
            <a:r>
              <a:rPr lang="en-US" b="1" dirty="0"/>
              <a:t>Enforce which GitHub </a:t>
            </a:r>
            <a:r>
              <a:rPr lang="en-US" dirty="0"/>
              <a:t>Actions workflows must pass with organization-wide repository rulesets.</a:t>
            </a:r>
          </a:p>
          <a:p>
            <a:pPr marL="171450" indent="-171450" algn="just">
              <a:buFont typeface="Arial" panose="020B0604020202020204" pitchFamily="34" charset="0"/>
              <a:buChar char="•"/>
            </a:pPr>
            <a:r>
              <a:rPr lang="en-US" b="1" dirty="0"/>
              <a:t>Automate pull request </a:t>
            </a:r>
            <a:r>
              <a:rPr lang="en-US" dirty="0"/>
              <a:t>merges using merge queues</a:t>
            </a:r>
          </a:p>
          <a:p>
            <a:pPr marL="171450" indent="-171450" algn="just">
              <a:buFont typeface="Arial" panose="020B0604020202020204" pitchFamily="34" charset="0"/>
              <a:buChar char="•"/>
            </a:pPr>
            <a:r>
              <a:rPr lang="en-US" dirty="0"/>
              <a:t>Scale security strategy with Depend Bot alert rules</a:t>
            </a:r>
          </a:p>
          <a:p>
            <a:pPr marL="171450" indent="-171450" algn="just">
              <a:buFont typeface="Arial" panose="020B0604020202020204" pitchFamily="34" charset="0"/>
              <a:buChar char="•"/>
            </a:pPr>
            <a:r>
              <a:rPr lang="en-US" b="1" dirty="0"/>
              <a:t>Enhance the security of code</a:t>
            </a:r>
          </a:p>
          <a:p>
            <a:pPr marL="171450" indent="-171450" algn="just">
              <a:buFont typeface="Arial" panose="020B0604020202020204" pitchFamily="34" charset="0"/>
              <a:buChar char="•"/>
            </a:pPr>
            <a:r>
              <a:rPr lang="en-US" b="1" dirty="0"/>
              <a:t>GitHub Project templates </a:t>
            </a:r>
            <a:r>
              <a:rPr lang="en-US" dirty="0"/>
              <a:t>are generally available</a:t>
            </a:r>
          </a:p>
          <a:p>
            <a:pPr marL="171450" indent="-171450" algn="just">
              <a:buFont typeface="Arial" panose="020B0604020202020204" pitchFamily="34" charset="0"/>
              <a:buChar char="•"/>
            </a:pPr>
            <a:r>
              <a:rPr lang="en-US" dirty="0"/>
              <a:t>Updated global navigation to make using and finding information simpler, as well as improve accessibility and performance.</a:t>
            </a:r>
          </a:p>
          <a:p>
            <a:pPr marL="171450" indent="-171450" algn="just">
              <a:buFont typeface="Arial" panose="020B0604020202020204" pitchFamily="34" charset="0"/>
              <a:buChar char="•"/>
            </a:pPr>
            <a:r>
              <a:rPr lang="en-US" dirty="0"/>
              <a:t>Highlight text in markdown files with the alerts markdown extension, which provides five levels to use (note, tip, important, warning, and caution).</a:t>
            </a:r>
          </a:p>
        </p:txBody>
      </p:sp>
    </p:spTree>
    <p:extLst>
      <p:ext uri="{BB962C8B-B14F-4D97-AF65-F5344CB8AC3E}">
        <p14:creationId xmlns:p14="http://schemas.microsoft.com/office/powerpoint/2010/main" val="192188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5" end="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xEl>
                                              <p:pRg st="8" end="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2">
                                            <p:txEl>
                                              <p:pRg st="9" end="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
                                            <p:txEl>
                                              <p:pRg st="10" end="1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2">
                                            <p:txEl>
                                              <p:pRg st="11" end="11"/>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
                                            <p:txEl>
                                              <p:pRg st="12" end="12"/>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2">
                                            <p:txEl>
                                              <p:pRg st="13" end="13"/>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2">
                                            <p:txEl>
                                              <p:pRg st="14" end="14"/>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Dapr v1.13.0 now available in the Dapr extension for AKS and Arc-enabled Kubernetes</a:t>
            </a:r>
            <a:endParaRPr lang="en-US" sz="1000" dirty="0"/>
          </a:p>
          <a:p>
            <a:pPr algn="just"/>
            <a:r>
              <a:rPr lang="en-US" sz="1000" b="1" dirty="0"/>
              <a:t>The Dapr extension for AKS and Arc-enabled Kubernetes now supports Dapr v1.13.0</a:t>
            </a:r>
            <a:r>
              <a:rPr lang="en-US" sz="1000" dirty="0"/>
              <a:t>. </a:t>
            </a:r>
          </a:p>
          <a:p>
            <a:pPr algn="just"/>
            <a:r>
              <a:rPr lang="en-US" sz="1000" dirty="0"/>
              <a:t>Dapr is a developer framework for building cloud-native applications, making it easier to run multiple microservices on Kubernetes and interact with external state stores/databases, secret stores, pub/sub brokers, and other cloud services and self-hosted solutions. </a:t>
            </a:r>
          </a:p>
          <a:p>
            <a:pPr algn="just"/>
            <a:r>
              <a:rPr lang="en-US" sz="1000" dirty="0"/>
              <a:t>The </a:t>
            </a:r>
            <a:r>
              <a:rPr lang="en-US" sz="1000" b="1" dirty="0"/>
              <a:t>Dapr v1.13 release offers several new features</a:t>
            </a:r>
            <a:r>
              <a:rPr lang="en-US" sz="1000" dirty="0"/>
              <a:t>, including </a:t>
            </a:r>
            <a:r>
              <a:rPr lang="en-US" sz="1000" b="1" dirty="0"/>
              <a:t>Go</a:t>
            </a:r>
            <a:r>
              <a:rPr lang="en-US" sz="1000" dirty="0"/>
              <a:t> and </a:t>
            </a:r>
            <a:r>
              <a:rPr lang="en-US" sz="1000" b="1" dirty="0"/>
              <a:t>JavaScript/TypeScript SDK support for Dapr workflow, </a:t>
            </a:r>
            <a:r>
              <a:rPr lang="en-US" sz="1000" dirty="0"/>
              <a:t>component hot reloading, graceful shutdown, improvements to actor reminders performance, low cardinality for HTTP metrics, standardized error codes, many fixes in the core runtime and components, and more. </a:t>
            </a:r>
          </a:p>
          <a:p>
            <a:pPr algn="just"/>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DevOps &amp; IaC &amp; Automation</a:t>
            </a:r>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240420"/>
          </a:xfrm>
        </p:spPr>
        <p:txBody>
          <a:bodyPr/>
          <a:lstStyle/>
          <a:p>
            <a:r>
              <a:rPr lang="en-US" dirty="0">
                <a:hlinkClick r:id="rId3"/>
              </a:rPr>
              <a:t>New feature: easily assign regulatory compliance policies to your Azure Landing Zone</a:t>
            </a:r>
            <a:endParaRPr lang="en-US" dirty="0"/>
          </a:p>
          <a:p>
            <a:pPr algn="just"/>
            <a:r>
              <a:rPr lang="en-US" b="1" dirty="0"/>
              <a:t>MS announced </a:t>
            </a:r>
            <a:r>
              <a:rPr lang="en-US" dirty="0"/>
              <a:t>a new feature for the </a:t>
            </a:r>
            <a:r>
              <a:rPr lang="en-US" b="1" dirty="0"/>
              <a:t>Azure Landing Zone </a:t>
            </a:r>
            <a:r>
              <a:rPr lang="en-US" dirty="0"/>
              <a:t>portal accelerator that will make regulatory compliance at scale more consistent and simpler to deploy. Azure Policy initiatives can now be assigned to Azure Management Groups at deployment time with just a few clicks.</a:t>
            </a:r>
          </a:p>
        </p:txBody>
      </p:sp>
      <p:pic>
        <p:nvPicPr>
          <p:cNvPr id="2050" name="Picture 2" descr="thumbnail image 2 of blog post titled &#10; &#10; &#10;  &#10; &#10; &#10; &#10;    &#10;  &#10;   &#10;    &#10;      &#10;       New feature: easily assign regulatory compliance policies to your Azure Landing Zone&#10;       &#10;      &#10;     &#10;   &#10;  &#10; &#10;   &#10; &#10; &#10; &#10; &#10; &#10;">
            <a:extLst>
              <a:ext uri="{FF2B5EF4-FFF2-40B4-BE49-F238E27FC236}">
                <a16:creationId xmlns:a16="http://schemas.microsoft.com/office/drawing/2014/main" id="{9DD173E3-48C5-7668-AC04-5189DFFACD8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6352" y="2095501"/>
            <a:ext cx="2948407" cy="233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9546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Networking </a:t>
            </a:r>
          </a:p>
        </p:txBody>
      </p:sp>
    </p:spTree>
    <p:extLst>
      <p:ext uri="{BB962C8B-B14F-4D97-AF65-F5344CB8AC3E}">
        <p14:creationId xmlns:p14="http://schemas.microsoft.com/office/powerpoint/2010/main" val="4021054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Miscellaneous</a:t>
            </a:r>
          </a:p>
        </p:txBody>
      </p:sp>
    </p:spTree>
    <p:extLst>
      <p:ext uri="{BB962C8B-B14F-4D97-AF65-F5344CB8AC3E}">
        <p14:creationId xmlns:p14="http://schemas.microsoft.com/office/powerpoint/2010/main" val="1588418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r>
              <a:rPr lang="en-US" dirty="0">
                <a:hlinkClick r:id="rId2"/>
              </a:rPr>
              <a:t>Reimagining the Microsoft Certification exam UI experience</a:t>
            </a:r>
            <a:endParaRPr lang="en-US" dirty="0"/>
          </a:p>
          <a:p>
            <a:r>
              <a:rPr lang="en-US" dirty="0"/>
              <a:t>Highlights of the new and improved UI include:</a:t>
            </a:r>
          </a:p>
          <a:p>
            <a:pPr marL="171450" indent="-171450">
              <a:buFont typeface="Arial" panose="020B0604020202020204" pitchFamily="34" charset="0"/>
              <a:buChar char="•"/>
            </a:pPr>
            <a:r>
              <a:rPr lang="en-US" dirty="0"/>
              <a:t>The ability to turn the exam clock on and off.</a:t>
            </a:r>
          </a:p>
          <a:p>
            <a:pPr marL="171450" indent="-171450">
              <a:buFont typeface="Arial" panose="020B0604020202020204" pitchFamily="34" charset="0"/>
              <a:buChar char="•"/>
            </a:pPr>
            <a:r>
              <a:rPr lang="en-US" dirty="0"/>
              <a:t>An expandable exam menu toolbar on the side of the screen, providing more space for the question and minimizing scrolling.</a:t>
            </a:r>
          </a:p>
          <a:p>
            <a:pPr marL="171450" indent="-171450">
              <a:buFont typeface="Arial" panose="020B0604020202020204" pitchFamily="34" charset="0"/>
              <a:buChar char="•"/>
            </a:pPr>
            <a:r>
              <a:rPr lang="en-US" dirty="0"/>
              <a:t>A new flyout tools menu</a:t>
            </a:r>
          </a:p>
          <a:p>
            <a:pPr marL="171450" indent="-171450">
              <a:buFont typeface="Arial" panose="020B0604020202020204" pitchFamily="34" charset="0"/>
              <a:buChar char="•"/>
            </a:pPr>
            <a:r>
              <a:rPr lang="en-US" dirty="0"/>
              <a:t>A design that minimizes vertical and horizontal scrolling.</a:t>
            </a:r>
          </a:p>
          <a:p>
            <a:pPr marL="171450" indent="-171450">
              <a:buFont typeface="Arial" panose="020B0604020202020204" pitchFamily="34" charset="0"/>
              <a:buChar char="•"/>
            </a:pPr>
            <a:r>
              <a:rPr lang="en-US" dirty="0"/>
              <a:t>A more logical placement of the Review later and Leave feedback boxes.</a:t>
            </a:r>
          </a:p>
          <a:p>
            <a:pPr marL="171450" indent="-171450">
              <a:buFont typeface="Arial" panose="020B0604020202020204" pitchFamily="34" charset="0"/>
              <a:buChar char="•"/>
            </a:pPr>
            <a:r>
              <a:rPr lang="en-US" dirty="0"/>
              <a:t>A subway map that shows where you are in the exam.</a:t>
            </a:r>
          </a:p>
          <a:p>
            <a:pPr marL="171450" indent="-171450">
              <a:buFont typeface="Arial" panose="020B0604020202020204" pitchFamily="34" charset="0"/>
              <a:buChar char="•"/>
            </a:pPr>
            <a:r>
              <a:rPr lang="en-US" dirty="0"/>
              <a:t>An exam progress bar with each question so you know exactly how many sections and questions remain.</a:t>
            </a:r>
          </a:p>
          <a:p>
            <a:pPr marL="171450" indent="-171450">
              <a:buFont typeface="Arial" panose="020B0604020202020204" pitchFamily="34" charset="0"/>
              <a:buChar char="•"/>
            </a:pPr>
            <a:r>
              <a:rPr lang="en-US" dirty="0"/>
              <a:t>An improved review screen, with a filtered view that displays questions that are answered, unanswered, marked for review, or marked for comment. Review mode includes labels throughout, reminding you which items you’re reviewing. </a:t>
            </a:r>
          </a:p>
          <a:p>
            <a:pPr marL="171450" indent="-171450">
              <a:buFont typeface="Arial" panose="020B0604020202020204" pitchFamily="34" charset="0"/>
              <a:buChar char="•"/>
            </a:pPr>
            <a:r>
              <a:rPr lang="en-US" dirty="0"/>
              <a:t>Modernized color scheme options, including Dark mode.</a:t>
            </a:r>
          </a:p>
          <a:p>
            <a:pPr marL="171450" indent="-171450">
              <a:buFont typeface="Arial" panose="020B0604020202020204" pitchFamily="34" charset="0"/>
              <a:buChar char="•"/>
            </a:pPr>
            <a:r>
              <a:rPr lang="en-US" dirty="0"/>
              <a:t>Added calculation history to the calculator.</a:t>
            </a:r>
          </a:p>
        </p:txBody>
      </p:sp>
      <p:pic>
        <p:nvPicPr>
          <p:cNvPr id="1026" name="Picture 2" descr="thumbnail image 2 of blog post titled &#10; &#10; &#10;  &#10; &#10; &#10; &#10;    &#10;  &#10;   &#10;    &#10;      &#10;       Reimagining the Microsoft Certification exam UI experience&#10;       &#10;      &#10;     &#10;   &#10;  &#10; &#10;   &#10; &#10; &#10; &#10; &#10; &#10;">
            <a:extLst>
              <a:ext uri="{FF2B5EF4-FFF2-40B4-BE49-F238E27FC236}">
                <a16:creationId xmlns:a16="http://schemas.microsoft.com/office/drawing/2014/main" id="{EA4B4CC2-0684-F4CD-2106-F44FC871B90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17557" y="173620"/>
            <a:ext cx="3935967" cy="1930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humbnail image 3 of blog post titled &#10; &#10; &#10;  &#10; &#10; &#10; &#10;    &#10;  &#10;   &#10;    &#10;      &#10;       Reimagining the Microsoft Certification exam UI experience&#10;       &#10;      &#10;     &#10;   &#10;  &#10; &#10;   &#10; &#10; &#10; &#10; &#10; &#10;">
            <a:extLst>
              <a:ext uri="{FF2B5EF4-FFF2-40B4-BE49-F238E27FC236}">
                <a16:creationId xmlns:a16="http://schemas.microsoft.com/office/drawing/2014/main" id="{53F789FA-284E-17B9-D46E-6A467BD013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8212" y="668229"/>
            <a:ext cx="4570433" cy="23145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humbnail image 5 of blog post titled &#10; &#10; &#10;  &#10; &#10; &#10; &#10;    &#10;  &#10;   &#10;    &#10;      &#10;       Reimagining the Microsoft Certification exam UI experience&#10;       &#10;      &#10;     &#10;   &#10;  &#10; &#10;   &#10; &#10; &#10; &#10; &#10; &#10;">
            <a:extLst>
              <a:ext uri="{FF2B5EF4-FFF2-40B4-BE49-F238E27FC236}">
                <a16:creationId xmlns:a16="http://schemas.microsoft.com/office/drawing/2014/main" id="{D08F589A-FAC7-F6A8-72B4-03D01C9717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98212" y="1168917"/>
            <a:ext cx="4482081" cy="226127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humbnail image 6 of blog post titled &#10; &#10; &#10;  &#10; &#10; &#10; &#10;    &#10;  &#10;   &#10;    &#10;      &#10;       Reimagining the Microsoft Certification exam UI experience&#10;       &#10;      &#10;     &#10;   &#10;  &#10; &#10;   &#10; &#10; &#10; &#10; &#10; &#10;">
            <a:extLst>
              <a:ext uri="{FF2B5EF4-FFF2-40B4-BE49-F238E27FC236}">
                <a16:creationId xmlns:a16="http://schemas.microsoft.com/office/drawing/2014/main" id="{CC02400B-1FD5-8D6E-65D6-946E9442B9F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55319" y="1554755"/>
            <a:ext cx="3892550" cy="257175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humbnail image 7 of blog post titled &#10; &#10; &#10;  &#10; &#10; &#10; &#10;    &#10;  &#10;   &#10;    &#10;      &#10;       Reimagining the Microsoft Certification exam UI experience&#10;       &#10;      &#10;     &#10;   &#10;  &#10; &#10;   &#10; &#10; &#10; &#10; &#10; &#10;">
            <a:extLst>
              <a:ext uri="{FF2B5EF4-FFF2-40B4-BE49-F238E27FC236}">
                <a16:creationId xmlns:a16="http://schemas.microsoft.com/office/drawing/2014/main" id="{1949A748-96C2-C90A-D3F7-0FFB591D00B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44202" y="2266577"/>
            <a:ext cx="2641343" cy="274645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thumbnail image 8 of blog post titled &#10; &#10; &#10;  &#10; &#10; &#10; &#10;    &#10;  &#10;   &#10;    &#10;      &#10;       Reimagining the Microsoft Certification exam UI experience&#10;       &#10;      &#10;     &#10;   &#10;  &#10; &#10;   &#10; &#10; &#10; &#10; &#10; &#10;">
            <a:extLst>
              <a:ext uri="{FF2B5EF4-FFF2-40B4-BE49-F238E27FC236}">
                <a16:creationId xmlns:a16="http://schemas.microsoft.com/office/drawing/2014/main" id="{5CDFB8B2-A94F-CA6F-CACE-3B734B00E8BE}"/>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233655" y="2156830"/>
            <a:ext cx="1906380" cy="287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402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fade">
                                      <p:cBhvr>
                                        <p:cTn id="10" dur="500"/>
                                        <p:tgtEl>
                                          <p:spTgt spid="1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animEffect transition="in" filter="fade">
                                      <p:cBhvr>
                                        <p:cTn id="13" dur="500"/>
                                        <p:tgtEl>
                                          <p:spTgt spid="1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xEl>
                                              <p:pRg st="3" end="3"/>
                                            </p:txEl>
                                          </p:spTgt>
                                        </p:tgtEl>
                                        <p:attrNameLst>
                                          <p:attrName>style.visibility</p:attrName>
                                        </p:attrNameLst>
                                      </p:cBhvr>
                                      <p:to>
                                        <p:strVal val="visible"/>
                                      </p:to>
                                    </p:set>
                                    <p:animEffect transition="in" filter="fade">
                                      <p:cBhvr>
                                        <p:cTn id="16" dur="500"/>
                                        <p:tgtEl>
                                          <p:spTgt spid="1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animEffect transition="in" filter="fade">
                                      <p:cBhvr>
                                        <p:cTn id="19" dur="500"/>
                                        <p:tgtEl>
                                          <p:spTgt spid="14">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
                                            <p:txEl>
                                              <p:pRg st="5" end="5"/>
                                            </p:txEl>
                                          </p:spTgt>
                                        </p:tgtEl>
                                        <p:attrNameLst>
                                          <p:attrName>style.visibility</p:attrName>
                                        </p:attrNameLst>
                                      </p:cBhvr>
                                      <p:to>
                                        <p:strVal val="visible"/>
                                      </p:to>
                                    </p:set>
                                    <p:animEffect transition="in" filter="fade">
                                      <p:cBhvr>
                                        <p:cTn id="22" dur="500"/>
                                        <p:tgtEl>
                                          <p:spTgt spid="14">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
                                            <p:txEl>
                                              <p:pRg st="6" end="6"/>
                                            </p:txEl>
                                          </p:spTgt>
                                        </p:tgtEl>
                                        <p:attrNameLst>
                                          <p:attrName>style.visibility</p:attrName>
                                        </p:attrNameLst>
                                      </p:cBhvr>
                                      <p:to>
                                        <p:strVal val="visible"/>
                                      </p:to>
                                    </p:set>
                                    <p:animEffect transition="in" filter="fade">
                                      <p:cBhvr>
                                        <p:cTn id="25" dur="500"/>
                                        <p:tgtEl>
                                          <p:spTgt spid="14">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xEl>
                                              <p:pRg st="7" end="7"/>
                                            </p:txEl>
                                          </p:spTgt>
                                        </p:tgtEl>
                                        <p:attrNameLst>
                                          <p:attrName>style.visibility</p:attrName>
                                        </p:attrNameLst>
                                      </p:cBhvr>
                                      <p:to>
                                        <p:strVal val="visible"/>
                                      </p:to>
                                    </p:set>
                                    <p:animEffect transition="in" filter="fade">
                                      <p:cBhvr>
                                        <p:cTn id="28" dur="500"/>
                                        <p:tgtEl>
                                          <p:spTgt spid="14">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xEl>
                                              <p:pRg st="8" end="8"/>
                                            </p:txEl>
                                          </p:spTgt>
                                        </p:tgtEl>
                                        <p:attrNameLst>
                                          <p:attrName>style.visibility</p:attrName>
                                        </p:attrNameLst>
                                      </p:cBhvr>
                                      <p:to>
                                        <p:strVal val="visible"/>
                                      </p:to>
                                    </p:set>
                                    <p:animEffect transition="in" filter="fade">
                                      <p:cBhvr>
                                        <p:cTn id="31" dur="500"/>
                                        <p:tgtEl>
                                          <p:spTgt spid="14">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xEl>
                                              <p:pRg st="9" end="9"/>
                                            </p:txEl>
                                          </p:spTgt>
                                        </p:tgtEl>
                                        <p:attrNameLst>
                                          <p:attrName>style.visibility</p:attrName>
                                        </p:attrNameLst>
                                      </p:cBhvr>
                                      <p:to>
                                        <p:strVal val="visible"/>
                                      </p:to>
                                    </p:set>
                                    <p:animEffect transition="in" filter="fade">
                                      <p:cBhvr>
                                        <p:cTn id="34" dur="500"/>
                                        <p:tgtEl>
                                          <p:spTgt spid="14">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xEl>
                                              <p:pRg st="10" end="10"/>
                                            </p:txEl>
                                          </p:spTgt>
                                        </p:tgtEl>
                                        <p:attrNameLst>
                                          <p:attrName>style.visibility</p:attrName>
                                        </p:attrNameLst>
                                      </p:cBhvr>
                                      <p:to>
                                        <p:strVal val="visible"/>
                                      </p:to>
                                    </p:set>
                                    <p:animEffect transition="in" filter="fade">
                                      <p:cBhvr>
                                        <p:cTn id="37" dur="500"/>
                                        <p:tgtEl>
                                          <p:spTgt spid="14">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4">
                                            <p:txEl>
                                              <p:pRg st="11" end="11"/>
                                            </p:txEl>
                                          </p:spTgt>
                                        </p:tgtEl>
                                        <p:attrNameLst>
                                          <p:attrName>style.visibility</p:attrName>
                                        </p:attrNameLst>
                                      </p:cBhvr>
                                      <p:to>
                                        <p:strVal val="visible"/>
                                      </p:to>
                                    </p:set>
                                    <p:animEffect transition="in" filter="fade">
                                      <p:cBhvr>
                                        <p:cTn id="40" dur="500"/>
                                        <p:tgtEl>
                                          <p:spTgt spid="14">
                                            <p:txEl>
                                              <p:pRg st="11" end="1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026"/>
                                        </p:tgtEl>
                                        <p:attrNameLst>
                                          <p:attrName>style.visibility</p:attrName>
                                        </p:attrNameLst>
                                      </p:cBhvr>
                                      <p:to>
                                        <p:strVal val="visible"/>
                                      </p:to>
                                    </p:set>
                                    <p:animEffect transition="in" filter="fade">
                                      <p:cBhvr>
                                        <p:cTn id="45" dur="500"/>
                                        <p:tgtEl>
                                          <p:spTgt spid="1026"/>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102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103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1032"/>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1034"/>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1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b="1" dirty="0"/>
              <a:t>Benefits</a:t>
            </a:r>
          </a:p>
          <a:p>
            <a:pPr marL="171450" indent="-171450" algn="just">
              <a:buFont typeface="Arial" panose="020B0604020202020204" pitchFamily="34" charset="0"/>
              <a:buChar char="•"/>
            </a:pPr>
            <a:r>
              <a:rPr lang="en-US" sz="1000" dirty="0"/>
              <a:t>Industry leading Connections Per Second </a:t>
            </a:r>
            <a:r>
              <a:rPr lang="en-US" sz="1000" b="1" dirty="0"/>
              <a:t>(CPS)</a:t>
            </a:r>
          </a:p>
          <a:p>
            <a:pPr marL="171450" indent="-171450" algn="just">
              <a:buFont typeface="Arial" panose="020B0604020202020204" pitchFamily="34" charset="0"/>
              <a:buChar char="•"/>
            </a:pPr>
            <a:r>
              <a:rPr lang="en-US" sz="1000" dirty="0"/>
              <a:t>Increased number of total connections</a:t>
            </a:r>
          </a:p>
          <a:p>
            <a:pPr marL="171450" indent="-171450" algn="just">
              <a:buFont typeface="Arial" panose="020B0604020202020204" pitchFamily="34" charset="0"/>
              <a:buChar char="•"/>
            </a:pPr>
            <a:r>
              <a:rPr lang="en-US" sz="1000" dirty="0"/>
              <a:t>Consistent throughput across a very large number of active connections</a:t>
            </a:r>
          </a:p>
          <a:p>
            <a:pPr marL="171450" indent="-171450" algn="just">
              <a:buFont typeface="Arial" panose="020B0604020202020204" pitchFamily="34" charset="0"/>
              <a:buChar char="•"/>
            </a:pPr>
            <a:r>
              <a:rPr lang="en-US" sz="1000" dirty="0"/>
              <a:t>Reduced </a:t>
            </a:r>
            <a:r>
              <a:rPr lang="en-US" sz="1000" b="1" dirty="0"/>
              <a:t>jitter</a:t>
            </a:r>
            <a:r>
              <a:rPr lang="en-US" sz="1000" dirty="0"/>
              <a:t> on connection creation</a:t>
            </a:r>
          </a:p>
          <a:p>
            <a:pPr marL="171450" indent="-171450" algn="just">
              <a:buFont typeface="Arial" panose="020B0604020202020204" pitchFamily="34" charset="0"/>
              <a:buChar char="•"/>
            </a:pPr>
            <a:r>
              <a:rPr lang="en-US" sz="1000" dirty="0"/>
              <a:t>Cost savings when using fewer VMs and licenses while achieving industry leading network connection performance</a:t>
            </a:r>
          </a:p>
          <a:p>
            <a:pPr algn="just"/>
            <a:r>
              <a:rPr lang="en-US" sz="1000" b="1" dirty="0"/>
              <a:t>Considerations and limitations</a:t>
            </a:r>
          </a:p>
          <a:p>
            <a:pPr marL="171450" indent="-171450" algn="just">
              <a:buFont typeface="Arial" panose="020B0604020202020204" pitchFamily="34" charset="0"/>
              <a:buChar char="•"/>
            </a:pPr>
            <a:r>
              <a:rPr lang="en-US" sz="1000" dirty="0"/>
              <a:t>This feature is available for </a:t>
            </a:r>
            <a:r>
              <a:rPr lang="en-US" sz="1000" b="1" dirty="0"/>
              <a:t>NVAs</a:t>
            </a:r>
            <a:r>
              <a:rPr lang="en-US" sz="1000" dirty="0"/>
              <a:t> deployed from Azure Marketplace and Azure Virtual Machines during limited GA.</a:t>
            </a:r>
          </a:p>
          <a:p>
            <a:pPr marL="171450" indent="-171450" algn="just">
              <a:buFont typeface="Arial" panose="020B0604020202020204" pitchFamily="34" charset="0"/>
              <a:buChar char="•"/>
            </a:pPr>
            <a:r>
              <a:rPr lang="en-US" sz="1000" dirty="0"/>
              <a:t>To enable this </a:t>
            </a:r>
            <a:r>
              <a:rPr lang="en-US" sz="1000" b="1" dirty="0"/>
              <a:t>feature</a:t>
            </a:r>
            <a:r>
              <a:rPr lang="en-US" sz="1000" dirty="0"/>
              <a:t>, you must sign up using the sign-up form.</a:t>
            </a:r>
          </a:p>
          <a:p>
            <a:pPr marL="171450" indent="-171450" algn="just">
              <a:buFont typeface="Arial" panose="020B0604020202020204" pitchFamily="34" charset="0"/>
              <a:buChar char="•"/>
            </a:pPr>
            <a:r>
              <a:rPr lang="en-US" sz="1000" dirty="0"/>
              <a:t>This feature can be enabled and is supported only on new deployments.</a:t>
            </a:r>
          </a:p>
          <a:p>
            <a:pPr marL="171450" indent="-171450" algn="just">
              <a:buFont typeface="Arial" panose="020B0604020202020204" pitchFamily="34" charset="0"/>
              <a:buChar char="•"/>
            </a:pPr>
            <a:r>
              <a:rPr lang="en-US" sz="1000" dirty="0"/>
              <a:t>Feature support </a:t>
            </a:r>
            <a:r>
              <a:rPr lang="en-US" sz="1000" b="1" dirty="0"/>
              <a:t>may vary as per </a:t>
            </a:r>
            <a:r>
              <a:rPr lang="en-US" sz="1000" dirty="0"/>
              <a:t>the NVAs available on Marketplace.</a:t>
            </a:r>
          </a:p>
          <a:p>
            <a:pPr marL="171450" indent="-171450" algn="just">
              <a:buFont typeface="Arial" panose="020B0604020202020204" pitchFamily="34" charset="0"/>
              <a:buChar char="•"/>
            </a:pPr>
            <a:r>
              <a:rPr lang="en-US" sz="1000" dirty="0"/>
              <a:t>Detaching and attaching a network interface on a VM requires stop-deallocate first.</a:t>
            </a:r>
          </a:p>
          <a:p>
            <a:pPr marL="171450" indent="-171450" algn="just">
              <a:buFont typeface="Arial" panose="020B0604020202020204" pitchFamily="34" charset="0"/>
              <a:buChar char="•"/>
            </a:pPr>
            <a:r>
              <a:rPr lang="en-US" sz="1000" b="1" dirty="0"/>
              <a:t>Marketplace</a:t>
            </a:r>
            <a:r>
              <a:rPr lang="en-US" sz="1000" dirty="0"/>
              <a:t> portal isn't supported for the limited GA. Other tools such as templates, CLI, Terraform and other multi-cloud tools are supported.</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Networking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22053" y="2571750"/>
            <a:ext cx="3955312" cy="1818270"/>
          </a:xfrm>
        </p:spPr>
        <p:txBody>
          <a:bodyPr/>
          <a:lstStyle/>
          <a:p>
            <a:pPr algn="just"/>
            <a:r>
              <a:rPr lang="en-US" dirty="0">
                <a:hlinkClick r:id="rId2"/>
              </a:rPr>
              <a:t>Announcing the limited general availability of Accelerated Connections</a:t>
            </a:r>
            <a:endParaRPr lang="en-US" dirty="0"/>
          </a:p>
          <a:p>
            <a:pPr algn="just"/>
            <a:r>
              <a:rPr lang="en-US" dirty="0"/>
              <a:t>MS announced the limited GA of Accelerated Connections, a new Azure Network feature that delivers highest </a:t>
            </a:r>
            <a:r>
              <a:rPr lang="en-US" b="1" dirty="0"/>
              <a:t>connections per second (CPS</a:t>
            </a:r>
            <a:r>
              <a:rPr lang="en-US" dirty="0"/>
              <a:t>) and </a:t>
            </a:r>
            <a:r>
              <a:rPr lang="en-US" b="1" dirty="0"/>
              <a:t>total active connections (TAC) </a:t>
            </a:r>
            <a:r>
              <a:rPr lang="en-US" dirty="0"/>
              <a:t>performance to the most demanding VM workloads through specialized hardware in the Azure fleet.</a:t>
            </a:r>
          </a:p>
          <a:p>
            <a:pPr algn="just"/>
            <a:r>
              <a:rPr lang="en-US" dirty="0"/>
              <a:t>Accelerated Connections is configured at the network interface level to allow flexibility to size the performance at </a:t>
            </a:r>
            <a:r>
              <a:rPr lang="en-US" dirty="0" err="1"/>
              <a:t>vNIC</a:t>
            </a:r>
            <a:r>
              <a:rPr lang="en-US" dirty="0"/>
              <a:t>. After enabling the feature, a performance improvement of up to twenty-five times (x25) in terms of Connections Per Second (CPS) can be achieved, especially for high numbers of simultaneous active connections.</a:t>
            </a:r>
          </a:p>
        </p:txBody>
      </p:sp>
      <p:sp>
        <p:nvSpPr>
          <p:cNvPr id="2" name="AutoShape 2" descr="Diagram of the connection performance optimization feature.">
            <a:extLst>
              <a:ext uri="{FF2B5EF4-FFF2-40B4-BE49-F238E27FC236}">
                <a16:creationId xmlns:a16="http://schemas.microsoft.com/office/drawing/2014/main" id="{CE07C099-D302-CD4F-4FE2-4BA43C26C31F}"/>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6BB3B23F-189E-3281-8680-A1714091BAA0}"/>
              </a:ext>
            </a:extLst>
          </p:cNvPr>
          <p:cNvPicPr>
            <a:picLocks noChangeAspect="1"/>
          </p:cNvPicPr>
          <p:nvPr/>
        </p:nvPicPr>
        <p:blipFill>
          <a:blip r:embed="rId3"/>
          <a:stretch>
            <a:fillRect/>
          </a:stretch>
        </p:blipFill>
        <p:spPr>
          <a:xfrm>
            <a:off x="486523" y="780201"/>
            <a:ext cx="3396087" cy="1562108"/>
          </a:xfrm>
          <a:prstGeom prst="rect">
            <a:avLst/>
          </a:prstGeom>
        </p:spPr>
      </p:pic>
      <p:pic>
        <p:nvPicPr>
          <p:cNvPr id="4" name="Picture 3">
            <a:extLst>
              <a:ext uri="{FF2B5EF4-FFF2-40B4-BE49-F238E27FC236}">
                <a16:creationId xmlns:a16="http://schemas.microsoft.com/office/drawing/2014/main" id="{EED94036-B303-26E4-9A61-47FF0B0165B3}"/>
              </a:ext>
            </a:extLst>
          </p:cNvPr>
          <p:cNvPicPr>
            <a:picLocks noChangeAspect="1"/>
          </p:cNvPicPr>
          <p:nvPr/>
        </p:nvPicPr>
        <p:blipFill>
          <a:blip r:embed="rId4"/>
          <a:stretch>
            <a:fillRect/>
          </a:stretch>
        </p:blipFill>
        <p:spPr>
          <a:xfrm>
            <a:off x="342900" y="616701"/>
            <a:ext cx="3539710" cy="1860648"/>
          </a:xfrm>
          <a:prstGeom prst="rect">
            <a:avLst/>
          </a:prstGeom>
        </p:spPr>
      </p:pic>
    </p:spTree>
    <p:extLst>
      <p:ext uri="{BB962C8B-B14F-4D97-AF65-F5344CB8AC3E}">
        <p14:creationId xmlns:p14="http://schemas.microsoft.com/office/powerpoint/2010/main" val="300854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9" end="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10" end="1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xEl>
                                              <p:pRg st="11" end="11"/>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General availability: Azure Virtual Network encryption now in additional regions</a:t>
            </a:r>
            <a:endParaRPr lang="en-US" dirty="0"/>
          </a:p>
          <a:p>
            <a:pPr algn="just"/>
            <a:r>
              <a:rPr lang="en-US" dirty="0"/>
              <a:t>Azure Virtual Network encryption is available in the following additional regions: </a:t>
            </a:r>
            <a:r>
              <a:rPr lang="en-US" b="1" dirty="0"/>
              <a:t>West Us, West US 2, East US 2, US East, Europe North, Europe West, France Central, India Central, UAE North, East Asia, Japan West, Japan East</a:t>
            </a:r>
          </a:p>
        </p:txBody>
      </p:sp>
    </p:spTree>
    <p:extLst>
      <p:ext uri="{BB962C8B-B14F-4D97-AF65-F5344CB8AC3E}">
        <p14:creationId xmlns:p14="http://schemas.microsoft.com/office/powerpoint/2010/main" val="365858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1031169"/>
          </a:xfrm>
        </p:spPr>
        <p:txBody>
          <a:bodyPr/>
          <a:lstStyle/>
          <a:p>
            <a:pPr algn="just"/>
            <a:r>
              <a:rPr lang="en-US" sz="1000" dirty="0">
                <a:hlinkClick r:id="rId2"/>
              </a:rPr>
              <a:t>Public Preview: Well-Architected Framework assessment on Azure Advisor</a:t>
            </a:r>
            <a:endParaRPr lang="en-US" sz="1000" dirty="0"/>
          </a:p>
          <a:p>
            <a:pPr algn="just"/>
            <a:r>
              <a:rPr lang="en-US" sz="1000" dirty="0"/>
              <a:t>The </a:t>
            </a:r>
            <a:r>
              <a:rPr lang="en-US" sz="1000" b="1" dirty="0"/>
              <a:t>Well-Architected Framework (WAF) </a:t>
            </a:r>
            <a:r>
              <a:rPr lang="en-US" sz="1000" dirty="0"/>
              <a:t>assessment provides a holistic view of a workload’s architecture. Take the WAF assessment and manage recommendations on Azure Advisor to improve resiliency, security, cost, operational excellence and performance efficiency.</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Public preview: Change Actor</a:t>
            </a:r>
            <a:endParaRPr lang="en-US" dirty="0"/>
          </a:p>
          <a:p>
            <a:pPr algn="just"/>
            <a:r>
              <a:rPr lang="en-US" dirty="0"/>
              <a:t> What’s new: Actor Functionality  </a:t>
            </a:r>
          </a:p>
          <a:p>
            <a:pPr marL="171450" indent="-171450" algn="just">
              <a:buFont typeface="Arial" panose="020B0604020202020204" pitchFamily="34" charset="0"/>
              <a:buChar char="•"/>
            </a:pPr>
            <a:r>
              <a:rPr lang="en-US" dirty="0"/>
              <a:t>Who made the change   </a:t>
            </a:r>
          </a:p>
          <a:p>
            <a:pPr marL="171450" indent="-171450" algn="just">
              <a:buFont typeface="Arial" panose="020B0604020202020204" pitchFamily="34" charset="0"/>
              <a:buChar char="•"/>
            </a:pPr>
            <a:r>
              <a:rPr lang="en-US" dirty="0"/>
              <a:t>With which client the change was made  </a:t>
            </a:r>
          </a:p>
          <a:p>
            <a:pPr marL="171450" indent="-171450" algn="just">
              <a:buFont typeface="Arial" panose="020B0604020202020204" pitchFamily="34" charset="0"/>
              <a:buChar char="•"/>
            </a:pPr>
            <a:r>
              <a:rPr lang="en-US" dirty="0"/>
              <a:t>What operation was called </a:t>
            </a:r>
          </a:p>
        </p:txBody>
      </p:sp>
      <p:pic>
        <p:nvPicPr>
          <p:cNvPr id="3" name="Picture 2">
            <a:extLst>
              <a:ext uri="{FF2B5EF4-FFF2-40B4-BE49-F238E27FC236}">
                <a16:creationId xmlns:a16="http://schemas.microsoft.com/office/drawing/2014/main" id="{17A501E6-C303-D5A7-FA22-84FC6E0B2235}"/>
              </a:ext>
            </a:extLst>
          </p:cNvPr>
          <p:cNvPicPr>
            <a:picLocks noChangeAspect="1"/>
          </p:cNvPicPr>
          <p:nvPr/>
        </p:nvPicPr>
        <p:blipFill>
          <a:blip r:embed="rId4"/>
          <a:stretch>
            <a:fillRect/>
          </a:stretch>
        </p:blipFill>
        <p:spPr>
          <a:xfrm>
            <a:off x="4772878" y="1967635"/>
            <a:ext cx="3828249" cy="1691141"/>
          </a:xfrm>
          <a:prstGeom prst="rect">
            <a:avLst/>
          </a:prstGeom>
        </p:spPr>
      </p:pic>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Effect transition="in" filter="fade">
                                      <p:cBhvr>
                                        <p:cTn id="19" dur="500"/>
                                        <p:tgtEl>
                                          <p:spTgt spid="12">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xEl>
                                              <p:pRg st="1" end="1"/>
                                            </p:txEl>
                                          </p:spTgt>
                                        </p:tgtEl>
                                        <p:attrNameLst>
                                          <p:attrName>style.visibility</p:attrName>
                                        </p:attrNameLst>
                                      </p:cBhvr>
                                      <p:to>
                                        <p:strVal val="visible"/>
                                      </p:to>
                                    </p:set>
                                    <p:animEffect transition="in" filter="fade">
                                      <p:cBhvr>
                                        <p:cTn id="22" dur="500"/>
                                        <p:tgtEl>
                                          <p:spTgt spid="12">
                                            <p:txEl>
                                              <p:pRg st="1" end="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900" dirty="0">
                <a:hlinkClick r:id="rId2"/>
              </a:rPr>
              <a:t>Public preview: New Generation AMD VMs - Dasv6/Easv6/Fasv6</a:t>
            </a:r>
            <a:endParaRPr lang="en-US" sz="900" dirty="0"/>
          </a:p>
          <a:p>
            <a:pPr algn="just"/>
            <a:r>
              <a:rPr lang="en-US" sz="900" dirty="0"/>
              <a:t>On </a:t>
            </a:r>
            <a:r>
              <a:rPr lang="en-US" sz="900" b="1" dirty="0"/>
              <a:t>March 4th, 2024</a:t>
            </a:r>
            <a:r>
              <a:rPr lang="en-US" sz="900" dirty="0"/>
              <a:t>, Azure introduces the </a:t>
            </a:r>
            <a:r>
              <a:rPr lang="en-US" sz="900" b="1" dirty="0"/>
              <a:t>latest AMD-based VMs in public preview for the D, E, and F family VMs, built on the 4th Generation AMD EPYC™ 9004 (Genoa) CPU.  </a:t>
            </a:r>
            <a:r>
              <a:rPr lang="en-US" sz="900" dirty="0"/>
              <a:t>These new VMs introduce even greater performance and reliability than the previous AMD v5 VMs based on the 3rd Generation AMD EPYC™ (Milan) CPU.  These new Genoa-based VMs will come in the form various series of different memory to core ratios spread across of the three VM families – the general purpose Dasv6 and Dalsv6 series, the memory optimized Easv6 series, and the compute optimized Fasv6, Falsv6, and Famsv6 series.   </a:t>
            </a:r>
          </a:p>
          <a:p>
            <a:pPr algn="just"/>
            <a:r>
              <a:rPr lang="en-US" sz="900" b="1" dirty="0"/>
              <a:t>The Dav6 VM series are meant to provide a good balance between memory to core ratio, while the Dalsv6 series is </a:t>
            </a:r>
            <a:r>
              <a:rPr lang="en-US" sz="900" dirty="0"/>
              <a:t>meant to provide a more cost-effective option for applications that require less memory.  The Easv6 VM series is built for applications demanding higher memory to core ratios.  The Dalsv5, Dasv6, Easv6 VM series have variants with and without local disks. The Fasv6, Falsv6, and Famsv6 series all have increased CPU performance in comparison to the D and E series AMD VMs and are different only in their core to memory ratio.</a:t>
            </a:r>
          </a:p>
          <a:p>
            <a:pPr algn="just"/>
            <a:r>
              <a:rPr lang="en-US" sz="900" b="1" dirty="0"/>
              <a:t>The new VMs are also powered by Azure Boost and come with </a:t>
            </a:r>
            <a:r>
              <a:rPr lang="en-US" sz="900" b="1" dirty="0" err="1"/>
              <a:t>NVMe</a:t>
            </a:r>
            <a:r>
              <a:rPr lang="en-US" sz="900" b="1" dirty="0"/>
              <a:t> interface for local and remote disks. </a:t>
            </a:r>
            <a:r>
              <a:rPr lang="en-US" sz="900" dirty="0"/>
              <a:t>Workloads can see up to 80% better remote storage performance, 400% faster local storage speeds, and 20% networking bandwidth improvement over the previous generation of AMD-based VMs.</a:t>
            </a:r>
          </a:p>
          <a:p>
            <a:pPr algn="just"/>
            <a:r>
              <a:rPr lang="en-US" sz="900" dirty="0"/>
              <a:t>These new VMs significantly expand the VM options available for customers </a:t>
            </a:r>
            <a:r>
              <a:rPr lang="en-US" sz="900" b="1" dirty="0"/>
              <a:t>of Azure AMD </a:t>
            </a:r>
            <a:r>
              <a:rPr lang="en-US" sz="900" dirty="0"/>
              <a:t>VMs, spanning a multitude of popular VM series of varying memory sizes and budgets. It will be in preview beginning in the East US 2 region.</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r>
              <a:rPr lang="en-US" dirty="0">
                <a:hlinkClick r:id="rId3"/>
              </a:rPr>
              <a:t>Generally available: Azure Functions Support for Node.js 20</a:t>
            </a:r>
            <a:endParaRPr lang="en-US" dirty="0"/>
          </a:p>
          <a:p>
            <a:r>
              <a:rPr lang="en-US" dirty="0"/>
              <a:t>You can now develop functions using Node.js 20 locally and deploy them to all Azure Functions plans on Linux and Windows.</a:t>
            </a:r>
          </a:p>
        </p:txBody>
      </p:sp>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Cloud Services (classic) deployment model is retiring on 31 August 2024</a:t>
            </a:r>
            <a:endParaRPr lang="en-US" sz="1000" dirty="0"/>
          </a:p>
          <a:p>
            <a:pPr algn="just"/>
            <a:r>
              <a:rPr lang="en-US" sz="1000" b="1" dirty="0"/>
              <a:t>On 31 August 2024</a:t>
            </a:r>
            <a:r>
              <a:rPr lang="en-US" sz="1000" dirty="0"/>
              <a:t>, MS will retire the </a:t>
            </a:r>
            <a:r>
              <a:rPr lang="en-US" sz="1000" b="1" dirty="0"/>
              <a:t>Cloud Services (classic) </a:t>
            </a:r>
            <a:r>
              <a:rPr lang="en-US" sz="1000" dirty="0"/>
              <a:t>deployment model. Before that date, it is required to migrate services that were deployed using this model to Cloud Services (extended support) in Azure Resource Manager, which provides new capabilities, including: </a:t>
            </a:r>
          </a:p>
          <a:p>
            <a:pPr marL="171450" indent="-171450" algn="just">
              <a:buFont typeface="Arial" panose="020B0604020202020204" pitchFamily="34" charset="0"/>
              <a:buChar char="•"/>
            </a:pPr>
            <a:r>
              <a:rPr lang="en-US" sz="1000" dirty="0"/>
              <a:t>Support for deployment templates.</a:t>
            </a:r>
          </a:p>
          <a:p>
            <a:pPr marL="171450" indent="-171450" algn="just">
              <a:buFont typeface="Arial" panose="020B0604020202020204" pitchFamily="34" charset="0"/>
              <a:buChar char="•"/>
            </a:pPr>
            <a:r>
              <a:rPr lang="en-US" sz="1000" dirty="0"/>
              <a:t>Role-based access control.  </a:t>
            </a:r>
          </a:p>
          <a:p>
            <a:pPr marL="171450" indent="-171450" algn="just">
              <a:buFont typeface="Arial" panose="020B0604020202020204" pitchFamily="34" charset="0"/>
              <a:buChar char="•"/>
            </a:pPr>
            <a:r>
              <a:rPr lang="en-US" sz="1000" dirty="0"/>
              <a:t>Regional resiliency.  </a:t>
            </a:r>
          </a:p>
          <a:p>
            <a:pPr algn="just"/>
            <a:r>
              <a:rPr lang="en-US" sz="1000" dirty="0"/>
              <a:t>In order to avoid service disruption and continue to use cloud services that were deployed using Cloud Services (classic), it is mandatory to migrate them to Cloud Services (extended support) in Resource Manager before </a:t>
            </a:r>
            <a:r>
              <a:rPr lang="en-US" sz="1000" b="1" dirty="0"/>
              <a:t>31 August 2024</a:t>
            </a:r>
            <a:r>
              <a:rPr lang="en-US" sz="1000" dirty="0"/>
              <a:t>. Beginning </a:t>
            </a:r>
            <a:r>
              <a:rPr lang="en-US" sz="1000" b="1" dirty="0"/>
              <a:t>1st September 2024</a:t>
            </a:r>
            <a:r>
              <a:rPr lang="en-US" sz="1000" dirty="0"/>
              <a:t>, Cloud Service deployments would be stopped and deallocated, and data will be permanently lost.</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General Availability: App Service Backup and Restore over Azure Virtual Network</a:t>
            </a:r>
            <a:endParaRPr lang="en-US" dirty="0"/>
          </a:p>
          <a:p>
            <a:pPr algn="just"/>
            <a:r>
              <a:rPr lang="en-US" dirty="0"/>
              <a:t>Now it is possible to use custom backups, to back up web app's files and configuration data </a:t>
            </a:r>
            <a:r>
              <a:rPr lang="en-US" b="1" dirty="0"/>
              <a:t>to a firewall-protected storage account </a:t>
            </a:r>
            <a:r>
              <a:rPr lang="en-US" dirty="0"/>
              <a:t>if the following requirements are fulfilled:</a:t>
            </a:r>
          </a:p>
          <a:p>
            <a:pPr marL="171450" indent="-171450" algn="just">
              <a:buFont typeface="Arial" panose="020B0604020202020204" pitchFamily="34" charset="0"/>
              <a:buChar char="•"/>
            </a:pPr>
            <a:r>
              <a:rPr lang="en-US" dirty="0"/>
              <a:t>The app is integrated with a virtual network, or the app is in a </a:t>
            </a:r>
            <a:r>
              <a:rPr lang="en-US" b="1" dirty="0"/>
              <a:t>v3 App Service environment.</a:t>
            </a:r>
          </a:p>
          <a:p>
            <a:pPr marL="171450" indent="-171450" algn="just">
              <a:buFont typeface="Arial" panose="020B0604020202020204" pitchFamily="34" charset="0"/>
              <a:buChar char="•"/>
            </a:pPr>
            <a:r>
              <a:rPr lang="en-US" dirty="0"/>
              <a:t>The storage account has granted access from the virtual network that the app is integrated with, or that </a:t>
            </a:r>
            <a:r>
              <a:rPr lang="en-US" b="1" dirty="0"/>
              <a:t>the v3 App Service </a:t>
            </a:r>
            <a:r>
              <a:rPr lang="en-US" dirty="0"/>
              <a:t>environment is created with.</a:t>
            </a:r>
          </a:p>
        </p:txBody>
      </p:sp>
    </p:spTree>
    <p:extLst>
      <p:ext uri="{BB962C8B-B14F-4D97-AF65-F5344CB8AC3E}">
        <p14:creationId xmlns:p14="http://schemas.microsoft.com/office/powerpoint/2010/main" val="4036140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E04B39D-0CBA-4F8F-8809-785207E87965}">
  <ds:schemaRefs>
    <ds:schemaRef ds:uri="http://schemas.microsoft.com/sharepoint/v3/contenttype/forms"/>
  </ds:schemaRefs>
</ds:datastoreItem>
</file>

<file path=customXml/itemProps3.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Covers</Template>
  <TotalTime>1690</TotalTime>
  <Words>2523</Words>
  <Application>Microsoft Office PowerPoint</Application>
  <PresentationFormat>On-screen Show (16:9)</PresentationFormat>
  <Paragraphs>143</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Human Sans</vt:lpstr>
      <vt:lpstr>Human Sans Regular</vt:lpstr>
      <vt:lpstr>Continuum Theme</vt:lpstr>
      <vt:lpstr>Azure Times #109</vt:lpstr>
      <vt:lpstr>PowerPoint Presentation</vt:lpstr>
      <vt:lpstr>Networking Updates</vt:lpstr>
      <vt:lpstr>Networking Updates</vt:lpstr>
      <vt:lpstr>PowerPoint Presentation</vt:lpstr>
      <vt:lpstr>Management &amp; Governance Updates</vt:lpstr>
      <vt:lpstr>PowerPoint Presentation</vt:lpstr>
      <vt:lpstr>Compute Updates</vt:lpstr>
      <vt:lpstr>Compute Updates</vt:lpstr>
      <vt:lpstr>Compute Updates</vt:lpstr>
      <vt:lpstr>PowerPoint Presentation</vt:lpstr>
      <vt:lpstr>Storage &amp; Data Updates</vt:lpstr>
      <vt:lpstr>PowerPoint Presentation</vt:lpstr>
      <vt:lpstr>Databases Updates</vt:lpstr>
      <vt:lpstr>PowerPoint Presentation</vt:lpstr>
      <vt:lpstr>ML &amp; AI &amp; IOT Updates</vt:lpstr>
      <vt:lpstr>PowerPoint Presentation</vt:lpstr>
      <vt:lpstr>DevOps &amp; IaC &amp; Automation</vt:lpstr>
      <vt:lpstr>DevOps &amp; IaC &amp; Automation</vt:lpstr>
      <vt:lpstr>PowerPoint Presentation</vt:lpstr>
      <vt:lpstr>Miscellaneous Updates</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Rotar</cp:lastModifiedBy>
  <cp:revision>149</cp:revision>
  <dcterms:created xsi:type="dcterms:W3CDTF">2018-01-26T19:23:30Z</dcterms:created>
  <dcterms:modified xsi:type="dcterms:W3CDTF">2024-03-13T06:40:02Z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