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42"/>
  </p:notesMasterIdLst>
  <p:handoutMasterIdLst>
    <p:handoutMasterId r:id="rId43"/>
  </p:handoutMasterIdLst>
  <p:sldIdLst>
    <p:sldId id="2142532340" r:id="rId5"/>
    <p:sldId id="2146847045" r:id="rId6"/>
    <p:sldId id="10657" r:id="rId7"/>
    <p:sldId id="2146847046" r:id="rId8"/>
    <p:sldId id="2146847089" r:id="rId9"/>
    <p:sldId id="2146847090" r:id="rId10"/>
    <p:sldId id="2146847091" r:id="rId11"/>
    <p:sldId id="2146847119" r:id="rId12"/>
    <p:sldId id="2146847047" r:id="rId13"/>
    <p:sldId id="2146847048" r:id="rId14"/>
    <p:sldId id="2146847049" r:id="rId15"/>
    <p:sldId id="2146847092" r:id="rId16"/>
    <p:sldId id="2146847093" r:id="rId17"/>
    <p:sldId id="2146847094" r:id="rId18"/>
    <p:sldId id="2146847050" r:id="rId19"/>
    <p:sldId id="2146847096" r:id="rId20"/>
    <p:sldId id="2146847097" r:id="rId21"/>
    <p:sldId id="2146847098" r:id="rId22"/>
    <p:sldId id="2146847120" r:id="rId23"/>
    <p:sldId id="2146847052" r:id="rId24"/>
    <p:sldId id="2146847100" r:id="rId25"/>
    <p:sldId id="2146847101" r:id="rId26"/>
    <p:sldId id="2146847102" r:id="rId27"/>
    <p:sldId id="2146847054" r:id="rId28"/>
    <p:sldId id="2146847103" r:id="rId29"/>
    <p:sldId id="2146847104" r:id="rId30"/>
    <p:sldId id="2146847056" r:id="rId31"/>
    <p:sldId id="2146847107" r:id="rId32"/>
    <p:sldId id="2146847062" r:id="rId33"/>
    <p:sldId id="2146847115" r:id="rId34"/>
    <p:sldId id="2146847116" r:id="rId35"/>
    <p:sldId id="2146847117" r:id="rId36"/>
    <p:sldId id="2146847118" r:id="rId37"/>
    <p:sldId id="2146847063" r:id="rId38"/>
    <p:sldId id="2146847085" r:id="rId39"/>
    <p:sldId id="2146847084" r:id="rId40"/>
    <p:sldId id="2146847064" r:id="rId4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Lst>
        </p14:section>
        <p14:section name="Security &amp; Identity" id="{1AA42572-B3BD-44F7-813B-C2C647DDBB3C}">
          <p14:sldIdLst>
            <p14:sldId id="2146847046"/>
            <p14:sldId id="2146847089"/>
            <p14:sldId id="2146847090"/>
            <p14:sldId id="2146847091"/>
            <p14:sldId id="2146847119"/>
            <p14:sldId id="2146847047"/>
          </p14:sldIdLst>
        </p14:section>
        <p14:section name="Management &amp; Governance" id="{34181601-6D48-4406-A525-C7B5A12C6C5B}">
          <p14:sldIdLst>
            <p14:sldId id="2146847048"/>
            <p14:sldId id="2146847049"/>
            <p14:sldId id="2146847092"/>
            <p14:sldId id="2146847093"/>
            <p14:sldId id="2146847094"/>
          </p14:sldIdLst>
        </p14:section>
        <p14:section name="Compute" id="{05AA80BB-8802-49AB-8336-A884227CE2F7}">
          <p14:sldIdLst>
            <p14:sldId id="2146847050"/>
            <p14:sldId id="2146847096"/>
            <p14:sldId id="2146847097"/>
            <p14:sldId id="2146847098"/>
            <p14:sldId id="2146847120"/>
          </p14:sldIdLst>
        </p14:section>
        <p14:section name="Storage &amp; Data" id="{1F159046-CE0A-45BC-9D5B-6E6C95980F78}">
          <p14:sldIdLst>
            <p14:sldId id="2146847052"/>
            <p14:sldId id="2146847100"/>
            <p14:sldId id="2146847101"/>
            <p14:sldId id="2146847102"/>
          </p14:sldIdLst>
        </p14:section>
        <p14:section name="Databases" id="{AEAFAE72-AD56-48F3-926B-38BAE269038F}">
          <p14:sldIdLst>
            <p14:sldId id="2146847054"/>
            <p14:sldId id="2146847103"/>
            <p14:sldId id="2146847104"/>
          </p14:sldIdLst>
        </p14:section>
        <p14:section name="Integration" id="{ACBD46A3-6F1C-451B-A154-0A056E0DEFF6}">
          <p14:sldIdLst>
            <p14:sldId id="2146847056"/>
            <p14:sldId id="2146847107"/>
          </p14:sldIdLst>
        </p14:section>
        <p14:section name="ML &amp; AI &amp; IOT" id="{F4E1EAF1-55E9-4CA4-8ADC-28B69C1D66D2}">
          <p14:sldIdLst/>
        </p14:section>
        <p14:section name="Miscellaneous" id="{A1456D7A-93BE-4023-90AA-7269D2F177BA}">
          <p14:sldIdLst>
            <p14:sldId id="2146847062"/>
            <p14:sldId id="2146847115"/>
            <p14:sldId id="2146847116"/>
            <p14:sldId id="2146847117"/>
            <p14:sldId id="2146847118"/>
            <p14:sldId id="2146847063"/>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38" d="100"/>
          <a:sy n="138" d="100"/>
        </p:scale>
        <p:origin x="1008" y="120"/>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1/17/2024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3" name="TextBox 2"/>
          <p:cNvSpPr txBox="1"/>
          <p:nvPr userDrawn="1"/>
        </p:nvSpPr>
        <p:spPr>
          <a:xfrm>
            <a:off x="342901" y="4800600"/>
            <a:ext cx="1872761" cy="171450"/>
          </a:xfrm>
          <a:prstGeom prst="rect">
            <a:avLst/>
          </a:prstGeom>
          <a:noFill/>
        </p:spPr>
        <p:txBody>
          <a:bodyPr wrap="square" lIns="0" tIns="0" rIns="0" bIns="0" rtlCol="0" anchor="ctr">
            <a:noAutofit/>
          </a:bodyPr>
          <a:lstStyle/>
          <a:p>
            <a:r>
              <a:rPr lang="en-US" sz="600">
                <a:solidFill>
                  <a:schemeClr val="bg1"/>
                </a:solidFill>
              </a:rPr>
              <a:t>EPAM Proprietary &amp; Confidential.</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pic>
        <p:nvPicPr>
          <p:cNvPr id="11" name="Picture 10">
            <a:extLst>
              <a:ext uri="{FF2B5EF4-FFF2-40B4-BE49-F238E27FC236}">
                <a16:creationId xmlns:a16="http://schemas.microsoft.com/office/drawing/2014/main" id="{37F3AAE4-D237-FB40-918C-B4E3A6E606D2}"/>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192107" y="4698253"/>
            <a:ext cx="693420" cy="347297"/>
          </a:xfrm>
          <a:prstGeom prst="rect">
            <a:avLst/>
          </a:prstGeom>
        </p:spPr>
      </p:pic>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
        <p:nvSpPr>
          <p:cNvPr id="10" name="Footer Placeholder 14">
            <a:extLst>
              <a:ext uri="{FF2B5EF4-FFF2-40B4-BE49-F238E27FC236}">
                <a16:creationId xmlns:a16="http://schemas.microsoft.com/office/drawing/2014/main" id="{5BFF04F4-2662-4648-A0BC-B3BE58B92E2A}"/>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mn-lt"/>
              </a:rPr>
              <a:t>EPAM Proprietary &amp; Confidential.</a:t>
            </a:r>
          </a:p>
        </p:txBody>
      </p:sp>
      <p:pic>
        <p:nvPicPr>
          <p:cNvPr id="9" name="Picture 8">
            <a:extLst>
              <a:ext uri="{FF2B5EF4-FFF2-40B4-BE49-F238E27FC236}">
                <a16:creationId xmlns:a16="http://schemas.microsoft.com/office/drawing/2014/main" id="{F41F53C0-4AFD-2C4E-853D-C4FF27CEE1A8}"/>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511E1D-1179-1E4E-B8F6-3A857DA47D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6" name="Picture 5">
            <a:extLst>
              <a:ext uri="{FF2B5EF4-FFF2-40B4-BE49-F238E27FC236}">
                <a16:creationId xmlns:a16="http://schemas.microsoft.com/office/drawing/2014/main" id="{9480FF24-2E7F-EE48-9F2F-24C27E37BEB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5" name="Picture 4">
            <a:extLst>
              <a:ext uri="{FF2B5EF4-FFF2-40B4-BE49-F238E27FC236}">
                <a16:creationId xmlns:a16="http://schemas.microsoft.com/office/drawing/2014/main" id="{F0D36121-CC3E-4849-8F15-F8CB253412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FE9967C0-CA63-5946-9975-93D508DE80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495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pic>
        <p:nvPicPr>
          <p:cNvPr id="7" name="Picture 6">
            <a:extLst>
              <a:ext uri="{FF2B5EF4-FFF2-40B4-BE49-F238E27FC236}">
                <a16:creationId xmlns:a16="http://schemas.microsoft.com/office/drawing/2014/main" id="{7060A3A3-E3AA-FB40-9C07-6323B6984B1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435F639F-918D-6E44-932B-0320A20666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
        <p:nvSpPr>
          <p:cNvPr id="13" name="Footer Placeholder 14">
            <a:extLst>
              <a:ext uri="{FF2B5EF4-FFF2-40B4-BE49-F238E27FC236}">
                <a16:creationId xmlns:a16="http://schemas.microsoft.com/office/drawing/2014/main" id="{60EC7757-045A-DA49-8039-7EDE49F60DE4}"/>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Human Sans Regular" pitchFamily="2" charset="77"/>
              </a:rPr>
              <a:t>EPAM Proprietary &amp; Confidential.</a:t>
            </a:r>
          </a:p>
        </p:txBody>
      </p:sp>
      <p:pic>
        <p:nvPicPr>
          <p:cNvPr id="9" name="Picture 8">
            <a:extLst>
              <a:ext uri="{FF2B5EF4-FFF2-40B4-BE49-F238E27FC236}">
                <a16:creationId xmlns:a16="http://schemas.microsoft.com/office/drawing/2014/main" id="{A8852FE3-E2ED-094B-91C8-82500C39B612}"/>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
        <p:nvSpPr>
          <p:cNvPr id="8" name="Footer Placeholder 14"/>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latin typeface="Calibri" panose="020F0502020204030204" pitchFamily="34" charset="0"/>
                <a:cs typeface="Calibri" panose="020F0502020204030204" pitchFamily="34" charset="0"/>
              </a:rPr>
              <a:t>EPAM Proprietary &amp; Confidential.</a:t>
            </a: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us/updates/generally-available-azure-chaos-studio-supports-new-faults-for-service-bus/" TargetMode="External"/><Relationship Id="rId2" Type="http://schemas.openxmlformats.org/officeDocument/2006/relationships/hyperlink" Target="https://azure.microsoft.com/en-us/updates/general-availability-as-on-premises-sizing-in-azure-migrate-sql-discovery-and-assessment/"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n-us/updates/multiline-logging/" TargetMode="External"/><Relationship Id="rId2" Type="http://schemas.openxmlformats.org/officeDocument/2006/relationships/hyperlink" Target="https://azure.microsoft.com/en-us/updates/generally-available-azure-site-recovery-update-rollup-70-december-2023/"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hyperlink" Target="https://learn.microsoft.com/en-us/azure/migrate/whats-new" TargetMode="External"/><Relationship Id="rId2" Type="http://schemas.openxmlformats.org/officeDocument/2006/relationships/hyperlink" Target="https://azure.microsoft.com/en-us/updates/asaesavingsplan/"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hyperlink" Target="https://techcommunity.microsoft.com/t5/itops-talk-blog/reducing-costs-for-windows-workloads-on-azure-kubernetes-service/ba-p/4025117" TargetMode="External"/><Relationship Id="rId2" Type="http://schemas.openxmlformats.org/officeDocument/2006/relationships/hyperlink" Target="https://techcommunity.microsoft.com/t5/fasttrack-for-azure/monitor-your-virtual-machines-and-arc-servers-workloads-with/ba-p/4025107" TargetMode="Externa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en-us/updates/generally-available-azure-red-hat-openshift-v413-at-install-time/" TargetMode="External"/><Relationship Id="rId2" Type="http://schemas.openxmlformats.org/officeDocument/2006/relationships/hyperlink" Target="https://azure.microsoft.com/en-us/updates/generally-available-red-hat-enterprise-linux-89-now-supported-on-azure-virtual-machines/"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updates/generally-available-crash-consistent-vm-restore-points/" TargetMode="External"/><Relationship Id="rId2" Type="http://schemas.openxmlformats.org/officeDocument/2006/relationships/hyperlink" Target="https://azure.microsoft.com/en-us/updates/public-preview-azure-data-explorer-connector-for-apache-flink/"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techcommunity.microsoft.com/t5/azure-data-explorer-blog/migrate-your-existing-adx-cluster-to-support-multiple/ba-p/4014480" TargetMode="External"/><Relationship Id="rId2" Type="http://schemas.openxmlformats.org/officeDocument/2006/relationships/hyperlink" Target="https://techcommunity.microsoft.com/t5/azure-virtual-desktop-blog/announcing-public-preview-of-confidential-vms-with-intel-tdx-in/ba-p/4028444"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azure.github.io/AppService/2024/01/05/Diagnose-Tools-for-NodeJs-Linux-apps.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en-us/updates/store-and-manage-medical-imaging-data-with-azure-data-lake-storage-preview/" TargetMode="External"/><Relationship Id="rId2" Type="http://schemas.openxmlformats.org/officeDocument/2006/relationships/hyperlink" Target="https://azure.microsoft.com/en-us/updates/generally-available-zone-redundant-storage-for-azure-disks-is-now-available-in-more-regions-5/"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azure.microsoft.com/en-us/updates/azure-ultra-disk-storage-is-now-available-in-uk-west-and-poland-central/" TargetMode="External"/><Relationship Id="rId2" Type="http://schemas.openxmlformats.org/officeDocument/2006/relationships/hyperlink" Target="https://azure.microsoft.com/en-us/updates/premium-ssd-v2-and-ultra-disks-support-with-trusted-launch-v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azure.microsoft.com/en-us/updates/general-availability-customermanaged-keys-for-azure-netapp-files-volume-encryption/" TargetMode="External"/><Relationship Id="rId2" Type="http://schemas.openxmlformats.org/officeDocument/2006/relationships/hyperlink" Target="https://techcommunity.microsoft.com/t5/azure-storage-blog/tls-1-0-and-1-1-support-will-be-removed-for-new-amp-existing/ba-p/4026181"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zure.microsoft.com/en-us/updates/public-preview-free-sql-managed-instance/" TargetMode="External"/><Relationship Id="rId2" Type="http://schemas.openxmlformats.org/officeDocument/2006/relationships/hyperlink" Target="https://techcommunity.microsoft.com/t5/azure-sql-blog/cross-subscription-support-for-sql-mi-database-copy-and-move-ga/ba-p/4016701"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techcommunity.microsoft.com/t5/azure-database-for-mysql-blog/error-logs-for-azure-database-for-mysql-flexible-server-preview/ba-p/4012901"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azure.microsoft.com/en-us/updates/generally-available-azure-stream-analytics-in-seven-more-regions/" TargetMode="External"/><Relationship Id="rId2" Type="http://schemas.openxmlformats.org/officeDocument/2006/relationships/hyperlink" Target="https://azure.microsoft.com/en-us/updates/azure-stream-analytics-nocode-editor-new-features-and-improvements-in-jan-2024/"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zure.microsoft.com/en-us/updates/general-availability-security-update-for-application-gateway-waf-cve202350164/"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azure.microsoft.com/en-us/updates/updatemanagement-retired-31august2024/" TargetMode="External"/><Relationship Id="rId2" Type="http://schemas.openxmlformats.org/officeDocument/2006/relationships/hyperlink" Target="https://azure.microsoft.com/en-us/updates/changetrackingwithla-retirement-31august2024/?cdn=disable"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devblogs.microsoft.com/visualstudio/ai-powered-rename-suggestions/" TargetMode="External"/><Relationship Id="rId2" Type="http://schemas.openxmlformats.org/officeDocument/2006/relationships/hyperlink" Target="https://github.blog/2023-12-29-github-copilot-chat-now-generally-available-for-organizations-and-individuals/"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azure.microsoft.com/en-us/updates/azure-load-testing-supports-fetching-secrets-from-azure-key-vault-with-access-restrictions-private-akv/" TargetMode="External"/><Relationship Id="rId2" Type="http://schemas.openxmlformats.org/officeDocument/2006/relationships/hyperlink" Target="https://azure.microsoft.com/en-us/updates/azure-load-testing-supports-web-driver-sampler-plugin-for-apache-jmeter/" TargetMode="External"/><Relationship Id="rId1" Type="http://schemas.openxmlformats.org/officeDocument/2006/relationships/slideLayout" Target="../slideLayouts/slideLayout7.xml"/><Relationship Id="rId4" Type="http://schemas.openxmlformats.org/officeDocument/2006/relationships/hyperlink" Target="https://azure.microsoft.com/en-us/updates/create-tests-by-adding-http-requests-in-azure-load-testing/"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github.blog/2024-01-08-github-certifications-are-generally-available/" TargetMode="External"/><Relationship Id="rId2" Type="http://schemas.openxmlformats.org/officeDocument/2006/relationships/hyperlink" Target="https://learn.microsoft.com/en-us/credentials/certifications/fabric-analytics-engineer-associate/?wt.mc_id=certsustainedmkt_portfolioupdate_blog_wwl"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echcommunity.microsoft.com/t5/azure-communication-services/azure-communication-services-january-2024-feature-updates/ba-p/4026135"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echcommunity.microsoft.com/t5/microsoft-defender-for-cloud/securing-devops-with-microsoft-s-cnapp-defender-for-cloud/ba-p/4014608" TargetMode="External"/><Relationship Id="rId2" Type="http://schemas.openxmlformats.org/officeDocument/2006/relationships/hyperlink" Target="https://learn.microsoft.com/en-us/entra/identity-platform/app-objects-and-service-principals?tabs=browser"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azure/defender-for-cloud/release-notes#december-2023" TargetMode="External"/><Relationship Id="rId2" Type="http://schemas.openxmlformats.org/officeDocument/2006/relationships/hyperlink" Target="https://learn.microsoft.com/en-us/azure/defender-for-cloud/release-notes#release-of-the-coverage-workbook"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dirteam.com/sander/2024/01/04/whats-new-in-entra-id-azure-active-directory-for-december-2023/"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techcommunity.microsoft.com/t5/microsoft-defender-for-cloud/defender-for-cloud-qualys-retirement-plan-for-vulnerability/ba-p/4024533" TargetMode="External"/><Relationship Id="rId2" Type="http://schemas.openxmlformats.org/officeDocument/2006/relationships/hyperlink" Target="https://techcommunity.microsoft.com/t5/azure-confidential-computing/general-availability-azure-managed-hsm-backup-restore-when/ba-p/4025228"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#101</a:t>
            </a:r>
          </a:p>
        </p:txBody>
      </p:sp>
      <p:sp>
        <p:nvSpPr>
          <p:cNvPr id="4" name="Text Placeholder 3"/>
          <p:cNvSpPr>
            <a:spLocks noGrp="1"/>
          </p:cNvSpPr>
          <p:nvPr>
            <p:ph type="body" sz="quarter" idx="11"/>
          </p:nvPr>
        </p:nvSpPr>
        <p:spPr/>
        <p:txBody>
          <a:bodyPr/>
          <a:lstStyle/>
          <a:p>
            <a:r>
              <a:rPr lang="en-US" spc="300" dirty="0"/>
              <a:t>January 17,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General availability: “As on-premises” sizing in Azure Migrate SQL Discovery and Assessment</a:t>
            </a:r>
            <a:endParaRPr lang="en-US" sz="1000" dirty="0">
              <a:latin typeface="+mj-lt"/>
            </a:endParaRPr>
          </a:p>
          <a:p>
            <a:pPr algn="just"/>
            <a:r>
              <a:rPr lang="en-US" sz="1000" dirty="0">
                <a:latin typeface="+mj-lt"/>
              </a:rPr>
              <a:t>MS introduced </a:t>
            </a:r>
            <a:r>
              <a:rPr lang="en-US" sz="1000" b="1" dirty="0">
                <a:latin typeface="+mj-lt"/>
              </a:rPr>
              <a:t>“As on-premises” sizing criteria in SQL assessment.  </a:t>
            </a:r>
          </a:p>
          <a:p>
            <a:pPr algn="just"/>
            <a:r>
              <a:rPr lang="en-US" sz="1000" dirty="0">
                <a:latin typeface="+mj-lt"/>
              </a:rPr>
              <a:t>Now use the “As on-premises” sizing criteria to generate a quick and reliable assessment that leverages the provisioning decisions for the source instance. The source instance configuration is used to generate size recommendations for the target Azure SQL service. </a:t>
            </a:r>
          </a:p>
          <a:p>
            <a:pPr algn="just"/>
            <a:r>
              <a:rPr lang="en-US" sz="1000" dirty="0">
                <a:latin typeface="+mj-lt"/>
              </a:rPr>
              <a:t> When performance data is available, it is possible to create a performance-based assessment to </a:t>
            </a:r>
            <a:r>
              <a:rPr lang="en-US" sz="1000" b="1" dirty="0">
                <a:latin typeface="+mj-lt"/>
              </a:rPr>
              <a:t>generate recommendations based on the actual usage of resources by the source instance</a:t>
            </a:r>
            <a:r>
              <a:rPr lang="en-US" sz="1000" dirty="0">
                <a:latin typeface="+mj-lt"/>
              </a:rPr>
              <a:t>. This will generate right-sized target SKU recommendations tailor-made for the source workload, increasing the return on investment. If performance data is not available for specific instances, ”As on-premises” sizing will be used for those instances to ensure reliable target sizing.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Generally Available: Azure Chaos Studio supports new faults for Service Bus</a:t>
            </a:r>
            <a:endParaRPr lang="ru-RU" sz="1000" dirty="0"/>
          </a:p>
          <a:p>
            <a:pPr algn="just"/>
            <a:r>
              <a:rPr lang="en-US" sz="1000" dirty="0"/>
              <a:t>Azure Chaos Studio now supports new fault actions for </a:t>
            </a:r>
            <a:r>
              <a:rPr lang="en-US" sz="1000" b="1" dirty="0"/>
              <a:t>Service Bus </a:t>
            </a:r>
            <a:r>
              <a:rPr lang="ru-RU" sz="1000" b="1" dirty="0"/>
              <a:t>resources</a:t>
            </a:r>
            <a:r>
              <a:rPr lang="en-US" sz="1000" dirty="0"/>
              <a:t>.</a:t>
            </a:r>
          </a:p>
          <a:p>
            <a:pPr algn="just"/>
            <a:r>
              <a:rPr lang="en-US" sz="1000" b="1" dirty="0"/>
              <a:t>Change Queue State, Change Topic State, and Change </a:t>
            </a:r>
            <a:r>
              <a:rPr lang="ru-RU" sz="1000" b="1" dirty="0"/>
              <a:t>Subscription-State</a:t>
            </a:r>
            <a:r>
              <a:rPr lang="en-US" sz="1000" b="1" dirty="0"/>
              <a:t>: </a:t>
            </a:r>
            <a:r>
              <a:rPr lang="en-US" sz="1000" dirty="0"/>
              <a:t>These new service-direct faults allow customers to fully or partially</a:t>
            </a:r>
            <a:r>
              <a:rPr lang="en-US" sz="1000" b="1" dirty="0"/>
              <a:t> disable entities </a:t>
            </a:r>
            <a:r>
              <a:rPr lang="en-US" sz="1000" dirty="0"/>
              <a:t>within a targeted Service Bus namespace. This can help test messaging </a:t>
            </a:r>
            <a:r>
              <a:rPr lang="ru-RU" sz="1000" dirty="0"/>
              <a:t>infrastructure</a:t>
            </a:r>
            <a:r>
              <a:rPr lang="en-US" sz="1000" dirty="0"/>
              <a:t> for maintenance or failure scenarios for an application that depends on </a:t>
            </a:r>
            <a:r>
              <a:rPr lang="ru-RU" sz="1000" dirty="0"/>
              <a:t>the </a:t>
            </a:r>
            <a:r>
              <a:rPr lang="en-US" sz="1000" dirty="0"/>
              <a:t>Service Bus. </a:t>
            </a:r>
          </a:p>
          <a:p>
            <a:pPr algn="just"/>
            <a:r>
              <a:rPr lang="en-US" sz="1000" dirty="0"/>
              <a:t>These new faults can be used in Azure Chaos Studio by deploying templates, using the REST API, or designing experiments in the Azure portal. Details and examples are available in the fault library.</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Generally available: Azure Site Recovery update rollup 70 - December 2023</a:t>
            </a:r>
            <a:endParaRPr lang="en-US" sz="1000" dirty="0">
              <a:latin typeface="+mj-lt"/>
            </a:endParaRPr>
          </a:p>
          <a:p>
            <a:pPr algn="just"/>
            <a:r>
              <a:rPr lang="en-US" sz="1000" dirty="0">
                <a:latin typeface="+mj-lt"/>
              </a:rPr>
              <a:t>This update provides the following improvements for the latest version of Azure Site Recovery components. </a:t>
            </a:r>
          </a:p>
          <a:p>
            <a:pPr marL="171450" indent="-171450" algn="just">
              <a:buFont typeface="Arial" panose="020B0604020202020204" pitchFamily="34" charset="0"/>
              <a:buChar char="•"/>
            </a:pPr>
            <a:r>
              <a:rPr lang="en-US" sz="1000" b="1" dirty="0">
                <a:latin typeface="+mj-lt"/>
              </a:rPr>
              <a:t>Mobility Service </a:t>
            </a:r>
            <a:r>
              <a:rPr lang="en-US" sz="1000" dirty="0">
                <a:latin typeface="+mj-lt"/>
              </a:rPr>
              <a:t>– Added support for Linux OS for:</a:t>
            </a:r>
          </a:p>
          <a:p>
            <a:pPr marL="171450" indent="-171450" algn="just">
              <a:buFont typeface="Arial" panose="020B0604020202020204" pitchFamily="34" charset="0"/>
              <a:buChar char="•"/>
            </a:pPr>
            <a:r>
              <a:rPr lang="en-US" sz="1000" b="1" dirty="0">
                <a:latin typeface="+mj-lt"/>
              </a:rPr>
              <a:t>Azure to Azure </a:t>
            </a:r>
            <a:r>
              <a:rPr lang="en-US" sz="1000" dirty="0">
                <a:latin typeface="+mj-lt"/>
              </a:rPr>
              <a:t>– RHEL 8.9, Oracle Linux 8.9, Rocky Linux 8.8, and Rocky Linux 8.9</a:t>
            </a:r>
          </a:p>
          <a:p>
            <a:pPr marL="171450" indent="-171450" algn="just">
              <a:buFont typeface="Arial" panose="020B0604020202020204" pitchFamily="34" charset="0"/>
              <a:buChar char="•"/>
            </a:pPr>
            <a:r>
              <a:rPr lang="en-US" sz="1000" b="1" dirty="0">
                <a:latin typeface="+mj-lt"/>
              </a:rPr>
              <a:t>Modernized VMware/Physical to Azure </a:t>
            </a:r>
            <a:r>
              <a:rPr lang="en-US" sz="1000" dirty="0">
                <a:latin typeface="+mj-lt"/>
              </a:rPr>
              <a:t>- RHEL 8.9, Oracle Linux 8.9, Rocky Linux 8.8, and Rocky Linux 8.9</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Generally Available: Multi-line Logging Feature in Azure Monitor - Container Insights</a:t>
            </a:r>
            <a:endParaRPr lang="en-US" sz="1000" dirty="0"/>
          </a:p>
          <a:p>
            <a:pPr algn="just"/>
            <a:r>
              <a:rPr lang="en-US" sz="1000" b="1" dirty="0"/>
              <a:t>Multi-line logging is a new feature in Azure Monitor - Container Insights </a:t>
            </a:r>
            <a:r>
              <a:rPr lang="en-US" sz="1000" dirty="0"/>
              <a:t>that allows to collect and </a:t>
            </a:r>
            <a:r>
              <a:rPr lang="en-US" sz="1000" b="1" dirty="0"/>
              <a:t>store multiple lines of log data in a single log entry</a:t>
            </a:r>
            <a:r>
              <a:rPr lang="en-US" sz="1000" dirty="0"/>
              <a:t>, making it easier to view and analyze logs. With this feature enabled, previously split container logs are stitched together and sent as single entries to the </a:t>
            </a:r>
            <a:r>
              <a:rPr lang="en-US" sz="1000" b="1" dirty="0"/>
              <a:t>ContainerLogV2 table</a:t>
            </a:r>
            <a:r>
              <a:rPr lang="en-US" sz="1000" dirty="0"/>
              <a:t>. This will also help customers save on cost as it reduces the metadata added on multiple lines. Customers are able see container </a:t>
            </a:r>
            <a:r>
              <a:rPr lang="en-US" sz="1000" b="1" dirty="0"/>
              <a:t>log lines up to 64 KB </a:t>
            </a:r>
            <a:r>
              <a:rPr lang="en-US" sz="1000" dirty="0"/>
              <a:t>(up from the existing 16 KB limit). If the stitched log line is larger than 64 KB , it gets truncated due to Log Analytics limits.  This feature also helps capture stack traces for .NET, Go, Python, and Java as a single log record. We will continue to add support for additional languages and formats.</a:t>
            </a:r>
          </a:p>
        </p:txBody>
      </p:sp>
      <p:pic>
        <p:nvPicPr>
          <p:cNvPr id="1026" name="Picture 2" descr="thumbnail image 2 of blog post titled &#10; &#10; &#10;  &#10; &#10; &#10; &#10;    &#10;  &#10;   &#10;    &#10;      &#10;       Announcing GA: Multi-Line Logging in Azure Monitor - Container Insights&#10;       &#10;      &#10;     &#10;   &#10;  &#10; &#10;   &#10; &#10; &#10; &#10; &#10; &#10;">
            <a:extLst>
              <a:ext uri="{FF2B5EF4-FFF2-40B4-BE49-F238E27FC236}">
                <a16:creationId xmlns:a16="http://schemas.microsoft.com/office/drawing/2014/main" id="{EEC864B6-D80A-A99E-9127-BA18574585C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 y="3248891"/>
            <a:ext cx="3286348" cy="881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07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464374"/>
          </a:xfrm>
        </p:spPr>
        <p:txBody>
          <a:bodyPr/>
          <a:lstStyle/>
          <a:p>
            <a:pPr algn="just"/>
            <a:r>
              <a:rPr lang="en-US" sz="1000" dirty="0">
                <a:latin typeface="+mj-lt"/>
                <a:hlinkClick r:id="rId2"/>
              </a:rPr>
              <a:t>Azure Spring Apps Enterprise is now eligible for Azure savings plan for compute</a:t>
            </a:r>
            <a:endParaRPr lang="en-US" sz="1000" dirty="0">
              <a:latin typeface="+mj-lt"/>
            </a:endParaRPr>
          </a:p>
          <a:p>
            <a:pPr algn="just"/>
            <a:r>
              <a:rPr lang="en-US" sz="1000" b="1" dirty="0">
                <a:latin typeface="+mj-lt"/>
              </a:rPr>
              <a:t>Azure Spring Apps Enterprise </a:t>
            </a:r>
            <a:r>
              <a:rPr lang="en-US" sz="1000" dirty="0">
                <a:latin typeface="+mj-lt"/>
              </a:rPr>
              <a:t>plan is now </a:t>
            </a:r>
            <a:r>
              <a:rPr lang="en-US" sz="1000" b="1" dirty="0">
                <a:latin typeface="+mj-lt"/>
              </a:rPr>
              <a:t>eligible for Azure savings plan </a:t>
            </a:r>
            <a:r>
              <a:rPr lang="en-US" sz="1000" dirty="0">
                <a:latin typeface="+mj-lt"/>
              </a:rPr>
              <a:t>for compute!</a:t>
            </a:r>
          </a:p>
          <a:p>
            <a:pPr algn="just"/>
            <a:r>
              <a:rPr lang="en-US" sz="1000" dirty="0">
                <a:latin typeface="+mj-lt"/>
              </a:rPr>
              <a:t>All </a:t>
            </a:r>
            <a:r>
              <a:rPr lang="en-US" sz="1000" b="1" dirty="0">
                <a:latin typeface="+mj-lt"/>
              </a:rPr>
              <a:t>Azure Spring Apps regions </a:t>
            </a:r>
            <a:r>
              <a:rPr lang="en-US" sz="1000" dirty="0">
                <a:latin typeface="+mj-lt"/>
              </a:rPr>
              <a:t>under the Enterprise plan are eligible for substantial cost </a:t>
            </a:r>
            <a:r>
              <a:rPr lang="en-US" sz="1000" b="1" dirty="0">
                <a:latin typeface="+mj-lt"/>
              </a:rPr>
              <a:t>savings – 20% for one year and 47% for three years compared to pay-as-you-go </a:t>
            </a:r>
            <a:r>
              <a:rPr lang="en-US" sz="1000" dirty="0">
                <a:latin typeface="+mj-lt"/>
              </a:rPr>
              <a:t>Committing to the savings plan allows to get savings, up to the hourly commitment amount, on the resources use. It is possible to choose to pay all at once or monthly and the savings plan will not mess with current set-ups or apps.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Azure Migrate Updates</a:t>
            </a:r>
            <a:endParaRPr lang="en-US" sz="1000" dirty="0"/>
          </a:p>
          <a:p>
            <a:pPr algn="just"/>
            <a:r>
              <a:rPr lang="en-US" sz="1000" dirty="0"/>
              <a:t>Envision </a:t>
            </a:r>
            <a:r>
              <a:rPr lang="en-US" sz="1000" b="1" dirty="0"/>
              <a:t>cost savings from Azure Management Services </a:t>
            </a:r>
            <a:r>
              <a:rPr lang="en-US" sz="1000" dirty="0"/>
              <a:t>(Azure Backup, Azure Monitor and Azure Update Manager) </a:t>
            </a:r>
            <a:r>
              <a:rPr lang="en-US" sz="1000" b="1" dirty="0"/>
              <a:t>using Azure Migrate Business case</a:t>
            </a:r>
            <a:r>
              <a:rPr lang="en-US" sz="1000" dirty="0"/>
              <a:t>.</a:t>
            </a:r>
          </a:p>
        </p:txBody>
      </p:sp>
      <p:pic>
        <p:nvPicPr>
          <p:cNvPr id="1026" name="Picture 2" descr="thumbnail image 1 of blog post titled &#10; &#10; &#10;  &#10; &#10; &#10; &#10;    &#10;  &#10;   &#10;    &#10;      &#10;       Azure Spring Apps Enterprise is now eligible for Azure savings plan for compute&#10;       &#10;      &#10;     &#10;   &#10;  &#10; &#10;   &#10; &#10; &#10; &#10; &#10; &#10;">
            <a:extLst>
              <a:ext uri="{FF2B5EF4-FFF2-40B4-BE49-F238E27FC236}">
                <a16:creationId xmlns:a16="http://schemas.microsoft.com/office/drawing/2014/main" id="{B76DE891-3CC2-9962-B934-69FFFE089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8364" y="2505307"/>
            <a:ext cx="4210571" cy="200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75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415944"/>
          </a:xfrm>
        </p:spPr>
        <p:txBody>
          <a:bodyPr/>
          <a:lstStyle/>
          <a:p>
            <a:pPr algn="just"/>
            <a:r>
              <a:rPr lang="en-US" sz="1000" dirty="0">
                <a:latin typeface="+mj-lt"/>
                <a:hlinkClick r:id="rId2"/>
              </a:rPr>
              <a:t>The Azure Monitor Starter Packs</a:t>
            </a:r>
            <a:endParaRPr lang="en-US" sz="1000" dirty="0">
              <a:latin typeface="+mj-lt"/>
            </a:endParaRPr>
          </a:p>
          <a:p>
            <a:pPr algn="just"/>
            <a:r>
              <a:rPr lang="en-US" sz="1000" dirty="0">
                <a:latin typeface="+mj-lt"/>
              </a:rPr>
              <a:t>Microsoft offers tailored experiences for specific workloads, such as</a:t>
            </a:r>
            <a:r>
              <a:rPr lang="en-US" sz="1000" b="1" dirty="0">
                <a:latin typeface="+mj-lt"/>
              </a:rPr>
              <a:t> Virtual Machine Insights. </a:t>
            </a:r>
            <a:r>
              <a:rPr lang="en-US" sz="1000" dirty="0">
                <a:latin typeface="+mj-lt"/>
              </a:rPr>
              <a:t>Some of these experiences also include alerts and modern dashboards (Grafana) to help act and troubleshoot issues. However, </a:t>
            </a:r>
            <a:r>
              <a:rPr lang="en-US" sz="1000" b="1" dirty="0">
                <a:latin typeface="+mj-lt"/>
              </a:rPr>
              <a:t>for server-based workloads, such as IIS, Print Servers, DNS, and others</a:t>
            </a:r>
            <a:r>
              <a:rPr lang="en-US" sz="1000" dirty="0">
                <a:latin typeface="+mj-lt"/>
              </a:rPr>
              <a:t>, there was no native cloud solution for monitoring. </a:t>
            </a:r>
          </a:p>
          <a:p>
            <a:pPr algn="just"/>
            <a:r>
              <a:rPr lang="en-US" sz="1000" dirty="0">
                <a:latin typeface="+mj-lt"/>
              </a:rPr>
              <a:t>The </a:t>
            </a:r>
            <a:r>
              <a:rPr lang="en-US" sz="1000" b="1" dirty="0">
                <a:latin typeface="+mj-lt"/>
              </a:rPr>
              <a:t>Azure Monitor Starter Packs</a:t>
            </a:r>
            <a:r>
              <a:rPr lang="en-US" sz="1000" dirty="0">
                <a:latin typeface="+mj-lt"/>
              </a:rPr>
              <a:t> (or “</a:t>
            </a:r>
            <a:r>
              <a:rPr lang="en-US" sz="1000" dirty="0" err="1">
                <a:latin typeface="+mj-lt"/>
              </a:rPr>
              <a:t>MonStar</a:t>
            </a:r>
            <a:r>
              <a:rPr lang="en-US" sz="1000" dirty="0">
                <a:latin typeface="+mj-lt"/>
              </a:rPr>
              <a:t>” packs) is a set of pre-configured components that provide monitoring configuration for multiple Azure resources without the need to create rules, alerts or dashboards. </a:t>
            </a:r>
            <a:r>
              <a:rPr lang="en-US" sz="1000" b="1" dirty="0">
                <a:latin typeface="+mj-lt"/>
              </a:rPr>
              <a:t>The monitoring features will be ready for assignment and consumption </a:t>
            </a:r>
            <a:r>
              <a:rPr lang="en-US" sz="1000" dirty="0">
                <a:latin typeface="+mj-lt"/>
              </a:rPr>
              <a:t>as soon as deployed. </a:t>
            </a:r>
          </a:p>
          <a:p>
            <a:pPr algn="just"/>
            <a:r>
              <a:rPr lang="en-US" sz="1000" dirty="0">
                <a:latin typeface="+mj-lt"/>
              </a:rPr>
              <a:t>Each pack will contain the required rules to collect the pertinent information (DCRs), the Alert Rules to inform about observations (alerts) and Dashboards (Grafana) to visualize the data.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798909"/>
          </a:xfrm>
        </p:spPr>
        <p:txBody>
          <a:bodyPr/>
          <a:lstStyle/>
          <a:p>
            <a:pPr algn="just"/>
            <a:r>
              <a:rPr lang="en-US" sz="1000" dirty="0">
                <a:hlinkClick r:id="rId3"/>
              </a:rPr>
              <a:t>Azure Kubernetes Service with Azure Hybrid Benefits</a:t>
            </a:r>
            <a:endParaRPr lang="ru-RU" sz="1000" dirty="0"/>
          </a:p>
          <a:p>
            <a:pPr algn="just"/>
            <a:r>
              <a:rPr lang="en-US" sz="1000" dirty="0"/>
              <a:t>It is possible to save with </a:t>
            </a:r>
            <a:r>
              <a:rPr lang="en-US" sz="1000" b="1" dirty="0"/>
              <a:t>AHB</a:t>
            </a:r>
            <a:r>
              <a:rPr lang="en-US" sz="1000" dirty="0"/>
              <a:t> on multiple Azure and hybrid services. For example, </a:t>
            </a:r>
            <a:r>
              <a:rPr lang="en-US" sz="1000" b="1" dirty="0"/>
              <a:t>AHB can be used for Windows Server VMs </a:t>
            </a:r>
            <a:r>
              <a:rPr lang="en-US" sz="1000" dirty="0"/>
              <a:t>running on Azure, Windows Server VMs running </a:t>
            </a:r>
            <a:r>
              <a:rPr lang="en-US" sz="1000" b="1" dirty="0"/>
              <a:t>on Azure Stack HCI</a:t>
            </a:r>
            <a:r>
              <a:rPr lang="en-US" sz="1000" dirty="0"/>
              <a:t>, and </a:t>
            </a:r>
            <a:r>
              <a:rPr lang="en-US" sz="1000" b="1" dirty="0"/>
              <a:t>AKS</a:t>
            </a:r>
            <a:r>
              <a:rPr lang="en-US" sz="1000" dirty="0"/>
              <a:t> and </a:t>
            </a:r>
            <a:r>
              <a:rPr lang="en-US" sz="1000" b="1" dirty="0"/>
              <a:t>AKS Hybrid.</a:t>
            </a:r>
          </a:p>
          <a:p>
            <a:pPr algn="just"/>
            <a:r>
              <a:rPr lang="en-US" sz="1000" dirty="0"/>
              <a:t>For the case of </a:t>
            </a:r>
            <a:r>
              <a:rPr lang="en-US" sz="1000" b="1" dirty="0"/>
              <a:t>AKS</a:t>
            </a:r>
            <a:r>
              <a:rPr lang="en-US" sz="1000" dirty="0"/>
              <a:t>, when running </a:t>
            </a:r>
            <a:r>
              <a:rPr lang="en-US" sz="1000" b="1" dirty="0"/>
              <a:t>Windows Server nodes </a:t>
            </a:r>
            <a:r>
              <a:rPr lang="en-US" sz="1000" dirty="0"/>
              <a:t>can apply the same principle. </a:t>
            </a:r>
            <a:r>
              <a:rPr lang="en-US" sz="1000" b="1" dirty="0"/>
              <a:t>Windows Server nodes on AKS </a:t>
            </a:r>
            <a:r>
              <a:rPr lang="en-US" sz="1000" dirty="0"/>
              <a:t>run on Azure Virtual Machine Scale Sets, so they are essentially </a:t>
            </a:r>
            <a:r>
              <a:rPr lang="en-US" sz="1000" b="1" dirty="0"/>
              <a:t>Azure VMs </a:t>
            </a:r>
            <a:r>
              <a:rPr lang="en-US" sz="1000" dirty="0"/>
              <a:t>– but managed by the AKS service. The cost reduction when AHB is applied is on the Windows Server Guest OS cost.</a:t>
            </a:r>
          </a:p>
        </p:txBody>
      </p:sp>
      <p:pic>
        <p:nvPicPr>
          <p:cNvPr id="2050" name="Picture 2" descr="thumbnail image 1 of blog post titled &#10; &#10; &#10;  &#10; &#10; &#10; &#10;    &#10;  &#10;   &#10;    &#10;      &#10;       Reducing costs for Windows workloads on Azure Kubernetes Service with Azure Hybrid Benefits&#10;       &#10;      &#10;     &#10;   &#10;  &#10; &#10;   &#10; &#10; &#10; &#10; &#10; &#10;">
            <a:extLst>
              <a:ext uri="{FF2B5EF4-FFF2-40B4-BE49-F238E27FC236}">
                <a16:creationId xmlns:a16="http://schemas.microsoft.com/office/drawing/2014/main" id="{947C9FCD-E6C9-DE45-7D1A-323BA28B6D4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006" y="2571750"/>
            <a:ext cx="3305146" cy="23158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umbnail image 3 of blog post titled &#10; &#10; &#10;  &#10; &#10; &#10; &#10;    &#10;  &#10;   &#10;    &#10;      &#10;       Monitor your Virtual Machines and Arc servers' workloads with Azure Monitor&#10;       &#10;      &#10;     &#10;   &#10;  &#10; &#10;   &#10; &#10; &#10; &#10; &#10; &#10;">
            <a:extLst>
              <a:ext uri="{FF2B5EF4-FFF2-40B4-BE49-F238E27FC236}">
                <a16:creationId xmlns:a16="http://schemas.microsoft.com/office/drawing/2014/main" id="{2750EFEA-075A-0DC9-D923-9BB486C8DB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0789" y="3303005"/>
            <a:ext cx="1811011" cy="1584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98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1000"/>
                                        <p:tgtEl>
                                          <p:spTgt spid="12">
                                            <p:txEl>
                                              <p:pRg st="0" end="0"/>
                                            </p:txEl>
                                          </p:spTgt>
                                        </p:tgtEl>
                                      </p:cBhvr>
                                    </p:animEffect>
                                    <p:anim calcmode="lin" valueType="num">
                                      <p:cBhvr>
                                        <p:cTn id="1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fade">
                                      <p:cBhvr>
                                        <p:cTn id="22" dur="1000"/>
                                        <p:tgtEl>
                                          <p:spTgt spid="12">
                                            <p:txEl>
                                              <p:pRg st="1" end="1"/>
                                            </p:txEl>
                                          </p:spTgt>
                                        </p:tgtEl>
                                      </p:cBhvr>
                                    </p:animEffect>
                                    <p:anim calcmode="lin" valueType="num">
                                      <p:cBhvr>
                                        <p:cTn id="23"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animEffect transition="in" filter="fade">
                                      <p:cBhvr>
                                        <p:cTn id="27" dur="1000"/>
                                        <p:tgtEl>
                                          <p:spTgt spid="12">
                                            <p:txEl>
                                              <p:pRg st="2" end="2"/>
                                            </p:txEl>
                                          </p:spTgt>
                                        </p:tgtEl>
                                      </p:cBhvr>
                                    </p:animEffect>
                                    <p:anim calcmode="lin" valueType="num">
                                      <p:cBhvr>
                                        <p:cTn id="28"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12">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
                                            <p:txEl>
                                              <p:pRg st="3" end="3"/>
                                            </p:txEl>
                                          </p:spTgt>
                                        </p:tgtEl>
                                        <p:attrNameLst>
                                          <p:attrName>style.visibility</p:attrName>
                                        </p:attrNameLst>
                                      </p:cBhvr>
                                      <p:to>
                                        <p:strVal val="visible"/>
                                      </p:to>
                                    </p:set>
                                    <p:animEffect transition="in" filter="fade">
                                      <p:cBhvr>
                                        <p:cTn id="32" dur="1000"/>
                                        <p:tgtEl>
                                          <p:spTgt spid="12">
                                            <p:txEl>
                                              <p:pRg st="3" end="3"/>
                                            </p:txEl>
                                          </p:spTgt>
                                        </p:tgtEl>
                                      </p:cBhvr>
                                    </p:animEffect>
                                    <p:anim calcmode="lin" valueType="num">
                                      <p:cBhvr>
                                        <p:cTn id="33"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12">
                                            <p:txEl>
                                              <p:pRg st="3" end="3"/>
                                            </p:txEl>
                                          </p:spTgt>
                                        </p:tgtEl>
                                        <p:attrNameLst>
                                          <p:attrName>ppt_y</p:attrName>
                                        </p:attrNameLst>
                                      </p:cBhvr>
                                      <p:tavLst>
                                        <p:tav tm="0">
                                          <p:val>
                                            <p:strVal val="#ppt_y+.1"/>
                                          </p:val>
                                        </p:tav>
                                        <p:tav tm="100000">
                                          <p:val>
                                            <p:strVal val="#ppt_y"/>
                                          </p:val>
                                        </p:tav>
                                      </p:tavLst>
                                    </p:anim>
                                  </p:childTnLst>
                                </p:cTn>
                              </p:par>
                              <p:par>
                                <p:cTn id="35" presetID="1" presetClass="entr" presetSubtype="0" fill="hold" nodeType="withEffect">
                                  <p:stCondLst>
                                    <p:cond delay="0"/>
                                  </p:stCondLst>
                                  <p:childTnLst>
                                    <p:set>
                                      <p:cBhvr>
                                        <p:cTn id="3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Generally Available: Red Hat Enterprise Linux 8.9 now supported on Azure Virtual Machines</a:t>
            </a:r>
            <a:endParaRPr lang="en-US" sz="1000" dirty="0">
              <a:latin typeface="+mj-lt"/>
            </a:endParaRPr>
          </a:p>
          <a:p>
            <a:pPr algn="just"/>
            <a:r>
              <a:rPr lang="en-US" sz="1000" b="1" dirty="0">
                <a:latin typeface="+mj-lt"/>
              </a:rPr>
              <a:t>Red Hat Enterprise Linux (RHEL) 8.9 </a:t>
            </a:r>
            <a:r>
              <a:rPr lang="en-US" sz="1000" dirty="0">
                <a:latin typeface="+mj-lt"/>
              </a:rPr>
              <a:t>is the latest minor release of Red Hat Enterprise Linux 8, which provides stability and security for production environments along with bug fixes and enhancements for improved performance and reliability. It also includes more features and capabilities to help customers customize their operating environment while maintaining the consistency needed for more efficient management and deployment across varied infrastructures.</a:t>
            </a:r>
          </a:p>
          <a:p>
            <a:r>
              <a:rPr lang="en-US" sz="1000" dirty="0">
                <a:latin typeface="+mj-lt"/>
              </a:rPr>
              <a:t>Key features offered:</a:t>
            </a:r>
          </a:p>
          <a:p>
            <a:pPr marL="171450" indent="-171450" algn="just">
              <a:buFont typeface="Arial" panose="020B0604020202020204" pitchFamily="34" charset="0"/>
              <a:buChar char="•"/>
            </a:pPr>
            <a:r>
              <a:rPr lang="en-US" sz="1000" b="1" dirty="0">
                <a:latin typeface="+mj-lt"/>
              </a:rPr>
              <a:t>New options in RHEL streamline tasks of deployment and migration </a:t>
            </a:r>
            <a:r>
              <a:rPr lang="en-US" sz="1000" dirty="0">
                <a:latin typeface="+mj-lt"/>
              </a:rPr>
              <a:t>via the included image builder service and the compatibility with Convert2RHEL tool</a:t>
            </a:r>
          </a:p>
          <a:p>
            <a:pPr marL="171450" indent="-171450" algn="just">
              <a:buFont typeface="Arial" panose="020B0604020202020204" pitchFamily="34" charset="0"/>
              <a:buChar char="•"/>
            </a:pPr>
            <a:r>
              <a:rPr lang="en-US" sz="1000" dirty="0">
                <a:latin typeface="+mj-lt"/>
              </a:rPr>
              <a:t>The </a:t>
            </a:r>
            <a:r>
              <a:rPr lang="en-US" sz="1000" b="1" dirty="0">
                <a:latin typeface="+mj-lt"/>
              </a:rPr>
              <a:t>latest version of performance co-pilot included with RHEL</a:t>
            </a:r>
            <a:r>
              <a:rPr lang="en-US" sz="1000" dirty="0">
                <a:latin typeface="+mj-lt"/>
              </a:rPr>
              <a:t>, adds new metrics to help monitor the performance of—and quickly detect potential issues with—more aspects of hardware, including interrupts, non-volatile storage</a:t>
            </a:r>
            <a:r>
              <a:rPr lang="ru-RU" sz="1000" dirty="0">
                <a:latin typeface="+mj-lt"/>
              </a:rPr>
              <a:t>,</a:t>
            </a:r>
            <a:r>
              <a:rPr lang="en-US" sz="1000" dirty="0">
                <a:latin typeface="+mj-lt"/>
              </a:rPr>
              <a:t> and external memory</a:t>
            </a:r>
          </a:p>
          <a:p>
            <a:pPr marL="171450" indent="-171450" algn="just">
              <a:buFont typeface="Arial" panose="020B0604020202020204" pitchFamily="34" charset="0"/>
              <a:buChar char="•"/>
            </a:pPr>
            <a:r>
              <a:rPr lang="en-US" sz="1000" b="1" dirty="0">
                <a:latin typeface="+mj-lt"/>
              </a:rPr>
              <a:t>RHEL 8.9 includes new Application Streams for Node.js 20, Java-21</a:t>
            </a:r>
            <a:r>
              <a:rPr lang="ru-RU" sz="1000" dirty="0">
                <a:latin typeface="+mj-lt"/>
              </a:rPr>
              <a:t>,</a:t>
            </a:r>
            <a:r>
              <a:rPr lang="en-US" sz="1000" dirty="0">
                <a:latin typeface="+mj-lt"/>
              </a:rPr>
              <a:t> and compiler toolkits, so developers can take advantage of the latest technology features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Generally Available: Azure Red Hat OpenShift v4.13 at install time</a:t>
            </a:r>
            <a:endParaRPr lang="en-US" sz="1000" dirty="0"/>
          </a:p>
          <a:p>
            <a:pPr algn="just"/>
            <a:r>
              <a:rPr lang="en-US" sz="1000" b="1" dirty="0"/>
              <a:t>Azure Red Hat OpenShift version 4.13 </a:t>
            </a:r>
            <a:r>
              <a:rPr lang="en-US" sz="1000" dirty="0"/>
              <a:t>is </a:t>
            </a:r>
            <a:r>
              <a:rPr lang="en-US" sz="1000" b="1" dirty="0"/>
              <a:t>now available at install time.</a:t>
            </a:r>
          </a:p>
          <a:p>
            <a:pPr algn="just"/>
            <a:r>
              <a:rPr lang="en-US" sz="1000" b="1" dirty="0"/>
              <a:t>Azure Red Hat OpenShift </a:t>
            </a:r>
            <a:r>
              <a:rPr lang="en-US" sz="1000" dirty="0"/>
              <a:t>provides highly available, fully managed </a:t>
            </a:r>
            <a:r>
              <a:rPr lang="en-US" sz="1000" b="1" dirty="0"/>
              <a:t>OpenShift</a:t>
            </a:r>
            <a:r>
              <a:rPr lang="en-US" sz="1000" dirty="0"/>
              <a:t> </a:t>
            </a:r>
            <a:r>
              <a:rPr lang="en-US" sz="1000" b="1" dirty="0"/>
              <a:t>clusters</a:t>
            </a:r>
            <a:r>
              <a:rPr lang="en-US" sz="1000" dirty="0"/>
              <a:t> on demand, and is monitored and operated jointly by Microsoft and Red Hat.</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Public Preview: Azure Data Explorer connector for Apache Flink</a:t>
            </a:r>
            <a:endParaRPr lang="en-US" sz="1000" dirty="0">
              <a:latin typeface="+mj-lt"/>
            </a:endParaRPr>
          </a:p>
          <a:p>
            <a:pPr algn="just"/>
            <a:r>
              <a:rPr lang="en-US" sz="1000" b="1" dirty="0">
                <a:latin typeface="+mj-lt"/>
              </a:rPr>
              <a:t>MS announced </a:t>
            </a:r>
            <a:r>
              <a:rPr lang="en-US" sz="1000" dirty="0">
                <a:latin typeface="+mj-lt"/>
              </a:rPr>
              <a:t>the public preview of </a:t>
            </a:r>
            <a:r>
              <a:rPr lang="en-US" sz="1000" b="1" dirty="0">
                <a:latin typeface="+mj-lt"/>
              </a:rPr>
              <a:t>Azure Data Explorer Connector for Apache Flink.</a:t>
            </a:r>
          </a:p>
          <a:p>
            <a:pPr algn="just"/>
            <a:r>
              <a:rPr lang="en-US" sz="1000" b="1" dirty="0">
                <a:latin typeface="+mj-lt"/>
              </a:rPr>
              <a:t>Azure Data Explorer </a:t>
            </a:r>
            <a:r>
              <a:rPr lang="en-US" sz="1000" dirty="0">
                <a:latin typeface="+mj-lt"/>
              </a:rPr>
              <a:t>is a fast and scalable data analytics platform designed for real-time analysis of large volumes of data. Apache Flink is a framework and distributed processing engine for stateful computations over unbounded and bounded data streams.</a:t>
            </a:r>
          </a:p>
          <a:p>
            <a:pPr algn="just"/>
            <a:r>
              <a:rPr lang="en-US" sz="1000" b="1" dirty="0">
                <a:latin typeface="+mj-lt"/>
              </a:rPr>
              <a:t>The Azure Data Explorer </a:t>
            </a:r>
            <a:r>
              <a:rPr lang="en-US" sz="1000" dirty="0">
                <a:latin typeface="+mj-lt"/>
              </a:rPr>
              <a:t>connector for Flink is an open-source project that can run on any </a:t>
            </a:r>
            <a:r>
              <a:rPr lang="en-US" sz="1000" b="1" dirty="0">
                <a:latin typeface="+mj-lt"/>
              </a:rPr>
              <a:t>Flink cluster</a:t>
            </a:r>
            <a:r>
              <a:rPr lang="en-US" sz="1000" dirty="0">
                <a:latin typeface="+mj-lt"/>
              </a:rPr>
              <a:t>. It implements a data sink for moving data from a Flink cluster to an Azure Data Explorer table. Using Azure Data Explorer and Apache Flink, it is possible to build fast and scalable applications targeting data-driven scenarios. For example, machine learning (ML), Extract-Transform-Load (ETL), and Log Analytics.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Generally available: Crash Consistent VM Restore points</a:t>
            </a:r>
            <a:endParaRPr lang="en-US" sz="1000" dirty="0"/>
          </a:p>
          <a:p>
            <a:pPr algn="just"/>
            <a:r>
              <a:rPr lang="en-US" sz="1000" dirty="0"/>
              <a:t>Announcing </a:t>
            </a:r>
            <a:r>
              <a:rPr lang="en-US" sz="1000" b="1" dirty="0"/>
              <a:t>general availability </a:t>
            </a:r>
            <a:r>
              <a:rPr lang="en-US" sz="1000" dirty="0"/>
              <a:t>support for </a:t>
            </a:r>
            <a:r>
              <a:rPr lang="en-US" sz="1000" b="1" dirty="0"/>
              <a:t>multi-disk crash consistency mode</a:t>
            </a:r>
            <a:r>
              <a:rPr lang="en-US" sz="1000" dirty="0"/>
              <a:t> in </a:t>
            </a:r>
            <a:r>
              <a:rPr lang="en-US" sz="1000" b="1" dirty="0"/>
              <a:t>VM restore points</a:t>
            </a:r>
            <a:r>
              <a:rPr lang="en-US" sz="1000" dirty="0"/>
              <a:t>. A crash-consistent VM restore point is an agentless solution that stores the </a:t>
            </a:r>
            <a:r>
              <a:rPr lang="en-US" sz="1000" b="1" dirty="0"/>
              <a:t>VM configuration and point-in-time write-order </a:t>
            </a:r>
            <a:r>
              <a:rPr lang="en-US" sz="1000" dirty="0"/>
              <a:t>consistent snapshots for all managed disks attached to a Virtual Machine. This is the same as the status of data in the VM after a power outage or a crash. Customers and Azure partners who are looking to build business continuity </a:t>
            </a:r>
            <a:r>
              <a:rPr lang="en-US" sz="1000" b="1" dirty="0"/>
              <a:t>and disaster recovery solutions can leverage crash-consistent restore points to protect their Azure VMs.</a:t>
            </a:r>
          </a:p>
          <a:p>
            <a:pPr algn="just"/>
            <a:r>
              <a:rPr lang="en-US" sz="1000" dirty="0"/>
              <a:t>Regions supported: All Azure commercial production regions.</a:t>
            </a:r>
          </a:p>
          <a:p>
            <a:pPr algn="just"/>
            <a:r>
              <a:rPr lang="en-US" sz="1000" dirty="0"/>
              <a:t>NOTE: For disks configured with read/write host caching, </a:t>
            </a:r>
            <a:r>
              <a:rPr lang="en-US" sz="1000" dirty="0" err="1"/>
              <a:t>multidisk</a:t>
            </a:r>
            <a:r>
              <a:rPr lang="en-US" sz="1000" dirty="0"/>
              <a:t> crash consistency can't be guaranteed because writes that occur while the snapshot is taken might not be acknowledged by Azure Storage</a:t>
            </a:r>
          </a:p>
          <a:p>
            <a:pPr marL="171450" indent="-171450" algn="just">
              <a:buFont typeface="Arial" panose="020B0604020202020204" pitchFamily="34" charset="0"/>
              <a:buChar char="•"/>
            </a:pPr>
            <a:r>
              <a:rPr lang="en-US" sz="1000" dirty="0"/>
              <a:t>Ultra disks, Premium SSD v2 disks, Write-accelerated disks, Ephemeral OS disks, and shared disks aren't supported for crash consistency mode.</a:t>
            </a:r>
          </a:p>
          <a:p>
            <a:pPr marL="171450" indent="-171450">
              <a:buFont typeface="Arial" panose="020B0604020202020204" pitchFamily="34" charset="0"/>
              <a:buChar char="•"/>
            </a:pPr>
            <a:r>
              <a:rPr lang="en-US" sz="1000" dirty="0"/>
              <a:t>Concurrent creation of restore points for a VM isn't supported.</a:t>
            </a:r>
          </a:p>
          <a:p>
            <a:pPr marL="171450" indent="-171450">
              <a:buFont typeface="Arial" panose="020B0604020202020204" pitchFamily="34" charset="0"/>
              <a:buChar char="•"/>
            </a:pPr>
            <a:r>
              <a:rPr lang="en-US" sz="1000" dirty="0"/>
              <a:t>Restore points for virtual machine scale sets in Uniform orchestration mode aren't supported.</a:t>
            </a:r>
          </a:p>
          <a:p>
            <a:pPr marL="171450" indent="-171450">
              <a:buFont typeface="Arial" panose="020B0604020202020204" pitchFamily="34" charset="0"/>
              <a:buChar char="•"/>
            </a:pPr>
            <a:r>
              <a:rPr lang="en-US" sz="1000" dirty="0"/>
              <a:t>Movement of VMs between resource groups or subscriptions isn't supported when the VM has restore points.</a:t>
            </a:r>
          </a:p>
          <a:p>
            <a:pPr algn="just"/>
            <a:endParaRPr lang="en-US" sz="1000" dirty="0"/>
          </a:p>
        </p:txBody>
      </p:sp>
    </p:spTree>
    <p:extLst>
      <p:ext uri="{BB962C8B-B14F-4D97-AF65-F5344CB8AC3E}">
        <p14:creationId xmlns:p14="http://schemas.microsoft.com/office/powerpoint/2010/main" val="40361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Announcing Public Preview of Confidential VMs with Intel TDX in Azure Virtual Desktop</a:t>
            </a:r>
            <a:endParaRPr lang="en-US" sz="1000" dirty="0">
              <a:latin typeface="+mj-lt"/>
            </a:endParaRPr>
          </a:p>
          <a:p>
            <a:pPr algn="just"/>
            <a:r>
              <a:rPr lang="en-US" sz="1000" b="1" dirty="0">
                <a:latin typeface="+mj-lt"/>
              </a:rPr>
              <a:t>MS announced that Azure Virtual Desktop now supports the public preview of DCesv5 and ECesv5-series confidential VMs</a:t>
            </a:r>
            <a:r>
              <a:rPr lang="en-US" sz="1000" dirty="0">
                <a:latin typeface="+mj-lt"/>
              </a:rPr>
              <a:t>. These confidential VMs are powered by 4th Gen Intel® Xeon® Scalable processors with Intel® Trust Domain Extensions (Intel® TDX) and enable organizations to bring confidential workloads to the cloud without code changes to applications. Through the gated preview, we continued to enhance performance with our Intel partnership. These new virtual machines are up to 20% faster than 3rd Gen Intel Xeon virtual machines, and we expect performance for I/O intensive workloads to continue to improve as the technology matures.</a:t>
            </a:r>
          </a:p>
          <a:p>
            <a:pPr algn="just"/>
            <a:r>
              <a:rPr lang="en-US" sz="1000" b="1" dirty="0">
                <a:latin typeface="+mj-lt"/>
              </a:rPr>
              <a:t>Azure confidential VMs (CVMs) offer VM memory encryption with integrity protection</a:t>
            </a:r>
            <a:r>
              <a:rPr lang="en-US" sz="1000" dirty="0">
                <a:latin typeface="+mj-lt"/>
              </a:rPr>
              <a:t>, which strengthens guest protections to deny the hypervisor and other host management components code access to the VM memory and state. For additional CVM security benefits, please see the CVM documentation for more information.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3945520"/>
          </a:xfrm>
        </p:spPr>
        <p:txBody>
          <a:bodyPr/>
          <a:lstStyle/>
          <a:p>
            <a:pPr algn="just"/>
            <a:r>
              <a:rPr lang="en-US" sz="1000" dirty="0">
                <a:hlinkClick r:id="rId3"/>
              </a:rPr>
              <a:t> Public Preview of the ability of migrating an existing Azure Data Explorer (ADX) Cluster to support multiple availability zones.</a:t>
            </a:r>
            <a:endParaRPr lang="en-US" sz="1000" dirty="0"/>
          </a:p>
          <a:p>
            <a:pPr algn="just"/>
            <a:r>
              <a:rPr lang="en-US" sz="1000" dirty="0"/>
              <a:t>MS announced </a:t>
            </a:r>
            <a:r>
              <a:rPr lang="en-US" sz="1000" b="1" dirty="0"/>
              <a:t>Public Preview of the ability of migrating an existing Azure Data Explorer (ADX) Cluster to support multiple availability zones</a:t>
            </a:r>
            <a:r>
              <a:rPr lang="en-US" sz="1000" dirty="0"/>
              <a:t>. By using availability zones, a cluster can better withstand the failure of a single data center in a region to support business continuity scenarios. The feature will allow clusters that were </a:t>
            </a:r>
            <a:r>
              <a:rPr lang="en-US" sz="1000" b="1" dirty="0"/>
              <a:t>deployed not supporting zones</a:t>
            </a:r>
            <a:r>
              <a:rPr lang="en-US" sz="1000" dirty="0"/>
              <a:t>, to be seamlessly redeployed to </a:t>
            </a:r>
            <a:r>
              <a:rPr lang="en-US" sz="1000" b="1" dirty="0"/>
              <a:t>support multiple zones.</a:t>
            </a:r>
          </a:p>
          <a:p>
            <a:pPr algn="just"/>
            <a:r>
              <a:rPr lang="en-US" sz="1000" dirty="0"/>
              <a:t>When availability zones are configured, a cluster's resources are deployed as follows:</a:t>
            </a:r>
          </a:p>
          <a:p>
            <a:pPr marL="171450" indent="-171450" algn="just">
              <a:buFont typeface="Arial" panose="020B0604020202020204" pitchFamily="34" charset="0"/>
              <a:buChar char="•"/>
            </a:pPr>
            <a:r>
              <a:rPr lang="en-US" sz="1000" b="1" dirty="0"/>
              <a:t>Compute layer</a:t>
            </a:r>
            <a:r>
              <a:rPr lang="en-US" sz="1000" dirty="0"/>
              <a:t>: Azure Data Explorer is a distributed computing platform that has two or more nodes. If availability zones are configured, compute nodes are distributed across the defined availability zone for maximum intra-region resiliency. </a:t>
            </a:r>
          </a:p>
          <a:p>
            <a:pPr marL="171450" indent="-171450" algn="just">
              <a:buFont typeface="Arial" panose="020B0604020202020204" pitchFamily="34" charset="0"/>
              <a:buChar char="•"/>
            </a:pPr>
            <a:r>
              <a:rPr lang="en-US" sz="1000" b="1" dirty="0"/>
              <a:t>Persistent storage layer</a:t>
            </a:r>
            <a:r>
              <a:rPr lang="en-US" sz="1000" dirty="0"/>
              <a:t>: Azure Data Clusters use Azure Storage as its durable persistence layer. If availability zones are configured, ZRS is enabled, placing storage replicas across all three availability zones for maximum intra-region resiliency.</a:t>
            </a:r>
          </a:p>
          <a:p>
            <a:pPr algn="just"/>
            <a:r>
              <a:rPr lang="en-US" sz="1000" dirty="0"/>
              <a:t>Migration to multiple availability zones is supported in all regions that support availability zones but is limited to regions that don't have capacity restrictions. </a:t>
            </a:r>
          </a:p>
        </p:txBody>
      </p:sp>
    </p:spTree>
    <p:extLst>
      <p:ext uri="{BB962C8B-B14F-4D97-AF65-F5344CB8AC3E}">
        <p14:creationId xmlns:p14="http://schemas.microsoft.com/office/powerpoint/2010/main" val="24180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General availability of Diagnostics tools for App Service on Linux Node.js apps</a:t>
            </a:r>
            <a:endParaRPr lang="ru-RU" sz="1000" dirty="0"/>
          </a:p>
          <a:p>
            <a:pPr algn="just"/>
            <a:r>
              <a:rPr lang="en-US" sz="1000" dirty="0"/>
              <a:t>MS announced the </a:t>
            </a:r>
            <a:r>
              <a:rPr lang="en-US" sz="1000" b="1" dirty="0"/>
              <a:t>general availability of Diagnostic tools for App Services Linux for Node.js apps. </a:t>
            </a:r>
            <a:r>
              <a:rPr lang="en-US" sz="1000" dirty="0"/>
              <a:t>With this capability, we now offer built-in support for collecting deep diagnostic artifacts that can help debug application code issues. These artifacts include memory dumps and profiler traces. These tools empower developers to diagnose a variety of Node.js code scenarios on Linux including:</a:t>
            </a:r>
          </a:p>
          <a:p>
            <a:pPr marL="171450" indent="-171450" algn="just">
              <a:buFont typeface="Arial" panose="020B0604020202020204" pitchFamily="34" charset="0"/>
              <a:buChar char="•"/>
            </a:pPr>
            <a:r>
              <a:rPr lang="en-US" sz="1000" b="1" dirty="0"/>
              <a:t>High memory</a:t>
            </a:r>
          </a:p>
          <a:p>
            <a:pPr marL="171450" indent="-171450" algn="just">
              <a:buFont typeface="Arial" panose="020B0604020202020204" pitchFamily="34" charset="0"/>
              <a:buChar char="•"/>
            </a:pPr>
            <a:r>
              <a:rPr lang="en-US" sz="1000" b="1" dirty="0"/>
              <a:t>High CPU</a:t>
            </a:r>
          </a:p>
          <a:p>
            <a:pPr algn="just"/>
            <a:r>
              <a:rPr lang="en-US" sz="1000" dirty="0"/>
              <a:t>The experience uses V8 sample-based profiler to collect diagnostic traces/snapshots to identify if the application code is contributing to the problem.</a:t>
            </a:r>
          </a:p>
        </p:txBody>
      </p:sp>
    </p:spTree>
    <p:extLst>
      <p:ext uri="{BB962C8B-B14F-4D97-AF65-F5344CB8AC3E}">
        <p14:creationId xmlns:p14="http://schemas.microsoft.com/office/powerpoint/2010/main" val="157855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Generally available: Zone Redundant Storage for Azure Disks is now available in more regions</a:t>
            </a:r>
            <a:endParaRPr lang="en-US" sz="1000" dirty="0">
              <a:latin typeface="+mj-lt"/>
            </a:endParaRPr>
          </a:p>
          <a:p>
            <a:pPr algn="just"/>
            <a:r>
              <a:rPr lang="en-US" sz="1000" b="1" dirty="0">
                <a:latin typeface="+mj-lt"/>
              </a:rPr>
              <a:t>Zone Redundant Storage (ZRS) for Azure Disk Storage is now generally available </a:t>
            </a:r>
            <a:r>
              <a:rPr lang="en-US" sz="1000" dirty="0">
                <a:latin typeface="+mj-lt"/>
              </a:rPr>
              <a:t>on Azure Premium SSDs and Standard SSDs in the West US3 and Germany West Central regions.</a:t>
            </a:r>
          </a:p>
          <a:p>
            <a:pPr algn="just"/>
            <a:r>
              <a:rPr lang="en-US" sz="1000" b="1" dirty="0">
                <a:latin typeface="+mj-lt"/>
              </a:rPr>
              <a:t>Disks with ZRS provide synchronous replication </a:t>
            </a:r>
            <a:r>
              <a:rPr lang="en-US" sz="1000" dirty="0">
                <a:latin typeface="+mj-lt"/>
              </a:rPr>
              <a:t>of data across three availability zones in a region, enabling disks to tolerate zonal failures without causing disruptions to application.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273050" y="797930"/>
            <a:ext cx="4025162" cy="3774069"/>
          </a:xfrm>
        </p:spPr>
        <p:txBody>
          <a:bodyPr/>
          <a:lstStyle/>
          <a:p>
            <a:pPr algn="just"/>
            <a:r>
              <a:rPr lang="en-US" sz="1000" dirty="0">
                <a:hlinkClick r:id="rId3"/>
              </a:rPr>
              <a:t>Store and manage medical imaging data with Azure Data Lake Storage (Preview)</a:t>
            </a:r>
            <a:endParaRPr lang="en-US" sz="1000" dirty="0"/>
          </a:p>
          <a:p>
            <a:pPr algn="just"/>
            <a:r>
              <a:rPr lang="en-US" sz="1000" dirty="0"/>
              <a:t>MS announced the </a:t>
            </a:r>
            <a:r>
              <a:rPr lang="en-US" sz="1000" b="1" dirty="0"/>
              <a:t>Public Preview of Azure Data Lake Storage integration for the DICOM® service in Azure Health Data Services</a:t>
            </a:r>
            <a:r>
              <a:rPr lang="en-US" sz="1000" dirty="0"/>
              <a:t>. The DICOM service provides cloud-scale storage for medical imaging data using the </a:t>
            </a:r>
            <a:r>
              <a:rPr lang="en-US" sz="1000" dirty="0" err="1"/>
              <a:t>DICOMweb</a:t>
            </a:r>
            <a:r>
              <a:rPr lang="en-US" sz="1000" dirty="0"/>
              <a:t> standard. With the integration of </a:t>
            </a:r>
            <a:r>
              <a:rPr lang="en-US" sz="1000" b="1" dirty="0"/>
              <a:t>Azure Data Lake Storage</a:t>
            </a:r>
            <a:r>
              <a:rPr lang="en-US" sz="1000" dirty="0"/>
              <a:t>, organizations can now enjoy full control over their imaging data and increased flexibility for accessing and working with that data through the Azure storage ecosystem and APIs.</a:t>
            </a:r>
          </a:p>
          <a:p>
            <a:pPr algn="just"/>
            <a:r>
              <a:rPr lang="en-US" sz="1000" dirty="0"/>
              <a:t>By using </a:t>
            </a:r>
            <a:r>
              <a:rPr lang="en-US" sz="1000" b="1" dirty="0"/>
              <a:t>Azure Data Lake Storage with the DICOM service</a:t>
            </a:r>
            <a:r>
              <a:rPr lang="en-US" sz="1000" dirty="0"/>
              <a:t>, organizations are able to:</a:t>
            </a:r>
          </a:p>
          <a:p>
            <a:pPr marL="171450" indent="-171450" algn="just">
              <a:buFont typeface="Arial" panose="020B0604020202020204" pitchFamily="34" charset="0"/>
              <a:buChar char="•"/>
            </a:pPr>
            <a:r>
              <a:rPr lang="en-US" sz="1000" b="1" dirty="0"/>
              <a:t>Enable direct access to medical imaging </a:t>
            </a:r>
            <a:r>
              <a:rPr lang="en-US" sz="1000" dirty="0"/>
              <a:t>data stored by the DICOM service using Azure storage APIs and </a:t>
            </a:r>
            <a:r>
              <a:rPr lang="en-US" sz="1000" dirty="0" err="1"/>
              <a:t>DICOMweb</a:t>
            </a:r>
            <a:r>
              <a:rPr lang="en-US" sz="1000" dirty="0"/>
              <a:t> APIs, providing more flexibility to access and work with the data.</a:t>
            </a:r>
          </a:p>
          <a:p>
            <a:pPr marL="171450" indent="-171450" algn="just">
              <a:buFont typeface="Arial" panose="020B0604020202020204" pitchFamily="34" charset="0"/>
              <a:buChar char="•"/>
            </a:pPr>
            <a:r>
              <a:rPr lang="en-US" sz="1000" b="1" dirty="0"/>
              <a:t>Open medical imaging data up to the entire </a:t>
            </a:r>
            <a:r>
              <a:rPr lang="en-US" sz="1000" dirty="0"/>
              <a:t>ecosystem of tools for working with Azure storage, including </a:t>
            </a:r>
            <a:r>
              <a:rPr lang="en-US" sz="1000" dirty="0" err="1"/>
              <a:t>AzCopy</a:t>
            </a:r>
            <a:r>
              <a:rPr lang="en-US" sz="1000" dirty="0"/>
              <a:t>, Azure Storage Explorer, and the Data Movement library.</a:t>
            </a:r>
          </a:p>
          <a:p>
            <a:pPr marL="171450" indent="-171450" algn="just">
              <a:buFont typeface="Arial" panose="020B0604020202020204" pitchFamily="34" charset="0"/>
              <a:buChar char="•"/>
            </a:pPr>
            <a:r>
              <a:rPr lang="en-US" sz="1000" b="1" dirty="0"/>
              <a:t>Unlock new analytics and AI/ML scenarios </a:t>
            </a:r>
            <a:r>
              <a:rPr lang="en-US" sz="1000" dirty="0"/>
              <a:t>by using services that natively integrate with Azure Data Lake Storage, including Azure Synapse, Azure Databricks, Azure Machine Learning, and Microsoft Fabric.</a:t>
            </a:r>
          </a:p>
          <a:p>
            <a:pPr marL="171450" indent="-171450" algn="just">
              <a:buFont typeface="Arial" panose="020B0604020202020204" pitchFamily="34" charset="0"/>
              <a:buChar char="•"/>
            </a:pPr>
            <a:r>
              <a:rPr lang="en-US" sz="1000" b="1" dirty="0"/>
              <a:t>Grant controls to manage storage permissions</a:t>
            </a:r>
            <a:r>
              <a:rPr lang="en-US" sz="1000" dirty="0"/>
              <a:t>, access controls, tiers, and rules.</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General Availability: Premium SSD v2 and Ultra disks support with Trusted launch</a:t>
            </a:r>
            <a:endParaRPr lang="en-US" sz="1000" dirty="0">
              <a:latin typeface="+mj-lt"/>
            </a:endParaRPr>
          </a:p>
          <a:p>
            <a:pPr algn="just"/>
            <a:r>
              <a:rPr lang="en-US" sz="1000" b="1" dirty="0">
                <a:latin typeface="+mj-lt"/>
              </a:rPr>
              <a:t>Trusted launch VMs now support Azure Premium SSD v2 disks </a:t>
            </a:r>
            <a:r>
              <a:rPr lang="en-US" sz="1000" dirty="0">
                <a:latin typeface="+mj-lt"/>
              </a:rPr>
              <a:t>and</a:t>
            </a:r>
            <a:r>
              <a:rPr lang="en-US" sz="1000" b="1" dirty="0">
                <a:latin typeface="+mj-lt"/>
              </a:rPr>
              <a:t> Ultra disks storage </a:t>
            </a:r>
            <a:r>
              <a:rPr lang="en-US" sz="1000" dirty="0">
                <a:latin typeface="+mj-lt"/>
              </a:rPr>
              <a:t>which allows to host workloads on high throughput, high IOPS, and consistent low latency disk storage with foundational compute security offered by Trusted Launch configuration.</a:t>
            </a:r>
          </a:p>
          <a:p>
            <a:pPr algn="just"/>
            <a:r>
              <a:rPr lang="en-US" sz="1000" dirty="0">
                <a:latin typeface="+mj-lt"/>
              </a:rPr>
              <a:t>Trusted Launch VMs provide foundational compute security to Azure Generation 2 VMs by enabling Secure Boot and </a:t>
            </a:r>
            <a:r>
              <a:rPr lang="en-US" sz="1000" b="1" dirty="0" err="1">
                <a:latin typeface="+mj-lt"/>
              </a:rPr>
              <a:t>vTPM</a:t>
            </a:r>
            <a:r>
              <a:rPr lang="en-US" sz="1000" b="1" dirty="0">
                <a:latin typeface="+mj-lt"/>
              </a:rPr>
              <a:t> </a:t>
            </a:r>
            <a:r>
              <a:rPr lang="en-US" sz="1000" dirty="0">
                <a:latin typeface="+mj-lt"/>
              </a:rPr>
              <a:t>capabilities. Trusted Launch capabilities protect OS against </a:t>
            </a:r>
            <a:r>
              <a:rPr lang="en-US" sz="1000" b="1" dirty="0">
                <a:latin typeface="+mj-lt"/>
              </a:rPr>
              <a:t>rootkits</a:t>
            </a:r>
            <a:r>
              <a:rPr lang="en-US" sz="1000" dirty="0">
                <a:latin typeface="+mj-lt"/>
              </a:rPr>
              <a:t>, and boot kits and enable attestation by measuring the boot chain of VM.</a:t>
            </a:r>
          </a:p>
          <a:p>
            <a:pPr algn="just"/>
            <a:r>
              <a:rPr lang="en-US" sz="1000" b="1" dirty="0">
                <a:latin typeface="+mj-lt"/>
              </a:rPr>
              <a:t>Ultra disks are the highest-performing </a:t>
            </a:r>
            <a:r>
              <a:rPr lang="en-US" sz="1000" dirty="0">
                <a:latin typeface="+mj-lt"/>
              </a:rPr>
              <a:t>storage option for Azure virtual machines, offering sub-millisecond latency and industry-leading performance per disk. They are best suited for data-intensive workloads such as SAP HANA, top-tier databases, and transaction-heavy workloads.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Azure Ultra Disk Storage is now available in UK West and Poland Central</a:t>
            </a:r>
            <a:endParaRPr lang="en-US" sz="1000" dirty="0"/>
          </a:p>
          <a:p>
            <a:pPr algn="just"/>
            <a:r>
              <a:rPr lang="en-US" sz="1000" b="1" dirty="0"/>
              <a:t>Azure Ultra Disk Storage is now available in the UK West and Poland Central</a:t>
            </a:r>
            <a:r>
              <a:rPr lang="en-US" sz="1000" dirty="0"/>
              <a:t>. Azure Ultra Disk Storage offers high throughput, high IOPS, and consistent low-latency disk storage for Azure virtual machines (VMs). Ultra Disk Storage is suited for data-intensive workloads such as SAP HANA, top-tier databases, and transaction-heavy workloads.</a:t>
            </a:r>
          </a:p>
        </p:txBody>
      </p:sp>
    </p:spTree>
    <p:extLst>
      <p:ext uri="{BB962C8B-B14F-4D97-AF65-F5344CB8AC3E}">
        <p14:creationId xmlns:p14="http://schemas.microsoft.com/office/powerpoint/2010/main" val="2958593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TLS 1.0 and 1.1 support will be removed for new &amp; existing Azure storage accounts starting Nov 2024</a:t>
            </a:r>
            <a:endParaRPr lang="en-US" sz="1000" dirty="0">
              <a:latin typeface="+mj-lt"/>
            </a:endParaRPr>
          </a:p>
          <a:p>
            <a:r>
              <a:rPr lang="en-US" sz="1000" b="1" dirty="0">
                <a:latin typeface="+mj-lt"/>
              </a:rPr>
              <a:t>Azure Storage currently supports TLS 1.0 and 1.1 (for backward compatibility) and TLS 1.2 on public HTTPS endpoints</a:t>
            </a:r>
            <a:r>
              <a:rPr lang="en-US" sz="1000" dirty="0">
                <a:latin typeface="+mj-lt"/>
              </a:rPr>
              <a:t>. TLS 1.2 is more secure and faster than older TLS versions. TLS 1.0 and 1.1 do not support modern cryptographic algorithms and cipher suites. Many of the Azure storage customers are already using TLS 1.2 and we are sharing this guidance to expedite the transition for customers currently on TLS 1.0 and 1.1. Customers must secure their infrastructure by using TLS 1.2 with Azure Storage by Oct 31, 2024. The older TLS versions (1.0 and 1.1) are being deprecated and removed to meet evolving standards (</a:t>
            </a:r>
            <a:r>
              <a:rPr lang="en-US" sz="1000" dirty="0" err="1">
                <a:latin typeface="+mj-lt"/>
              </a:rPr>
              <a:t>FedRamp</a:t>
            </a:r>
            <a:r>
              <a:rPr lang="en-US" sz="1000" dirty="0">
                <a:latin typeface="+mj-lt"/>
              </a:rPr>
              <a:t>, NIST), and provide improved security for our customers.  </a:t>
            </a:r>
          </a:p>
          <a:p>
            <a:r>
              <a:rPr lang="en-US" sz="1000" dirty="0">
                <a:latin typeface="+mj-lt"/>
              </a:rPr>
              <a:t>This change will impact both existing and new storage accounts</a:t>
            </a:r>
            <a:r>
              <a:rPr lang="en-US" sz="1000" b="1" dirty="0">
                <a:latin typeface="+mj-lt"/>
              </a:rPr>
              <a:t> using TLS 1.0 and 1.1. </a:t>
            </a:r>
            <a:r>
              <a:rPr lang="en-US" sz="1000" dirty="0">
                <a:latin typeface="+mj-lt"/>
              </a:rPr>
              <a:t>To avoid disruptions to applications connecting to Azure Storage, you must migrate to TLS 1.2 and remove dependencies on TLS version 1.0 and 1.1, by Oct 31, 2024.  </a:t>
            </a:r>
          </a:p>
          <a:p>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 Availability: Customer-managed keys for Azure NetApp Files volume encryption</a:t>
            </a:r>
            <a:endParaRPr lang="en-US" sz="1000" dirty="0"/>
          </a:p>
          <a:p>
            <a:pPr algn="just"/>
            <a:r>
              <a:rPr lang="en-US" sz="1000" dirty="0"/>
              <a:t>Customer-managed keys for </a:t>
            </a:r>
            <a:r>
              <a:rPr lang="en-US" sz="1000" b="1" dirty="0"/>
              <a:t>Azure NetApp Files volume encryption (CMK) provide the key manageability for additional security. </a:t>
            </a:r>
            <a:r>
              <a:rPr lang="en-US" sz="1000" dirty="0"/>
              <a:t>With this capability, it is possible to increase the security of encryption keys by taking direct ownership of managing key rotation, access, permissions, and auditing tasks. It is possible to encrypt and decrypt data stored in Azure NetApp Files using its own secured key for maximum control/management of key access. </a:t>
            </a:r>
          </a:p>
          <a:p>
            <a:pPr algn="just"/>
            <a:r>
              <a:rPr lang="en-US" sz="1000" dirty="0"/>
              <a:t>Key benefits: </a:t>
            </a:r>
          </a:p>
          <a:p>
            <a:pPr marL="171450" indent="-171450" algn="just">
              <a:buFont typeface="Arial" panose="020B0604020202020204" pitchFamily="34" charset="0"/>
              <a:buChar char="•"/>
            </a:pPr>
            <a:r>
              <a:rPr lang="en-US" sz="1000" b="1" dirty="0"/>
              <a:t>Secure key management</a:t>
            </a:r>
            <a:r>
              <a:rPr lang="en-US" sz="1000" dirty="0"/>
              <a:t>: The keys are generated and managed by the customer organization. This provides an additional security layer by reducing the risk of unauthorized key access. This protects against insider threats and unauthorized data access. </a:t>
            </a:r>
          </a:p>
          <a:p>
            <a:pPr marL="171450" indent="-171450" algn="just">
              <a:buFont typeface="Arial" panose="020B0604020202020204" pitchFamily="34" charset="0"/>
              <a:buChar char="•"/>
            </a:pPr>
            <a:r>
              <a:rPr lang="en-US" sz="1000" b="1" dirty="0"/>
              <a:t>Regulatory/compliance</a:t>
            </a:r>
            <a:r>
              <a:rPr lang="en-US" sz="1000" dirty="0"/>
              <a:t>: Several entities have strict regulations for data protection. CMK helps comply with various requirements and provides the ability to track key management for regulatory purposes. </a:t>
            </a:r>
          </a:p>
          <a:p>
            <a:pPr marL="171450" indent="-171450" algn="just">
              <a:buFont typeface="Arial" panose="020B0604020202020204" pitchFamily="34" charset="0"/>
              <a:buChar char="•"/>
            </a:pPr>
            <a:r>
              <a:rPr lang="en-US" sz="1000" b="1" dirty="0"/>
              <a:t>Performance:  </a:t>
            </a:r>
            <a:r>
              <a:rPr lang="en-US" sz="1000" dirty="0"/>
              <a:t>There is no performance impact when using CMK.  It simply protects the account encryption key using the Azure Key Vault. </a:t>
            </a:r>
          </a:p>
        </p:txBody>
      </p:sp>
    </p:spTree>
    <p:extLst>
      <p:ext uri="{BB962C8B-B14F-4D97-AF65-F5344CB8AC3E}">
        <p14:creationId xmlns:p14="http://schemas.microsoft.com/office/powerpoint/2010/main" val="99870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Cross-subscription support for SQL MI database copy and move - GA refresh!</a:t>
            </a:r>
            <a:endParaRPr lang="en-US" sz="1000" dirty="0">
              <a:latin typeface="+mj-lt"/>
            </a:endParaRPr>
          </a:p>
          <a:p>
            <a:pPr algn="just"/>
            <a:r>
              <a:rPr lang="en-US" sz="1000" dirty="0">
                <a:latin typeface="+mj-lt"/>
              </a:rPr>
              <a:t>MS announced the refresh of database copy and </a:t>
            </a:r>
            <a:r>
              <a:rPr lang="en-US" sz="1000" b="1" dirty="0">
                <a:latin typeface="+mj-lt"/>
              </a:rPr>
              <a:t>move functionality. </a:t>
            </a:r>
            <a:r>
              <a:rPr lang="en-US" sz="1000" dirty="0">
                <a:latin typeface="+mj-lt"/>
              </a:rPr>
              <a:t>This refresh is </a:t>
            </a:r>
            <a:r>
              <a:rPr lang="ru-RU" sz="1000" dirty="0">
                <a:latin typeface="+mj-lt"/>
              </a:rPr>
              <a:t>bringing</a:t>
            </a:r>
            <a:r>
              <a:rPr lang="en-US" sz="1000" dirty="0">
                <a:latin typeface="+mj-lt"/>
              </a:rPr>
              <a:t> support for cross-subscription copy and move operations within an Azure tenant. This means that if you are using multiple subscriptions under the same Azure tenant and are hosting multiple </a:t>
            </a:r>
            <a:r>
              <a:rPr lang="en-US" sz="1000" b="1" dirty="0">
                <a:latin typeface="+mj-lt"/>
              </a:rPr>
              <a:t>SQL Managed Instances </a:t>
            </a:r>
            <a:r>
              <a:rPr lang="en-US" sz="1000" dirty="0">
                <a:latin typeface="+mj-lt"/>
              </a:rPr>
              <a:t>under those subscriptions, now it is possible to perform online, cross-instance database copy and move operations across all instances under the same tenant.</a:t>
            </a:r>
          </a:p>
          <a:p>
            <a:pPr algn="just"/>
            <a:r>
              <a:rPr lang="en-US" sz="1000" dirty="0">
                <a:latin typeface="+mj-lt"/>
              </a:rPr>
              <a:t>This is especially useful for those who are separating test and production environments with different subscriptions. Now,  it is possible to promote a prepared database in </a:t>
            </a:r>
            <a:r>
              <a:rPr lang="ru-RU" sz="1000" dirty="0">
                <a:latin typeface="+mj-lt"/>
              </a:rPr>
              <a:t>a </a:t>
            </a:r>
            <a:r>
              <a:rPr lang="en-US" sz="1000" dirty="0">
                <a:latin typeface="+mj-lt"/>
              </a:rPr>
              <a:t>test environment to </a:t>
            </a:r>
            <a:r>
              <a:rPr lang="ru-RU" sz="1000" dirty="0">
                <a:latin typeface="+mj-lt"/>
              </a:rPr>
              <a:t>the </a:t>
            </a:r>
            <a:r>
              <a:rPr lang="en-US" sz="1000" dirty="0">
                <a:latin typeface="+mj-lt"/>
              </a:rPr>
              <a:t>production subscription and environment or to bring </a:t>
            </a:r>
            <a:r>
              <a:rPr lang="ru-RU" sz="1000" dirty="0">
                <a:latin typeface="+mj-lt"/>
              </a:rPr>
              <a:t>the </a:t>
            </a:r>
            <a:r>
              <a:rPr lang="en-US" sz="1000" dirty="0">
                <a:latin typeface="+mj-lt"/>
              </a:rPr>
              <a:t>production database to your test subscription to thoroughly investigate a new query performance regression.</a:t>
            </a:r>
          </a:p>
          <a:p>
            <a:pPr marL="171450" indent="-171450" algn="just">
              <a:buFont typeface="Arial" panose="020B0604020202020204" pitchFamily="34" charset="0"/>
              <a:buChar char="•"/>
            </a:pPr>
            <a:r>
              <a:rPr lang="en-US" sz="1000" b="1" dirty="0">
                <a:latin typeface="+mj-lt"/>
              </a:rPr>
              <a:t>Cross-subscriptions are supported </a:t>
            </a:r>
            <a:r>
              <a:rPr lang="en-US" sz="1000" dirty="0">
                <a:latin typeface="+mj-lt"/>
              </a:rPr>
              <a:t>with all standard interfaces, meaning via Azure portal, Azure PowerShell and CLI and REST API.</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3"/>
              </a:rPr>
              <a:t>Public Preview: Free SQL Managed Instance</a:t>
            </a:r>
            <a:endParaRPr lang="en-US" sz="1000" dirty="0"/>
          </a:p>
          <a:p>
            <a:pPr algn="just"/>
            <a:r>
              <a:rPr lang="en-US" sz="1000" dirty="0"/>
              <a:t>Full capabilities of </a:t>
            </a:r>
            <a:r>
              <a:rPr lang="en-US" sz="1000" b="1" dirty="0"/>
              <a:t>SQL Managed Instance</a:t>
            </a:r>
            <a:r>
              <a:rPr lang="en-US" sz="1000" dirty="0"/>
              <a:t>, now available </a:t>
            </a:r>
            <a:r>
              <a:rPr lang="en-US" sz="1000" b="1" dirty="0"/>
              <a:t>for free</a:t>
            </a:r>
            <a:r>
              <a:rPr lang="en-US" sz="1000" dirty="0"/>
              <a:t>. MS recognizes the significance of effortless cloud migrations to the enhancement of database operations. </a:t>
            </a:r>
            <a:r>
              <a:rPr lang="en-US" sz="1000" b="1" dirty="0"/>
              <a:t>With 4 or 8 </a:t>
            </a:r>
            <a:r>
              <a:rPr lang="en-US" sz="1000" b="1" dirty="0" err="1"/>
              <a:t>vCores</a:t>
            </a:r>
            <a:r>
              <a:rPr lang="en-US" sz="1000" b="1" dirty="0"/>
              <a:t> and 32GB of user data, SQL Managed Instance simplifies testing of cloud migrations, ensuring a seamless transition while mitigating potential complications</a:t>
            </a:r>
            <a:r>
              <a:rPr lang="en-US" sz="1000" dirty="0"/>
              <a:t>. Explore a solution that offers efficiency, scalability, and security. Free SQL Managed Instance empowers to optimize database operations, reduce downtime, and realize improved performance.</a:t>
            </a:r>
          </a:p>
          <a:p>
            <a:pPr marL="171450" indent="-171450" algn="just">
              <a:buFont typeface="Arial" panose="020B0604020202020204" pitchFamily="34" charset="0"/>
              <a:buChar char="•"/>
            </a:pPr>
            <a:r>
              <a:rPr lang="en-US" sz="1000" dirty="0"/>
              <a:t>General Purpose instance with up to 100 databases</a:t>
            </a:r>
          </a:p>
          <a:p>
            <a:pPr marL="171450" indent="-171450" algn="just">
              <a:buFont typeface="Arial" panose="020B0604020202020204" pitchFamily="34" charset="0"/>
              <a:buChar char="•"/>
            </a:pPr>
            <a:r>
              <a:rPr lang="en-US" sz="1000" dirty="0"/>
              <a:t>720 </a:t>
            </a:r>
            <a:r>
              <a:rPr lang="en-US" sz="1000" dirty="0" err="1"/>
              <a:t>vCore</a:t>
            </a:r>
            <a:r>
              <a:rPr lang="en-US" sz="1000" dirty="0"/>
              <a:t> hours of compute every month (do not accumulate)</a:t>
            </a:r>
          </a:p>
          <a:p>
            <a:pPr marL="171450" indent="-171450" algn="just">
              <a:buFont typeface="Arial" panose="020B0604020202020204" pitchFamily="34" charset="0"/>
              <a:buChar char="•"/>
            </a:pPr>
            <a:r>
              <a:rPr lang="en-US" sz="1000" dirty="0"/>
              <a:t>64 GB of storage</a:t>
            </a:r>
          </a:p>
          <a:p>
            <a:pPr marL="171450" indent="-171450" algn="just">
              <a:buFont typeface="Arial" panose="020B0604020202020204" pitchFamily="34" charset="0"/>
              <a:buChar char="•"/>
            </a:pPr>
            <a:r>
              <a:rPr lang="en-US" sz="1000" dirty="0"/>
              <a:t>One instance per Azure subscription</a:t>
            </a:r>
          </a:p>
          <a:p>
            <a:pPr marL="171450" indent="-171450" algn="just">
              <a:buFont typeface="Arial" panose="020B0604020202020204" pitchFamily="34" charset="0"/>
              <a:buChar char="•"/>
            </a:pPr>
            <a:r>
              <a:rPr lang="en-US" sz="1000" dirty="0"/>
              <a:t>The instance is automatically stopped when you reach the monthly </a:t>
            </a:r>
            <a:r>
              <a:rPr lang="en-US" sz="1000" dirty="0" err="1"/>
              <a:t>vCore</a:t>
            </a:r>
            <a:r>
              <a:rPr lang="en-US" sz="1000" dirty="0"/>
              <a:t> limit; managed instance starts automatically when credits are available again, or you can manually stop it to preserve free monthly </a:t>
            </a:r>
            <a:r>
              <a:rPr lang="en-US" sz="1000" dirty="0" err="1"/>
              <a:t>vCore</a:t>
            </a:r>
            <a:r>
              <a:rPr lang="en-US" sz="1000" dirty="0"/>
              <a:t> hours</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Error Logs for Azure Database for MySQL - Flexible Server (Preview)</a:t>
            </a:r>
            <a:endParaRPr lang="en-US" sz="1000" dirty="0"/>
          </a:p>
          <a:p>
            <a:pPr algn="just"/>
            <a:r>
              <a:rPr lang="en-US" sz="1000" dirty="0"/>
              <a:t>MS announced the public preview of the </a:t>
            </a:r>
            <a:r>
              <a:rPr lang="en-US" sz="1000" b="1" dirty="0"/>
              <a:t>Error Logs feature for Azure Database for MySQL – Flexible Server!</a:t>
            </a:r>
            <a:r>
              <a:rPr lang="en-US" sz="1000" dirty="0"/>
              <a:t> This feature empowers to </a:t>
            </a:r>
            <a:r>
              <a:rPr lang="en-US" sz="1000" b="1" dirty="0"/>
              <a:t>gain direct access to MySQL error logs</a:t>
            </a:r>
            <a:r>
              <a:rPr lang="en-US" sz="1000" dirty="0"/>
              <a:t>, significantly enhancing troubleshooting capabilities and providing transparency and independence in managing database environment.</a:t>
            </a:r>
          </a:p>
          <a:p>
            <a:pPr algn="just"/>
            <a:r>
              <a:rPr lang="en-US" sz="1000" dirty="0"/>
              <a:t>Note: The Server Logs feature, including Error Logs, is available for all new servers created after November 14th, 2023. For existing servers, this feature will be made available after their next scheduled maintenance estimated to be performed in January 2024.</a:t>
            </a:r>
          </a:p>
          <a:p>
            <a:pPr algn="just"/>
            <a:r>
              <a:rPr lang="en-US" sz="1000" dirty="0"/>
              <a:t>Key benefits associated with the Error Logs feature include:</a:t>
            </a:r>
          </a:p>
          <a:p>
            <a:pPr marL="171450" indent="-171450" algn="just">
              <a:buFont typeface="Arial" panose="020B0604020202020204" pitchFamily="34" charset="0"/>
              <a:buChar char="•"/>
            </a:pPr>
            <a:r>
              <a:rPr lang="en-US" sz="1000" b="1" dirty="0"/>
              <a:t>Efficient troubleshooting</a:t>
            </a:r>
            <a:r>
              <a:rPr lang="en-US" sz="1000" dirty="0"/>
              <a:t>: You can maintain MySQL error log files under Server Logs feature and download them for up to 7 days, enabling efficient issue identification and resolution.</a:t>
            </a:r>
          </a:p>
          <a:p>
            <a:pPr marL="171450" indent="-171450" algn="just">
              <a:buFont typeface="Arial" panose="020B0604020202020204" pitchFamily="34" charset="0"/>
              <a:buChar char="•"/>
            </a:pPr>
            <a:r>
              <a:rPr lang="en-US" sz="1000" b="1" dirty="0"/>
              <a:t>Enhanced security: </a:t>
            </a:r>
            <a:r>
              <a:rPr lang="en-US" sz="1000" dirty="0"/>
              <a:t>You can use Error Logs to proactively detect and respond to unauthorized access attempts, failed login attempts, and other security-related events.</a:t>
            </a:r>
          </a:p>
          <a:p>
            <a:pPr marL="171450" indent="-171450" algn="just">
              <a:buFont typeface="Arial" panose="020B0604020202020204" pitchFamily="34" charset="0"/>
              <a:buChar char="•"/>
            </a:pPr>
            <a:r>
              <a:rPr lang="en-US" sz="1000" b="1" dirty="0"/>
              <a:t>Increased transparency: </a:t>
            </a:r>
            <a:r>
              <a:rPr lang="en-US" sz="1000" dirty="0"/>
              <a:t>Enabling exposure of MySQL error logs in the Azure portal allows for a user-friendly interface to monitor your workload and troubleshoot issues.</a:t>
            </a:r>
          </a:p>
        </p:txBody>
      </p:sp>
    </p:spTree>
    <p:extLst>
      <p:ext uri="{BB962C8B-B14F-4D97-AF65-F5344CB8AC3E}">
        <p14:creationId xmlns:p14="http://schemas.microsoft.com/office/powerpoint/2010/main" val="341872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Azure Stream Analytics No-code Editor: new features and improvements in Jan 2024</a:t>
            </a:r>
            <a:endParaRPr lang="en-US" sz="1000" dirty="0">
              <a:latin typeface="+mj-lt"/>
            </a:endParaRPr>
          </a:p>
          <a:p>
            <a:pPr algn="just"/>
            <a:r>
              <a:rPr lang="en-US" sz="1000" dirty="0">
                <a:latin typeface="+mj-lt"/>
              </a:rPr>
              <a:t>The Stream Analytics no-code editor empowers users to develop a </a:t>
            </a:r>
            <a:r>
              <a:rPr lang="en-US" sz="1000" b="1" dirty="0">
                <a:latin typeface="+mj-lt"/>
              </a:rPr>
              <a:t>Stream Analytics job seamlessly</a:t>
            </a:r>
            <a:r>
              <a:rPr lang="en-US" sz="1000" dirty="0">
                <a:latin typeface="+mj-lt"/>
              </a:rPr>
              <a:t>, without the need to write any code. </a:t>
            </a:r>
            <a:r>
              <a:rPr lang="en-US" sz="1000" b="1" dirty="0">
                <a:latin typeface="+mj-lt"/>
              </a:rPr>
              <a:t>MS introduced several </a:t>
            </a:r>
            <a:r>
              <a:rPr lang="en-US" sz="1000" dirty="0">
                <a:latin typeface="+mj-lt"/>
              </a:rPr>
              <a:t>new features and improvements to enhance the no-code experience, providing users with a more intuitive experience. Notable improvements include:</a:t>
            </a:r>
          </a:p>
          <a:p>
            <a:pPr marL="171450" indent="-171450" algn="just">
              <a:buFont typeface="Arial" panose="020B0604020202020204" pitchFamily="34" charset="0"/>
              <a:buChar char="•"/>
            </a:pPr>
            <a:r>
              <a:rPr lang="en-US" sz="1000" dirty="0">
                <a:latin typeface="+mj-lt"/>
              </a:rPr>
              <a:t>Enhanced operator operation experience on the canvas</a:t>
            </a:r>
          </a:p>
          <a:p>
            <a:pPr marL="171450" indent="-171450" algn="just">
              <a:buFont typeface="Arial" panose="020B0604020202020204" pitchFamily="34" charset="0"/>
              <a:buChar char="•"/>
            </a:pPr>
            <a:r>
              <a:rPr lang="en-US" sz="1000" dirty="0">
                <a:latin typeface="+mj-lt"/>
              </a:rPr>
              <a:t>Introducing instructional bubbles for new jobs</a:t>
            </a:r>
          </a:p>
          <a:p>
            <a:pPr marL="171450" indent="-171450" algn="just">
              <a:buFont typeface="Arial" panose="020B0604020202020204" pitchFamily="34" charset="0"/>
              <a:buChar char="•"/>
            </a:pPr>
            <a:r>
              <a:rPr lang="en-US" sz="1000" dirty="0">
                <a:latin typeface="+mj-lt"/>
              </a:rPr>
              <a:t>Switch to </a:t>
            </a:r>
            <a:r>
              <a:rPr lang="ru-RU" sz="1000" dirty="0">
                <a:latin typeface="+mj-lt"/>
              </a:rPr>
              <a:t>the </a:t>
            </a:r>
            <a:r>
              <a:rPr lang="en-US" sz="1000" dirty="0">
                <a:latin typeface="+mj-lt"/>
              </a:rPr>
              <a:t>query editor from the no-code editor</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3"/>
              </a:rPr>
              <a:t>Generally available: Azure Stream Analytics in seven more regions</a:t>
            </a:r>
            <a:endParaRPr lang="en-US" sz="1000" dirty="0"/>
          </a:p>
          <a:p>
            <a:pPr algn="just"/>
            <a:r>
              <a:rPr lang="en-US" sz="1000" b="1" dirty="0"/>
              <a:t>Azure Stream Analytics is now generally available </a:t>
            </a:r>
            <a:r>
              <a:rPr lang="en-US" sz="1000" dirty="0"/>
              <a:t>in seven more regions:</a:t>
            </a:r>
          </a:p>
          <a:p>
            <a:pPr marL="171450" indent="-171450" algn="just">
              <a:buFont typeface="Arial" panose="020B0604020202020204" pitchFamily="34" charset="0"/>
              <a:buChar char="•"/>
            </a:pPr>
            <a:r>
              <a:rPr lang="en-US" sz="1000" dirty="0"/>
              <a:t>Italy North</a:t>
            </a:r>
          </a:p>
          <a:p>
            <a:pPr marL="171450" indent="-171450" algn="just">
              <a:buFont typeface="Arial" panose="020B0604020202020204" pitchFamily="34" charset="0"/>
              <a:buChar char="•"/>
            </a:pPr>
            <a:r>
              <a:rPr lang="en-US" sz="1000" dirty="0"/>
              <a:t>Poland Central</a:t>
            </a:r>
          </a:p>
          <a:p>
            <a:pPr marL="171450" indent="-171450" algn="just">
              <a:buFont typeface="Arial" panose="020B0604020202020204" pitchFamily="34" charset="0"/>
              <a:buChar char="•"/>
            </a:pPr>
            <a:r>
              <a:rPr lang="en-US" sz="1000" dirty="0"/>
              <a:t>Qatar Central</a:t>
            </a:r>
          </a:p>
          <a:p>
            <a:pPr marL="171450" indent="-171450" algn="just">
              <a:buFont typeface="Arial" panose="020B0604020202020204" pitchFamily="34" charset="0"/>
              <a:buChar char="•"/>
            </a:pPr>
            <a:r>
              <a:rPr lang="en-US" sz="1000" dirty="0"/>
              <a:t>Brazil Southeast</a:t>
            </a:r>
          </a:p>
          <a:p>
            <a:pPr marL="171450" indent="-171450" algn="just">
              <a:buFont typeface="Arial" panose="020B0604020202020204" pitchFamily="34" charset="0"/>
              <a:buChar char="•"/>
            </a:pPr>
            <a:r>
              <a:rPr lang="en-US" sz="1000" dirty="0"/>
              <a:t>Israel Central</a:t>
            </a:r>
          </a:p>
          <a:p>
            <a:pPr marL="171450" indent="-171450" algn="just">
              <a:buFont typeface="Arial" panose="020B0604020202020204" pitchFamily="34" charset="0"/>
              <a:buChar char="•"/>
            </a:pPr>
            <a:r>
              <a:rPr lang="en-US" sz="1000" dirty="0"/>
              <a:t>Spain Central</a:t>
            </a:r>
          </a:p>
          <a:p>
            <a:pPr marL="171450" indent="-171450" algn="just">
              <a:buFont typeface="Arial" panose="020B0604020202020204" pitchFamily="34" charset="0"/>
              <a:buChar char="•"/>
            </a:pPr>
            <a:r>
              <a:rPr lang="en-US" sz="1000" dirty="0"/>
              <a:t>Mexico Central</a:t>
            </a:r>
          </a:p>
        </p:txBody>
      </p:sp>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General availability: Security Update for Application Gateway WAF CVE-2023-50164</a:t>
            </a:r>
            <a:endParaRPr lang="ru-RU" sz="1000" dirty="0"/>
          </a:p>
          <a:p>
            <a:pPr algn="just"/>
            <a:r>
              <a:rPr lang="en-US" sz="1000" b="1" dirty="0"/>
              <a:t>MS deployed a new managed rule to address the security vulnerability CVE-2023-50164</a:t>
            </a:r>
            <a:r>
              <a:rPr lang="en-US" sz="1000" dirty="0"/>
              <a:t>. This security vulnerability could potentially impact the application.</a:t>
            </a:r>
          </a:p>
          <a:p>
            <a:pPr algn="just"/>
            <a:r>
              <a:rPr lang="en-US" sz="1000" dirty="0"/>
              <a:t>The fix has been rolled out for the ruleset </a:t>
            </a:r>
            <a:r>
              <a:rPr lang="en-US" sz="1000" b="1" dirty="0"/>
              <a:t>versions listed below.  </a:t>
            </a:r>
            <a:r>
              <a:rPr lang="en-US" sz="1000" dirty="0"/>
              <a:t>If you believe that your application is vulnerable to this exploit MS recommends changing the action of this rule from log to block. Please note that </a:t>
            </a:r>
            <a:r>
              <a:rPr lang="en-US" sz="1000" b="1" dirty="0"/>
              <a:t>anomaly score action is not supported by this rule.</a:t>
            </a:r>
          </a:p>
          <a:p>
            <a:pPr marL="171450" indent="-171450" algn="just">
              <a:buFont typeface="Arial" panose="020B0604020202020204" pitchFamily="34" charset="0"/>
              <a:buChar char="•"/>
            </a:pPr>
            <a:r>
              <a:rPr lang="en-US" sz="1000" dirty="0"/>
              <a:t>Default Ruleset (DRS): 2.1</a:t>
            </a:r>
          </a:p>
          <a:p>
            <a:pPr algn="just"/>
            <a:r>
              <a:rPr lang="en-US" sz="1000" dirty="0"/>
              <a:t>Note: This rule is only </a:t>
            </a:r>
            <a:r>
              <a:rPr lang="en-US" sz="1000" b="1" dirty="0"/>
              <a:t>supported on WAFv2</a:t>
            </a:r>
            <a:r>
              <a:rPr lang="en-US" sz="1000" dirty="0"/>
              <a:t>. Older WAFs running CRS 3.1 only support logging mode for this rule.</a:t>
            </a:r>
          </a:p>
        </p:txBody>
      </p:sp>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Change tracking and inventory with Log Analytics agent in Azure Automation will be retired on 31 August 2024</a:t>
            </a:r>
            <a:endParaRPr lang="en-US" sz="1000" dirty="0">
              <a:latin typeface="+mj-lt"/>
            </a:endParaRPr>
          </a:p>
          <a:p>
            <a:pPr algn="just"/>
            <a:r>
              <a:rPr lang="en-US" sz="1000" b="1" dirty="0">
                <a:latin typeface="+mj-lt"/>
              </a:rPr>
              <a:t>On 31 August 2024, change tracking and inventory </a:t>
            </a:r>
            <a:r>
              <a:rPr lang="en-US" sz="1000" dirty="0">
                <a:latin typeface="+mj-lt"/>
              </a:rPr>
              <a:t>with Log Analytics agent in Azure Automation will be retired. You'll need to migrate to change tracking and inventory in Azure Monitoring Agent by that date.</a:t>
            </a:r>
          </a:p>
          <a:p>
            <a:pPr algn="just"/>
            <a:r>
              <a:rPr lang="en-US" sz="1000" dirty="0">
                <a:latin typeface="+mj-lt"/>
              </a:rPr>
              <a:t>In addition to the familiar capabilities you already use, change tracking and inventory in Azure Monitoring Agent offers key improvements such as:</a:t>
            </a:r>
          </a:p>
          <a:p>
            <a:pPr marL="171450" indent="-171450" algn="just">
              <a:buFont typeface="Arial" panose="020B0604020202020204" pitchFamily="34" charset="0"/>
              <a:buChar char="•"/>
            </a:pPr>
            <a:r>
              <a:rPr lang="en-US" sz="1000" b="1" dirty="0">
                <a:latin typeface="+mj-lt"/>
              </a:rPr>
              <a:t>Enhanced security and reliability.</a:t>
            </a:r>
          </a:p>
          <a:p>
            <a:pPr marL="171450" indent="-171450" algn="just">
              <a:buFont typeface="Arial" panose="020B0604020202020204" pitchFamily="34" charset="0"/>
              <a:buChar char="•"/>
            </a:pPr>
            <a:r>
              <a:rPr lang="en-US" sz="1000" b="1" dirty="0">
                <a:latin typeface="+mj-lt"/>
              </a:rPr>
              <a:t>At-scale onboarding with Azure Policy.</a:t>
            </a:r>
          </a:p>
          <a:p>
            <a:pPr marL="171450" indent="-171450" algn="just">
              <a:buFont typeface="Arial" panose="020B0604020202020204" pitchFamily="34" charset="0"/>
              <a:buChar char="•"/>
            </a:pPr>
            <a:r>
              <a:rPr lang="en-US" sz="1000" b="1" dirty="0">
                <a:latin typeface="+mj-lt"/>
              </a:rPr>
              <a:t>The ability to manage change and inventory with data collection rules.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On 31 August 2024, both the update management feature of Azure Automation and the Log Analytics agent it uses will be retired</a:t>
            </a:r>
            <a:endParaRPr lang="en-US" sz="1000" dirty="0"/>
          </a:p>
          <a:p>
            <a:pPr algn="just"/>
            <a:r>
              <a:rPr lang="en-US" sz="1000" b="1" dirty="0"/>
              <a:t>On 31 August 2024, both the update management feature </a:t>
            </a:r>
            <a:r>
              <a:rPr lang="en-US" sz="1000" dirty="0"/>
              <a:t>of Azure Automation and the Log Analytics agent it uses will be retired. It is needed to begin assessing and patching virtual machines using Azure Update Manager by that date.</a:t>
            </a:r>
          </a:p>
          <a:p>
            <a:pPr algn="just"/>
            <a:r>
              <a:rPr lang="en-US" sz="1000" b="1" dirty="0"/>
              <a:t>Azure Update Manager is available at no charge for managing </a:t>
            </a:r>
            <a:r>
              <a:rPr lang="en-US" sz="1000" dirty="0"/>
              <a:t>Azure Virtual Machines and Azure Stack HCI VMs. For Azure Arc–enabled servers, the price is $5 per server per month.</a:t>
            </a:r>
          </a:p>
          <a:p>
            <a:pPr algn="just"/>
            <a:r>
              <a:rPr lang="en-US" sz="1000" dirty="0"/>
              <a:t>In addition to the familiar features already use, Azure Update Manager offers key improvements including:</a:t>
            </a:r>
          </a:p>
          <a:p>
            <a:pPr marL="171450" indent="-171450" algn="just">
              <a:buFont typeface="Arial" panose="020B0604020202020204" pitchFamily="34" charset="0"/>
              <a:buChar char="•"/>
            </a:pPr>
            <a:r>
              <a:rPr lang="en-US" sz="1000" b="1" dirty="0"/>
              <a:t>Zero-step onboarding with native functionality </a:t>
            </a:r>
            <a:r>
              <a:rPr lang="en-US" sz="1000" dirty="0"/>
              <a:t>built on Azure Compute and Azure Arc.</a:t>
            </a:r>
          </a:p>
          <a:p>
            <a:pPr marL="171450" indent="-171450" algn="just">
              <a:buFont typeface="Arial" panose="020B0604020202020204" pitchFamily="34" charset="0"/>
              <a:buChar char="•"/>
            </a:pPr>
            <a:r>
              <a:rPr lang="en-US" sz="1000" b="1" dirty="0"/>
              <a:t>Granular, per-resource access control</a:t>
            </a:r>
            <a:r>
              <a:rPr lang="en-US" sz="1000" dirty="0"/>
              <a:t>, and role-based access control.</a:t>
            </a:r>
          </a:p>
          <a:p>
            <a:pPr marL="171450" indent="-171450" algn="just">
              <a:buFont typeface="Arial" panose="020B0604020202020204" pitchFamily="34" charset="0"/>
              <a:buChar char="•"/>
            </a:pPr>
            <a:r>
              <a:rPr lang="en-US" sz="1000" b="1" dirty="0"/>
              <a:t>Greater flexibility with Azure-orchestrated </a:t>
            </a:r>
            <a:r>
              <a:rPr lang="en-US" sz="1000" dirty="0"/>
              <a:t>auto-patching, customer-defined maintenance schedules, and </a:t>
            </a:r>
            <a:r>
              <a:rPr lang="en-US" sz="1000" dirty="0" err="1"/>
              <a:t>hotpatching</a:t>
            </a:r>
            <a:r>
              <a:rPr lang="en-US" sz="1000" dirty="0"/>
              <a:t>.</a:t>
            </a:r>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GitHub Copilot Chat now generally available for organizations and individuals</a:t>
            </a:r>
            <a:endParaRPr lang="en-US" sz="1000" dirty="0">
              <a:latin typeface="+mj-lt"/>
            </a:endParaRPr>
          </a:p>
          <a:p>
            <a:pPr algn="just"/>
            <a:r>
              <a:rPr lang="en-US" sz="1000" b="1" dirty="0">
                <a:latin typeface="+mj-lt"/>
              </a:rPr>
              <a:t>GitHub Copilot Chat is now generally available for both Visual Studio Code and Visual Studio, and is included in all GitHub Copilot </a:t>
            </a:r>
            <a:r>
              <a:rPr lang="en-US" sz="1000" dirty="0">
                <a:latin typeface="+mj-lt"/>
              </a:rPr>
              <a:t>plans alongside the original GitHub Copilot productivity boosting code completion capabilities. It is also available at no cost to verified teachers, students, and maintainers of popular </a:t>
            </a:r>
            <a:r>
              <a:rPr lang="ru-RU" sz="1000" dirty="0">
                <a:latin typeface="+mj-lt"/>
              </a:rPr>
              <a:t>open-source</a:t>
            </a:r>
            <a:r>
              <a:rPr lang="en-US" sz="1000" dirty="0">
                <a:latin typeface="+mj-lt"/>
              </a:rPr>
              <a:t> projects.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Naming Made Easy: AI-Powered Rename Suggestions</a:t>
            </a:r>
            <a:endParaRPr lang="en-US" sz="1000" dirty="0"/>
          </a:p>
          <a:p>
            <a:pPr algn="just"/>
            <a:r>
              <a:rPr lang="en-US" sz="1000" dirty="0"/>
              <a:t>The </a:t>
            </a:r>
            <a:r>
              <a:rPr lang="en-US" sz="1000" b="1" dirty="0"/>
              <a:t>latest Visual Studio Preview via GitHub Copilot Chat extension introduced an AI-powered rename suggestions</a:t>
            </a:r>
            <a:r>
              <a:rPr lang="en-US" sz="1000" dirty="0"/>
              <a:t>. This feature doesn’t just suggest names; it learns how identifier is used and code style to propose identifiers that seamlessly fit into codebase. It’s like having a dedicated naming expert by your side, enhancing code while </a:t>
            </a:r>
            <a:r>
              <a:rPr lang="en-US" sz="1000" b="0" i="0" dirty="0">
                <a:solidFill>
                  <a:srgbClr val="333333"/>
                </a:solidFill>
                <a:effectLst/>
              </a:rPr>
              <a:t>keeping in the coding flow.</a:t>
            </a:r>
          </a:p>
          <a:p>
            <a:pPr algn="just"/>
            <a:r>
              <a:rPr lang="en-US" sz="1000" b="0" i="1" dirty="0">
                <a:solidFill>
                  <a:srgbClr val="333333"/>
                </a:solidFill>
                <a:effectLst/>
              </a:rPr>
              <a:t>Note: This feature is available in Visual Studio 17.9 Preview 1. There is currently a known issue in Preview 2. We are currently working on resolving the issue as soon as possible.</a:t>
            </a:r>
            <a:endParaRPr lang="en-US" sz="1000" dirty="0"/>
          </a:p>
        </p:txBody>
      </p:sp>
    </p:spTree>
    <p:extLst>
      <p:ext uri="{BB962C8B-B14F-4D97-AF65-F5344CB8AC3E}">
        <p14:creationId xmlns:p14="http://schemas.microsoft.com/office/powerpoint/2010/main" val="32000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Azure Load Testing supports Web Driver Sampler plugin for Apache </a:t>
            </a:r>
            <a:r>
              <a:rPr lang="en-US" sz="1000" dirty="0" err="1">
                <a:latin typeface="+mj-lt"/>
                <a:hlinkClick r:id="rId2"/>
              </a:rPr>
              <a:t>Jmeter</a:t>
            </a:r>
            <a:endParaRPr lang="en-US" sz="1000" dirty="0">
              <a:latin typeface="+mj-lt"/>
            </a:endParaRPr>
          </a:p>
          <a:p>
            <a:pPr algn="just"/>
            <a:r>
              <a:rPr lang="en-US" sz="1000" dirty="0">
                <a:latin typeface="+mj-lt"/>
              </a:rPr>
              <a:t>By supporting the </a:t>
            </a:r>
            <a:r>
              <a:rPr lang="en-US" sz="1000" b="1" dirty="0">
                <a:latin typeface="+mj-lt"/>
              </a:rPr>
              <a:t>Web Driver Sampler plugin for Apache JMeter, Azure Load Testing lets </a:t>
            </a:r>
            <a:r>
              <a:rPr lang="en-US" sz="1000" dirty="0">
                <a:latin typeface="+mj-lt"/>
              </a:rPr>
              <a:t>collect and analyze the performance metrics as experienced by the end user.</a:t>
            </a:r>
          </a:p>
          <a:p>
            <a:pPr algn="just"/>
            <a:r>
              <a:rPr lang="en-US" sz="1000" dirty="0">
                <a:latin typeface="+mj-lt"/>
              </a:rPr>
              <a:t>It is possible to measure the browser response time which includes the time taken for JavaScript execution, CSS transforms, etc. It is possible to use the Web Driver Sampler with a minimal load along with the other samplers in your test script to gauge the end user performance metrics while the backend is under load.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Azure Load Testing supports fetching secrets from Azure Key Vault with access restrictions (private AKV)</a:t>
            </a:r>
            <a:endParaRPr lang="en-US" sz="1000" dirty="0"/>
          </a:p>
          <a:p>
            <a:pPr algn="just"/>
            <a:r>
              <a:rPr lang="en-US" sz="1000" dirty="0"/>
              <a:t>In </a:t>
            </a:r>
            <a:r>
              <a:rPr lang="en-US" sz="1000" b="1" dirty="0"/>
              <a:t>Azure Load Testing</a:t>
            </a:r>
            <a:r>
              <a:rPr lang="en-US" sz="1000" dirty="0"/>
              <a:t>, you can use secrets from </a:t>
            </a:r>
            <a:r>
              <a:rPr lang="en-US" sz="1000" b="1" dirty="0"/>
              <a:t>Azure Key Vault </a:t>
            </a:r>
            <a:r>
              <a:rPr lang="en-US" sz="1000" dirty="0"/>
              <a:t>to set up your load test. If access to the Key Vault is restricted by a firewall or virtual networking, you can now access secrets from such a Key Vault by granting access to Azure Load Testing as a trusted Azure service.</a:t>
            </a:r>
          </a:p>
          <a:p>
            <a:pPr algn="just"/>
            <a:r>
              <a:rPr lang="en-US" sz="1000" dirty="0">
                <a:hlinkClick r:id="rId4"/>
              </a:rPr>
              <a:t>Create tests by adding HTTP requests in Azure Load Testing</a:t>
            </a:r>
            <a:endParaRPr lang="en-US" sz="1000" dirty="0"/>
          </a:p>
          <a:p>
            <a:pPr algn="just"/>
            <a:r>
              <a:rPr lang="en-US" sz="1000" b="1" i="0" dirty="0">
                <a:solidFill>
                  <a:srgbClr val="4C4C51"/>
                </a:solidFill>
                <a:effectLst/>
              </a:rPr>
              <a:t>Azure Load Testing has introduced </a:t>
            </a:r>
            <a:r>
              <a:rPr lang="en-US" sz="1000" b="0" i="0" dirty="0">
                <a:solidFill>
                  <a:srgbClr val="4C4C51"/>
                </a:solidFill>
                <a:effectLst/>
              </a:rPr>
              <a:t>a new feature that simplifies the process of creating load tests, you can now directly input your HTTP requests in the </a:t>
            </a:r>
            <a:r>
              <a:rPr lang="en-US" sz="1000" b="0" i="0" dirty="0" err="1">
                <a:solidFill>
                  <a:srgbClr val="4C4C51"/>
                </a:solidFill>
                <a:effectLst/>
              </a:rPr>
              <a:t>Auzure</a:t>
            </a:r>
            <a:r>
              <a:rPr lang="en-US" sz="1000" b="0" i="0" dirty="0">
                <a:solidFill>
                  <a:srgbClr val="4C4C51"/>
                </a:solidFill>
                <a:effectLst/>
              </a:rPr>
              <a:t> portal without the </a:t>
            </a:r>
            <a:r>
              <a:rPr lang="en-US" sz="1000" b="1" i="0" dirty="0">
                <a:solidFill>
                  <a:srgbClr val="4C4C51"/>
                </a:solidFill>
                <a:effectLst/>
              </a:rPr>
              <a:t>need for a JMeter script</a:t>
            </a:r>
            <a:r>
              <a:rPr lang="en-US" sz="1000" b="0" i="0" dirty="0">
                <a:solidFill>
                  <a:srgbClr val="4C4C51"/>
                </a:solidFill>
                <a:effectLst/>
              </a:rPr>
              <a:t>. This eliminates the need for prior knowledge of testing tools, making it more accessible for users to run tests.</a:t>
            </a:r>
          </a:p>
          <a:p>
            <a:pPr algn="just"/>
            <a:r>
              <a:rPr lang="en-US" sz="1000" b="1" i="0" dirty="0">
                <a:solidFill>
                  <a:srgbClr val="4C4C51"/>
                </a:solidFill>
                <a:effectLst/>
              </a:rPr>
              <a:t>Entering requests is straightforward </a:t>
            </a:r>
            <a:r>
              <a:rPr lang="en-US" sz="1000" b="0" i="0" dirty="0">
                <a:solidFill>
                  <a:srgbClr val="4C4C51"/>
                </a:solidFill>
                <a:effectLst/>
              </a:rPr>
              <a:t>– just specify the endpoint, HTTP method, headers, query parameters, and request body. If you prefer, you can even use a </a:t>
            </a:r>
            <a:r>
              <a:rPr lang="en-US" sz="1000" b="0" i="0" dirty="0" err="1">
                <a:solidFill>
                  <a:srgbClr val="4C4C51"/>
                </a:solidFill>
                <a:effectLst/>
              </a:rPr>
              <a:t>cURL</a:t>
            </a:r>
            <a:r>
              <a:rPr lang="en-US" sz="1000" b="0" i="0" dirty="0">
                <a:solidFill>
                  <a:srgbClr val="4C4C51"/>
                </a:solidFill>
                <a:effectLst/>
              </a:rPr>
              <a:t> command for the request. </a:t>
            </a:r>
          </a:p>
          <a:p>
            <a:pPr algn="just"/>
            <a:endParaRPr lang="en-US" sz="1000" dirty="0"/>
          </a:p>
          <a:p>
            <a:pPr algn="just"/>
            <a:endParaRPr lang="en-US" sz="1000" dirty="0"/>
          </a:p>
        </p:txBody>
      </p:sp>
    </p:spTree>
    <p:extLst>
      <p:ext uri="{BB962C8B-B14F-4D97-AF65-F5344CB8AC3E}">
        <p14:creationId xmlns:p14="http://schemas.microsoft.com/office/powerpoint/2010/main" val="223172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Microsoft Certified: Fabric Analytics Engineer Associate</a:t>
            </a:r>
            <a:endParaRPr lang="en-US" sz="1000" dirty="0">
              <a:latin typeface="+mj-lt"/>
            </a:endParaRPr>
          </a:p>
          <a:p>
            <a:pPr algn="just"/>
            <a:r>
              <a:rPr lang="en-US" sz="1000" dirty="0">
                <a:latin typeface="+mj-lt"/>
              </a:rPr>
              <a:t>As a candidate for this certification, you should have subject matter expertise in designing, creating, and deploying enterprise-scale data analytics solutions.</a:t>
            </a:r>
          </a:p>
          <a:p>
            <a:pPr algn="just"/>
            <a:r>
              <a:rPr lang="en-US" sz="1000" dirty="0">
                <a:latin typeface="+mj-lt"/>
              </a:rPr>
              <a:t>Your responsibilities for this role include transforming data into reusable analytics assets by using Microsoft Fabric components, such as:</a:t>
            </a:r>
          </a:p>
          <a:p>
            <a:pPr marL="171450" indent="-171450" algn="just">
              <a:buFont typeface="Arial" panose="020B0604020202020204" pitchFamily="34" charset="0"/>
              <a:buChar char="•"/>
            </a:pPr>
            <a:r>
              <a:rPr lang="en-US" sz="1000" b="1" dirty="0" err="1">
                <a:latin typeface="+mj-lt"/>
              </a:rPr>
              <a:t>Lakehouses</a:t>
            </a:r>
            <a:endParaRPr lang="en-US" sz="1000" b="1" dirty="0">
              <a:latin typeface="+mj-lt"/>
            </a:endParaRPr>
          </a:p>
          <a:p>
            <a:pPr marL="171450" indent="-171450" algn="just">
              <a:buFont typeface="Arial" panose="020B0604020202020204" pitchFamily="34" charset="0"/>
              <a:buChar char="•"/>
            </a:pPr>
            <a:r>
              <a:rPr lang="en-US" sz="1000" b="1" dirty="0">
                <a:latin typeface="+mj-lt"/>
              </a:rPr>
              <a:t>Data warehouses</a:t>
            </a:r>
          </a:p>
          <a:p>
            <a:pPr marL="171450" indent="-171450" algn="just">
              <a:buFont typeface="Arial" panose="020B0604020202020204" pitchFamily="34" charset="0"/>
              <a:buChar char="•"/>
            </a:pPr>
            <a:r>
              <a:rPr lang="en-US" sz="1000" b="1" dirty="0">
                <a:latin typeface="+mj-lt"/>
              </a:rPr>
              <a:t>Notebooks</a:t>
            </a:r>
          </a:p>
          <a:p>
            <a:pPr marL="171450" indent="-171450" algn="just">
              <a:buFont typeface="Arial" panose="020B0604020202020204" pitchFamily="34" charset="0"/>
              <a:buChar char="•"/>
            </a:pPr>
            <a:r>
              <a:rPr lang="en-US" sz="1000" b="1" dirty="0">
                <a:latin typeface="+mj-lt"/>
              </a:rPr>
              <a:t>Dataflows</a:t>
            </a:r>
          </a:p>
          <a:p>
            <a:pPr marL="171450" indent="-171450" algn="just">
              <a:buFont typeface="Arial" panose="020B0604020202020204" pitchFamily="34" charset="0"/>
              <a:buChar char="•"/>
            </a:pPr>
            <a:r>
              <a:rPr lang="en-US" sz="1000" b="1" dirty="0">
                <a:latin typeface="+mj-lt"/>
              </a:rPr>
              <a:t>Data pipelines</a:t>
            </a:r>
          </a:p>
          <a:p>
            <a:pPr marL="171450" indent="-171450" algn="just">
              <a:buFont typeface="Arial" panose="020B0604020202020204" pitchFamily="34" charset="0"/>
              <a:buChar char="•"/>
            </a:pPr>
            <a:r>
              <a:rPr lang="en-US" sz="1000" b="1" dirty="0">
                <a:latin typeface="+mj-lt"/>
              </a:rPr>
              <a:t>Semantic models</a:t>
            </a:r>
          </a:p>
          <a:p>
            <a:pPr marL="171450" indent="-171450" algn="just">
              <a:buFont typeface="Arial" panose="020B0604020202020204" pitchFamily="34" charset="0"/>
              <a:buChar char="•"/>
            </a:pPr>
            <a:r>
              <a:rPr lang="en-US" sz="1000" b="1" dirty="0">
                <a:latin typeface="+mj-lt"/>
              </a:rPr>
              <a:t>Reports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423992"/>
          </a:xfrm>
        </p:spPr>
        <p:txBody>
          <a:bodyPr/>
          <a:lstStyle/>
          <a:p>
            <a:r>
              <a:rPr lang="en-US" sz="1000" dirty="0">
                <a:hlinkClick r:id="rId3"/>
              </a:rPr>
              <a:t>GitHub Certification is GA</a:t>
            </a:r>
            <a:endParaRPr lang="en-US" sz="1000" dirty="0"/>
          </a:p>
          <a:p>
            <a:r>
              <a:rPr lang="en-US" sz="1000" dirty="0"/>
              <a:t>The GitHub released four new certification:</a:t>
            </a:r>
          </a:p>
          <a:p>
            <a:pPr marL="171450" indent="-171450">
              <a:buFont typeface="Arial" panose="020B0604020202020204" pitchFamily="34" charset="0"/>
              <a:buChar char="•"/>
            </a:pPr>
            <a:r>
              <a:rPr lang="en-US" sz="1000" b="1" dirty="0"/>
              <a:t>GitHub Foundations Certification</a:t>
            </a:r>
          </a:p>
          <a:p>
            <a:pPr marL="171450" indent="-171450">
              <a:buFont typeface="Arial" panose="020B0604020202020204" pitchFamily="34" charset="0"/>
              <a:buChar char="•"/>
            </a:pPr>
            <a:r>
              <a:rPr lang="en-US" sz="1000" b="1" dirty="0"/>
              <a:t>GitHub Actions Certification</a:t>
            </a:r>
          </a:p>
          <a:p>
            <a:pPr marL="171450" indent="-171450">
              <a:buFont typeface="Arial" panose="020B0604020202020204" pitchFamily="34" charset="0"/>
              <a:buChar char="•"/>
            </a:pPr>
            <a:r>
              <a:rPr lang="en-US" sz="1000" b="1" dirty="0"/>
              <a:t>GitHub Advanced Security Certification</a:t>
            </a:r>
          </a:p>
          <a:p>
            <a:pPr marL="171450" indent="-171450">
              <a:buFont typeface="Arial" panose="020B0604020202020204" pitchFamily="34" charset="0"/>
              <a:buChar char="•"/>
            </a:pPr>
            <a:r>
              <a:rPr lang="en-US" sz="1000" b="1" dirty="0"/>
              <a:t>GitHub Administration Certification</a:t>
            </a:r>
          </a:p>
          <a:p>
            <a:endParaRPr lang="en-US" sz="1000" dirty="0"/>
          </a:p>
        </p:txBody>
      </p:sp>
      <p:pic>
        <p:nvPicPr>
          <p:cNvPr id="5" name="Picture 4">
            <a:extLst>
              <a:ext uri="{FF2B5EF4-FFF2-40B4-BE49-F238E27FC236}">
                <a16:creationId xmlns:a16="http://schemas.microsoft.com/office/drawing/2014/main" id="{4ECBF275-291C-145D-5A20-CF95A67DE4C5}"/>
              </a:ext>
            </a:extLst>
          </p:cNvPr>
          <p:cNvPicPr>
            <a:picLocks noChangeAspect="1"/>
          </p:cNvPicPr>
          <p:nvPr/>
        </p:nvPicPr>
        <p:blipFill>
          <a:blip r:embed="rId4"/>
          <a:stretch>
            <a:fillRect/>
          </a:stretch>
        </p:blipFill>
        <p:spPr>
          <a:xfrm>
            <a:off x="412173" y="2279073"/>
            <a:ext cx="3640545" cy="970462"/>
          </a:xfrm>
          <a:prstGeom prst="rect">
            <a:avLst/>
          </a:prstGeom>
        </p:spPr>
      </p:pic>
    </p:spTree>
    <p:extLst>
      <p:ext uri="{BB962C8B-B14F-4D97-AF65-F5344CB8AC3E}">
        <p14:creationId xmlns:p14="http://schemas.microsoft.com/office/powerpoint/2010/main" val="52206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marL="171450" indent="-171450" algn="just">
              <a:buFont typeface="Arial" panose="020B0604020202020204" pitchFamily="34" charset="0"/>
              <a:buChar char="•"/>
            </a:pPr>
            <a:r>
              <a:rPr lang="en-US" sz="1000" dirty="0">
                <a:latin typeface="+mj-lt"/>
              </a:rPr>
              <a:t>Updates for </a:t>
            </a:r>
            <a:r>
              <a:rPr lang="en-US" sz="1000" dirty="0" err="1">
                <a:latin typeface="+mj-lt"/>
              </a:rPr>
              <a:t>WebJS</a:t>
            </a:r>
            <a:r>
              <a:rPr lang="en-US" sz="1000" dirty="0">
                <a:latin typeface="+mj-lt"/>
              </a:rPr>
              <a:t> Calling SDK</a:t>
            </a:r>
          </a:p>
          <a:p>
            <a:pPr marL="514350" lvl="1" indent="-171450" algn="just">
              <a:buFont typeface="Arial" panose="020B0604020202020204" pitchFamily="34" charset="0"/>
              <a:buChar char="•"/>
            </a:pPr>
            <a:r>
              <a:rPr lang="en-US" sz="1000" b="1" dirty="0">
                <a:latin typeface="+mj-lt"/>
              </a:rPr>
              <a:t>Media Quality Statistics </a:t>
            </a:r>
            <a:r>
              <a:rPr lang="en-US" sz="1000" dirty="0">
                <a:latin typeface="+mj-lt"/>
              </a:rPr>
              <a:t>- Developers can leverage the Media Quality Statistics API to better understand their video calling quality and reliability experience real time from within the calling SDK. By giving developers the ability to understand from the client side what their end customers are experiencing they can delve deeper into understanding and mitigating any issues that arise for their end users.</a:t>
            </a:r>
          </a:p>
          <a:p>
            <a:pPr marL="514350" lvl="1" indent="-171450" algn="just">
              <a:buFont typeface="Arial" panose="020B0604020202020204" pitchFamily="34" charset="0"/>
              <a:buChar char="•"/>
            </a:pPr>
            <a:r>
              <a:rPr lang="en-US" sz="1000" b="1" dirty="0">
                <a:latin typeface="+mj-lt"/>
              </a:rPr>
              <a:t>Video Constraints -  </a:t>
            </a:r>
            <a:r>
              <a:rPr lang="en-US" sz="1000" dirty="0">
                <a:latin typeface="+mj-lt"/>
              </a:rPr>
              <a:t>With Video Constraints developers can better manage the overall quality of their calls. For example, if a developer knows that a participant will join with a poor internet connection the developer can limit video resolution size on the sender side to smaller value so that there will be less bandwidth needed. The result of this is an improved calling experience for the end user.</a:t>
            </a:r>
          </a:p>
          <a:p>
            <a:pPr marL="514350" lvl="1" indent="-171450" algn="just">
              <a:buFont typeface="Arial" panose="020B0604020202020204" pitchFamily="34" charset="0"/>
              <a:buChar char="•"/>
            </a:pPr>
            <a:r>
              <a:rPr lang="en-US" sz="1000" b="1" dirty="0">
                <a:latin typeface="+mj-lt"/>
              </a:rPr>
              <a:t>Data Channel - </a:t>
            </a:r>
            <a:r>
              <a:rPr lang="en-US" sz="1000" dirty="0">
                <a:latin typeface="+mj-lt"/>
              </a:rPr>
              <a:t>The Data Channel API enables real-time messaging during audio and video calls. This functionality will enable developers their own data pipeline and vehicle that will allow them to send their own unique messages to remote participants on a call. This enhances communication capabilities and allows users to connect directly to remote participants when the scenario requires.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401076"/>
          </a:xfrm>
        </p:spPr>
        <p:txBody>
          <a:bodyPr/>
          <a:lstStyle/>
          <a:p>
            <a:pPr algn="just"/>
            <a:r>
              <a:rPr lang="en-US" sz="1000" dirty="0">
                <a:hlinkClick r:id="rId2"/>
              </a:rPr>
              <a:t>Azure Communication Services January 2024 Feature Updates</a:t>
            </a:r>
            <a:endParaRPr lang="en-US" sz="1000" dirty="0"/>
          </a:p>
          <a:p>
            <a:pPr marL="171450" indent="-171450" algn="just">
              <a:buFont typeface="Arial" panose="020B0604020202020204" pitchFamily="34" charset="0"/>
              <a:buChar char="•"/>
            </a:pPr>
            <a:r>
              <a:rPr lang="en-US" sz="1000" b="1" dirty="0"/>
              <a:t>Call Diagnostics</a:t>
            </a:r>
          </a:p>
          <a:p>
            <a:pPr algn="just"/>
            <a:r>
              <a:rPr lang="en-US" sz="1000" dirty="0"/>
              <a:t> Azure Communication Services Call Diagnostics is now available in public preview. Call Diagnostics is an Azure Monitor experience that delivers tailored insight through specialized telemetry and diagnostic pages in the Azure portal.</a:t>
            </a:r>
          </a:p>
          <a:p>
            <a:pPr algn="just"/>
            <a:r>
              <a:rPr lang="en-US" sz="1000" dirty="0"/>
              <a:t>Call Diagnostics acts as an investigator for calls. When a developer encounters an end-user reported issue, Call Diagnostics gives them the data to quickly understand what occurred and how the issue can be mitigated in the future. Call Diagnostics not only provides raw access to data through Azure Monitor patterns, but visualizations, detailed timeline views, and troubleshooting insights that give developers command over their application.</a:t>
            </a:r>
          </a:p>
        </p:txBody>
      </p:sp>
      <p:pic>
        <p:nvPicPr>
          <p:cNvPr id="3074" name="Picture 2" descr="thumbnail image 1 of blog post titled &#10; &#10; &#10;  &#10; &#10; &#10; &#10;    &#10;  &#10;   &#10;    &#10;      &#10;       Azure Communication Services January 2024 Feature Updates&#10;       &#10;      &#10;     &#10;   &#10;  &#10; &#10;   &#10; &#10; &#10; &#10; &#10; &#10;">
            <a:extLst>
              <a:ext uri="{FF2B5EF4-FFF2-40B4-BE49-F238E27FC236}">
                <a16:creationId xmlns:a16="http://schemas.microsoft.com/office/drawing/2014/main" id="{ADF8B335-668A-319C-947B-5C8F386B4A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7180" y="3256157"/>
            <a:ext cx="2906751" cy="1629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62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851544"/>
          </a:xfrm>
        </p:spPr>
        <p:txBody>
          <a:bodyPr/>
          <a:lstStyle/>
          <a:p>
            <a:pPr marL="171450" indent="-171450" algn="just">
              <a:buFont typeface="Arial" panose="020B0604020202020204" pitchFamily="34" charset="0"/>
              <a:buChar char="•"/>
            </a:pPr>
            <a:r>
              <a:rPr lang="en-US" sz="1000" b="1" dirty="0">
                <a:latin typeface="+mj-lt"/>
              </a:rPr>
              <a:t>Service Principal Mapping</a:t>
            </a:r>
            <a:r>
              <a:rPr lang="ru-RU" sz="1000" b="1" dirty="0">
                <a:latin typeface="+mj-lt"/>
              </a:rPr>
              <a:t> </a:t>
            </a:r>
            <a:r>
              <a:rPr lang="ru-RU" sz="1000" dirty="0">
                <a:latin typeface="+mj-lt"/>
              </a:rPr>
              <a:t>- </a:t>
            </a:r>
            <a:r>
              <a:rPr lang="en-US" sz="1000" b="0" i="0" dirty="0">
                <a:solidFill>
                  <a:srgbClr val="333333"/>
                </a:solidFill>
                <a:effectLst/>
                <a:latin typeface="+mj-lt"/>
              </a:rPr>
              <a:t> CI/CD pipelines typically interact with cloud resources using a </a:t>
            </a:r>
            <a:r>
              <a:rPr lang="en-US" sz="1000" b="0" i="0" u="sng" dirty="0">
                <a:solidFill>
                  <a:srgbClr val="146CAC"/>
                </a:solidFill>
                <a:effectLst/>
                <a:latin typeface="+mj-lt"/>
                <a:hlinkClick r:id="rId2"/>
              </a:rPr>
              <a:t>Service Principal (SPN)</a:t>
            </a:r>
            <a:r>
              <a:rPr lang="en-US" sz="1000" b="0" i="0" dirty="0">
                <a:solidFill>
                  <a:srgbClr val="333333"/>
                </a:solidFill>
                <a:effectLst/>
                <a:latin typeface="+mj-lt"/>
              </a:rPr>
              <a:t> as their identity. However, this can create security risks, especially when SPNs are over-privileged or when pipelines, such as those in public Azure DevOps repositories, lack sufficient security controls. Such weaknesses can turn these pipelines into targets for malicious actors</a:t>
            </a:r>
            <a:r>
              <a:rPr lang="en-US" sz="1000" dirty="0">
                <a:solidFill>
                  <a:srgbClr val="333333"/>
                </a:solidFill>
                <a:latin typeface="+mj-lt"/>
              </a:rPr>
              <a:t>.</a:t>
            </a:r>
            <a:r>
              <a:rPr lang="en-US" sz="1000" b="0" i="0" dirty="0">
                <a:solidFill>
                  <a:srgbClr val="333333"/>
                </a:solidFill>
                <a:effectLst/>
                <a:latin typeface="+mj-lt"/>
              </a:rPr>
              <a:t> Service Principal Mapping addresses this risk by offering visibility into the specific Azure resources accessible by each SPN.</a:t>
            </a:r>
          </a:p>
          <a:p>
            <a:pPr marL="171450" indent="-171450" algn="just">
              <a:buFont typeface="Arial" panose="020B0604020202020204" pitchFamily="34" charset="0"/>
              <a:buChar char="•"/>
            </a:pPr>
            <a:r>
              <a:rPr lang="en-US" sz="1000" b="1" dirty="0">
                <a:latin typeface="+mj-lt"/>
              </a:rPr>
              <a:t>DevOps Attack Paths </a:t>
            </a:r>
            <a:r>
              <a:rPr lang="en-US" sz="1000" dirty="0">
                <a:latin typeface="+mj-lt"/>
              </a:rPr>
              <a:t>- By leveraging insights from the new recommendations and mapping capabilities, our Microsoft Security research team has released a new attack path, highlighting the most critical risks within a customer’s environment.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Securing DevOps with Microsoft's CNAPP: Defender for Cloud</a:t>
            </a:r>
            <a:endParaRPr lang="ru-RU" sz="1000" dirty="0"/>
          </a:p>
          <a:p>
            <a:pPr algn="just"/>
            <a:r>
              <a:rPr lang="en-US" sz="1000" dirty="0"/>
              <a:t>Defender for Cloud, a Cloud Native Application Protection Platform (CNAPP), is enabling customers with new capabilities: </a:t>
            </a:r>
            <a:r>
              <a:rPr lang="en-US" sz="1000" b="1" dirty="0"/>
              <a:t>DevOps Environment Posture Management</a:t>
            </a:r>
            <a:r>
              <a:rPr lang="en-US" sz="1000" dirty="0"/>
              <a:t>, </a:t>
            </a:r>
            <a:r>
              <a:rPr lang="en-US" sz="1000" b="1" dirty="0"/>
              <a:t>Code to Cloud Mapping for Service Principals, and new DevOps Attack Paths</a:t>
            </a:r>
            <a:r>
              <a:rPr lang="en-US" sz="1000" dirty="0"/>
              <a:t>.</a:t>
            </a:r>
            <a:endParaRPr lang="ru-RU" sz="1000" dirty="0"/>
          </a:p>
          <a:p>
            <a:pPr marL="171450" indent="-171450" algn="just">
              <a:buFont typeface="Arial" panose="020B0604020202020204" pitchFamily="34" charset="0"/>
              <a:buChar char="•"/>
            </a:pPr>
            <a:r>
              <a:rPr lang="en-US" sz="1000" b="1" dirty="0"/>
              <a:t>DevOps Environment Posture Managemen</a:t>
            </a:r>
            <a:r>
              <a:rPr lang="en-US" sz="1000" dirty="0"/>
              <a:t>t offers a deep dive into the security health of the cloud-native application lifecycle. Through deep scanning of source code management systems, Defender for Cloud identifies weaknesses in resources such as pipelines, repositories, and service connections, identifying potential vulnerabilities in platform configurations.</a:t>
            </a:r>
            <a:endParaRPr lang="ru-RU" sz="1000" dirty="0"/>
          </a:p>
          <a:p>
            <a:pPr marL="514350" lvl="1" indent="-171450" algn="just">
              <a:buFont typeface="Arial" panose="020B0604020202020204" pitchFamily="34" charset="0"/>
              <a:buChar char="•"/>
            </a:pPr>
            <a:r>
              <a:rPr lang="en-US" sz="900" b="1" dirty="0">
                <a:latin typeface="+mj-lt"/>
              </a:rPr>
              <a:t>Azure DevOps Pipelines</a:t>
            </a:r>
            <a:r>
              <a:rPr lang="en-US" sz="900" dirty="0">
                <a:latin typeface="+mj-lt"/>
              </a:rPr>
              <a:t>: Ensure that secrets are not accessible in builds of forks to prevent external entities from accessing internal build pipeline secrets.</a:t>
            </a:r>
          </a:p>
          <a:p>
            <a:pPr marL="514350" lvl="1" indent="-171450" algn="just">
              <a:buFont typeface="Arial" panose="020B0604020202020204" pitchFamily="34" charset="0"/>
              <a:buChar char="•"/>
            </a:pPr>
            <a:r>
              <a:rPr lang="en-US" sz="900" b="1" dirty="0">
                <a:latin typeface="+mj-lt"/>
              </a:rPr>
              <a:t>GitHub Repositories and Organizations</a:t>
            </a:r>
            <a:r>
              <a:rPr lang="en-US" sz="900" dirty="0">
                <a:latin typeface="+mj-lt"/>
              </a:rPr>
              <a:t>: Implement protection policies for default branches to safeguard against unauthorized or malicious changes.</a:t>
            </a:r>
          </a:p>
          <a:p>
            <a:pPr marL="514350" lvl="1" indent="-171450" algn="just">
              <a:buFont typeface="Arial" panose="020B0604020202020204" pitchFamily="34" charset="0"/>
              <a:buChar char="•"/>
            </a:pPr>
            <a:r>
              <a:rPr lang="en-US" sz="900" b="1" dirty="0">
                <a:latin typeface="+mj-lt"/>
              </a:rPr>
              <a:t>Azure DevOps Service Connections, Variable Groups, and Secure Files</a:t>
            </a:r>
            <a:r>
              <a:rPr lang="en-US" sz="900" dirty="0">
                <a:latin typeface="+mj-lt"/>
              </a:rPr>
              <a:t>: Recommendations to limit the access of the secure CI/CD resources to only pipelines that need access to reinforce least privilege access and prevent against privilege escalation threats.</a:t>
            </a:r>
            <a:endParaRPr lang="ru-RU" sz="900" dirty="0">
              <a:latin typeface="+mj-lt"/>
            </a:endParaRPr>
          </a:p>
          <a:p>
            <a:pPr marL="514350" lvl="1" indent="-171450" algn="just">
              <a:buFont typeface="Arial" panose="020B0604020202020204" pitchFamily="34" charset="0"/>
              <a:buChar char="•"/>
            </a:pPr>
            <a:endParaRPr lang="en-US" sz="100" dirty="0"/>
          </a:p>
        </p:txBody>
      </p:sp>
      <p:pic>
        <p:nvPicPr>
          <p:cNvPr id="1026" name="Picture 2" descr="thumbnail image 5 captioned Figure 5. New DevOps Attack Path">
            <a:extLst>
              <a:ext uri="{FF2B5EF4-FFF2-40B4-BE49-F238E27FC236}">
                <a16:creationId xmlns:a16="http://schemas.microsoft.com/office/drawing/2014/main" id="{33D45C92-AC7A-24A4-DA71-BF8DAD9543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9" y="2706624"/>
            <a:ext cx="4219655" cy="1773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Defender for Servers at the resource level available as GA</a:t>
            </a:r>
            <a:endParaRPr lang="en-US" sz="1000" dirty="0">
              <a:latin typeface="+mj-lt"/>
            </a:endParaRPr>
          </a:p>
          <a:p>
            <a:pPr algn="just"/>
            <a:r>
              <a:rPr lang="en-US" sz="1000" dirty="0">
                <a:latin typeface="+mj-lt"/>
              </a:rPr>
              <a:t>It is now possible to </a:t>
            </a:r>
            <a:r>
              <a:rPr lang="en-US" sz="1000" b="1" dirty="0">
                <a:latin typeface="+mj-lt"/>
              </a:rPr>
              <a:t>manage Defender for Servers on specific resources </a:t>
            </a:r>
            <a:r>
              <a:rPr lang="en-US" sz="1000" dirty="0">
                <a:latin typeface="+mj-lt"/>
              </a:rPr>
              <a:t>within a subscription, giving full control over the protection strategy. With this capability, it is possible to configure specific resources with custom configurations that differ from the settings configured at the subscription level.</a:t>
            </a:r>
          </a:p>
          <a:p>
            <a:pPr algn="just"/>
            <a:r>
              <a:rPr lang="en-US" sz="1000" dirty="0">
                <a:latin typeface="+mj-lt"/>
              </a:rPr>
              <a:t>Resource level enablement is available for Azure machines and on-premises with Azure Arc as part of Defender for Servers plans:</a:t>
            </a:r>
          </a:p>
          <a:p>
            <a:pPr marL="171450" indent="-171450" algn="just">
              <a:buFont typeface="Arial" panose="020B0604020202020204" pitchFamily="34" charset="0"/>
              <a:buChar char="•"/>
            </a:pPr>
            <a:r>
              <a:rPr lang="en-US" sz="1000" b="1" dirty="0">
                <a:latin typeface="+mj-lt"/>
              </a:rPr>
              <a:t>Defender for Servers Plan 1</a:t>
            </a:r>
            <a:r>
              <a:rPr lang="en-US" sz="1000" dirty="0">
                <a:latin typeface="+mj-lt"/>
              </a:rPr>
              <a:t>: it is possible to </a:t>
            </a:r>
            <a:r>
              <a:rPr lang="en-US" sz="1000" b="1" dirty="0">
                <a:latin typeface="+mj-lt"/>
              </a:rPr>
              <a:t>enable/disable the plan </a:t>
            </a:r>
            <a:r>
              <a:rPr lang="en-US" sz="1000" dirty="0">
                <a:latin typeface="+mj-lt"/>
              </a:rPr>
              <a:t>at the resource level.</a:t>
            </a:r>
          </a:p>
          <a:p>
            <a:pPr marL="171450" indent="-171450" algn="just">
              <a:buFont typeface="Arial" panose="020B0604020202020204" pitchFamily="34" charset="0"/>
              <a:buChar char="•"/>
            </a:pPr>
            <a:r>
              <a:rPr lang="en-US" sz="1000" b="1" dirty="0">
                <a:latin typeface="+mj-lt"/>
              </a:rPr>
              <a:t>Defender for Servers Plan 2</a:t>
            </a:r>
            <a:r>
              <a:rPr lang="en-US" sz="1000" dirty="0">
                <a:latin typeface="+mj-lt"/>
              </a:rPr>
              <a:t>: It is possible only to </a:t>
            </a:r>
            <a:r>
              <a:rPr lang="en-US" sz="1000" b="1" dirty="0">
                <a:latin typeface="+mj-lt"/>
              </a:rPr>
              <a:t>disable</a:t>
            </a:r>
            <a:r>
              <a:rPr lang="en-US" sz="1000" dirty="0">
                <a:latin typeface="+mj-lt"/>
              </a:rPr>
              <a:t> the plan at the resource level. For example, it’s possible to enable the plan at the subscription level and disable specific resources, however, it’s not possible to enable the plan only for specific resources.</a:t>
            </a:r>
          </a:p>
          <a:p>
            <a:pPr algn="just"/>
            <a:r>
              <a:rPr lang="en-US" sz="1000" b="1" dirty="0">
                <a:latin typeface="+mj-lt"/>
              </a:rPr>
              <a:t>The ability to enable or disable Defender for Servers </a:t>
            </a:r>
            <a:r>
              <a:rPr lang="en-US" sz="1000" dirty="0">
                <a:latin typeface="+mj-lt"/>
              </a:rPr>
              <a:t>at the resource level is available exclusively via </a:t>
            </a:r>
            <a:r>
              <a:rPr lang="en-US" sz="1000" b="1" dirty="0">
                <a:latin typeface="+mj-lt"/>
              </a:rPr>
              <a:t>REST API</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Defender for Cloud updates</a:t>
            </a:r>
            <a:endParaRPr lang="en-US" sz="1000" dirty="0"/>
          </a:p>
          <a:p>
            <a:pPr marL="171450" indent="-171450" algn="just">
              <a:buFont typeface="Arial" panose="020B0604020202020204" pitchFamily="34" charset="0"/>
              <a:buChar char="•"/>
            </a:pPr>
            <a:r>
              <a:rPr lang="en-US" sz="1000" b="1" dirty="0"/>
              <a:t>Coverage workbook </a:t>
            </a:r>
            <a:r>
              <a:rPr lang="en-US" sz="1000" dirty="0"/>
              <a:t>- The Coverage workbook allows to keep track of which Defender for Cloud plans are active on which parts of environments. This workbook can help to ensure that environments and subscriptions are fully protected. By having access to detailed coverage information, it is possible to identify any areas that might need other protection and take action to address those areas.</a:t>
            </a:r>
          </a:p>
          <a:p>
            <a:pPr marL="171450" indent="-171450" algn="just">
              <a:buFont typeface="Arial" panose="020B0604020202020204" pitchFamily="34" charset="0"/>
              <a:buChar char="•"/>
            </a:pPr>
            <a:r>
              <a:rPr lang="en-US" sz="1000" b="1" dirty="0"/>
              <a:t>Retirement of Classic connectors for multi-cloud </a:t>
            </a:r>
            <a:r>
              <a:rPr lang="en-US" sz="1000" dirty="0"/>
              <a:t>- The classic multi-cloud connector experience is retired, and data is no longer streamed to connectors created through that mechanism. These classic connectors were used to connect AWS Security Hub and GCP Security Command Center recommendations to Defender for Cloud and onboard AWS EC2s to Defender for Servers. The full value of these connectors has been replaced with the native multi-cloud security connectors experience, which has been Generally Available for AWS and GCP since March 2022 at no extra cost.</a:t>
            </a:r>
          </a:p>
          <a:p>
            <a:pPr algn="just"/>
            <a:endParaRPr lang="en-US" sz="1000" dirty="0"/>
          </a:p>
        </p:txBody>
      </p:sp>
    </p:spTree>
    <p:extLst>
      <p:ext uri="{BB962C8B-B14F-4D97-AF65-F5344CB8AC3E}">
        <p14:creationId xmlns:p14="http://schemas.microsoft.com/office/powerpoint/2010/main" val="89670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marL="171450" indent="-171450" algn="just">
              <a:buFont typeface="Arial" panose="020B0604020202020204" pitchFamily="34" charset="0"/>
              <a:buChar char="•"/>
            </a:pPr>
            <a:r>
              <a:rPr lang="en-US" sz="1000" b="1" dirty="0">
                <a:latin typeface="+mj-lt"/>
              </a:rPr>
              <a:t>Security posture assessments for AD CS sensors Preview</a:t>
            </a:r>
          </a:p>
          <a:p>
            <a:pPr algn="just"/>
            <a:r>
              <a:rPr lang="en-US" sz="1000" dirty="0">
                <a:latin typeface="+mj-lt"/>
              </a:rPr>
              <a:t>Recommended actions now include the following new security posture assessments, specifically for certificate templates and certificate authorities.</a:t>
            </a:r>
          </a:p>
          <a:p>
            <a:pPr marL="514350" lvl="1" indent="-171450" algn="just">
              <a:buFont typeface="Arial" panose="020B0604020202020204" pitchFamily="34" charset="0"/>
              <a:buChar char="•"/>
            </a:pPr>
            <a:r>
              <a:rPr lang="en-US" sz="1000" b="1" dirty="0">
                <a:latin typeface="+mj-lt"/>
              </a:rPr>
              <a:t>Certificate templates recommended actions:</a:t>
            </a:r>
          </a:p>
          <a:p>
            <a:pPr marL="857250" lvl="2" indent="-171450" algn="just">
              <a:buFont typeface="Arial" panose="020B0604020202020204" pitchFamily="34" charset="0"/>
              <a:buChar char="•"/>
            </a:pPr>
            <a:r>
              <a:rPr lang="en-US" sz="1000" dirty="0">
                <a:latin typeface="+mj-lt"/>
              </a:rPr>
              <a:t>Prevent users to request a certificate valid for arbitrary users based on the certificate template (ESC1)</a:t>
            </a:r>
          </a:p>
          <a:p>
            <a:pPr marL="857250" lvl="2" indent="-171450" algn="just">
              <a:buFont typeface="Arial" panose="020B0604020202020204" pitchFamily="34" charset="0"/>
              <a:buChar char="•"/>
            </a:pPr>
            <a:r>
              <a:rPr lang="en-US" sz="1000" dirty="0">
                <a:latin typeface="+mj-lt"/>
              </a:rPr>
              <a:t>Edit overly permissive certificate template with privileged EKU (Any purpose EKU or No EKU) (ESC2)</a:t>
            </a:r>
          </a:p>
          <a:p>
            <a:pPr marL="857250" lvl="2" indent="-171450" algn="just">
              <a:buFont typeface="Arial" panose="020B0604020202020204" pitchFamily="34" charset="0"/>
              <a:buChar char="•"/>
            </a:pPr>
            <a:r>
              <a:rPr lang="en-US" sz="1000" dirty="0">
                <a:latin typeface="+mj-lt"/>
              </a:rPr>
              <a:t>Misconfigured enrollment agent certificate template (ESC3)</a:t>
            </a:r>
          </a:p>
          <a:p>
            <a:pPr marL="857250" lvl="2" indent="-171450" algn="just">
              <a:buFont typeface="Arial" panose="020B0604020202020204" pitchFamily="34" charset="0"/>
              <a:buChar char="•"/>
            </a:pPr>
            <a:r>
              <a:rPr lang="en-US" sz="1000" dirty="0">
                <a:latin typeface="+mj-lt"/>
              </a:rPr>
              <a:t>Edit misconfigured certificate templates ACL (ESC4)</a:t>
            </a:r>
          </a:p>
          <a:p>
            <a:pPr marL="857250" lvl="2" indent="-171450" algn="just">
              <a:buFont typeface="Arial" panose="020B0604020202020204" pitchFamily="34" charset="0"/>
              <a:buChar char="•"/>
            </a:pPr>
            <a:r>
              <a:rPr lang="en-US" sz="1000" dirty="0">
                <a:latin typeface="+mj-lt"/>
              </a:rPr>
              <a:t>Edit misconfigured certificate templates owner (ESC4)</a:t>
            </a:r>
          </a:p>
          <a:p>
            <a:pPr marL="514350" lvl="1" indent="-171450" algn="just">
              <a:buFont typeface="Arial" panose="020B0604020202020204" pitchFamily="34" charset="0"/>
              <a:buChar char="•"/>
            </a:pPr>
            <a:r>
              <a:rPr lang="en-US" sz="1000" b="1" dirty="0">
                <a:latin typeface="+mj-lt"/>
              </a:rPr>
              <a:t>Certificate authority recommended actions:</a:t>
            </a:r>
          </a:p>
          <a:p>
            <a:pPr marL="857250" lvl="2" indent="-171450" algn="just">
              <a:buFont typeface="Arial" panose="020B0604020202020204" pitchFamily="34" charset="0"/>
              <a:buChar char="•"/>
            </a:pPr>
            <a:r>
              <a:rPr lang="en-US" sz="1000" dirty="0">
                <a:latin typeface="+mj-lt"/>
              </a:rPr>
              <a:t>Edit vulnerable Certificate Authority setting (ESC6)</a:t>
            </a:r>
          </a:p>
          <a:p>
            <a:pPr marL="857250" lvl="2" indent="-171450" algn="just">
              <a:buFont typeface="Arial" panose="020B0604020202020204" pitchFamily="34" charset="0"/>
              <a:buChar char="•"/>
            </a:pPr>
            <a:r>
              <a:rPr lang="en-US" sz="1000" dirty="0">
                <a:latin typeface="+mj-lt"/>
              </a:rPr>
              <a:t>Edit misconfigured Certificate Authority ACL (ESC7)</a:t>
            </a:r>
          </a:p>
          <a:p>
            <a:pPr marL="857250" lvl="2" indent="-171450" algn="just">
              <a:buFont typeface="Arial" panose="020B0604020202020204" pitchFamily="34" charset="0"/>
              <a:buChar char="•"/>
            </a:pPr>
            <a:r>
              <a:rPr lang="en-US" sz="1000" dirty="0">
                <a:latin typeface="+mj-lt"/>
              </a:rPr>
              <a:t>Enforce encryption for RPC certificate enrollment interface (ESC8)</a:t>
            </a:r>
          </a:p>
          <a:p>
            <a:pPr algn="just"/>
            <a:r>
              <a:rPr lang="en-US" sz="1000" dirty="0">
                <a:latin typeface="+mj-lt"/>
              </a:rPr>
              <a:t>The new assessments are available in Microsoft Secure Score, surfacing security issues and severe misconfigurations that pose risks to the entire organization, alongside detections.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b="1" dirty="0"/>
              <a:t>Microsoft Defender for Identity</a:t>
            </a:r>
          </a:p>
          <a:p>
            <a:pPr marL="171450" indent="-171450" algn="just">
              <a:buFont typeface="Arial" panose="020B0604020202020204" pitchFamily="34" charset="0"/>
              <a:buChar char="•"/>
            </a:pPr>
            <a:r>
              <a:rPr lang="en-US" sz="1000" b="1" dirty="0"/>
              <a:t>New Identities area and dashboard in Defender XDR – Public Preview</a:t>
            </a:r>
          </a:p>
          <a:p>
            <a:pPr algn="just"/>
            <a:r>
              <a:rPr lang="en-US" sz="1000" dirty="0"/>
              <a:t>Organizations with Defender for Identity now have a new Identities area in Microsoft Defender XDR (formerly known as Microsoft 365 Defender) for information about identity security with Defender for Identity.</a:t>
            </a:r>
          </a:p>
          <a:p>
            <a:pPr algn="just"/>
            <a:r>
              <a:rPr lang="en-US" sz="1000" dirty="0"/>
              <a:t>In Microsoft Defender XDR, select Identities to see any of the following new pages:</a:t>
            </a:r>
          </a:p>
          <a:p>
            <a:pPr marL="514350" lvl="1" indent="-171450" algn="just">
              <a:buFont typeface="Arial" panose="020B0604020202020204" pitchFamily="34" charset="0"/>
              <a:buChar char="•"/>
            </a:pPr>
            <a:r>
              <a:rPr lang="en-US" sz="1000" b="1" dirty="0">
                <a:latin typeface="+mj-lt"/>
              </a:rPr>
              <a:t>Dashboard</a:t>
            </a:r>
            <a:r>
              <a:rPr lang="en-US" sz="1000" dirty="0">
                <a:latin typeface="+mj-lt"/>
              </a:rPr>
              <a:t>: Shows graphs and widgets to help monitor identity threat detection and response activities.</a:t>
            </a:r>
          </a:p>
          <a:p>
            <a:pPr marL="514350" lvl="1" indent="-171450" algn="just">
              <a:buFont typeface="Arial" panose="020B0604020202020204" pitchFamily="34" charset="0"/>
              <a:buChar char="•"/>
            </a:pPr>
            <a:r>
              <a:rPr lang="en-US" sz="1000" b="1" dirty="0">
                <a:latin typeface="+mj-lt"/>
              </a:rPr>
              <a:t>Health issues</a:t>
            </a:r>
            <a:r>
              <a:rPr lang="en-US" sz="1000" dirty="0">
                <a:latin typeface="+mj-lt"/>
              </a:rPr>
              <a:t>: Now moved from the Settings &gt; Identities area, and lists any current health issues for general Defender for Identity deployment and specific sensors.</a:t>
            </a:r>
          </a:p>
          <a:p>
            <a:pPr marL="514350" lvl="1" indent="-171450" algn="just">
              <a:buFont typeface="Arial" panose="020B0604020202020204" pitchFamily="34" charset="0"/>
              <a:buChar char="•"/>
            </a:pPr>
            <a:r>
              <a:rPr lang="en-US" sz="1000" b="1" dirty="0">
                <a:latin typeface="+mj-lt"/>
              </a:rPr>
              <a:t>Tools</a:t>
            </a:r>
            <a:r>
              <a:rPr lang="en-US" sz="1000" dirty="0">
                <a:latin typeface="+mj-lt"/>
              </a:rPr>
              <a:t>: Links to helpful information and resources when working with Defender for Identity, including links to documentation, specifically on the capacity planning tool, and the Test-MdiReadiness.ps1 script.</a:t>
            </a:r>
          </a:p>
        </p:txBody>
      </p:sp>
    </p:spTree>
    <p:extLst>
      <p:ext uri="{BB962C8B-B14F-4D97-AF65-F5344CB8AC3E}">
        <p14:creationId xmlns:p14="http://schemas.microsoft.com/office/powerpoint/2010/main" val="132517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A configurable redemption order for b2b collaboration - Public Preview</a:t>
            </a:r>
            <a:endParaRPr lang="en-US" sz="1000" dirty="0">
              <a:latin typeface="+mj-lt"/>
            </a:endParaRPr>
          </a:p>
          <a:p>
            <a:pPr algn="just"/>
            <a:r>
              <a:rPr lang="en-US" sz="1000" dirty="0">
                <a:latin typeface="+mj-lt"/>
              </a:rPr>
              <a:t>With configurable redemption, </a:t>
            </a:r>
            <a:r>
              <a:rPr lang="en-US" sz="1000" b="1" dirty="0">
                <a:latin typeface="+mj-lt"/>
              </a:rPr>
              <a:t>admins can customize the order of identity providers </a:t>
            </a:r>
            <a:r>
              <a:rPr lang="en-US" sz="1000" dirty="0">
                <a:latin typeface="+mj-lt"/>
              </a:rPr>
              <a:t>that guest users can sign in with when they accept an invitation. This lets organizations override the default configuration order set by </a:t>
            </a:r>
            <a:r>
              <a:rPr lang="en-US" sz="1000" b="1" dirty="0">
                <a:latin typeface="+mj-lt"/>
              </a:rPr>
              <a:t>Microsoft and use organization's. </a:t>
            </a:r>
            <a:r>
              <a:rPr lang="en-US" sz="1000" dirty="0">
                <a:latin typeface="+mj-lt"/>
              </a:rPr>
              <a:t>This can be used to help with scenarios like prioritizing a SAML/WS-fed federation above an </a:t>
            </a:r>
            <a:r>
              <a:rPr lang="en-US" sz="1000" b="1" dirty="0">
                <a:latin typeface="+mj-lt"/>
              </a:rPr>
              <a:t>Entra ID verified domain</a:t>
            </a:r>
            <a:r>
              <a:rPr lang="en-US" sz="1000" dirty="0">
                <a:latin typeface="+mj-lt"/>
              </a:rPr>
              <a:t>, disabling certain identity providers as an option during redemption, or even only using something like an email one-time passcode as a redemption option.</a:t>
            </a:r>
          </a:p>
          <a:p>
            <a:pPr algn="just"/>
            <a:r>
              <a:rPr lang="en-US" sz="1000" dirty="0">
                <a:latin typeface="+mj-lt"/>
                <a:hlinkClick r:id="rId2"/>
              </a:rPr>
              <a:t>Edits to dynamic group rule builder - General Availability</a:t>
            </a:r>
            <a:endParaRPr lang="en-US" sz="1000" dirty="0">
              <a:latin typeface="+mj-lt"/>
            </a:endParaRPr>
          </a:p>
          <a:p>
            <a:pPr algn="just"/>
            <a:r>
              <a:rPr lang="en-US" sz="1000" dirty="0">
                <a:latin typeface="+mj-lt"/>
              </a:rPr>
              <a:t>The </a:t>
            </a:r>
            <a:r>
              <a:rPr lang="en-US" sz="1000" b="1" dirty="0">
                <a:latin typeface="+mj-lt"/>
              </a:rPr>
              <a:t>dynamic group rule builder has been updated to no longer include</a:t>
            </a:r>
            <a:r>
              <a:rPr lang="en-US" sz="1000" dirty="0">
                <a:latin typeface="+mj-lt"/>
              </a:rPr>
              <a:t> the 'contains' and '</a:t>
            </a:r>
            <a:r>
              <a:rPr lang="en-US" sz="1000" dirty="0" err="1">
                <a:latin typeface="+mj-lt"/>
              </a:rPr>
              <a:t>notContains</a:t>
            </a:r>
            <a:r>
              <a:rPr lang="en-US" sz="1000" dirty="0">
                <a:latin typeface="+mj-lt"/>
              </a:rPr>
              <a:t>' operators, </a:t>
            </a:r>
            <a:r>
              <a:rPr lang="en-US" sz="1000" b="1" dirty="0">
                <a:latin typeface="+mj-lt"/>
              </a:rPr>
              <a:t>as they're less performant. </a:t>
            </a:r>
            <a:r>
              <a:rPr lang="en-US" sz="1000" dirty="0">
                <a:latin typeface="+mj-lt"/>
              </a:rPr>
              <a:t>If needed, admins can still </a:t>
            </a:r>
            <a:r>
              <a:rPr lang="en-US" sz="1000" b="1" dirty="0">
                <a:latin typeface="+mj-lt"/>
              </a:rPr>
              <a:t>create dynamic group </a:t>
            </a:r>
            <a:r>
              <a:rPr lang="en-US" sz="1000" dirty="0">
                <a:latin typeface="+mj-lt"/>
              </a:rPr>
              <a:t>rules with those operators by typing directly into the text box.</a:t>
            </a:r>
          </a:p>
          <a:p>
            <a:pPr algn="just"/>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Decommissioning of group writeback v2 in Entra connect sync</a:t>
            </a:r>
            <a:endParaRPr lang="en-US" sz="1000" dirty="0"/>
          </a:p>
          <a:p>
            <a:pPr algn="just"/>
            <a:r>
              <a:rPr lang="en-US" sz="1000" b="1" dirty="0"/>
              <a:t>The public preview of Group Writeback V2 in Entra Connect Sync will no longer be available after June 30, 2024</a:t>
            </a:r>
            <a:r>
              <a:rPr lang="en-US" sz="1000" dirty="0"/>
              <a:t>. After this date, Entra Connect Sync will no longer support provisioning cloud security groups to Active Directory.</a:t>
            </a:r>
          </a:p>
          <a:p>
            <a:pPr algn="just"/>
            <a:r>
              <a:rPr lang="en-US" sz="1000" dirty="0"/>
              <a:t>Another similar functionality is offered </a:t>
            </a:r>
            <a:r>
              <a:rPr lang="en-US" sz="1000" b="1" dirty="0"/>
              <a:t>in Entra Cloud Sync</a:t>
            </a:r>
            <a:r>
              <a:rPr lang="en-US" sz="1000" dirty="0"/>
              <a:t>, called </a:t>
            </a:r>
            <a:r>
              <a:rPr lang="en-US" sz="1000" b="1" dirty="0"/>
              <a:t>Group Provision to AD</a:t>
            </a:r>
            <a:r>
              <a:rPr lang="en-US" sz="1000" dirty="0"/>
              <a:t>, that may be used instead of Group Writeback V2 for provisioning cloud security groups to Active Directory. Enhanced functionality in Entra Cloud Sync, along with other new features, are being developed.</a:t>
            </a:r>
          </a:p>
          <a:p>
            <a:pPr algn="just"/>
            <a:r>
              <a:rPr lang="en-US" sz="1000" dirty="0"/>
              <a:t>Organizations that use the preview </a:t>
            </a:r>
            <a:r>
              <a:rPr lang="en-US" sz="1000" b="1" dirty="0"/>
              <a:t>Group Writeback V2 feature in Entra Connect Sync </a:t>
            </a:r>
            <a:r>
              <a:rPr lang="en-US" sz="1000" dirty="0"/>
              <a:t>should switch their configuration from </a:t>
            </a:r>
            <a:r>
              <a:rPr lang="en-US" sz="1000" b="1" dirty="0"/>
              <a:t>Connect Sync to Cloud Sync</a:t>
            </a:r>
            <a:r>
              <a:rPr lang="en-US" sz="1000" dirty="0"/>
              <a:t>. Organizations may choose to:</a:t>
            </a:r>
          </a:p>
          <a:p>
            <a:pPr marL="171450" indent="-171450" algn="just">
              <a:buFont typeface="Arial" panose="020B0604020202020204" pitchFamily="34" charset="0"/>
              <a:buChar char="•"/>
            </a:pPr>
            <a:r>
              <a:rPr lang="en-US" sz="1000" dirty="0"/>
              <a:t>Move all their hybrid sync to Entra Cloud Sync (if it supports their needs), or</a:t>
            </a:r>
          </a:p>
          <a:p>
            <a:pPr marL="171450" indent="-171450" algn="just">
              <a:buFont typeface="Arial" panose="020B0604020202020204" pitchFamily="34" charset="0"/>
              <a:buChar char="•"/>
            </a:pPr>
            <a:r>
              <a:rPr lang="en-US" sz="1000" dirty="0"/>
              <a:t>Have Entra Cloud Sync run side-by-side and move only cloud security group provisioning to Active Directory onto Entra Cloud Sync.</a:t>
            </a:r>
          </a:p>
          <a:p>
            <a:pPr algn="just"/>
            <a:r>
              <a:rPr lang="en-US" sz="1000" dirty="0"/>
              <a:t>Organizations that provision Microsoft 365 groups to Active Directory may continue using  Group Writeback v1 for this capability.</a:t>
            </a:r>
          </a:p>
        </p:txBody>
      </p:sp>
    </p:spTree>
    <p:extLst>
      <p:ext uri="{BB962C8B-B14F-4D97-AF65-F5344CB8AC3E}">
        <p14:creationId xmlns:p14="http://schemas.microsoft.com/office/powerpoint/2010/main" val="427346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General Availability: Azure Managed HSM Backup/Restore when Storage is Behind a Private Endpoint</a:t>
            </a:r>
            <a:endParaRPr lang="en-US" sz="1000" dirty="0">
              <a:latin typeface="+mj-lt"/>
            </a:endParaRPr>
          </a:p>
          <a:p>
            <a:pPr algn="just"/>
            <a:r>
              <a:rPr lang="en-US" sz="1000" dirty="0">
                <a:latin typeface="+mj-lt"/>
              </a:rPr>
              <a:t>MS announced the </a:t>
            </a:r>
            <a:r>
              <a:rPr lang="en-US" sz="1000" b="1" dirty="0">
                <a:latin typeface="+mj-lt"/>
              </a:rPr>
              <a:t>General Availability </a:t>
            </a:r>
            <a:r>
              <a:rPr lang="en-US" sz="1000" dirty="0">
                <a:latin typeface="+mj-lt"/>
              </a:rPr>
              <a:t>of support for </a:t>
            </a:r>
            <a:r>
              <a:rPr lang="en-US" sz="1000" b="1" dirty="0">
                <a:latin typeface="+mj-lt"/>
              </a:rPr>
              <a:t>Azure Key Vault Managed HSM backup/restore </a:t>
            </a:r>
            <a:r>
              <a:rPr lang="en-US" sz="1000" dirty="0">
                <a:latin typeface="+mj-lt"/>
              </a:rPr>
              <a:t>when the </a:t>
            </a:r>
            <a:r>
              <a:rPr lang="en-US" sz="1000" b="1" dirty="0">
                <a:latin typeface="+mj-lt"/>
              </a:rPr>
              <a:t>storage account is behind a private endpoint</a:t>
            </a:r>
            <a:r>
              <a:rPr lang="en-US" sz="1000" dirty="0">
                <a:latin typeface="+mj-lt"/>
              </a:rPr>
              <a:t>. This method allows customers to backup/restore regardless of whether </a:t>
            </a:r>
            <a:r>
              <a:rPr lang="en-US" sz="1000" b="1" dirty="0">
                <a:latin typeface="+mj-lt"/>
              </a:rPr>
              <a:t>public access is enabled or disabled. </a:t>
            </a:r>
            <a:r>
              <a:rPr lang="en-US" sz="1000" dirty="0">
                <a:latin typeface="+mj-lt"/>
              </a:rPr>
              <a:t>Further, by becoming a Microsoft Trusted Service, MS has enhanced the backup and restore flow by allowing for private endpoint connection to Azure Storage accounts while backing up and restoring Managed HSM resources. This helps reduce the risk of exposure to the public internet and helps address compliance needs.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Defender for Cloud - Qualys retirement plan for Vulnerability assessment on cloud workloads</a:t>
            </a:r>
            <a:endParaRPr lang="en-US" sz="1000" dirty="0"/>
          </a:p>
          <a:p>
            <a:pPr algn="just"/>
            <a:r>
              <a:rPr lang="en-US" sz="1000" dirty="0"/>
              <a:t>At Ignite 2023, MS unveiled a strategic decision to </a:t>
            </a:r>
            <a:r>
              <a:rPr lang="en-US" sz="1000" b="1" dirty="0"/>
              <a:t>consolidate</a:t>
            </a:r>
            <a:r>
              <a:rPr lang="en-US" sz="1000" dirty="0"/>
              <a:t> the vulnerability assessment engine to the cutting-edge </a:t>
            </a:r>
            <a:r>
              <a:rPr lang="en-US" sz="1000" b="1" dirty="0"/>
              <a:t>Microsoft Defender Vulnerability Management offering</a:t>
            </a:r>
            <a:r>
              <a:rPr lang="en-US" sz="1000" dirty="0"/>
              <a:t>. This strategic shift empowers security administrators with Microsoft's unparalleled threat intelligence, breach likelihood predictions, and business contexts, facilitating the identification, assessment, prioritization, and remediation of vulnerabilities. It also helps simplify how security admins manage an expanded attack surface, reduce overall cloud risk across the software development lifecycle, and cut remediation time and costs. </a:t>
            </a:r>
          </a:p>
          <a:p>
            <a:pPr algn="just"/>
            <a:r>
              <a:rPr lang="en-US" sz="1000" b="1" dirty="0"/>
              <a:t>Effective May 1st, 2024, </a:t>
            </a:r>
            <a:r>
              <a:rPr lang="en-US" sz="1000" dirty="0"/>
              <a:t>the built-in </a:t>
            </a:r>
            <a:r>
              <a:rPr lang="en-US" sz="1000" b="1" dirty="0"/>
              <a:t>Qualys offering within the Defender for Servers plan will be retired</a:t>
            </a:r>
            <a:r>
              <a:rPr lang="en-US" sz="1000" dirty="0"/>
              <a:t>. Any new </a:t>
            </a:r>
            <a:r>
              <a:rPr lang="en-US" sz="1000" b="1" dirty="0"/>
              <a:t>Defender for Servers customers will be offered the built-in Qualys option until January 15th, 2024</a:t>
            </a:r>
            <a:r>
              <a:rPr lang="en-US" sz="1000" dirty="0"/>
              <a:t>. Post-retirement, customers who wish to continue using Qualys can choose to subscribe to Qualys Vulnerability Management, available as a Bring Your Own License (BYOL) option. Similarly, within the Defender for Containers plan, the built-in Qualys offering will be retired by March 1st, 2024. All new customers will automatically benefit from Defender Vulnerability Management. </a:t>
            </a:r>
          </a:p>
          <a:p>
            <a:pPr algn="just"/>
            <a:endParaRPr lang="en-US" sz="1000" dirty="0"/>
          </a:p>
        </p:txBody>
      </p:sp>
    </p:spTree>
    <p:extLst>
      <p:ext uri="{BB962C8B-B14F-4D97-AF65-F5344CB8AC3E}">
        <p14:creationId xmlns:p14="http://schemas.microsoft.com/office/powerpoint/2010/main" val="283498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3.xml><?xml version="1.0" encoding="utf-8"?>
<ds:datastoreItem xmlns:ds="http://schemas.openxmlformats.org/officeDocument/2006/customXml" ds:itemID="{EE04B39D-0CBA-4F8F-8809-785207E879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Covers</Template>
  <TotalTime>18089</TotalTime>
  <Words>6393</Words>
  <Application>Microsoft Office PowerPoint</Application>
  <PresentationFormat>On-screen Show (16:9)</PresentationFormat>
  <Paragraphs>267</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Human Sans Regular</vt:lpstr>
      <vt:lpstr>Continuum Theme</vt:lpstr>
      <vt:lpstr>Azure Times #101</vt:lpstr>
      <vt:lpstr>PowerPoint Presentation</vt:lpstr>
      <vt:lpstr>Networking Updates</vt:lpstr>
      <vt:lpstr>PowerPoint Presentation</vt:lpstr>
      <vt:lpstr>Security &amp; Identity Updates</vt:lpstr>
      <vt:lpstr>Security &amp; Identity Updates</vt:lpstr>
      <vt:lpstr>Security &amp; Identity Updates</vt:lpstr>
      <vt:lpstr>Security &amp; Identity Updates</vt:lpstr>
      <vt:lpstr>Security &amp; Identity Updates</vt:lpstr>
      <vt:lpstr>PowerPoint Presentation</vt:lpstr>
      <vt:lpstr>Management &amp; Governance Updates</vt:lpstr>
      <vt:lpstr>Management &amp; Governance Updates</vt:lpstr>
      <vt:lpstr>Management &amp; Governance Updates</vt:lpstr>
      <vt:lpstr>Management &amp; Governance Updates</vt:lpstr>
      <vt:lpstr>PowerPoint Presentation</vt:lpstr>
      <vt:lpstr>Compute Updates</vt:lpstr>
      <vt:lpstr>Compute Updates</vt:lpstr>
      <vt:lpstr>Compute Updates</vt:lpstr>
      <vt:lpstr>Databases Updates</vt:lpstr>
      <vt:lpstr>PowerPoint Presentation</vt:lpstr>
      <vt:lpstr>Storage &amp; Data Updates</vt:lpstr>
      <vt:lpstr>Storage &amp; Data Updates</vt:lpstr>
      <vt:lpstr>Storage &amp; Data Updates</vt:lpstr>
      <vt:lpstr>PowerPoint Presentation</vt:lpstr>
      <vt:lpstr>Databases Updates</vt:lpstr>
      <vt:lpstr>Databases Updates</vt:lpstr>
      <vt:lpstr>PowerPoint Presentation</vt:lpstr>
      <vt:lpstr>Integration Updates</vt:lpstr>
      <vt:lpstr>PowerPoint Presentation</vt:lpstr>
      <vt:lpstr>Miscellaneous Updates</vt:lpstr>
      <vt:lpstr>Miscellaneous Updates</vt:lpstr>
      <vt:lpstr>Miscellaneous Updates</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206</cp:revision>
  <dcterms:created xsi:type="dcterms:W3CDTF">2018-01-26T19:23:30Z</dcterms:created>
  <dcterms:modified xsi:type="dcterms:W3CDTF">2024-01-17T05:26:14Z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