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5"/>
  </p:notesMasterIdLst>
  <p:handoutMasterIdLst>
    <p:handoutMasterId r:id="rId36"/>
  </p:handoutMasterIdLst>
  <p:sldIdLst>
    <p:sldId id="2142532340" r:id="rId5"/>
    <p:sldId id="2146847045" r:id="rId6"/>
    <p:sldId id="10657" r:id="rId7"/>
    <p:sldId id="2146847127" r:id="rId8"/>
    <p:sldId id="2146847126" r:id="rId9"/>
    <p:sldId id="2146847125" r:id="rId10"/>
    <p:sldId id="2146847048" r:id="rId11"/>
    <p:sldId id="2146847049" r:id="rId12"/>
    <p:sldId id="2146847050" r:id="rId13"/>
    <p:sldId id="2146847096" r:id="rId14"/>
    <p:sldId id="2146847052" r:id="rId15"/>
    <p:sldId id="2146847100" r:id="rId16"/>
    <p:sldId id="2146847054" r:id="rId17"/>
    <p:sldId id="2146847103" r:id="rId18"/>
    <p:sldId id="2146847141" r:id="rId19"/>
    <p:sldId id="2146847142" r:id="rId20"/>
    <p:sldId id="2146847157" r:id="rId21"/>
    <p:sldId id="2146847156" r:id="rId22"/>
    <p:sldId id="2146847140" r:id="rId23"/>
    <p:sldId id="2146847158" r:id="rId24"/>
    <p:sldId id="2146847058" r:id="rId25"/>
    <p:sldId id="2146847111" r:id="rId26"/>
    <p:sldId id="2146847146" r:id="rId27"/>
    <p:sldId id="2146847119" r:id="rId28"/>
    <p:sldId id="2146847120" r:id="rId29"/>
    <p:sldId id="2146847062" r:id="rId30"/>
    <p:sldId id="2146847115" r:id="rId31"/>
    <p:sldId id="2146847085" r:id="rId32"/>
    <p:sldId id="2146847084" r:id="rId33"/>
    <p:sldId id="2146847064"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 id="2146847126"/>
            <p14:sldId id="2146847125"/>
          </p14:sldIdLst>
        </p14:section>
        <p14:section name="Security &amp; Identity" id="{1AA42572-B3BD-44F7-813B-C2C647DDBB3C}">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6"/>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1"/>
            <p14:sldId id="2146847142"/>
            <p14:sldId id="2146847157"/>
            <p14:sldId id="2146847156"/>
            <p14:sldId id="2146847140"/>
            <p14:sldId id="2146847158"/>
          </p14:sldIdLst>
        </p14:section>
        <p14:section name="Integration" id="{ACBD46A3-6F1C-451B-A154-0A056E0DEFF6}">
          <p14:sldIdLst/>
        </p14:section>
        <p14:section name="ML &amp; AI &amp; IOT" id="{F4E1EAF1-55E9-4CA4-8ADC-28B69C1D66D2}">
          <p14:sldIdLst>
            <p14:sldId id="2146847058"/>
            <p14:sldId id="2146847111"/>
            <p14:sldId id="2146847146"/>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53" d="100"/>
          <a:sy n="153" d="100"/>
        </p:scale>
        <p:origin x="2765" y="110"/>
      </p:cViewPr>
      <p:guideLst/>
    </p:cSldViewPr>
  </p:slideViewPr>
  <p:notesTextViewPr>
    <p:cViewPr>
      <p:scale>
        <a:sx n="3" d="2"/>
        <a:sy n="3" d="2"/>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10/14/2024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zure.microsoft.com/en-us/updates/v2/Announcing-App-Service-Environment-Memory-Intensive-Pricing-Tier"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zure.microsoft.com/en-us/updates/v2/Storage-account-default-egress-limit-increase-to-200-Gbp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v2/Redis-7-2-on-Azure-Cache-for-Redis-Enterprise" TargetMode="External"/><Relationship Id="rId2" Type="http://schemas.openxmlformats.org/officeDocument/2006/relationships/hyperlink" Target="https://azure.microsoft.com/en-us/updates/v2/Azure-Database-for-MySQL-Flexible-Server-flexible-maintenanc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updates/v2/Azure-SQL-updates-for-early-October-202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updates/v2/performance-management-server-parameters-now-modifiable-on-Azure-Database-for-PostgreSQL" TargetMode="External"/><Relationship Id="rId2" Type="http://schemas.openxmlformats.org/officeDocument/2006/relationships/hyperlink" Target="https://azure.microsoft.com/en-us/updates/v2/Azure-Database-for-PostgreSQL-support-for-postgresql-anonymizer"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en-us/updates/v2/DiskANN-indexing-on-Azure-Database-for-PostgreSQ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v2/mdb-vcore-repl" TargetMode="External"/><Relationship Id="rId2" Type="http://schemas.openxmlformats.org/officeDocument/2006/relationships/hyperlink" Target="https://azure.microsoft.com/en-us/updates/v2/mdb-vcore-shard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v2/Azure-Cosmos-DB-Data-Explorer-custom-column-selector" TargetMode="External"/><Relationship Id="rId2" Type="http://schemas.openxmlformats.org/officeDocument/2006/relationships/hyperlink" Target="https://azure.microsoft.com/en-us/updates/v2/vCore-based-Azure-Cosmos-DB-for-MongoDB-up-to-32-TiB-storag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updates/v2/Dedicated-gateway-RBAC-support-and-a-new-request-option"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v2/custom-sentiment-analysis-retirement" TargetMode="External"/><Relationship Id="rId2" Type="http://schemas.openxmlformats.org/officeDocument/2006/relationships/hyperlink" Target="https://azure.microsoft.com/en-us/updates/v2/custom-text-analytics-for-health-retiremen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techcommunity.microsoft.com/t5/ai-azure-ai-services-blog/announcing-text-pii-redaction-container-release/ba-p/4264655"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blogs.microsoft.com/cosmosdb/announcing-private-preview-vs-code-extension-of-vcore-based-azure-cosmos-db-for-mongodb/"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echcommunity.microsoft.com/t5/windows-server-news-and-best/pptp-and-l2tp-deprecation-a-new-era-of-secure-connectivity/ba-p/4263956" TargetMode="External"/><Relationship Id="rId2" Type="http://schemas.openxmlformats.org/officeDocument/2006/relationships/hyperlink" Target="https://techcommunity.microsoft.com/t5/azure-compute-blog/breaking-change-for-window-server-2022-image-users-with-net-6/ba-p/4262423"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updates/v2/Custom-IPv4-Prefixes-BYOIP-can-be-used-in-a-Global-Regional-configuration" TargetMode="External"/><Relationship Id="rId2" Type="http://schemas.openxmlformats.org/officeDocument/2006/relationships/hyperlink" Target="https://azure.microsoft.com/en-us/updates/v2/End-of-Support-Announcement-for-Azure-Load-Balancer-numberOfProbes-property-on-1-September-2027"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t5/azure-networking-blog/expressroute-guided-configuration-of-multi-site-circuits-and/ba-p/425908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en-us/updates/v2/generally-available-Private-endpoint-support-without-NVA-source-network-address-transla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updates/v2/GA-Azure-Application-Gateway-v2-Basic-SKU"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updates/v2/Cost-Management-Download-by-Billing-Account-API-version-retirement" TargetMode="External"/><Relationship Id="rId2" Type="http://schemas.openxmlformats.org/officeDocument/2006/relationships/hyperlink" Target="https://techcommunity.microsoft.com/t5/azure-compute-blog/public-preview-announcement-on-demand-capacity-reservation-in/ba-p/4258838"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#138</a:t>
            </a:r>
          </a:p>
        </p:txBody>
      </p:sp>
      <p:sp>
        <p:nvSpPr>
          <p:cNvPr id="4" name="Text Placeholder 3"/>
          <p:cNvSpPr>
            <a:spLocks noGrp="1"/>
          </p:cNvSpPr>
          <p:nvPr>
            <p:ph type="body" sz="quarter" idx="11"/>
          </p:nvPr>
        </p:nvSpPr>
        <p:spPr/>
        <p:txBody>
          <a:bodyPr/>
          <a:lstStyle/>
          <a:p>
            <a:r>
              <a:rPr lang="en-US" spc="300" dirty="0"/>
              <a:t>October 14,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App Service Environment memory intensive pricing tier</a:t>
            </a:r>
            <a:endParaRPr lang="en-US" dirty="0"/>
          </a:p>
          <a:p>
            <a:pPr algn="just"/>
            <a:r>
              <a:rPr lang="en-US" dirty="0"/>
              <a:t>MS released a new memory-optimized series of Isolated v2 plans that are used for Azure App Service Environment v3. These I*mv2 plans are labeled as I1mv2, I2mv2, I3mv2, and so on.</a:t>
            </a:r>
          </a:p>
          <a:p>
            <a:pPr algn="just"/>
            <a:r>
              <a:rPr lang="en-US" dirty="0"/>
              <a:t>These offerings provide the flexibility to scale memory configuration without having to pay for additional cores. They also complement existing line-up by creating more cost-effective options for workloads that need more memory to cache data or render a large page quickly, while working well using existing compute horsepower. </a:t>
            </a:r>
          </a:p>
          <a:p>
            <a:pPr algn="just"/>
            <a:r>
              <a:rPr lang="en-US" dirty="0"/>
              <a:t>They range from two virtual cores with 16 GB RAM in I1mv2 (compared to two cores, 8 GB RAM in I1v2) to 32 virtual cores with 256 GB RAM in the I5mv2.</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068658"/>
          </a:xfrm>
        </p:spPr>
        <p:txBody>
          <a:bodyPr/>
          <a:lstStyle/>
          <a:p>
            <a:pPr algn="just"/>
            <a:r>
              <a:rPr lang="en-US" dirty="0">
                <a:hlinkClick r:id="rId2"/>
              </a:rPr>
              <a:t>Generally Available: Storage account default egress limit increase to 200 Gbps</a:t>
            </a:r>
            <a:endParaRPr lang="en-US" dirty="0"/>
          </a:p>
          <a:p>
            <a:pPr algn="just"/>
            <a:r>
              <a:rPr lang="en-US" dirty="0"/>
              <a:t>The default maximum egress for general-purpose v2 and Blob storage accounts has been increased from 120 Gbps to 200 Gbps.</a:t>
            </a:r>
          </a:p>
          <a:p>
            <a:pPr algn="just"/>
            <a:r>
              <a:rPr lang="en-US" dirty="0"/>
              <a:t>This applies to all existing and new storage accounts.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Database for MySQL – Flexible Server flexible maintenance</a:t>
            </a:r>
            <a:endParaRPr lang="en-US" sz="1000" dirty="0"/>
          </a:p>
          <a:p>
            <a:pPr algn="just"/>
            <a:r>
              <a:rPr lang="en-US" sz="1000" dirty="0"/>
              <a:t>MS announced that Flexible Maintenance for Azure Database for MySQL - Flexible Server is now Generally Available (GA)! This new feature enables greater control over the timing of the maintenance activities performed on database instances, so that customers can align maintenance schedules with their operational needs.</a:t>
            </a:r>
          </a:p>
          <a:p>
            <a:pPr algn="just"/>
            <a:r>
              <a:rPr lang="en-US" sz="1000" dirty="0"/>
              <a:t>Key Features in GA</a:t>
            </a:r>
          </a:p>
          <a:p>
            <a:pPr marL="171450" indent="-171450" algn="just">
              <a:buFont typeface="Arial" panose="020B0604020202020204" pitchFamily="34" charset="0"/>
              <a:buChar char="•"/>
            </a:pPr>
            <a:r>
              <a:rPr lang="en-US" sz="1000" dirty="0"/>
              <a:t> Reschedule via Azure CLI  - With the GA release, users can now reschedule maintenance activities through the Azure CLI. This provides flexibility and automation for managing maintenance windows across multiple servers.</a:t>
            </a:r>
          </a:p>
          <a:p>
            <a:pPr marL="171450" indent="-171450" algn="just">
              <a:buFont typeface="Arial" panose="020B0604020202020204" pitchFamily="34" charset="0"/>
              <a:buChar char="•"/>
            </a:pPr>
            <a:r>
              <a:rPr lang="en-US" sz="1000" dirty="0"/>
              <a:t>Expanded Reschedule Window - The reschedule window has been extended to cover all available maintenance dates within the region (30 days), offering much more flexibility compared to the limited 14-day window from the public preview.</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Redis 7.2 on Azure Cache for Redis Enterprise</a:t>
            </a:r>
            <a:endParaRPr lang="en-US" dirty="0"/>
          </a:p>
          <a:p>
            <a:pPr algn="just"/>
            <a:r>
              <a:rPr lang="en-US" dirty="0"/>
              <a:t>This newer version improves Redis 6.0, the previous version offered on Azure Cache for Redis. New features include expanded geospatial functionality, sharded pub/sub, and support for the Redis serialization protocol version 3 (RESP3) protocol.</a:t>
            </a:r>
          </a:p>
          <a:p>
            <a:pPr algn="just"/>
            <a:r>
              <a:rPr lang="en-US" dirty="0"/>
              <a:t>The existing Enterprise caches will be upgraded automatically to Redis 7.2.</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433776" y="855081"/>
            <a:ext cx="4365038" cy="444068"/>
          </a:xfrm>
        </p:spPr>
        <p:txBody>
          <a:bodyPr/>
          <a:lstStyle/>
          <a:p>
            <a:pPr marL="171450" indent="-171450">
              <a:buFont typeface="Arial" panose="020B0604020202020204" pitchFamily="34" charset="0"/>
              <a:buChar char="•"/>
            </a:pPr>
            <a:r>
              <a:rPr lang="en-US" sz="1000" dirty="0"/>
              <a:t>Creating a link from SQL Managed Instance to SQL Server 2022 to unlock off-PaaS data mobility for regulatory and dev/test scenarios </a:t>
            </a:r>
          </a:p>
          <a:p>
            <a:endParaRPr lang="en-US" sz="1000" dirty="0"/>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855081"/>
            <a:ext cx="3955312" cy="1918100"/>
          </a:xfrm>
        </p:spPr>
        <p:txBody>
          <a:bodyPr/>
          <a:lstStyle/>
          <a:p>
            <a:pPr algn="just"/>
            <a:r>
              <a:rPr lang="en-US" dirty="0">
                <a:hlinkClick r:id="rId2"/>
              </a:rPr>
              <a:t>Generally Available: Azure SQL updates for early-October 2024</a:t>
            </a:r>
            <a:endParaRPr lang="en-US" dirty="0"/>
          </a:p>
          <a:p>
            <a:pPr algn="just"/>
            <a:r>
              <a:rPr lang="en-US" dirty="0"/>
              <a:t>The following updates and enhancements were made to Azure SQL:</a:t>
            </a:r>
          </a:p>
          <a:p>
            <a:pPr marL="171450" indent="-171450" algn="just">
              <a:buFont typeface="Arial" panose="020B0604020202020204" pitchFamily="34" charset="0"/>
              <a:buChar char="•"/>
            </a:pPr>
            <a:r>
              <a:rPr lang="en-US" dirty="0"/>
              <a:t>Reduce costs by lowering the auto-pause delay for serverless compute in Azure SQL Database.</a:t>
            </a:r>
          </a:p>
          <a:p>
            <a:pPr marL="171450" indent="-171450" algn="just">
              <a:buFont typeface="Arial" panose="020B0604020202020204" pitchFamily="34" charset="0"/>
              <a:buChar char="•"/>
            </a:pPr>
            <a:r>
              <a:rPr lang="en-US" dirty="0"/>
              <a:t>Perform bidirectional failovers between SQL Server 2022 and Azure SQL Managed Instance—now generally available using the link feature in Azure SQL Managed Instance. Two-way failover provides an easy and cost-effective hybrid disaster recovery solution and helps you unlock new scenarios, such as creating near real-time disaster recovery outside of Azure.</a:t>
            </a:r>
          </a:p>
        </p:txBody>
      </p:sp>
      <p:pic>
        <p:nvPicPr>
          <p:cNvPr id="1026" name="Picture 2" descr="thumbnail image 1 captioned Bi-directional failover between SQL Server 2022 and SQL Managed Instance">
            <a:extLst>
              <a:ext uri="{FF2B5EF4-FFF2-40B4-BE49-F238E27FC236}">
                <a16:creationId xmlns:a16="http://schemas.microsoft.com/office/drawing/2014/main" id="{46D78CA3-DD9E-FE40-EC66-01C3B2992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88" y="2841821"/>
            <a:ext cx="3162612" cy="19587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2 captioned Creating the link from Azure SQL  Managed Instance to SQL Server 2022">
            <a:extLst>
              <a:ext uri="{FF2B5EF4-FFF2-40B4-BE49-F238E27FC236}">
                <a16:creationId xmlns:a16="http://schemas.microsoft.com/office/drawing/2014/main" id="{A87D4E87-61A1-09C2-C71B-7F4566AD1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901" y="1299149"/>
            <a:ext cx="3881126" cy="159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Azure Database PostgreSQL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1"/>
            <a:ext cx="3955312" cy="1558336"/>
          </a:xfrm>
        </p:spPr>
        <p:txBody>
          <a:bodyPr/>
          <a:lstStyle/>
          <a:p>
            <a:pPr algn="just"/>
            <a:r>
              <a:rPr lang="en-US" dirty="0">
                <a:hlinkClick r:id="rId2"/>
              </a:rPr>
              <a:t>Public Preview: Azure Database for PostgreSQL – Flexible Server—support for </a:t>
            </a:r>
            <a:r>
              <a:rPr lang="en-US" dirty="0" err="1">
                <a:hlinkClick r:id="rId2"/>
              </a:rPr>
              <a:t>postgresql_anonymizer</a:t>
            </a:r>
            <a:r>
              <a:rPr lang="en-US" dirty="0">
                <a:hlinkClick r:id="rId2"/>
              </a:rPr>
              <a:t> extension version 1.3.2</a:t>
            </a:r>
            <a:endParaRPr lang="en-US" dirty="0"/>
          </a:p>
          <a:p>
            <a:pPr algn="just"/>
            <a:r>
              <a:rPr lang="en-US" dirty="0"/>
              <a:t>MS announced that Azure Database for PostgreSQL – Flexible Server now supports the anon extension version 1.3.2. This extension enhances data anonymization capabilities, providing a powerful tool for protecting sensitive information in databases. With improved security upgrades, version 1.3.2 helps support more secure data masking, ensuring compliance with data privacy regulations.</a:t>
            </a:r>
          </a:p>
        </p:txBody>
      </p:sp>
      <p:sp>
        <p:nvSpPr>
          <p:cNvPr id="2" name="Text Placeholder 11">
            <a:extLst>
              <a:ext uri="{FF2B5EF4-FFF2-40B4-BE49-F238E27FC236}">
                <a16:creationId xmlns:a16="http://schemas.microsoft.com/office/drawing/2014/main" id="{36C9E824-F9D3-1C06-160E-1965E1BB0BCD}"/>
              </a:ext>
            </a:extLst>
          </p:cNvPr>
          <p:cNvSpPr txBox="1">
            <a:spLocks/>
          </p:cNvSpPr>
          <p:nvPr/>
        </p:nvSpPr>
        <p:spPr>
          <a:xfrm>
            <a:off x="4433776" y="855079"/>
            <a:ext cx="4365038" cy="284749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Generally Available: Several performance management server parameters now modifiable on Azure Database for PostgreSQL</a:t>
            </a:r>
            <a:endParaRPr lang="en-US" sz="1000" dirty="0"/>
          </a:p>
          <a:p>
            <a:pPr algn="just"/>
            <a:r>
              <a:rPr lang="en-US" sz="1000" dirty="0"/>
              <a:t>MS announced a possibility to modify a number of performance management server parameters in Azure Database for PostgreSQL – Flexible Server.   </a:t>
            </a:r>
          </a:p>
          <a:p>
            <a:pPr marL="171450" indent="-171450" algn="just">
              <a:buFont typeface="Arial" panose="020B0604020202020204" pitchFamily="34" charset="0"/>
              <a:buChar char="•"/>
            </a:pPr>
            <a:r>
              <a:rPr lang="en-US" sz="1000" dirty="0"/>
              <a:t>maximum number of parallel apply workers per subscription</a:t>
            </a:r>
          </a:p>
          <a:p>
            <a:pPr marL="171450" indent="-171450" algn="just">
              <a:buFont typeface="Arial" panose="020B0604020202020204" pitchFamily="34" charset="0"/>
              <a:buChar char="•"/>
            </a:pPr>
            <a:r>
              <a:rPr lang="en-US" sz="1000" dirty="0" err="1"/>
              <a:t>temp_file_limit</a:t>
            </a:r>
            <a:endParaRPr lang="en-US" sz="1000" dirty="0"/>
          </a:p>
          <a:p>
            <a:pPr marL="171450" indent="-171450" algn="just">
              <a:buFont typeface="Arial" panose="020B0604020202020204" pitchFamily="34" charset="0"/>
              <a:buChar char="•"/>
            </a:pPr>
            <a:r>
              <a:rPr lang="en-US" sz="1000" dirty="0" err="1"/>
              <a:t>logical_decoding_work_mem</a:t>
            </a:r>
            <a:endParaRPr lang="en-US" sz="1000" dirty="0"/>
          </a:p>
          <a:p>
            <a:pPr marL="171450" indent="-171450" algn="just">
              <a:buFont typeface="Arial" panose="020B0604020202020204" pitchFamily="34" charset="0"/>
              <a:buChar char="•"/>
            </a:pPr>
            <a:r>
              <a:rPr lang="en-US" sz="1000" dirty="0" err="1"/>
              <a:t>idle_session_timeout</a:t>
            </a:r>
            <a:endParaRPr lang="en-US" sz="1000" dirty="0"/>
          </a:p>
          <a:p>
            <a:pPr marL="171450" indent="-171450" algn="just">
              <a:buFont typeface="Arial" panose="020B0604020202020204" pitchFamily="34" charset="0"/>
              <a:buChar char="•"/>
            </a:pPr>
            <a:r>
              <a:rPr lang="en-US" sz="1000" dirty="0" err="1"/>
              <a:t>enable_incremental_sort</a:t>
            </a:r>
            <a:endParaRPr lang="en-US" sz="1000" dirty="0"/>
          </a:p>
          <a:p>
            <a:pPr marL="171450" indent="-171450" algn="just">
              <a:buFont typeface="Arial" panose="020B0604020202020204" pitchFamily="34" charset="0"/>
              <a:buChar char="•"/>
            </a:pPr>
            <a:r>
              <a:rPr lang="en-US" sz="1000" dirty="0" err="1"/>
              <a:t>log_hostname</a:t>
            </a:r>
            <a:endParaRPr lang="en-US" sz="1000" dirty="0"/>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0639DA-9BC4-AEB8-D7EA-BCBC14EFE87D}"/>
              </a:ext>
            </a:extLst>
          </p:cNvPr>
          <p:cNvSpPr>
            <a:spLocks noGrp="1"/>
          </p:cNvSpPr>
          <p:nvPr>
            <p:ph type="body" sz="quarter" idx="10"/>
          </p:nvPr>
        </p:nvSpPr>
        <p:spPr/>
        <p:txBody>
          <a:bodyPr/>
          <a:lstStyle/>
          <a:p>
            <a:pPr algn="just"/>
            <a:r>
              <a:rPr lang="en-US" sz="1000" dirty="0" err="1"/>
              <a:t>DiskANN</a:t>
            </a:r>
            <a:r>
              <a:rPr lang="en-US" sz="1000" dirty="0"/>
              <a:t> implements the following powerful techniques:</a:t>
            </a:r>
          </a:p>
          <a:p>
            <a:pPr marL="171450" indent="-171450" algn="just">
              <a:buFont typeface="Arial" panose="020B0604020202020204" pitchFamily="34" charset="0"/>
              <a:buChar char="•"/>
            </a:pPr>
            <a:r>
              <a:rPr lang="en-US" sz="1000" dirty="0"/>
              <a:t>Cost-effective vector search at any scale: Affordable and accurate search capabilities, regardless of data size and throughput.</a:t>
            </a:r>
          </a:p>
          <a:p>
            <a:pPr marL="171450" indent="-171450" algn="just">
              <a:buFont typeface="Arial" panose="020B0604020202020204" pitchFamily="34" charset="0"/>
              <a:buChar char="•"/>
            </a:pPr>
            <a:r>
              <a:rPr lang="en-US" sz="1000" dirty="0"/>
              <a:t>Robustness to incremental changes: Microsoft </a:t>
            </a:r>
            <a:r>
              <a:rPr lang="en-US" sz="1000" dirty="0" err="1"/>
              <a:t>DiskANN</a:t>
            </a:r>
            <a:r>
              <a:rPr lang="en-US" sz="1000" dirty="0"/>
              <a:t> maintains data integrity and high search accuracy during updates, inserts, and deletions.</a:t>
            </a:r>
          </a:p>
          <a:p>
            <a:pPr marL="171450" indent="-171450" algn="just">
              <a:buFont typeface="Arial" panose="020B0604020202020204" pitchFamily="34" charset="0"/>
              <a:buChar char="•"/>
            </a:pPr>
            <a:r>
              <a:rPr lang="en-US" sz="1000" dirty="0"/>
              <a:t>Automatic scaling: Ensures seamless performance and cost-efficiency by dynamically adjusting resources to match your application’s workload demands.</a:t>
            </a:r>
          </a:p>
          <a:p>
            <a:pPr marL="171450" indent="-171450" algn="just">
              <a:buFont typeface="Arial" panose="020B0604020202020204" pitchFamily="34" charset="0"/>
              <a:buChar char="•"/>
            </a:pPr>
            <a:r>
              <a:rPr lang="en-US" sz="1000" dirty="0"/>
              <a:t>Automated data sharding/partitioning: Optimizes performance and resource utilization.</a:t>
            </a:r>
          </a:p>
          <a:p>
            <a:pPr marL="171450" indent="-171450" algn="just">
              <a:buFont typeface="Arial" panose="020B0604020202020204" pitchFamily="34" charset="0"/>
              <a:buChar char="•"/>
            </a:pPr>
            <a:r>
              <a:rPr lang="en-US" sz="1000" dirty="0"/>
              <a:t>High availability: Reduces downtime for continuous service.</a:t>
            </a:r>
          </a:p>
          <a:p>
            <a:pPr marL="171450" indent="-171450" algn="just">
              <a:buFont typeface="Arial" panose="020B0604020202020204" pitchFamily="34" charset="0"/>
              <a:buChar char="•"/>
            </a:pPr>
            <a:r>
              <a:rPr lang="en-US" sz="1000" dirty="0"/>
              <a:t>Low-latency transactional operations: Ensures quick data retrieval and modification.</a:t>
            </a:r>
          </a:p>
          <a:p>
            <a:pPr marL="171450" indent="-171450" algn="just">
              <a:buFont typeface="Arial" panose="020B0604020202020204" pitchFamily="34" charset="0"/>
              <a:buChar char="•"/>
            </a:pPr>
            <a:r>
              <a:rPr lang="en-US" sz="1000" dirty="0"/>
              <a:t>Built-in multitenancy: Multiple options depending on your requirement for tenant isolation.</a:t>
            </a:r>
          </a:p>
          <a:p>
            <a:pPr marL="171450" indent="-171450" algn="just">
              <a:buFont typeface="Arial" panose="020B0604020202020204" pitchFamily="34" charset="0"/>
              <a:buChar char="•"/>
            </a:pPr>
            <a:r>
              <a:rPr lang="en-US" sz="1000" dirty="0"/>
              <a:t>Flexible data modeling: NoSQL schema-free nature enables developers to structure data according to their application needs.</a:t>
            </a:r>
            <a:endParaRPr lang="ru-RU" sz="1000" dirty="0"/>
          </a:p>
        </p:txBody>
      </p:sp>
      <p:sp>
        <p:nvSpPr>
          <p:cNvPr id="3" name="Title 2">
            <a:extLst>
              <a:ext uri="{FF2B5EF4-FFF2-40B4-BE49-F238E27FC236}">
                <a16:creationId xmlns:a16="http://schemas.microsoft.com/office/drawing/2014/main" id="{8AE476B5-555D-685B-E795-681786E3CA38}"/>
              </a:ext>
            </a:extLst>
          </p:cNvPr>
          <p:cNvSpPr>
            <a:spLocks noGrp="1"/>
          </p:cNvSpPr>
          <p:nvPr>
            <p:ph type="title"/>
          </p:nvPr>
        </p:nvSpPr>
        <p:spPr/>
        <p:txBody>
          <a:bodyPr/>
          <a:lstStyle/>
          <a:p>
            <a:r>
              <a:rPr lang="en-US" sz="1600" dirty="0"/>
              <a:t>Azure Database PostgreSQL Updates</a:t>
            </a:r>
            <a:endParaRPr lang="ru-RU" dirty="0"/>
          </a:p>
        </p:txBody>
      </p:sp>
      <p:sp>
        <p:nvSpPr>
          <p:cNvPr id="4" name="Text Placeholder 3">
            <a:extLst>
              <a:ext uri="{FF2B5EF4-FFF2-40B4-BE49-F238E27FC236}">
                <a16:creationId xmlns:a16="http://schemas.microsoft.com/office/drawing/2014/main" id="{AACAF2F6-A570-DEB3-82EF-B9B561CBF7DE}"/>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84C866F9-DC01-7497-8910-560032CA66CC}"/>
              </a:ext>
            </a:extLst>
          </p:cNvPr>
          <p:cNvSpPr>
            <a:spLocks noGrp="1"/>
          </p:cNvSpPr>
          <p:nvPr>
            <p:ph type="body" sz="quarter" idx="16"/>
          </p:nvPr>
        </p:nvSpPr>
        <p:spPr>
          <a:xfrm>
            <a:off x="342900" y="855081"/>
            <a:ext cx="3955312" cy="1808172"/>
          </a:xfrm>
        </p:spPr>
        <p:txBody>
          <a:bodyPr/>
          <a:lstStyle/>
          <a:p>
            <a:pPr algn="just"/>
            <a:r>
              <a:rPr lang="en-US" dirty="0">
                <a:hlinkClick r:id="rId2"/>
              </a:rPr>
              <a:t>Public Preview: </a:t>
            </a:r>
            <a:r>
              <a:rPr lang="en-US" dirty="0" err="1">
                <a:hlinkClick r:id="rId2"/>
              </a:rPr>
              <a:t>DiskANN</a:t>
            </a:r>
            <a:r>
              <a:rPr lang="en-US" dirty="0">
                <a:hlinkClick r:id="rId2"/>
              </a:rPr>
              <a:t> indexing on Azure Database for PostgreSQL</a:t>
            </a:r>
            <a:endParaRPr lang="en-US" dirty="0"/>
          </a:p>
          <a:p>
            <a:pPr algn="just"/>
            <a:r>
              <a:rPr lang="en-US" dirty="0"/>
              <a:t>MS announced the preview of </a:t>
            </a:r>
            <a:r>
              <a:rPr lang="en-US" dirty="0" err="1"/>
              <a:t>DiskANN</a:t>
            </a:r>
            <a:r>
              <a:rPr lang="en-US" dirty="0"/>
              <a:t>, one of the fastest vector indexing algorithms on the market, which is now available for Azure Database for PostgreSQL. Developed at Microsoft Research, </a:t>
            </a:r>
            <a:r>
              <a:rPr lang="en-US" dirty="0" err="1"/>
              <a:t>DiskANN</a:t>
            </a:r>
            <a:r>
              <a:rPr lang="en-US" dirty="0"/>
              <a:t> is used extensively at Microsoft in global services such as Bing and Microsoft 365.</a:t>
            </a:r>
          </a:p>
          <a:p>
            <a:pPr algn="just"/>
            <a:r>
              <a:rPr lang="en-US" dirty="0" err="1"/>
              <a:t>DiskANN</a:t>
            </a:r>
            <a:r>
              <a:rPr lang="en-US" dirty="0"/>
              <a:t> enables to build highly accurate, performant, and scalable generative AI applications that surpass </a:t>
            </a:r>
            <a:r>
              <a:rPr lang="en-US" dirty="0" err="1"/>
              <a:t>pgvector’s</a:t>
            </a:r>
            <a:r>
              <a:rPr lang="en-US" dirty="0"/>
              <a:t> HNSW and </a:t>
            </a:r>
            <a:r>
              <a:rPr lang="en-US" dirty="0" err="1"/>
              <a:t>IVFFlat</a:t>
            </a:r>
            <a:r>
              <a:rPr lang="en-US" dirty="0"/>
              <a:t> indexes in both speed and accuracy. </a:t>
            </a:r>
            <a:r>
              <a:rPr lang="en-US" dirty="0" err="1"/>
              <a:t>DiskANN</a:t>
            </a:r>
            <a:r>
              <a:rPr lang="en-US" dirty="0"/>
              <a:t> also overcomes a long-standing limitation of </a:t>
            </a:r>
            <a:r>
              <a:rPr lang="en-US" dirty="0" err="1"/>
              <a:t>pgvector</a:t>
            </a:r>
            <a:r>
              <a:rPr lang="en-US" dirty="0"/>
              <a:t> in filtered vector search, where it occasionally returns incorrect results.</a:t>
            </a:r>
            <a:endParaRPr lang="ru-RU" dirty="0"/>
          </a:p>
        </p:txBody>
      </p:sp>
      <p:pic>
        <p:nvPicPr>
          <p:cNvPr id="3074" name="Picture 2" descr="thumbnail image 1 captioned DiskANN optimized layout on Azure PostgreSQL- Flexible Server">
            <a:extLst>
              <a:ext uri="{FF2B5EF4-FFF2-40B4-BE49-F238E27FC236}">
                <a16:creationId xmlns:a16="http://schemas.microsoft.com/office/drawing/2014/main" id="{12184A58-5CBB-71DA-719D-497E385CB4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942" y="2742114"/>
            <a:ext cx="3527381" cy="205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87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89791A-3831-1801-74FA-E30DFD35E47D}"/>
              </a:ext>
            </a:extLst>
          </p:cNvPr>
          <p:cNvSpPr>
            <a:spLocks noGrp="1"/>
          </p:cNvSpPr>
          <p:nvPr>
            <p:ph type="title"/>
          </p:nvPr>
        </p:nvSpPr>
        <p:spPr/>
        <p:txBody>
          <a:bodyPr/>
          <a:lstStyle/>
          <a:p>
            <a:r>
              <a:rPr lang="en-US" sz="1600" dirty="0"/>
              <a:t>Azure Cosmos DB for MongoDB Updates</a:t>
            </a:r>
            <a:endParaRPr lang="ru-RU" dirty="0"/>
          </a:p>
        </p:txBody>
      </p:sp>
      <p:sp>
        <p:nvSpPr>
          <p:cNvPr id="4" name="Text Placeholder 3">
            <a:extLst>
              <a:ext uri="{FF2B5EF4-FFF2-40B4-BE49-F238E27FC236}">
                <a16:creationId xmlns:a16="http://schemas.microsoft.com/office/drawing/2014/main" id="{2210DA48-EF00-7A23-4911-04803EB20859}"/>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FF822360-A489-728A-D70B-7705E08846C9}"/>
              </a:ext>
            </a:extLst>
          </p:cNvPr>
          <p:cNvSpPr>
            <a:spLocks noGrp="1"/>
          </p:cNvSpPr>
          <p:nvPr>
            <p:ph type="body" sz="quarter" idx="16"/>
          </p:nvPr>
        </p:nvSpPr>
        <p:spPr>
          <a:xfrm>
            <a:off x="342900" y="855080"/>
            <a:ext cx="3955312" cy="2312841"/>
          </a:xfrm>
        </p:spPr>
        <p:txBody>
          <a:bodyPr/>
          <a:lstStyle/>
          <a:p>
            <a:pPr algn="just"/>
            <a:r>
              <a:rPr lang="en-US" dirty="0">
                <a:hlinkClick r:id="rId2"/>
              </a:rPr>
              <a:t>Public Preview: </a:t>
            </a:r>
            <a:r>
              <a:rPr lang="en-US" dirty="0" err="1">
                <a:hlinkClick r:id="rId2"/>
              </a:rPr>
              <a:t>vCore</a:t>
            </a:r>
            <a:r>
              <a:rPr lang="en-US" dirty="0">
                <a:hlinkClick r:id="rId2"/>
              </a:rPr>
              <a:t>-based Azure Cosmos DB for MongoDB </a:t>
            </a:r>
            <a:r>
              <a:rPr lang="en-US" dirty="0" err="1">
                <a:hlinkClick r:id="rId2"/>
              </a:rPr>
              <a:t>multishard</a:t>
            </a:r>
            <a:r>
              <a:rPr lang="en-US" dirty="0">
                <a:hlinkClick r:id="rId2"/>
              </a:rPr>
              <a:t> clusters</a:t>
            </a:r>
            <a:endParaRPr lang="en-US" dirty="0"/>
          </a:p>
          <a:p>
            <a:pPr algn="just"/>
            <a:r>
              <a:rPr lang="en-US" dirty="0"/>
              <a:t>It is now possible to use up to five physical shards on </a:t>
            </a:r>
            <a:r>
              <a:rPr lang="en-US" dirty="0" err="1"/>
              <a:t>vCore</a:t>
            </a:r>
            <a:r>
              <a:rPr lang="en-US" dirty="0"/>
              <a:t>-based Azure Cosmos DB for MongoDB clusters. An increased number of shards in a cluster enables to host larger workloads. </a:t>
            </a:r>
          </a:p>
          <a:p>
            <a:pPr algn="just"/>
            <a:r>
              <a:rPr lang="en-US" dirty="0"/>
              <a:t>During the creation of a </a:t>
            </a:r>
            <a:r>
              <a:rPr lang="en-US" dirty="0" err="1"/>
              <a:t>vCore</a:t>
            </a:r>
            <a:r>
              <a:rPr lang="en-US" dirty="0"/>
              <a:t>-based Azure Cosmos DB for MongoDB cluster, it is possible to select from one to five shards. As before, each physical shard gets the same compute (</a:t>
            </a:r>
            <a:r>
              <a:rPr lang="en-US" dirty="0" err="1"/>
              <a:t>vCore</a:t>
            </a:r>
            <a:r>
              <a:rPr lang="en-US" dirty="0"/>
              <a:t> count and amount of RAM) and storage (GiB and IOPS) configuration.</a:t>
            </a:r>
          </a:p>
          <a:p>
            <a:pPr algn="just"/>
            <a:r>
              <a:rPr lang="en-US" dirty="0"/>
              <a:t>Using a greater number of physical shards can also help increase cluster performance for larger workloads that require </a:t>
            </a:r>
            <a:r>
              <a:rPr lang="en-US" dirty="0" err="1"/>
              <a:t>multishard</a:t>
            </a:r>
            <a:r>
              <a:rPr lang="en-US" dirty="0"/>
              <a:t> clusters because of better parallelization.</a:t>
            </a:r>
            <a:endParaRPr lang="ru-RU" dirty="0"/>
          </a:p>
        </p:txBody>
      </p:sp>
      <p:sp>
        <p:nvSpPr>
          <p:cNvPr id="2" name="Text Placeholder 11">
            <a:extLst>
              <a:ext uri="{FF2B5EF4-FFF2-40B4-BE49-F238E27FC236}">
                <a16:creationId xmlns:a16="http://schemas.microsoft.com/office/drawing/2014/main" id="{E1FE15C0-EAEC-E6D4-AEAC-82109CB7780D}"/>
              </a:ext>
            </a:extLst>
          </p:cNvPr>
          <p:cNvSpPr txBox="1">
            <a:spLocks/>
          </p:cNvSpPr>
          <p:nvPr/>
        </p:nvSpPr>
        <p:spPr>
          <a:xfrm>
            <a:off x="4570857" y="860717"/>
            <a:ext cx="4365038" cy="268259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Public Preview: </a:t>
            </a:r>
            <a:r>
              <a:rPr lang="en-US" sz="1000" dirty="0" err="1">
                <a:hlinkClick r:id="rId3"/>
              </a:rPr>
              <a:t>vCore</a:t>
            </a:r>
            <a:r>
              <a:rPr lang="en-US" sz="1000" dirty="0">
                <a:hlinkClick r:id="rId3"/>
              </a:rPr>
              <a:t>-based Azure Cosmos DB for MongoDB </a:t>
            </a:r>
            <a:r>
              <a:rPr lang="en-US" sz="1000" dirty="0" err="1">
                <a:hlinkClick r:id="rId3"/>
              </a:rPr>
              <a:t>multishard</a:t>
            </a:r>
            <a:r>
              <a:rPr lang="en-US" sz="1000" dirty="0">
                <a:hlinkClick r:id="rId3"/>
              </a:rPr>
              <a:t>, cross-region replication</a:t>
            </a:r>
            <a:endParaRPr lang="en-US" sz="1000" dirty="0"/>
          </a:p>
          <a:p>
            <a:pPr algn="just"/>
            <a:r>
              <a:rPr lang="en-US" sz="1000" dirty="0"/>
              <a:t>With cross-region replication extended to </a:t>
            </a:r>
            <a:r>
              <a:rPr lang="en-US" sz="1000" dirty="0" err="1"/>
              <a:t>multishard</a:t>
            </a:r>
            <a:r>
              <a:rPr lang="en-US" sz="1000" dirty="0"/>
              <a:t> configurations of </a:t>
            </a:r>
            <a:r>
              <a:rPr lang="en-US" sz="1000" dirty="0" err="1"/>
              <a:t>vCore</a:t>
            </a:r>
            <a:r>
              <a:rPr lang="en-US" sz="1000" dirty="0"/>
              <a:t>-based Azure Cosmos DB for MongoDB clusters, it allows to create a replica cluster in another region for disaster recovery and for improved read scalability.  </a:t>
            </a:r>
          </a:p>
          <a:p>
            <a:pPr algn="just"/>
            <a:r>
              <a:rPr lang="en-US" sz="1000" dirty="0"/>
              <a:t>Once created, a cluster replica is continuously updated with the data written to the primary region. In the rare case of an outage in the primary region, replicate can be promoted the cluster replica, making it the new read-write cluster.</a:t>
            </a:r>
          </a:p>
          <a:p>
            <a:pPr algn="just"/>
            <a:r>
              <a:rPr lang="en-US" sz="1000" dirty="0"/>
              <a:t>When it is  promoted the cluster replica in region B and make it the new read-write cluster, it swaps roles with the cluster in region A. Connection strings for the cluster in region A and the cluster in region B are preserved after replica promotion.</a:t>
            </a:r>
          </a:p>
          <a:p>
            <a:pPr algn="just"/>
            <a:r>
              <a:rPr lang="en-US" sz="1000" dirty="0"/>
              <a:t>It is also possible to use cluster replica in another region to offload read operations from the primary cluster. The read replica in the other region also delivers reads with lower latency to applications that are hosted in or closer to that region.</a:t>
            </a:r>
          </a:p>
        </p:txBody>
      </p:sp>
    </p:spTree>
    <p:extLst>
      <p:ext uri="{BB962C8B-B14F-4D97-AF65-F5344CB8AC3E}">
        <p14:creationId xmlns:p14="http://schemas.microsoft.com/office/powerpoint/2010/main" val="40546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Azure Cosmos DB for MongoDB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pPr algn="just"/>
            <a:r>
              <a:rPr lang="en-US" dirty="0">
                <a:hlinkClick r:id="rId2"/>
              </a:rPr>
              <a:t>Public Preview: </a:t>
            </a:r>
            <a:r>
              <a:rPr lang="en-US" dirty="0" err="1">
                <a:hlinkClick r:id="rId2"/>
              </a:rPr>
              <a:t>vCore</a:t>
            </a:r>
            <a:r>
              <a:rPr lang="en-US" dirty="0">
                <a:hlinkClick r:id="rId2"/>
              </a:rPr>
              <a:t>-based Azure Cosmos DB for MongoDB—up to 32 TiB storage</a:t>
            </a:r>
            <a:endParaRPr lang="en-US" dirty="0"/>
          </a:p>
          <a:p>
            <a:pPr algn="just"/>
            <a:r>
              <a:rPr lang="en-US" dirty="0"/>
              <a:t>Higher capacity storage with higher IOPS enables to host larger workloads on </a:t>
            </a:r>
            <a:r>
              <a:rPr lang="en-US" dirty="0" err="1"/>
              <a:t>vCore</a:t>
            </a:r>
            <a:r>
              <a:rPr lang="en-US" dirty="0"/>
              <a:t>-based Azure Cosmos DB for MongoDB cluster. Now it is possible to select from 8 TiB, 16 TiB, and 32 TiB with 16,000 IOPS, 18,000 IOPS, and 20,000 IOPS respectively. It is also possible to scale up existing clusters using any of the new storage sizes as workloads grow. </a:t>
            </a:r>
          </a:p>
          <a:p>
            <a:pPr algn="just"/>
            <a:r>
              <a:rPr lang="en-US" dirty="0"/>
              <a:t>It is possible to combine these new options with multiple physical shards in </a:t>
            </a:r>
            <a:r>
              <a:rPr lang="en-US" dirty="0" err="1"/>
              <a:t>vCore</a:t>
            </a:r>
            <a:r>
              <a:rPr lang="en-US" dirty="0"/>
              <a:t>-based Azure Cosmos DB for MongoDB cluster, large storage capacity can comfortably handle hundreds of terabytes of data.</a:t>
            </a:r>
          </a:p>
        </p:txBody>
      </p:sp>
      <p:sp>
        <p:nvSpPr>
          <p:cNvPr id="4"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a:xfrm>
            <a:off x="4570857" y="855080"/>
            <a:ext cx="4365038" cy="1128618"/>
          </a:xfrm>
        </p:spPr>
        <p:txBody>
          <a:bodyPr/>
          <a:lstStyle/>
          <a:p>
            <a:pPr algn="just"/>
            <a:r>
              <a:rPr lang="en-US" sz="1000" dirty="0">
                <a:hlinkClick r:id="rId3"/>
              </a:rPr>
              <a:t>Generally Available: Azure Cosmos DB Data Explorer custom column selector and filter history</a:t>
            </a:r>
            <a:endParaRPr lang="en-US" sz="1000" dirty="0"/>
          </a:p>
          <a:p>
            <a:pPr algn="just"/>
            <a:r>
              <a:rPr lang="en-US" sz="1000" dirty="0"/>
              <a:t>Now it is possible to manage data more easily using the new custom column selector and filter history features in Azure Cosmos DB Data Explorer. View can be customized by selecting specific columns that matter most , streamlining workflow. 	 	</a:t>
            </a:r>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391CE3-27E9-3A3A-E856-6FEF0793A33E}"/>
              </a:ext>
            </a:extLst>
          </p:cNvPr>
          <p:cNvSpPr>
            <a:spLocks noGrp="1"/>
          </p:cNvSpPr>
          <p:nvPr>
            <p:ph type="title"/>
          </p:nvPr>
        </p:nvSpPr>
        <p:spPr/>
        <p:txBody>
          <a:bodyPr/>
          <a:lstStyle/>
          <a:p>
            <a:r>
              <a:rPr lang="en-US" dirty="0"/>
              <a:t>Databases Updates</a:t>
            </a:r>
            <a:endParaRPr lang="ru-RU" dirty="0"/>
          </a:p>
        </p:txBody>
      </p:sp>
      <p:sp>
        <p:nvSpPr>
          <p:cNvPr id="4" name="Text Placeholder 3">
            <a:extLst>
              <a:ext uri="{FF2B5EF4-FFF2-40B4-BE49-F238E27FC236}">
                <a16:creationId xmlns:a16="http://schemas.microsoft.com/office/drawing/2014/main" id="{912A7E5A-CE71-4F0B-285F-D4BFFCE67723}"/>
              </a:ext>
            </a:extLst>
          </p:cNvPr>
          <p:cNvSpPr>
            <a:spLocks noGrp="1"/>
          </p:cNvSpPr>
          <p:nvPr>
            <p:ph type="body" sz="quarter" idx="15"/>
          </p:nvPr>
        </p:nvSpPr>
        <p:spPr/>
        <p:txBody>
          <a:bodyPr/>
          <a:lstStyle/>
          <a:p>
            <a:endParaRPr lang="ru-RU" dirty="0"/>
          </a:p>
        </p:txBody>
      </p:sp>
      <p:sp>
        <p:nvSpPr>
          <p:cNvPr id="5" name="Text Placeholder 4">
            <a:extLst>
              <a:ext uri="{FF2B5EF4-FFF2-40B4-BE49-F238E27FC236}">
                <a16:creationId xmlns:a16="http://schemas.microsoft.com/office/drawing/2014/main" id="{3D9E7D87-DF36-8E76-60AA-2464CCC2E23B}"/>
              </a:ext>
            </a:extLst>
          </p:cNvPr>
          <p:cNvSpPr>
            <a:spLocks noGrp="1"/>
          </p:cNvSpPr>
          <p:nvPr>
            <p:ph type="body" sz="quarter" idx="16"/>
          </p:nvPr>
        </p:nvSpPr>
        <p:spPr>
          <a:xfrm>
            <a:off x="342900" y="855080"/>
            <a:ext cx="3955312" cy="1593313"/>
          </a:xfrm>
        </p:spPr>
        <p:txBody>
          <a:bodyPr/>
          <a:lstStyle/>
          <a:p>
            <a:pPr algn="just"/>
            <a:r>
              <a:rPr lang="en-US" dirty="0">
                <a:hlinkClick r:id="rId2"/>
              </a:rPr>
              <a:t>Generally Available: Dedicated gateway RBAC support and a new request option</a:t>
            </a:r>
          </a:p>
          <a:p>
            <a:pPr algn="just"/>
            <a:r>
              <a:rPr lang="en-US" dirty="0"/>
              <a:t>MS announced new features for the Azure Cosmos DB integrated cache! The integrated cache is built into the dedicated gateway, and now there’s new ways to authenticate requests.</a:t>
            </a:r>
          </a:p>
          <a:p>
            <a:pPr algn="just"/>
            <a:r>
              <a:rPr lang="en-US" dirty="0"/>
              <a:t>It is now possible to use Role-Based Access Control (RBAC) with Microsoft Entra ID to authenticate to the dedicated gateway, eliminating the security risks and complications that come with key-based authentication. </a:t>
            </a:r>
            <a:endParaRPr lang="en-US" dirty="0">
              <a:hlinkClick r:id="rId2"/>
            </a:endParaRPr>
          </a:p>
          <a:p>
            <a:pPr algn="just"/>
            <a:endParaRPr lang="ru-RU" dirty="0">
              <a:hlinkClick r:id="rId2"/>
            </a:endParaRPr>
          </a:p>
        </p:txBody>
      </p:sp>
    </p:spTree>
    <p:extLst>
      <p:ext uri="{BB962C8B-B14F-4D97-AF65-F5344CB8AC3E}">
        <p14:creationId xmlns:p14="http://schemas.microsoft.com/office/powerpoint/2010/main" val="135361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868133"/>
          </a:xfrm>
        </p:spPr>
        <p:txBody>
          <a:bodyPr/>
          <a:lstStyle/>
          <a:p>
            <a:pPr algn="just"/>
            <a:r>
              <a:rPr lang="en-US" sz="1000" dirty="0">
                <a:hlinkClick r:id="rId2"/>
              </a:rPr>
              <a:t>Retirement: Announcing upcoming retirement of custom text analytics for health (preview) in Azure AI Language</a:t>
            </a:r>
            <a:endParaRPr lang="en-US" sz="1000" dirty="0"/>
          </a:p>
          <a:p>
            <a:pPr algn="just"/>
            <a:r>
              <a:rPr lang="en-US" sz="1000" dirty="0"/>
              <a:t>Custom text analytics for health (preview) will be retired on January 10th, 2025. Please transition to other custom model training services, such as custom named entity recognition in Azure AI Language, by that date.   </a:t>
            </a:r>
          </a:p>
          <a:p>
            <a:pPr algn="just"/>
            <a:r>
              <a:rPr lang="en-US" sz="1000" dirty="0"/>
              <a:t>From now to January 10th, 2025, you can continue to use custom text analytics for health (preview) in your existing projects without disruption. It will be not possible to create new projects. On January 10th, 2025 – workloads running on custom sentiment analysis (preview) will be deleted and associated project data will be lost.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908107"/>
          </a:xfrm>
        </p:spPr>
        <p:txBody>
          <a:bodyPr/>
          <a:lstStyle/>
          <a:p>
            <a:r>
              <a:rPr lang="en-US" dirty="0">
                <a:hlinkClick r:id="rId3"/>
              </a:rPr>
              <a:t>Retirement: Announcing upcoming retirement of custom sentiment analysis (preview) in Azure AI Language</a:t>
            </a:r>
            <a:endParaRPr lang="en-US" dirty="0"/>
          </a:p>
          <a:p>
            <a:pPr algn="just"/>
            <a:r>
              <a:rPr lang="en-US" dirty="0"/>
              <a:t>Custom sentiment analysis (preview) will be retired on January 10th, 2025, please transition to other custom model training services, such as custom text classification in Azure AI Language, by that date.   </a:t>
            </a:r>
          </a:p>
          <a:p>
            <a:pPr algn="just"/>
            <a:r>
              <a:rPr lang="en-US" dirty="0"/>
              <a:t>From now to January 10th, 2025, it is allowed to continue to use custom sentiment analysis (preview) in your existing projects without disruption. It will be not possible to create new projects. On January 10th, 2025 – workloads running on custom sentiment analysis (preview) will be deleted and associated project data will be lost.</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a:xfrm>
            <a:off x="342900" y="855081"/>
            <a:ext cx="3955312" cy="2053012"/>
          </a:xfrm>
        </p:spPr>
        <p:txBody>
          <a:bodyPr/>
          <a:lstStyle/>
          <a:p>
            <a:pPr algn="just"/>
            <a:r>
              <a:rPr lang="en-US" dirty="0">
                <a:hlinkClick r:id="rId2"/>
              </a:rPr>
              <a:t>Announcing Text PII Redaction Container Release</a:t>
            </a:r>
            <a:endParaRPr lang="en-US" dirty="0"/>
          </a:p>
          <a:p>
            <a:pPr algn="just"/>
            <a:r>
              <a:rPr lang="en-US" dirty="0"/>
              <a:t>MS announced the container support for pre-built Text PII services for redacting Personally Identifiable Information (PII). This release allows customers with stringent security and privacy requirements to detect and redact PII entities from text locally, ensuring that user data is secure and private.</a:t>
            </a:r>
          </a:p>
          <a:p>
            <a:pPr algn="just"/>
            <a:r>
              <a:rPr lang="en-US" dirty="0"/>
              <a:t>This release includes both connected and disconnected container options, with the connected container offering both Pay as You Go and Commitment Tier pricing options and the disconnected container providing Commitment Tier pricing, allowing long-term customers to also benefit from cost savings based on their commitment. </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227897"/>
          </a:xfrm>
        </p:spPr>
        <p:txBody>
          <a:bodyPr/>
          <a:lstStyle/>
          <a:p>
            <a:pPr marL="171450" indent="-171450">
              <a:buFont typeface="Arial" panose="020B0604020202020204" pitchFamily="34" charset="0"/>
              <a:buChar char="•"/>
            </a:pPr>
            <a:r>
              <a:rPr lang="en-US" sz="1000" dirty="0"/>
              <a:t>List </a:t>
            </a:r>
            <a:r>
              <a:rPr lang="en-US" sz="1000" dirty="0" err="1"/>
              <a:t>vCore-bsased</a:t>
            </a:r>
            <a:r>
              <a:rPr lang="en-US" sz="1000" dirty="0"/>
              <a:t> Azure Cosmos DB for MongoDB Resources</a:t>
            </a:r>
          </a:p>
          <a:p>
            <a:pPr marL="171450" indent="-171450">
              <a:buFont typeface="Arial" panose="020B0604020202020204" pitchFamily="34" charset="0"/>
              <a:buChar char="•"/>
            </a:pPr>
            <a:r>
              <a:rPr lang="en-US" sz="1000" dirty="0"/>
              <a:t>Connect to a cluster as an admin or user </a:t>
            </a:r>
          </a:p>
          <a:p>
            <a:pPr marL="171450" indent="-171450">
              <a:buFont typeface="Arial" panose="020B0604020202020204" pitchFamily="34" charset="0"/>
              <a:buChar char="•"/>
            </a:pPr>
            <a:r>
              <a:rPr lang="en-US" sz="1000" dirty="0"/>
              <a:t>View metadata </a:t>
            </a:r>
          </a:p>
          <a:p>
            <a:pPr marL="171450" indent="-171450">
              <a:buFont typeface="Arial" panose="020B0604020202020204" pitchFamily="34" charset="0"/>
              <a:buChar char="•"/>
            </a:pPr>
            <a:r>
              <a:rPr lang="en-US" sz="1000" dirty="0"/>
              <a:t>Execute find queries </a:t>
            </a:r>
          </a:p>
          <a:p>
            <a:pPr marL="171450" indent="-171450">
              <a:buFont typeface="Arial" panose="020B0604020202020204" pitchFamily="34" charset="0"/>
              <a:buChar char="•"/>
            </a:pPr>
            <a:r>
              <a:rPr lang="en-US" sz="1000" dirty="0"/>
              <a:t>Edit, Delete, Update documents </a:t>
            </a:r>
          </a:p>
          <a:p>
            <a:pPr marL="171450" indent="-171450">
              <a:buFont typeface="Arial" panose="020B0604020202020204" pitchFamily="34" charset="0"/>
              <a:buChar char="•"/>
            </a:pPr>
            <a:r>
              <a:rPr lang="en-US" sz="1000" dirty="0"/>
              <a:t>View indexes </a:t>
            </a:r>
          </a:p>
          <a:p>
            <a:pPr marL="171450" indent="-171450">
              <a:buFont typeface="Arial" panose="020B0604020202020204" pitchFamily="34" charset="0"/>
              <a:buChar char="•"/>
            </a:pPr>
            <a:r>
              <a:rPr lang="en-US" sz="1000" dirty="0"/>
              <a:t>Create and Drop Databases and Collections </a:t>
            </a:r>
          </a:p>
          <a:p>
            <a:pPr marL="171450" indent="-171450">
              <a:buFont typeface="Arial" panose="020B0604020202020204" pitchFamily="34" charset="0"/>
              <a:buChar char="•"/>
            </a:pPr>
            <a:r>
              <a:rPr lang="en-US" sz="1000" dirty="0"/>
              <a:t>View data in JSON, Table, and Tree views </a:t>
            </a:r>
          </a:p>
          <a:p>
            <a:pPr marL="171450" indent="-171450">
              <a:buFont typeface="Arial" panose="020B0604020202020204" pitchFamily="34" charset="0"/>
              <a:buChar char="•"/>
            </a:pPr>
            <a:r>
              <a:rPr lang="en-US" sz="1000" dirty="0"/>
              <a:t>View data for multiple collections simultaneously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223556"/>
          </a:xfrm>
        </p:spPr>
        <p:txBody>
          <a:bodyPr/>
          <a:lstStyle/>
          <a:p>
            <a:r>
              <a:rPr lang="en-US" dirty="0">
                <a:hlinkClick r:id="rId2"/>
              </a:rPr>
              <a:t>Announcing Private Preview: VS Code Extension of </a:t>
            </a:r>
            <a:r>
              <a:rPr lang="en-US" dirty="0" err="1">
                <a:hlinkClick r:id="rId2"/>
              </a:rPr>
              <a:t>vCore</a:t>
            </a:r>
            <a:r>
              <a:rPr lang="en-US" dirty="0">
                <a:hlinkClick r:id="rId2"/>
              </a:rPr>
              <a:t>-based Azure Cosmos DB for MongoDB</a:t>
            </a:r>
            <a:endParaRPr lang="en-US" dirty="0"/>
          </a:p>
          <a:p>
            <a:r>
              <a:rPr lang="en-US" dirty="0"/>
              <a:t>MS introduced a new VS Code extension for </a:t>
            </a:r>
            <a:r>
              <a:rPr lang="en-US" dirty="0" err="1"/>
              <a:t>vCore</a:t>
            </a:r>
            <a:r>
              <a:rPr lang="en-US" dirty="0"/>
              <a:t>-based Azure Cosmos DB for MongoDB ! This tool allows users to connect, query, and manage </a:t>
            </a:r>
            <a:r>
              <a:rPr lang="en-US" dirty="0" err="1"/>
              <a:t>vCore</a:t>
            </a:r>
            <a:r>
              <a:rPr lang="en-US" dirty="0"/>
              <a:t>-based Azure Cosmos DB for MongoDB directly within VS Code, streamlining your workflow.</a:t>
            </a:r>
          </a:p>
        </p:txBody>
      </p:sp>
      <p:pic>
        <p:nvPicPr>
          <p:cNvPr id="4098" name="Picture 2" descr="Image vs code extension">
            <a:extLst>
              <a:ext uri="{FF2B5EF4-FFF2-40B4-BE49-F238E27FC236}">
                <a16:creationId xmlns:a16="http://schemas.microsoft.com/office/drawing/2014/main" id="{728B8484-95FE-F879-F2E3-3943334784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281" y="2078637"/>
            <a:ext cx="3749803" cy="2320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Breaking change for Window Server 2022 Image Users with .NET 6</a:t>
            </a:r>
            <a:endParaRPr lang="en-US" sz="1000" dirty="0"/>
          </a:p>
          <a:p>
            <a:pPr algn="just"/>
            <a:r>
              <a:rPr lang="en-US" sz="1000" dirty="0"/>
              <a:t>Azure Marketplace media images for Windows Server 2022 currently include .NET 6, but going forward will not include a .NET version with the image (.NET 8 and later are not included with the image). Therefore, if you previously relied on the Azure Marketplace image to include the .NET 6 runtime, going forward you will need to handle the .NET deployment yourself.</a:t>
            </a:r>
          </a:p>
          <a:p>
            <a:pPr algn="just"/>
            <a:r>
              <a:rPr lang="en-US" sz="1000" dirty="0"/>
              <a:t>On November 12th 2024, .NET 6 will reach end of support. However, based on customer feedback we have decided to provide customers with more time to handle the .NET 8 runtime deployment and upgrade to .NET 8. Microsoft will provide security updates for .NET 6 in the Azure Marketplace media images beyond the official end of support date, with an additional 6 months through May 13, 2025. Note this only applies to Azure marketplace media of Windows Server 2022.</a:t>
            </a:r>
          </a:p>
          <a:p>
            <a:pPr algn="just"/>
            <a:r>
              <a:rPr lang="en-US" sz="1000" dirty="0"/>
              <a:t>.NET 6 will be removed from all Azure marketplace Windows Server 2022 media on May 13th, 2025. If you are impacted, and have not migrated to .NET 8, you need to take action to complete the change before May 2025.</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83320"/>
          </a:xfrm>
        </p:spPr>
        <p:txBody>
          <a:bodyPr/>
          <a:lstStyle/>
          <a:p>
            <a:pPr algn="just"/>
            <a:r>
              <a:rPr lang="en-US" dirty="0">
                <a:hlinkClick r:id="rId3"/>
              </a:rPr>
              <a:t>PPTP and L2TP deprecation: A new era of secure connectivity</a:t>
            </a:r>
            <a:endParaRPr lang="en-US" dirty="0"/>
          </a:p>
          <a:p>
            <a:pPr algn="just"/>
            <a:r>
              <a:rPr lang="en-US" dirty="0"/>
              <a:t>MS is deprecating the PPTP (Point-to-Point Tunneling Protocol) and L2TP (Layer 2 Tunneling Protocol) protocols from future Windows Server versions. It is time to transition to more secure and efficient alternatives: SSTP and IKEv2.</a:t>
            </a:r>
          </a:p>
          <a:p>
            <a:pPr algn="just"/>
            <a:r>
              <a:rPr lang="en-US" dirty="0"/>
              <a:t>Deprecation is not removal. Deprecation refers to the stage in the product lifecycle when a feature or functionality is no longer in active development and may be removed in future releases.</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658271"/>
          </a:xfrm>
        </p:spPr>
        <p:txBody>
          <a:bodyPr/>
          <a:lstStyle/>
          <a:p>
            <a:pPr algn="just"/>
            <a:r>
              <a:rPr lang="en-US" sz="1000" dirty="0">
                <a:hlinkClick r:id="rId2"/>
              </a:rPr>
              <a:t>Retirement: End of Support Announcement for Azure Load Balancer </a:t>
            </a:r>
            <a:r>
              <a:rPr lang="en-US" sz="1000" dirty="0" err="1">
                <a:hlinkClick r:id="rId2"/>
              </a:rPr>
              <a:t>numberOfProbes</a:t>
            </a:r>
            <a:r>
              <a:rPr lang="en-US" sz="1000" dirty="0">
                <a:hlinkClick r:id="rId2"/>
              </a:rPr>
              <a:t> property on September 1, 2027.</a:t>
            </a:r>
            <a:endParaRPr lang="en-US" sz="1000" dirty="0"/>
          </a:p>
          <a:p>
            <a:pPr algn="just"/>
            <a:r>
              <a:rPr lang="en-US" sz="1000" dirty="0"/>
              <a:t>Support for Azure Load Balancer </a:t>
            </a:r>
            <a:r>
              <a:rPr lang="en-US" sz="1000" dirty="0" err="1"/>
              <a:t>numberOfProbes</a:t>
            </a:r>
            <a:r>
              <a:rPr lang="en-US" sz="1000" dirty="0"/>
              <a:t> property ends on September 1, 2027. To avoid service disruption, upgrade apps to API version 2022-05-01 or higher and start using Azure Load Balancer </a:t>
            </a:r>
            <a:r>
              <a:rPr lang="en-US" sz="1000" dirty="0" err="1"/>
              <a:t>probeThreshold</a:t>
            </a:r>
            <a:r>
              <a:rPr lang="en-US" sz="1000" dirty="0"/>
              <a:t> property. MS will not be supporting the property </a:t>
            </a:r>
            <a:r>
              <a:rPr lang="en-US" sz="1000" dirty="0" err="1"/>
              <a:t>numberOfProbes</a:t>
            </a:r>
            <a:r>
              <a:rPr lang="en-US" sz="1000" dirty="0"/>
              <a:t> after September 1, 2027.</a:t>
            </a:r>
          </a:p>
          <a:p>
            <a:pPr marL="171450" indent="-171450" algn="just">
              <a:buFont typeface="Arial" panose="020B0604020202020204" pitchFamily="34" charset="0"/>
              <a:buChar char="•"/>
            </a:pPr>
            <a:r>
              <a:rPr lang="en-US" sz="1000" dirty="0"/>
              <a:t>Before September 1, 2027, stop using the property </a:t>
            </a:r>
            <a:r>
              <a:rPr lang="en-US" sz="1000" dirty="0" err="1"/>
              <a:t>numberOfProbes</a:t>
            </a:r>
            <a:r>
              <a:rPr lang="en-US" sz="1000" dirty="0"/>
              <a:t> and/or migrate to </a:t>
            </a:r>
            <a:r>
              <a:rPr lang="en-US" sz="1000" dirty="0" err="1"/>
              <a:t>probeThreshold</a:t>
            </a:r>
            <a:r>
              <a:rPr lang="en-US" sz="1000" dirty="0"/>
              <a:t> property.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658271"/>
          </a:xfrm>
        </p:spPr>
        <p:txBody>
          <a:bodyPr/>
          <a:lstStyle/>
          <a:p>
            <a:pPr algn="just"/>
            <a:r>
              <a:rPr lang="en-US" dirty="0">
                <a:hlinkClick r:id="rId3"/>
              </a:rPr>
              <a:t>Generally Available: Custom IPv4 Prefixes (BYOIP) can be used in a Global/Regional configuration</a:t>
            </a:r>
            <a:endParaRPr lang="en-US" dirty="0"/>
          </a:p>
          <a:p>
            <a:pPr algn="just"/>
            <a:r>
              <a:rPr lang="en-US" dirty="0"/>
              <a:t>The ability to bring your own public IPv4 ranges using a global/regional configuration is already available in all public and US government regions.  MS announced a possibility to bring a “global” IPv4 range (as small as /24) to Azure that will be advertised from Microsoft WAN and then divide this range into multiple “regional” ranges (as small as /26) associated with a specific region. This allows to onboard a single range that can be used across multiple regions for redundancy.</a:t>
            </a:r>
          </a:p>
        </p:txBody>
      </p:sp>
      <p:pic>
        <p:nvPicPr>
          <p:cNvPr id="2050" name="Picture 2" descr="A diagram illustrating a child's custom IP profile with regions and public IP prefixes.">
            <a:extLst>
              <a:ext uri="{FF2B5EF4-FFF2-40B4-BE49-F238E27FC236}">
                <a16:creationId xmlns:a16="http://schemas.microsoft.com/office/drawing/2014/main" id="{46D4F851-7DEC-7618-18D3-56ABBEF59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356" y="2513351"/>
            <a:ext cx="3525901" cy="148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2" name="Text Placeholder 13">
            <a:extLst>
              <a:ext uri="{FF2B5EF4-FFF2-40B4-BE49-F238E27FC236}">
                <a16:creationId xmlns:a16="http://schemas.microsoft.com/office/drawing/2014/main" id="{9AA194CA-DEF9-5700-6818-4DEF12DD8F14}"/>
              </a:ext>
            </a:extLst>
          </p:cNvPr>
          <p:cNvSpPr txBox="1">
            <a:spLocks/>
          </p:cNvSpPr>
          <p:nvPr/>
        </p:nvSpPr>
        <p:spPr>
          <a:xfrm>
            <a:off x="342900" y="855081"/>
            <a:ext cx="3955312" cy="237707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2"/>
              </a:rPr>
              <a:t>ExpressRoute guided configuration of multi-site circuits and connections is generally available</a:t>
            </a:r>
            <a:endParaRPr lang="en-US" dirty="0"/>
          </a:p>
          <a:p>
            <a:pPr algn="just"/>
            <a:r>
              <a:rPr lang="en-US" dirty="0"/>
              <a:t>ExpressRoute guided experience for configuring multi-site resiliency circuits and connections is generally available in Azure public cloud. The guided experience makes resiliency the central aspect of configuring ExpressRoute circuits and virtual network gateway connections. Three resiliency options—maximum, high, and standard—are offered. Maximum resiliency offers redundancy both across peering locations and within a peering location. High resiliency offers redundancy across peering locations, but not within a peering location. The standard resiliency offers redundancy only within a peering location. The new experience provides information including distance between the peering-locations (sites) and traffic engineering recommendations to help users make informed configuration decisions. </a:t>
            </a:r>
          </a:p>
        </p:txBody>
      </p:sp>
      <p:pic>
        <p:nvPicPr>
          <p:cNvPr id="3" name="Picture 2">
            <a:extLst>
              <a:ext uri="{FF2B5EF4-FFF2-40B4-BE49-F238E27FC236}">
                <a16:creationId xmlns:a16="http://schemas.microsoft.com/office/drawing/2014/main" id="{0B9FE655-6416-D458-A317-F12BD88798AC}"/>
              </a:ext>
            </a:extLst>
          </p:cNvPr>
          <p:cNvPicPr>
            <a:picLocks noChangeAspect="1"/>
          </p:cNvPicPr>
          <p:nvPr/>
        </p:nvPicPr>
        <p:blipFill>
          <a:blip r:embed="rId3"/>
          <a:stretch>
            <a:fillRect/>
          </a:stretch>
        </p:blipFill>
        <p:spPr>
          <a:xfrm>
            <a:off x="4649794" y="990600"/>
            <a:ext cx="3667058" cy="2857500"/>
          </a:xfrm>
          <a:prstGeom prst="rect">
            <a:avLst/>
          </a:prstGeom>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226539-98A3-C40F-4648-61D3893ECB98}"/>
              </a:ext>
            </a:extLst>
          </p:cNvPr>
          <p:cNvSpPr>
            <a:spLocks noGrp="1"/>
          </p:cNvSpPr>
          <p:nvPr>
            <p:ph type="body" sz="quarter" idx="10"/>
          </p:nvPr>
        </p:nvSpPr>
        <p:spPr/>
        <p:txBody>
          <a:bodyPr/>
          <a:lstStyle/>
          <a:p>
            <a:r>
              <a:rPr lang="en-US" sz="1000" dirty="0"/>
              <a:t>How to Enable this Feature:</a:t>
            </a:r>
          </a:p>
          <a:p>
            <a:pPr marL="171450" indent="-171450">
              <a:buFont typeface="Arial" panose="020B0604020202020204" pitchFamily="34" charset="0"/>
              <a:buChar char="•"/>
            </a:pPr>
            <a:r>
              <a:rPr lang="en-US" sz="1000" dirty="0"/>
              <a:t>Confirm the type of NVA you are using (VM or VMSS based).</a:t>
            </a:r>
          </a:p>
          <a:p>
            <a:pPr marL="171450" indent="-171450">
              <a:buFont typeface="Arial" panose="020B0604020202020204" pitchFamily="34" charset="0"/>
              <a:buChar char="•"/>
            </a:pPr>
            <a:r>
              <a:rPr lang="en-US" sz="1000" dirty="0"/>
              <a:t>Add relevant Tag to your resource:</a:t>
            </a:r>
          </a:p>
          <a:p>
            <a:pPr marL="514350" lvl="1" indent="-171450">
              <a:buFont typeface="Arial" panose="020B0604020202020204" pitchFamily="34" charset="0"/>
              <a:buChar char="•"/>
            </a:pPr>
            <a:r>
              <a:rPr lang="en-US" sz="1000" dirty="0">
                <a:latin typeface="+mj-lt"/>
              </a:rPr>
              <a:t>a. VM Based: Add the Service Tag </a:t>
            </a:r>
            <a:r>
              <a:rPr lang="en-US" sz="1000" dirty="0" err="1">
                <a:latin typeface="+mj-lt"/>
              </a:rPr>
              <a:t>disableSnatOnPL</a:t>
            </a:r>
            <a:r>
              <a:rPr lang="en-US" sz="1000" dirty="0">
                <a:latin typeface="+mj-lt"/>
              </a:rPr>
              <a:t> to the VM NIC.</a:t>
            </a:r>
          </a:p>
          <a:p>
            <a:pPr marL="514350" lvl="1" indent="-171450">
              <a:buFont typeface="Arial" panose="020B0604020202020204" pitchFamily="34" charset="0"/>
              <a:buChar char="•"/>
            </a:pPr>
            <a:r>
              <a:rPr lang="en-US" sz="1000" dirty="0">
                <a:latin typeface="+mj-lt"/>
              </a:rPr>
              <a:t>b. VMSS Based: Add the Service Tag </a:t>
            </a:r>
            <a:r>
              <a:rPr lang="en-US" sz="1000" dirty="0" err="1">
                <a:latin typeface="+mj-lt"/>
              </a:rPr>
              <a:t>disableSnatOnPL</a:t>
            </a:r>
            <a:r>
              <a:rPr lang="en-US" sz="1000" dirty="0">
                <a:latin typeface="+mj-lt"/>
              </a:rPr>
              <a:t> to VM instance.</a:t>
            </a:r>
          </a:p>
          <a:p>
            <a:r>
              <a:rPr lang="en-US" sz="1000" dirty="0"/>
              <a:t>Validate Scenario.</a:t>
            </a:r>
          </a:p>
        </p:txBody>
      </p:sp>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72E1AC-FDA0-FB61-4BF0-E75C2B8A1664}"/>
              </a:ext>
            </a:extLst>
          </p:cNvPr>
          <p:cNvSpPr>
            <a:spLocks noGrp="1"/>
          </p:cNvSpPr>
          <p:nvPr>
            <p:ph type="body" sz="quarter" idx="16"/>
          </p:nvPr>
        </p:nvSpPr>
        <p:spPr/>
        <p:txBody>
          <a:bodyPr/>
          <a:lstStyle/>
          <a:p>
            <a:pPr algn="just"/>
            <a:r>
              <a:rPr lang="en-US" dirty="0">
                <a:hlinkClick r:id="rId2"/>
              </a:rPr>
              <a:t>Generally Available: Private endpoint support without NVA source network address translation</a:t>
            </a:r>
            <a:endParaRPr lang="en-US" dirty="0"/>
          </a:p>
          <a:p>
            <a:pPr algn="just"/>
            <a:r>
              <a:rPr lang="en-US" dirty="0"/>
              <a:t>Source network address translation (SNAT) is no longer a requirement for private endpoint destined traffic passing through a network virtual appliance (NVA). You may now configure a tag on your NVA VMs that will notify the Microsoft platform that you wish to opt into this feature. For all connection requests, from source to destination, </a:t>
            </a:r>
            <a:r>
              <a:rPr lang="en-US" dirty="0" err="1"/>
              <a:t>SNATing</a:t>
            </a:r>
            <a:r>
              <a:rPr lang="en-US" dirty="0"/>
              <a:t> will no longer be a requirement for private endpoint destined traffic traversing through your NVA.</a:t>
            </a:r>
          </a:p>
          <a:p>
            <a:pPr algn="just"/>
            <a:r>
              <a:rPr lang="en-US" dirty="0"/>
              <a:t>Enabling this feature will provide a more streamlined experience for guaranteeing symmetric routing without impacting nonprivate endpoint traffic. It will also allow you to follow internal compliance standards where the source of traffic origination needs to be available during logging.</a:t>
            </a:r>
          </a:p>
          <a:p>
            <a:pPr algn="just"/>
            <a:r>
              <a:rPr lang="en-US" dirty="0"/>
              <a:t>Additional Considerations:</a:t>
            </a:r>
          </a:p>
          <a:p>
            <a:pPr marL="171450" indent="-171450" algn="just">
              <a:buFont typeface="Arial" panose="020B0604020202020204" pitchFamily="34" charset="0"/>
              <a:buChar char="•"/>
            </a:pPr>
            <a:r>
              <a:rPr lang="en-US" dirty="0"/>
              <a:t>Enabling this feature is a platform update that will send a one-time reset of all long-running private endpoint connections established through the NVA. It is recommended that you enable this during a maintenance window.</a:t>
            </a:r>
          </a:p>
          <a:p>
            <a:pPr marL="171450" indent="-171450" algn="just">
              <a:buFont typeface="Arial" panose="020B0604020202020204" pitchFamily="34" charset="0"/>
              <a:buChar char="•"/>
            </a:pPr>
            <a:r>
              <a:rPr lang="en-US" dirty="0"/>
              <a:t>This will only impact traffic through your NVA, private endpoint destined traffic that circumvents the NVA will not be impacted.</a:t>
            </a:r>
          </a:p>
        </p:txBody>
      </p:sp>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91198-4444-C6B1-140D-8916FEC9B50E}"/>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A79C8179-59B9-DF40-00C8-FD5A42441919}"/>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5E4E3F08-4B4F-45E1-D7D6-F7727240D82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90D984B5-E2FA-DC1A-3DBB-005524F182F3}"/>
              </a:ext>
            </a:extLst>
          </p:cNvPr>
          <p:cNvSpPr>
            <a:spLocks noGrp="1"/>
          </p:cNvSpPr>
          <p:nvPr>
            <p:ph type="body" sz="quarter" idx="16"/>
          </p:nvPr>
        </p:nvSpPr>
        <p:spPr/>
        <p:txBody>
          <a:bodyPr/>
          <a:lstStyle/>
          <a:p>
            <a:pPr algn="just"/>
            <a:r>
              <a:rPr lang="en-US" dirty="0">
                <a:hlinkClick r:id="rId2"/>
              </a:rPr>
              <a:t>Generally Available: Azure Application Gateway v2 Basic SKU</a:t>
            </a:r>
            <a:endParaRPr lang="en-US" dirty="0"/>
          </a:p>
          <a:p>
            <a:pPr algn="just"/>
            <a:r>
              <a:rPr lang="en-US" dirty="0"/>
              <a:t>The Application Gateway Basic SKU is a new SKU within Application Gateway family. It is designed for small and medium-sized customers, making it ideal for applications with lower traffic and SLA requirements that don't require advanced auto-scale and traffic management features. Application Gateway Basic SKU has built-in high availability and supports HTTP2/HTTPS and WebSocket protocols. It offers core application-level load balancing features such as URL-based, host-based and multi-site routing, along with cookie-based affinity. It supports flexible backends, 	VMSS, App Services, and on-premises deployment. Customers can select the Basic SKU either directly from the Azure Portal or through their preferred scripting languages.</a:t>
            </a:r>
          </a:p>
        </p:txBody>
      </p:sp>
      <p:pic>
        <p:nvPicPr>
          <p:cNvPr id="3" name="Picture 2">
            <a:extLst>
              <a:ext uri="{FF2B5EF4-FFF2-40B4-BE49-F238E27FC236}">
                <a16:creationId xmlns:a16="http://schemas.microsoft.com/office/drawing/2014/main" id="{112EEB68-EAE0-6131-9CA9-CD69C51CB964}"/>
              </a:ext>
            </a:extLst>
          </p:cNvPr>
          <p:cNvPicPr>
            <a:picLocks noChangeAspect="1"/>
          </p:cNvPicPr>
          <p:nvPr/>
        </p:nvPicPr>
        <p:blipFill>
          <a:blip r:embed="rId3"/>
          <a:stretch>
            <a:fillRect/>
          </a:stretch>
        </p:blipFill>
        <p:spPr>
          <a:xfrm>
            <a:off x="4704767" y="707511"/>
            <a:ext cx="3726242" cy="4069205"/>
          </a:xfrm>
          <a:prstGeom prst="rect">
            <a:avLst/>
          </a:prstGeom>
        </p:spPr>
      </p:pic>
    </p:spTree>
    <p:extLst>
      <p:ext uri="{BB962C8B-B14F-4D97-AF65-F5344CB8AC3E}">
        <p14:creationId xmlns:p14="http://schemas.microsoft.com/office/powerpoint/2010/main" val="12211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Announcement-On Demand Capacity Reservation in Azure in China</a:t>
            </a:r>
            <a:endParaRPr lang="en-US" sz="1000" dirty="0"/>
          </a:p>
          <a:p>
            <a:pPr algn="just"/>
            <a:r>
              <a:rPr lang="en-US" sz="1000" dirty="0"/>
              <a:t>MS announced the public preview of on demand capacity reservations for Azure Virtual Machines in Azure in China Cloud . It is now possible to manage and reserve capacity with guaranteed SLA for VM sizes available on Azure in China Cloud. The feature is not available yet in China North and China East regions.</a:t>
            </a:r>
          </a:p>
          <a:p>
            <a:pPr algn="just"/>
            <a:r>
              <a:rPr lang="en-US" sz="1000" dirty="0"/>
              <a:t>On-demand capacity reservations can be leveraged in the following scenarios and beyond for the cloud:</a:t>
            </a:r>
          </a:p>
          <a:p>
            <a:pPr marL="171450" indent="-171450" algn="just">
              <a:buFont typeface="Arial" panose="020B0604020202020204" pitchFamily="34" charset="0"/>
              <a:buChar char="•"/>
            </a:pPr>
            <a:r>
              <a:rPr lang="en-US" sz="1000" dirty="0"/>
              <a:t>Business-critical applications — use on-demand capacity reservations to protect capacity, for example when taking these VMs offline to perform updates.</a:t>
            </a:r>
          </a:p>
          <a:p>
            <a:pPr marL="171450" indent="-171450" algn="just">
              <a:buFont typeface="Arial" panose="020B0604020202020204" pitchFamily="34" charset="0"/>
              <a:buChar char="•"/>
            </a:pPr>
            <a:r>
              <a:rPr lang="en-US" sz="1000" dirty="0"/>
              <a:t>Disaster recovery (DR) — set aside compute capacity to ensure a seamless recovery in the event of a natural disaster. The compute capacity can be repurposed to run other workloads whenever DR is not in effect.</a:t>
            </a:r>
          </a:p>
          <a:p>
            <a:pPr marL="171450" indent="-171450" algn="just">
              <a:buFont typeface="Arial" panose="020B0604020202020204" pitchFamily="34" charset="0"/>
              <a:buChar char="•"/>
            </a:pPr>
            <a:r>
              <a:rPr lang="en-US" sz="1000" dirty="0"/>
              <a:t>Special events—claiming capacity ahead of time provides assurance that your business can handle the extra demand.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Retirement: Older versions of EA Azure Price Sheet – Download by Billing Account API</a:t>
            </a:r>
            <a:endParaRPr lang="en-US" dirty="0"/>
          </a:p>
          <a:p>
            <a:pPr algn="just"/>
            <a:r>
              <a:rPr lang="en-US" dirty="0"/>
              <a:t>All versions of the Azure Price Sheet - Download by Billing Account API prior to version 2023-09-01 (including 2022-06-01, 2021-10-01, 2020-01-01-preview, 2019-10-01, 2019-05-01) are scheduled to be retired on June 1, 2026. Please transition to Azure Price Sheet - Download by Billing Account API version 2023-11-01 by that date.</a:t>
            </a:r>
          </a:p>
          <a:p>
            <a:pPr algn="just"/>
            <a:r>
              <a:rPr lang="en-US" dirty="0"/>
              <a:t>The new version of the API includes important enhancements, such as the addition of Reserved Instance (RI) pricing for the current month, market price, base price and improved metadata.</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818</TotalTime>
  <Words>3267</Words>
  <Application>Microsoft Office PowerPoint</Application>
  <PresentationFormat>On-screen Show (16:9)</PresentationFormat>
  <Paragraphs>149</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Human Sans</vt:lpstr>
      <vt:lpstr>Human Sans Regular</vt:lpstr>
      <vt:lpstr>Continuum Theme</vt:lpstr>
      <vt:lpstr>Azure Times #138</vt:lpstr>
      <vt:lpstr>PowerPoint Presentation</vt:lpstr>
      <vt:lpstr>Networking Updates</vt:lpstr>
      <vt:lpstr>Networking Updates</vt:lpstr>
      <vt:lpstr>Networking Updates</vt:lpstr>
      <vt:lpstr>Networking Updates</vt:lpstr>
      <vt:lpstr>PowerPoint Presentation</vt:lpstr>
      <vt:lpstr>Management &amp; Governance Updates</vt:lpstr>
      <vt:lpstr>PowerPoint Presentation</vt:lpstr>
      <vt:lpstr>Compute Updates</vt:lpstr>
      <vt:lpstr>PowerPoint Presentation</vt:lpstr>
      <vt:lpstr>Storage &amp; Data Updates</vt:lpstr>
      <vt:lpstr>PowerPoint Presentation</vt:lpstr>
      <vt:lpstr>Databases Updates</vt:lpstr>
      <vt:lpstr>Databases Updates</vt:lpstr>
      <vt:lpstr>Azure Database PostgreSQL Updates</vt:lpstr>
      <vt:lpstr>Azure Database PostgreSQL Updates</vt:lpstr>
      <vt:lpstr>Azure Cosmos DB for MongoDB Updates</vt:lpstr>
      <vt:lpstr>Azure Cosmos DB for MongoDB Updates</vt:lpstr>
      <vt:lpstr>Databases Updates</vt:lpstr>
      <vt:lpstr>PowerPoint Presentation</vt:lpstr>
      <vt:lpstr>ML &amp; AI &amp; IOT Updates</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Rotar, Maksim</cp:lastModifiedBy>
  <cp:revision>158</cp:revision>
  <dcterms:created xsi:type="dcterms:W3CDTF">2018-01-26T19:23:30Z</dcterms:created>
  <dcterms:modified xsi:type="dcterms:W3CDTF">2024-10-14T07:58:14Z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