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48"/>
  </p:notesMasterIdLst>
  <p:handoutMasterIdLst>
    <p:handoutMasterId r:id="rId49"/>
  </p:handoutMasterIdLst>
  <p:sldIdLst>
    <p:sldId id="2142532340" r:id="rId5"/>
    <p:sldId id="2146847045" r:id="rId6"/>
    <p:sldId id="10657" r:id="rId7"/>
    <p:sldId id="2146847127" r:id="rId8"/>
    <p:sldId id="2146847046" r:id="rId9"/>
    <p:sldId id="2146847089" r:id="rId10"/>
    <p:sldId id="2146847130" r:id="rId11"/>
    <p:sldId id="2146847048" r:id="rId12"/>
    <p:sldId id="2146847049" r:id="rId13"/>
    <p:sldId id="2146847132" r:id="rId14"/>
    <p:sldId id="2146847133" r:id="rId15"/>
    <p:sldId id="2146847050" r:id="rId16"/>
    <p:sldId id="2146847096" r:id="rId17"/>
    <p:sldId id="2146847134" r:id="rId18"/>
    <p:sldId id="2146847135" r:id="rId19"/>
    <p:sldId id="2146847136" r:id="rId20"/>
    <p:sldId id="2146847157" r:id="rId21"/>
    <p:sldId id="2146847156" r:id="rId22"/>
    <p:sldId id="2146847158" r:id="rId23"/>
    <p:sldId id="2146847159" r:id="rId24"/>
    <p:sldId id="2146847052" r:id="rId25"/>
    <p:sldId id="2146847100" r:id="rId26"/>
    <p:sldId id="2146847137" r:id="rId27"/>
    <p:sldId id="2146847138" r:id="rId28"/>
    <p:sldId id="2146847139" r:id="rId29"/>
    <p:sldId id="2146847054" r:id="rId30"/>
    <p:sldId id="2146847103" r:id="rId31"/>
    <p:sldId id="2146847141" r:id="rId32"/>
    <p:sldId id="2146847142" r:id="rId33"/>
    <p:sldId id="2146847056" r:id="rId34"/>
    <p:sldId id="2146847107" r:id="rId35"/>
    <p:sldId id="2146847058" r:id="rId36"/>
    <p:sldId id="2146847111" r:id="rId37"/>
    <p:sldId id="2146847119" r:id="rId38"/>
    <p:sldId id="2146847120" r:id="rId39"/>
    <p:sldId id="2146847150" r:id="rId40"/>
    <p:sldId id="2146847151" r:id="rId41"/>
    <p:sldId id="2146847062" r:id="rId42"/>
    <p:sldId id="2146847115" r:id="rId43"/>
    <p:sldId id="2146847153" r:id="rId44"/>
    <p:sldId id="2146847085" r:id="rId45"/>
    <p:sldId id="2146847084" r:id="rId46"/>
    <p:sldId id="2146847064" r:id="rId4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127"/>
          </p14:sldIdLst>
        </p14:section>
        <p14:section name="Security &amp; Identity" id="{1AA42572-B3BD-44F7-813B-C2C647DDBB3C}">
          <p14:sldIdLst>
            <p14:sldId id="2146847046"/>
            <p14:sldId id="2146847089"/>
            <p14:sldId id="2146847130"/>
          </p14:sldIdLst>
        </p14:section>
        <p14:section name="Management &amp; Governance" id="{34181601-6D48-4406-A525-C7B5A12C6C5B}">
          <p14:sldIdLst>
            <p14:sldId id="2146847048"/>
            <p14:sldId id="2146847049"/>
            <p14:sldId id="2146847132"/>
            <p14:sldId id="2146847133"/>
          </p14:sldIdLst>
        </p14:section>
        <p14:section name="Compute" id="{05AA80BB-8802-49AB-8336-A884227CE2F7}">
          <p14:sldIdLst>
            <p14:sldId id="2146847050"/>
            <p14:sldId id="2146847096"/>
            <p14:sldId id="2146847134"/>
            <p14:sldId id="2146847135"/>
            <p14:sldId id="2146847136"/>
            <p14:sldId id="2146847157"/>
            <p14:sldId id="2146847156"/>
            <p14:sldId id="2146847158"/>
            <p14:sldId id="2146847159"/>
          </p14:sldIdLst>
        </p14:section>
        <p14:section name="Storage &amp; Data" id="{1F159046-CE0A-45BC-9D5B-6E6C95980F78}">
          <p14:sldIdLst>
            <p14:sldId id="2146847052"/>
            <p14:sldId id="2146847100"/>
            <p14:sldId id="2146847137"/>
            <p14:sldId id="2146847138"/>
            <p14:sldId id="2146847139"/>
          </p14:sldIdLst>
        </p14:section>
        <p14:section name="Databases" id="{AEAFAE72-AD56-48F3-926B-38BAE269038F}">
          <p14:sldIdLst>
            <p14:sldId id="2146847054"/>
            <p14:sldId id="2146847103"/>
            <p14:sldId id="2146847141"/>
            <p14:sldId id="2146847142"/>
          </p14:sldIdLst>
        </p14:section>
        <p14:section name="Integration" id="{ACBD46A3-6F1C-451B-A154-0A056E0DEFF6}">
          <p14:sldIdLst>
            <p14:sldId id="2146847056"/>
            <p14:sldId id="2146847107"/>
          </p14:sldIdLst>
        </p14:section>
        <p14:section name="ML &amp; AI &amp; IOT" id="{F4E1EAF1-55E9-4CA4-8ADC-28B69C1D66D2}">
          <p14:sldIdLst>
            <p14:sldId id="2146847058"/>
            <p14:sldId id="2146847111"/>
            <p14:sldId id="2146847119"/>
            <p14:sldId id="2146847120"/>
            <p14:sldId id="2146847150"/>
            <p14:sldId id="2146847151"/>
          </p14:sldIdLst>
        </p14:section>
        <p14:section name="Miscellaneous" id="{A1456D7A-93BE-4023-90AA-7269D2F177BA}">
          <p14:sldIdLst>
            <p14:sldId id="2146847062"/>
            <p14:sldId id="2146847115"/>
            <p14:sldId id="2146847153"/>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varScale="1">
        <p:scale>
          <a:sx n="120" d="100"/>
          <a:sy n="120" d="100"/>
        </p:scale>
        <p:origin x="509" y="72"/>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11/2/2024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updates/v2/FinOps-toolkit-0-6-September-2024" TargetMode="External"/><Relationship Id="rId2" Type="http://schemas.openxmlformats.org/officeDocument/2006/relationships/hyperlink" Target="https://azure.microsoft.com/en-us/updates/v2/AppInsights-CodeOpt-NowAvailable"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updates/v2/VM-watch-on-Azure-VMs" TargetMode="External"/><Relationship Id="rId2" Type="http://schemas.openxmlformats.org/officeDocument/2006/relationships/hyperlink" Target="https://azure.microsoft.com/en-us/updates/v2/Azure-Monitor-Change-Analysis-Retirement"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updates/v2/Azure-Functions-support-for-Nodejs-22" TargetMode="External"/><Relationship Id="rId2" Type="http://schemas.openxmlformats.org/officeDocument/2006/relationships/hyperlink" Target="https://azure.microsoft.com/en-us/updates/v2/Azure-Cobalt-100-Arm-based-Virtual-Machine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updates/v2/Reduced-Pricing-for-JBoss-EAP-on-App-Service" TargetMode="External"/><Relationship Id="rId2" Type="http://schemas.openxmlformats.org/officeDocument/2006/relationships/hyperlink" Target="https://azure.microsoft.com/en-us/updates/v2/linux-sssh-ed25519"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zure.microsoft.com/en-us/updates/v2/Azure-App-Configuration-Premium-pricing-plan-now-generally-available"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techcommunity.microsoft.com/t5/azure-compute-blog/announcing-public-preview-of-new-attach-detach-disks-api-for-vms/ba-p/4254120"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echcommunity.microsoft.com/t5/azure-integration-services-blog/announcement-introducing-the-logic-apps-hybrid-deployment-model/ba-p/4271568"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techcommunity.microsoft.com/t5/azure-integration-services-blog/announcing-the-public-preview-of-the-new-xml-compose-and-parse/ba-p/4273434"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techcommunity.microsoft.com/t5/azure-virtual-desktop-blog/mmr-call-redirection-for-azure-virtual-desktop-windows-365-now/ba-p/4270528" TargetMode="External"/><Relationship Id="rId2" Type="http://schemas.openxmlformats.org/officeDocument/2006/relationships/hyperlink" Target="https://techcommunity.microsoft.com/t5/azure-virtual-desktop-blog/new-features-for-azure-virtual-desktop-for-azure-stack-hci/ba-p/4273496"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azure.microsoft.com/en-us/updates/v2/Announcing-App-Service-Multi-Plan-Subnet-Joi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techcommunity.microsoft.com/t5/linux-and-open-source-blog/announcing-availability-of-almalinux-as-an-endorsed-linux/ba-p/4282201"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blog.fabric.microsoft.com/en-GB/blog/microsoft-fabric-and-ai-learning-hackathon-copilot-in-fabric/" TargetMode="External"/><Relationship Id="rId3" Type="http://schemas.openxmlformats.org/officeDocument/2006/relationships/hyperlink" Target="https://blog.fabric.microsoft.com/en-GB/blog/fabric-runtime-1-3-is-generally-available-upgrade-your-data-engineering-and-science-workloads-to-harness-the-latest-innovations-and-performance-enhancements/" TargetMode="External"/><Relationship Id="rId7" Type="http://schemas.openxmlformats.org/officeDocument/2006/relationships/hyperlink" Target="https://blog.fabric.microsoft.com/en-GB/blog/announcement-microsoft-purview-data-loss-prevention-policies-have-been-extended-to-fabric-lakehouses/" TargetMode="External"/><Relationship Id="rId12" Type="http://schemas.openxmlformats.org/officeDocument/2006/relationships/hyperlink" Target="https://azure.microsoft.com/en-us/updates/v2/AzureElasticSAN-for-AVS" TargetMode="External"/><Relationship Id="rId2" Type="http://schemas.openxmlformats.org/officeDocument/2006/relationships/hyperlink" Target="https://blog.fabric.microsoft.com/en-GB/blog/adding-more-flexibility-to-your-business-applications-with-support-for-service-principal-names-spns-in-fabric-api-for-graphql/" TargetMode="External"/><Relationship Id="rId1" Type="http://schemas.openxmlformats.org/officeDocument/2006/relationships/slideLayout" Target="../slideLayouts/slideLayout7.xml"/><Relationship Id="rId6" Type="http://schemas.openxmlformats.org/officeDocument/2006/relationships/hyperlink" Target="https://blog.fabric.microsoft.com/en-GB/blog/real-time-dashboards-and-underlying-kql-databases-access-separation/" TargetMode="External"/><Relationship Id="rId11" Type="http://schemas.openxmlformats.org/officeDocument/2006/relationships/hyperlink" Target="https://blog.fabric.microsoft.com/en-GB/blog/new-features-and-enhancements-for-virtual-network-data-gateway/" TargetMode="External"/><Relationship Id="rId5" Type="http://schemas.openxmlformats.org/officeDocument/2006/relationships/hyperlink" Target="https://blog.fabric.microsoft.com/en-GB/blog/announcing-the-enhanced-tenant-setting-delegation-for-export-controls-in-microsoft-fabric/" TargetMode="External"/><Relationship Id="rId10" Type="http://schemas.openxmlformats.org/officeDocument/2006/relationships/hyperlink" Target="https://blog.fabric.microsoft.com/en-GB/blog/15081/" TargetMode="External"/><Relationship Id="rId4" Type="http://schemas.openxmlformats.org/officeDocument/2006/relationships/hyperlink" Target="https://blog.fabric.microsoft.com/en-GB/blog/announcing-public-preview-of-the-share-feature-for-fabric-ai-skill/" TargetMode="External"/><Relationship Id="rId9" Type="http://schemas.openxmlformats.org/officeDocument/2006/relationships/hyperlink" Target="https://blog.fabric.microsoft.com/en-GB/blog/native-execution-engine-available-at-no-additional-cost/"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azure.microsoft.com/en-us/updates/v2/edit-network-no-downtime"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azure.microsoft.com/en-us/updates/v2/Live-Resize-for-Azure-Premium-SSD-v2-and-Ultra-Disks1" TargetMode="External"/><Relationship Id="rId2" Type="http://schemas.openxmlformats.org/officeDocument/2006/relationships/hyperlink" Target="https://azure.microsoft.com/en-us/updates/v2/generally-available-azure-premium-ssd-v2-disk-storage-is-now-available-in-more-regions"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echcommunity.microsoft.com/t5/oracle-on-azure-blog/announcing-oracle-database-azure-in-italy-north-and-brazil-south/ba-p/4284836"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azure.microsoft.com/en-us/updates/v2/In-place-scaling-for-Enterprise-caches" TargetMode="External"/><Relationship Id="rId2" Type="http://schemas.openxmlformats.org/officeDocument/2006/relationships/hyperlink" Target="https://azure.microsoft.com/en-us/updates/v2/Azure-SQL-updates-for-late-October-2024"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techcommunity.microsoft.com/t5/azure-database-for-postgresql/introducing-support-for-graph-data-in-azure-database-for/ba-p/4275628"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vblogs.microsoft.com/cosmosdb/updates-to-azure-cosmos-dbs-portal-networking-setting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zure.microsoft.com/en-us/updates/v2/Ermetro-ga-announcement"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zure.microsoft.com/en-us/updates/v2/Azure-Stream-Analytics-PowerBI-output-connector"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techcommunity.microsoft.com/t5/microsoft-365-copilot/more-new-languages-supported-in-microsoft-365-copilot/ba-p/4274332" TargetMode="External"/><Relationship Id="rId2" Type="http://schemas.openxmlformats.org/officeDocument/2006/relationships/hyperlink" Target="https://devblogs.microsoft.com/commandline/github-copilot-in-windows-terminal/"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azure.microsoft.com/en-us/updates/v2/fail-criteria-on-server-metrics-in-MALT" TargetMode="External"/><Relationship Id="rId2" Type="http://schemas.openxmlformats.org/officeDocument/2006/relationships/hyperlink" Target="https://devblogs.microsoft.com/azure-sdk/azure-sdk-release-october-2024/"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hyperlink" Target="https://devblogs.microsoft.com/devops/using-entra-profile-information-in-azure-devops/" TargetMode="External"/><Relationship Id="rId2" Type="http://schemas.openxmlformats.org/officeDocument/2006/relationships/hyperlink" Target="https://devblogs.microsoft.com/devops/introducing-pull-request-annotation-for-codeql-and-dependency-scanning-in-github-advanced-security-for-azure-devops/"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hyperlink" Target="https://techcommunity.microsoft.com/t5/azure-tools-blog/announcing-azapi-2-0/ba-p/4275733"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learn.microsoft.com/en-us/credentials/certifications/exams/dp-700/" TargetMode="External"/><Relationship Id="rId2" Type="http://schemas.openxmlformats.org/officeDocument/2006/relationships/hyperlink" Target="https://techcommunity.microsoft.com/t5/exchange-team-blog/new-url-for-exchange-admin-center-eac-in-exchange-online/ba-p/4270023"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hyperlink" Target="https://azure.microsoft.com/en-us/updates/v2/General-availability-Bot-Manager-Ruleset-1-1-on-Azure-WAF-with-Azure-Application-Gateway"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s://azure.microsoft.com/en-us/updates/v2/AHDS-Qatar-Central-Region-Retirement"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updates/v2/Update-retirement-TLS1-0-TLS1-1-versions-Azure-Services" TargetMode="External"/><Relationship Id="rId2" Type="http://schemas.openxmlformats.org/officeDocument/2006/relationships/hyperlink" Target="https://techcommunity.microsoft.com/t5/azure-paas-blog/azure-storage-tls-1-0-and-1-1-retirement/ba-p/4281140"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techcommunity.microsoft.com/t5/microsoft-entra-blog/update-to-security-defaults/ba-p/4044868"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updates/v2/Immutable-WORM-Storage-for-Backups-in-Azure-Recovery-Services-Vaults" TargetMode="External"/><Relationship Id="rId2" Type="http://schemas.openxmlformats.org/officeDocument/2006/relationships/hyperlink" Target="https://azure.microsoft.com/en-us/updates/v2/AzBackupGrsForPv2Ultra"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#139</a:t>
            </a:r>
          </a:p>
        </p:txBody>
      </p:sp>
      <p:sp>
        <p:nvSpPr>
          <p:cNvPr id="4" name="Text Placeholder 3"/>
          <p:cNvSpPr>
            <a:spLocks noGrp="1"/>
          </p:cNvSpPr>
          <p:nvPr>
            <p:ph type="body" sz="quarter" idx="11"/>
          </p:nvPr>
        </p:nvSpPr>
        <p:spPr/>
        <p:txBody>
          <a:bodyPr/>
          <a:lstStyle/>
          <a:p>
            <a:r>
              <a:rPr lang="en-US" spc="300" dirty="0"/>
              <a:t>November 4 ,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a:xfrm>
            <a:off x="4433776" y="855080"/>
            <a:ext cx="4365038" cy="1050993"/>
          </a:xfrm>
        </p:spPr>
        <p:txBody>
          <a:bodyPr/>
          <a:lstStyle/>
          <a:p>
            <a:pPr algn="just"/>
            <a:r>
              <a:rPr lang="en-US" sz="1000" dirty="0">
                <a:hlinkClick r:id="rId2"/>
              </a:rPr>
              <a:t>Generally Available: App Insights Code Optimizations</a:t>
            </a:r>
            <a:endParaRPr lang="en-US" sz="1000" dirty="0"/>
          </a:p>
          <a:p>
            <a:pPr algn="just"/>
            <a:r>
              <a:rPr lang="en-US" sz="1000" dirty="0"/>
              <a:t>Application Insights Code Optimizations helps identify and resolve performance bottlenecks at the code level in your running .NET applications. Utilizing an advanced AI-based model, it analyzes Application Insights profiler traces and provides actionable next steps in the Azure portal at no additional cost.</a:t>
            </a:r>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p:txBody>
          <a:bodyPr/>
          <a:lstStyle/>
          <a:p>
            <a:r>
              <a:rPr lang="en-US" dirty="0">
                <a:hlinkClick r:id="rId3"/>
              </a:rPr>
              <a:t>Generally Available: FinOps toolkit 0.6 - September 2024</a:t>
            </a:r>
            <a:endParaRPr lang="en-US" dirty="0"/>
          </a:p>
          <a:p>
            <a:r>
              <a:rPr lang="en-US" dirty="0"/>
              <a:t>the FinOps toolkit is an open-source collection of tools and resources that help you learn, adopt, and implement FinOps in the Microsoft Cloud. </a:t>
            </a:r>
          </a:p>
          <a:p>
            <a:r>
              <a:rPr lang="en-US" dirty="0"/>
              <a:t>The September 2024 release of the FinOps toolkit (version 0.6) is now available. This month, you’ll find:</a:t>
            </a:r>
          </a:p>
          <a:p>
            <a:pPr marL="171450" indent="-171450">
              <a:buFont typeface="Arial" panose="020B0604020202020204" pitchFamily="34" charset="0"/>
              <a:buChar char="•"/>
            </a:pPr>
            <a:r>
              <a:rPr lang="en-US" dirty="0"/>
              <a:t>New: FinOps best practices library.</a:t>
            </a:r>
          </a:p>
          <a:p>
            <a:pPr marL="171450" indent="-171450">
              <a:buFont typeface="Arial" panose="020B0604020202020204" pitchFamily="34" charset="0"/>
              <a:buChar char="•"/>
            </a:pPr>
            <a:r>
              <a:rPr lang="en-US" dirty="0"/>
              <a:t>New: Power BI reports for governance and workload optimization</a:t>
            </a:r>
          </a:p>
          <a:p>
            <a:pPr marL="171450" indent="-171450">
              <a:buFont typeface="Arial" panose="020B0604020202020204" pitchFamily="34" charset="0"/>
              <a:buChar char="•"/>
            </a:pPr>
            <a:r>
              <a:rPr lang="en-US" dirty="0"/>
              <a:t>Customizable promoted tags in Power BI.</a:t>
            </a:r>
          </a:p>
          <a:p>
            <a:pPr marL="171450" indent="-171450">
              <a:buFont typeface="Arial" panose="020B0604020202020204" pitchFamily="34" charset="0"/>
              <a:buChar char="•"/>
            </a:pPr>
            <a:r>
              <a:rPr lang="en-US" dirty="0"/>
              <a:t>Ingest prices, reservation details, reservation recommendations, and reservation transactions in FinOps hubs.</a:t>
            </a:r>
          </a:p>
          <a:p>
            <a:pPr marL="171450" indent="-171450">
              <a:buFont typeface="Arial" panose="020B0604020202020204" pitchFamily="34" charset="0"/>
              <a:buChar char="•"/>
            </a:pPr>
            <a:r>
              <a:rPr lang="en-US" dirty="0"/>
              <a:t>Performance and scalability improvements in Power BI reports.</a:t>
            </a:r>
          </a:p>
          <a:p>
            <a:pPr marL="171450" indent="-171450">
              <a:buFont typeface="Arial" panose="020B0604020202020204" pitchFamily="34" charset="0"/>
              <a:buChar char="•"/>
            </a:pPr>
            <a:r>
              <a:rPr lang="en-US" dirty="0"/>
              <a:t>New: Consolidated FinOps workbooks template.</a:t>
            </a:r>
          </a:p>
          <a:p>
            <a:pPr marL="171450" indent="-171450">
              <a:buFont typeface="Arial" panose="020B0604020202020204" pitchFamily="34" charset="0"/>
              <a:buChar char="•"/>
            </a:pPr>
            <a:r>
              <a:rPr lang="en-US" dirty="0"/>
              <a:t>Azure Optimization Engine security and troubleshooting updates.</a:t>
            </a:r>
          </a:p>
          <a:p>
            <a:pPr marL="171450" indent="-171450">
              <a:buFont typeface="Arial" panose="020B0604020202020204" pitchFamily="34" charset="0"/>
              <a:buChar char="•"/>
            </a:pPr>
            <a:r>
              <a:rPr lang="en-US" dirty="0"/>
              <a:t>FOCUS 1.1 </a:t>
            </a:r>
            <a:r>
              <a:rPr lang="en-US" dirty="0" err="1"/>
              <a:t>ServiceSubcategory</a:t>
            </a:r>
            <a:r>
              <a:rPr lang="en-US" dirty="0"/>
              <a:t> mapping in the Services open data file.</a:t>
            </a:r>
          </a:p>
          <a:p>
            <a:r>
              <a:rPr lang="en-US" dirty="0"/>
              <a:t>Other small improvements and bug fixes across all tools.</a:t>
            </a:r>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EFEF9D-C531-5164-3001-CAB3E530800A}"/>
              </a:ext>
            </a:extLst>
          </p:cNvPr>
          <p:cNvSpPr>
            <a:spLocks noGrp="1"/>
          </p:cNvSpPr>
          <p:nvPr>
            <p:ph type="body" sz="quarter" idx="10"/>
          </p:nvPr>
        </p:nvSpPr>
        <p:spPr/>
        <p:txBody>
          <a:bodyPr/>
          <a:lstStyle/>
          <a:p>
            <a:pPr algn="just"/>
            <a:r>
              <a:rPr lang="en-US" sz="1000" dirty="0">
                <a:hlinkClick r:id="rId2"/>
              </a:rPr>
              <a:t>Retirement: Change Analysis (classic) API in Azure Monitor is retiring</a:t>
            </a:r>
            <a:endParaRPr lang="en-US" sz="1000" dirty="0"/>
          </a:p>
          <a:p>
            <a:pPr algn="just"/>
            <a:r>
              <a:rPr lang="en-US" sz="1000" dirty="0"/>
              <a:t>On October 31st, 2025, Change Analysis (classic) API in Azure Monitor will be retired. As a result, any workloads using Change Analysis (classic) API in Azure Monitor will be deleted and the associated application data will be lost.</a:t>
            </a:r>
          </a:p>
          <a:p>
            <a:pPr algn="just"/>
            <a:r>
              <a:rPr lang="en-US" sz="1000" dirty="0"/>
              <a:t>Before the retirement date, you'll need to migrate to Change Analysis powered by Azure Resource Graph (ARG), which provides the same monitoring capabilities plus additional benefits, including:</a:t>
            </a:r>
          </a:p>
          <a:p>
            <a:pPr marL="171450" indent="-171450" algn="just">
              <a:buFont typeface="Arial" panose="020B0604020202020204" pitchFamily="34" charset="0"/>
              <a:buChar char="•"/>
            </a:pPr>
            <a:r>
              <a:rPr lang="en-US" sz="1000" dirty="0"/>
              <a:t>Real-time insights</a:t>
            </a:r>
          </a:p>
          <a:p>
            <a:pPr marL="171450" indent="-171450" algn="just">
              <a:buFont typeface="Arial" panose="020B0604020202020204" pitchFamily="34" charset="0"/>
              <a:buChar char="•"/>
            </a:pPr>
            <a:r>
              <a:rPr lang="en-US" sz="1000" dirty="0"/>
              <a:t>Granular filtering</a:t>
            </a:r>
          </a:p>
          <a:p>
            <a:pPr marL="171450" indent="-171450" algn="just">
              <a:buFont typeface="Arial" panose="020B0604020202020204" pitchFamily="34" charset="0"/>
              <a:buChar char="•"/>
            </a:pPr>
            <a:r>
              <a:rPr lang="en-US" sz="1000" dirty="0"/>
              <a:t>Grouping capabilities</a:t>
            </a:r>
          </a:p>
          <a:p>
            <a:pPr marL="171450" indent="-171450" algn="just">
              <a:buFont typeface="Arial" panose="020B0604020202020204" pitchFamily="34" charset="0"/>
              <a:buChar char="•"/>
            </a:pPr>
            <a:r>
              <a:rPr lang="en-US" sz="1000" dirty="0"/>
              <a:t>Change-actor identification</a:t>
            </a:r>
          </a:p>
          <a:p>
            <a:pPr marL="171450" indent="-171450" algn="just">
              <a:buFont typeface="Arial" panose="020B0604020202020204" pitchFamily="34" charset="0"/>
              <a:buChar char="•"/>
            </a:pPr>
            <a:r>
              <a:rPr lang="en-US" sz="1000" dirty="0"/>
              <a:t>Cross-query</a:t>
            </a:r>
          </a:p>
          <a:p>
            <a:pPr marL="171450" indent="-171450" algn="just">
              <a:buFont typeface="Arial" panose="020B0604020202020204" pitchFamily="34" charset="0"/>
              <a:buChar char="•"/>
            </a:pPr>
            <a:r>
              <a:rPr lang="en-US" sz="1000" dirty="0"/>
              <a:t>Alerting</a:t>
            </a:r>
          </a:p>
        </p:txBody>
      </p:sp>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p:txBody>
          <a:bodyPr/>
          <a:lstStyle/>
          <a:p>
            <a:pPr algn="just"/>
            <a:r>
              <a:rPr lang="en-US" dirty="0">
                <a:hlinkClick r:id="rId3"/>
              </a:rPr>
              <a:t>Public Preview: VM watch for Azure VMs</a:t>
            </a:r>
            <a:endParaRPr lang="en-US" dirty="0"/>
          </a:p>
          <a:p>
            <a:pPr algn="just"/>
            <a:r>
              <a:rPr lang="en-US" dirty="0"/>
              <a:t>VM watch, now in preview, is a standardized, lightweight, and adaptable in-VM service offering for virtual machines and virtual machine scale sets. It runs health checks within the VM at configurable intervals and sends the results via a uniform data model to Azure. These health results are consumed by Azure's production monitoring AIOps (AI Operations) engines for regression detection and prevention. </a:t>
            </a:r>
          </a:p>
          <a:p>
            <a:pPr algn="just"/>
            <a:r>
              <a:rPr lang="en-US" dirty="0"/>
              <a:t>VM watch monitoring specifics</a:t>
            </a:r>
          </a:p>
          <a:p>
            <a:pPr marL="171450" indent="-171450" algn="just">
              <a:buFont typeface="Arial" panose="020B0604020202020204" pitchFamily="34" charset="0"/>
              <a:buChar char="•"/>
            </a:pPr>
            <a:r>
              <a:rPr lang="en-US" sz="900" b="1" dirty="0"/>
              <a:t>Ease of adoption: </a:t>
            </a:r>
            <a:r>
              <a:rPr lang="en-US" sz="900" dirty="0"/>
              <a:t>VM watch is made available through the Application Health VM extension.</a:t>
            </a:r>
          </a:p>
          <a:p>
            <a:pPr marL="171450" indent="-171450" algn="just">
              <a:buFont typeface="Arial" panose="020B0604020202020204" pitchFamily="34" charset="0"/>
              <a:buChar char="•"/>
            </a:pPr>
            <a:r>
              <a:rPr lang="en-US" sz="900" b="1" dirty="0"/>
              <a:t>Flexible Deployment</a:t>
            </a:r>
            <a:r>
              <a:rPr lang="en-US" sz="900" dirty="0"/>
              <a:t>: Users can enable VM watch with ease via ARM template, PowerShell, or AZ CLI.</a:t>
            </a:r>
          </a:p>
          <a:p>
            <a:pPr marL="171450" indent="-171450" algn="just">
              <a:buFont typeface="Arial" panose="020B0604020202020204" pitchFamily="34" charset="0"/>
              <a:buChar char="•"/>
            </a:pPr>
            <a:r>
              <a:rPr lang="en-US" sz="900" b="1" dirty="0"/>
              <a:t>Compatibility</a:t>
            </a:r>
            <a:r>
              <a:rPr lang="en-US" sz="900" dirty="0"/>
              <a:t>: VM watch operates seamlessly on both Linux and Windows environments. Also, VM watch is suitable for individual VMs and VMSS VMs alike.</a:t>
            </a:r>
          </a:p>
          <a:p>
            <a:pPr marL="171450" indent="-171450" algn="just">
              <a:buFont typeface="Arial" panose="020B0604020202020204" pitchFamily="34" charset="0"/>
              <a:buChar char="•"/>
            </a:pPr>
            <a:r>
              <a:rPr lang="en-US" sz="900" b="1" dirty="0"/>
              <a:t>Resource Governance</a:t>
            </a:r>
            <a:r>
              <a:rPr lang="en-US" sz="900" dirty="0"/>
              <a:t>: VM watch provides efficient monitoring without impacting system performance. Resource caps are placed on the CPU and memory utilization of the VM watch process itself to protect the VM.</a:t>
            </a:r>
          </a:p>
          <a:p>
            <a:pPr marL="171450" indent="-171450" algn="just">
              <a:buFont typeface="Arial" panose="020B0604020202020204" pitchFamily="34" charset="0"/>
              <a:buChar char="•"/>
            </a:pPr>
            <a:r>
              <a:rPr lang="en-US" sz="900" b="1" dirty="0"/>
              <a:t>Ready Out-of-the-Box</a:t>
            </a:r>
            <a:r>
              <a:rPr lang="en-US" sz="900" dirty="0"/>
              <a:t>: VM watch comes equipped with a suite of default tests, which are easily configurable to enable scenario specific tests. Detailed information regarding the Tests (Checks, Metrics, and Event Logs) are given below.</a:t>
            </a:r>
          </a:p>
        </p:txBody>
      </p:sp>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Generally Available: Azure Cobalt 100 Arm-based Virtual Machines</a:t>
            </a:r>
            <a:endParaRPr lang="en-US" sz="1000" dirty="0"/>
          </a:p>
          <a:p>
            <a:pPr algn="just"/>
            <a:r>
              <a:rPr lang="en-US" sz="1000" dirty="0"/>
              <a:t>Microsoft is announcing the general availability of the new Cobalt 100 Arm-based virtual machines (VMs). The Cobalt 100 VMs consist of new general purpose Dpsv6-series and Dplsv6-series and memory optimized Epsv6-series VM series. They offer up to 50% better price-performance than previous generation Arm-based VMs, making them an attractive option for a wide range of scale-out and cloud native Linux-based workloads, including data analytics, web and application servers, open source databases, caches, and more. </a:t>
            </a:r>
          </a:p>
          <a:p>
            <a:pPr algn="just"/>
            <a:r>
              <a:rPr lang="en-US" sz="1000" dirty="0"/>
              <a:t>The Azure Cobalt 100 VMs deliver up to 1.4x CPU performance, up to 1.5x performance on Java-based workloads and up to 2x performance on web servers, .NET applications and in-memory cache applications compared to the previous generation Azure Arm-based VMs. These VMs also support 4x local storage IOPS (with </a:t>
            </a:r>
            <a:r>
              <a:rPr lang="en-US" sz="1000" dirty="0" err="1"/>
              <a:t>NVMe</a:t>
            </a:r>
            <a:r>
              <a:rPr lang="en-US" sz="1000" dirty="0"/>
              <a:t>) and up to 1.5x network bandwidth compared to the previous generation Azure Arm-based VMs.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Azure Functions support for Node.js 22</a:t>
            </a:r>
            <a:endParaRPr lang="ru-RU" dirty="0"/>
          </a:p>
          <a:p>
            <a:pPr algn="just"/>
            <a:r>
              <a:rPr lang="en-US" dirty="0"/>
              <a:t>Azure Functions now supports Node.js 22 in preview. It is now possible to develop functions using Node.js 22 locally and deploy them to all Azure Functions plans on Linux and Windows.</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a:xfrm>
            <a:off x="4433776" y="855080"/>
            <a:ext cx="4365038" cy="2680171"/>
          </a:xfrm>
        </p:spPr>
        <p:txBody>
          <a:bodyPr/>
          <a:lstStyle/>
          <a:p>
            <a:pPr algn="just"/>
            <a:r>
              <a:rPr lang="en-US" sz="1000" dirty="0">
                <a:hlinkClick r:id="rId2"/>
              </a:rPr>
              <a:t>Generally Available: ED25519 SSH key support for Linux VMs</a:t>
            </a:r>
            <a:endParaRPr lang="en-US" sz="1000" dirty="0"/>
          </a:p>
          <a:p>
            <a:pPr algn="just"/>
            <a:r>
              <a:rPr lang="en-US" sz="1000" dirty="0"/>
              <a:t>Azure customers can now use the secure and smaller ED25519 SSH keys with their Linux VMs. Previously, customers only had the option of using RSA keys for SSH connections to their Linux VMs on Azure. Now customers can choose between RSA and ED25519 based keys.</a:t>
            </a:r>
          </a:p>
          <a:p>
            <a:pPr algn="just"/>
            <a:r>
              <a:rPr lang="en-US" sz="1000" dirty="0"/>
              <a:t>Azure now allows the creation of ED25519 SSH keys directly within the Azure Portal for a simplified key management process. Additionally, Azure CLI and PowerShell also support ED25519 keys in Azure.</a:t>
            </a:r>
          </a:p>
          <a:p>
            <a:pPr algn="just"/>
            <a:r>
              <a:rPr lang="en-US" sz="1000" dirty="0"/>
              <a:t>While RSA remains the default key type, users can create or use existing ED25519 SSH keys with their Linux VMs, enhancing the security and deployment efficiency on Azure.</a:t>
            </a:r>
          </a:p>
          <a:p>
            <a:pPr algn="just"/>
            <a:r>
              <a:rPr lang="en-US" sz="1000" dirty="0"/>
              <a:t>The ED25519 algorithm is based on the elliptic curve defined over the prime field of 2²⁵⁵-19. The private key is a 256-bit integer, while the public key is a 32-byte sequence.</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pPr algn="just"/>
            <a:r>
              <a:rPr lang="en-US" dirty="0">
                <a:hlinkClick r:id="rId3"/>
              </a:rPr>
              <a:t>Generally Available: Reduced Pricing for JBoss EAP on App Service</a:t>
            </a:r>
            <a:endParaRPr lang="en-US" dirty="0"/>
          </a:p>
          <a:p>
            <a:pPr algn="just"/>
            <a:r>
              <a:rPr lang="en-US" dirty="0"/>
              <a:t>Across all available non-free SKUs, JBoss EAP License fees have been reduced by 63%! This reduction in license fees makes JBoss EAP on App Service more accessible than ever. </a:t>
            </a:r>
          </a:p>
          <a:p>
            <a:pPr algn="just"/>
            <a:r>
              <a:rPr lang="en-US" dirty="0"/>
              <a:t>Available SKUs for JBoss EAP on App Service:</a:t>
            </a:r>
          </a:p>
          <a:p>
            <a:pPr marL="171450" indent="-171450" algn="just">
              <a:buFont typeface="Arial" panose="020B0604020202020204" pitchFamily="34" charset="0"/>
              <a:buChar char="•"/>
            </a:pPr>
            <a:r>
              <a:rPr lang="en-US" dirty="0"/>
              <a:t>F1 (price reduction not applicable to free tier)</a:t>
            </a:r>
          </a:p>
          <a:p>
            <a:pPr marL="171450" indent="-171450" algn="just">
              <a:buFont typeface="Arial" panose="020B0604020202020204" pitchFamily="34" charset="0"/>
              <a:buChar char="•"/>
            </a:pPr>
            <a:r>
              <a:rPr lang="en-US" dirty="0"/>
              <a:t>P0v3</a:t>
            </a:r>
          </a:p>
          <a:p>
            <a:pPr marL="171450" indent="-171450" algn="just">
              <a:buFont typeface="Arial" panose="020B0604020202020204" pitchFamily="34" charset="0"/>
              <a:buChar char="•"/>
            </a:pPr>
            <a:r>
              <a:rPr lang="en-US" dirty="0"/>
              <a:t>P1v3</a:t>
            </a:r>
          </a:p>
          <a:p>
            <a:pPr marL="171450" indent="-171450" algn="just">
              <a:buFont typeface="Arial" panose="020B0604020202020204" pitchFamily="34" charset="0"/>
              <a:buChar char="•"/>
            </a:pPr>
            <a:r>
              <a:rPr lang="en-US" dirty="0"/>
              <a:t>P1mv3</a:t>
            </a:r>
          </a:p>
          <a:p>
            <a:pPr marL="171450" indent="-171450" algn="just">
              <a:buFont typeface="Arial" panose="020B0604020202020204" pitchFamily="34" charset="0"/>
              <a:buChar char="•"/>
            </a:pPr>
            <a:r>
              <a:rPr lang="en-US" dirty="0"/>
              <a:t>P2v3</a:t>
            </a:r>
          </a:p>
          <a:p>
            <a:pPr marL="171450" indent="-171450" algn="just">
              <a:buFont typeface="Arial" panose="020B0604020202020204" pitchFamily="34" charset="0"/>
              <a:buChar char="•"/>
            </a:pPr>
            <a:r>
              <a:rPr lang="en-US" dirty="0"/>
              <a:t>P2mv3</a:t>
            </a:r>
          </a:p>
          <a:p>
            <a:pPr marL="171450" indent="-171450" algn="just">
              <a:buFont typeface="Arial" panose="020B0604020202020204" pitchFamily="34" charset="0"/>
              <a:buChar char="•"/>
            </a:pPr>
            <a:r>
              <a:rPr lang="en-US" dirty="0"/>
              <a:t>P3v3</a:t>
            </a:r>
          </a:p>
          <a:p>
            <a:pPr marL="171450" indent="-171450" algn="just">
              <a:buFont typeface="Arial" panose="020B0604020202020204" pitchFamily="34" charset="0"/>
              <a:buChar char="•"/>
            </a:pPr>
            <a:r>
              <a:rPr lang="en-US" dirty="0"/>
              <a:t>P3mv3</a:t>
            </a:r>
          </a:p>
          <a:p>
            <a:pPr marL="171450" indent="-171450" algn="just">
              <a:buFont typeface="Arial" panose="020B0604020202020204" pitchFamily="34" charset="0"/>
              <a:buChar char="•"/>
            </a:pPr>
            <a:r>
              <a:rPr lang="en-US" dirty="0"/>
              <a:t>P4mv3</a:t>
            </a:r>
          </a:p>
          <a:p>
            <a:pPr marL="171450" indent="-171450" algn="just">
              <a:buFont typeface="Arial" panose="020B0604020202020204" pitchFamily="34" charset="0"/>
              <a:buChar char="•"/>
            </a:pPr>
            <a:r>
              <a:rPr lang="en-US" dirty="0"/>
              <a:t>P5mv3</a:t>
            </a:r>
          </a:p>
          <a:p>
            <a:pPr marL="171450" indent="-171450" algn="just">
              <a:buFont typeface="Arial" panose="020B0604020202020204" pitchFamily="34" charset="0"/>
              <a:buChar char="•"/>
            </a:pPr>
            <a:r>
              <a:rPr lang="en-US" dirty="0"/>
              <a:t>Isolated</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p:txBody>
          <a:bodyPr/>
          <a:lstStyle/>
          <a:p>
            <a:pPr algn="just"/>
            <a:r>
              <a:rPr lang="en-US" dirty="0">
                <a:hlinkClick r:id="rId2"/>
              </a:rPr>
              <a:t>Generally Available: Azure App Configuration – Premium pricing plan now generally available</a:t>
            </a:r>
            <a:endParaRPr lang="en-US" dirty="0"/>
          </a:p>
          <a:p>
            <a:pPr algn="just"/>
            <a:r>
              <a:rPr lang="en-US" dirty="0"/>
              <a:t>The Premium tier for Azure App Configuration is now generally available, making it possible to support larger and more complex applications with higher performance and scalability.</a:t>
            </a:r>
          </a:p>
          <a:p>
            <a:pPr algn="just"/>
            <a:r>
              <a:rPr lang="en-US" dirty="0"/>
              <a:t>This new pricing plan is ideal for organizations that need greater capacity, enhanced security, and global availability for configuration management.</a:t>
            </a:r>
          </a:p>
          <a:p>
            <a:pPr algn="just"/>
            <a:r>
              <a:rPr lang="en-US" dirty="0"/>
              <a:t>Key capabilities include:</a:t>
            </a:r>
          </a:p>
          <a:p>
            <a:pPr marL="171450" indent="-171450" algn="just">
              <a:buFont typeface="Arial" panose="020B0604020202020204" pitchFamily="34" charset="0"/>
              <a:buChar char="•"/>
            </a:pPr>
            <a:r>
              <a:rPr lang="en-US" dirty="0"/>
              <a:t>Increased Capacity: Supports higher configuration volumes and increased request throughput for large-scale applications.</a:t>
            </a:r>
          </a:p>
          <a:p>
            <a:pPr marL="171450" indent="-171450" algn="just">
              <a:buFont typeface="Arial" panose="020B0604020202020204" pitchFamily="34" charset="0"/>
              <a:buChar char="•"/>
            </a:pPr>
            <a:r>
              <a:rPr lang="en-US" dirty="0"/>
              <a:t>Included Global Replication: 1 included replica ensures faster access and increased resilience through replication across multiple regions.</a:t>
            </a:r>
          </a:p>
          <a:p>
            <a:pPr marL="171450" indent="-171450" algn="just">
              <a:buFont typeface="Arial" panose="020B0604020202020204" pitchFamily="34" charset="0"/>
              <a:buChar char="•"/>
            </a:pPr>
            <a:r>
              <a:rPr lang="en-US" dirty="0"/>
              <a:t>Improved SLA: Offers 99.99% SLA, tailored for mission-critical applications.</a:t>
            </a:r>
          </a:p>
        </p:txBody>
      </p:sp>
      <p:pic>
        <p:nvPicPr>
          <p:cNvPr id="3" name="Picture 2">
            <a:extLst>
              <a:ext uri="{FF2B5EF4-FFF2-40B4-BE49-F238E27FC236}">
                <a16:creationId xmlns:a16="http://schemas.microsoft.com/office/drawing/2014/main" id="{884A36C8-8760-676F-74CC-B7F2F0F4EA79}"/>
              </a:ext>
            </a:extLst>
          </p:cNvPr>
          <p:cNvPicPr>
            <a:picLocks noChangeAspect="1"/>
          </p:cNvPicPr>
          <p:nvPr/>
        </p:nvPicPr>
        <p:blipFill>
          <a:blip r:embed="rId3"/>
          <a:stretch>
            <a:fillRect/>
          </a:stretch>
        </p:blipFill>
        <p:spPr>
          <a:xfrm>
            <a:off x="4449650" y="915710"/>
            <a:ext cx="4571999" cy="1656040"/>
          </a:xfrm>
          <a:prstGeom prst="rect">
            <a:avLst/>
          </a:prstGeom>
        </p:spPr>
      </p:pic>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p:txBody>
          <a:bodyPr/>
          <a:lstStyle/>
          <a:p>
            <a:pPr marL="171450" indent="-171450">
              <a:buFont typeface="Arial" panose="020B0604020202020204" pitchFamily="34" charset="0"/>
              <a:buChar char="•"/>
            </a:pPr>
            <a:r>
              <a:rPr lang="en-US" sz="1000" dirty="0"/>
              <a:t>Separate Throttling limits – Currently, customers need to make Update VM API requests to attach/detach a disk and there is a limit of max 12 requests per VM per min. With this new API, customers will get additional quota of X requests per VM per min, in addition to the 12 requests already available for Update VM API.</a:t>
            </a:r>
          </a:p>
          <a:p>
            <a:endParaRPr lang="en-US" sz="1000" dirty="0"/>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p:txBody>
          <a:bodyPr/>
          <a:lstStyle/>
          <a:p>
            <a:pPr algn="just"/>
            <a:r>
              <a:rPr lang="en-US" dirty="0">
                <a:hlinkClick r:id="rId2"/>
              </a:rPr>
              <a:t>Announcing Public Preview of new attach/detach disks API for VMs/VMSS</a:t>
            </a:r>
            <a:endParaRPr lang="en-US" dirty="0"/>
          </a:p>
          <a:p>
            <a:pPr algn="just"/>
            <a:r>
              <a:rPr lang="en-US" dirty="0"/>
              <a:t>MS excited to announce the public preview of a new API that will make attaching and detaching disks to a VM faster and easier. The new API is designed to reduce the number of API calls and the latency involved in disk operations. It simplifies the inputs required to attach disks and allows multiple disks to be attached/detached in one request. The new API is compatible with single instance VMs, VMSS  Uniform and VMSS Flex.</a:t>
            </a:r>
          </a:p>
          <a:p>
            <a:pPr algn="just"/>
            <a:r>
              <a:rPr lang="en-US" dirty="0"/>
              <a:t>The new API offers several advantages over the existing disk management API. Here are some of the benefits you can expect from using the new API:</a:t>
            </a:r>
          </a:p>
          <a:p>
            <a:pPr marL="171450" indent="-171450" algn="just">
              <a:buFont typeface="Arial" panose="020B0604020202020204" pitchFamily="34" charset="0"/>
              <a:buChar char="•"/>
            </a:pPr>
            <a:r>
              <a:rPr lang="en-US" dirty="0"/>
              <a:t>Faster and more efficient: The new API reduces the number of API calls and the latency involved in attaching and detaching disks. </a:t>
            </a:r>
          </a:p>
          <a:p>
            <a:pPr marL="171450" indent="-171450" algn="just">
              <a:buFont typeface="Arial" panose="020B0604020202020204" pitchFamily="34" charset="0"/>
              <a:buChar char="•"/>
            </a:pPr>
            <a:r>
              <a:rPr lang="en-US" dirty="0"/>
              <a:t>Easier and more intuitive: The new API simplifies the disk management workflow by allowing to attach and detach multiple disks in one request, and by reducing the input parameters.</a:t>
            </a:r>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243DC0-AA0D-0704-4EAC-B7AC1B1C7300}"/>
              </a:ext>
            </a:extLst>
          </p:cNvPr>
          <p:cNvSpPr>
            <a:spLocks noGrp="1"/>
          </p:cNvSpPr>
          <p:nvPr>
            <p:ph type="title"/>
          </p:nvPr>
        </p:nvSpPr>
        <p:spPr/>
        <p:txBody>
          <a:bodyPr/>
          <a:lstStyle/>
          <a:p>
            <a:r>
              <a:rPr lang="en-US" sz="1600" dirty="0"/>
              <a:t>Compute Updates</a:t>
            </a:r>
            <a:endParaRPr lang="ru-RU" dirty="0"/>
          </a:p>
        </p:txBody>
      </p:sp>
      <p:sp>
        <p:nvSpPr>
          <p:cNvPr id="4" name="Text Placeholder 3">
            <a:extLst>
              <a:ext uri="{FF2B5EF4-FFF2-40B4-BE49-F238E27FC236}">
                <a16:creationId xmlns:a16="http://schemas.microsoft.com/office/drawing/2014/main" id="{DFFD4861-A9F4-2561-B8B0-31A9878C1CD5}"/>
              </a:ext>
            </a:extLst>
          </p:cNvPr>
          <p:cNvSpPr>
            <a:spLocks noGrp="1"/>
          </p:cNvSpPr>
          <p:nvPr>
            <p:ph type="body" sz="quarter" idx="15"/>
          </p:nvPr>
        </p:nvSpPr>
        <p:spPr/>
        <p:txBody>
          <a:bodyPr/>
          <a:lstStyle/>
          <a:p>
            <a:endParaRPr lang="ru-RU"/>
          </a:p>
        </p:txBody>
      </p:sp>
      <p:sp>
        <p:nvSpPr>
          <p:cNvPr id="5" name="Text Placeholder 4">
            <a:extLst>
              <a:ext uri="{FF2B5EF4-FFF2-40B4-BE49-F238E27FC236}">
                <a16:creationId xmlns:a16="http://schemas.microsoft.com/office/drawing/2014/main" id="{35BDE92C-1B34-C886-2678-AB380DE03D69}"/>
              </a:ext>
            </a:extLst>
          </p:cNvPr>
          <p:cNvSpPr>
            <a:spLocks noGrp="1"/>
          </p:cNvSpPr>
          <p:nvPr>
            <p:ph type="body" sz="quarter" idx="16"/>
          </p:nvPr>
        </p:nvSpPr>
        <p:spPr>
          <a:xfrm>
            <a:off x="342900" y="855080"/>
            <a:ext cx="3955312" cy="2383957"/>
          </a:xfrm>
        </p:spPr>
        <p:txBody>
          <a:bodyPr/>
          <a:lstStyle/>
          <a:p>
            <a:pPr algn="just"/>
            <a:r>
              <a:rPr lang="en-US" dirty="0">
                <a:hlinkClick r:id="rId2"/>
              </a:rPr>
              <a:t>Announcement: Introducing the Logic Apps Hybrid Deployment Model (Public Preview)</a:t>
            </a:r>
            <a:endParaRPr lang="en-US" dirty="0"/>
          </a:p>
          <a:p>
            <a:pPr algn="just"/>
            <a:r>
              <a:rPr lang="en-US" dirty="0"/>
              <a:t>MS announced the launch of the Logic Apps Hybrid Deployment Model, a new feature that add flexibility and control. This new offering allows to build and deploy workflows that run on customer-managed infrastructure, providing you with the option to run Logic Apps on-premises, in a private cloud, or even in a third-party public cloud.</a:t>
            </a:r>
          </a:p>
          <a:p>
            <a:pPr algn="just"/>
            <a:r>
              <a:rPr lang="en-US" dirty="0"/>
              <a:t>The Hybrid Deployment Model supports a semi-connected architecture. What this means is that get local processing of workflows, the data processed by the workflows remains in local SQL Server and also provides the ability to connect to local networks. Since the Hybrid Deployment Model is based upon Logic Apps Standard, the built-in connectors will execute in local compute giving you access to local data sources and higher throughput.</a:t>
            </a:r>
            <a:endParaRPr lang="ru-RU" dirty="0"/>
          </a:p>
        </p:txBody>
      </p:sp>
      <p:pic>
        <p:nvPicPr>
          <p:cNvPr id="1026" name="Picture 2" descr="thumbnail image 2 of blog post titled &#10; &#10; &#10;  &#10; &#10; &#10; &#10;    &#10;  &#10;   &#10;    &#10;      &#10;       Announcement: Introducing the Logic Apps Hybrid Deployment Model (Public Preview)&#10;       &#10;      &#10;     &#10;   &#10;  &#10; &#10;   &#10; &#10; &#10; &#10; &#10; &#10;">
            <a:extLst>
              <a:ext uri="{FF2B5EF4-FFF2-40B4-BE49-F238E27FC236}">
                <a16:creationId xmlns:a16="http://schemas.microsoft.com/office/drawing/2014/main" id="{3E964392-E498-7F77-0852-5A90487A67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1448" y="3300322"/>
            <a:ext cx="2658215" cy="1498107"/>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a:extLst>
              <a:ext uri="{FF2B5EF4-FFF2-40B4-BE49-F238E27FC236}">
                <a16:creationId xmlns:a16="http://schemas.microsoft.com/office/drawing/2014/main" id="{BC34C441-A9A3-B519-3F26-ED0C28220DAD}"/>
              </a:ext>
            </a:extLst>
          </p:cNvPr>
          <p:cNvSpPr txBox="1">
            <a:spLocks/>
          </p:cNvSpPr>
          <p:nvPr/>
        </p:nvSpPr>
        <p:spPr>
          <a:xfrm>
            <a:off x="4629419" y="855080"/>
            <a:ext cx="3955312" cy="1488876"/>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Announcing the Public Preview of the new XML Compose and Parse with schema actions</a:t>
            </a:r>
            <a:endParaRPr lang="en-US" dirty="0"/>
          </a:p>
          <a:p>
            <a:pPr algn="just"/>
            <a:r>
              <a:rPr lang="en-US" dirty="0"/>
              <a:t>MS added two actions for the XML Operations connector: Parse with schema and Compose with schema. With this addition, Logic Apps customers can now interact with the token picker during design time. The tokens are generated from the XML schema provided by the customer. As a result, the XML document and its contained properties will be easily accessible, created and manipulated in the workflow.</a:t>
            </a:r>
            <a:endParaRPr lang="ru-RU" dirty="0"/>
          </a:p>
        </p:txBody>
      </p:sp>
      <p:pic>
        <p:nvPicPr>
          <p:cNvPr id="1028" name="Picture 4" descr="thumbnail image 2 of blog post titled &#10; &#10; &#10;  &#10; &#10; &#10; &#10;    &#10;  &#10;   &#10;    &#10;      &#10;       Announcing the Public Preview of the new XML Compose and Parse with schema actions&#10;       &#10;      &#10;     &#10;   &#10;  &#10; &#10;   &#10; &#10; &#10; &#10; &#10; &#10;">
            <a:extLst>
              <a:ext uri="{FF2B5EF4-FFF2-40B4-BE49-F238E27FC236}">
                <a16:creationId xmlns:a16="http://schemas.microsoft.com/office/drawing/2014/main" id="{21722539-763D-8ACB-0658-348ED1FAD9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6760" y="2513236"/>
            <a:ext cx="3800475"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00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9B7527-FDBB-1A19-2052-B8F65E09C8B8}"/>
              </a:ext>
            </a:extLst>
          </p:cNvPr>
          <p:cNvSpPr>
            <a:spLocks noGrp="1"/>
          </p:cNvSpPr>
          <p:nvPr>
            <p:ph type="body" sz="quarter" idx="10"/>
          </p:nvPr>
        </p:nvSpPr>
        <p:spPr/>
        <p:txBody>
          <a:bodyPr/>
          <a:lstStyle/>
          <a:p>
            <a:pPr algn="just"/>
            <a:r>
              <a:rPr lang="en-US" sz="1000" dirty="0">
                <a:hlinkClick r:id="rId2"/>
              </a:rPr>
              <a:t>New features for Azure Virtual Desktop for Azure Stack HCI</a:t>
            </a:r>
            <a:endParaRPr lang="en-US" sz="1000" dirty="0"/>
          </a:p>
          <a:p>
            <a:pPr marL="171450" indent="-171450" algn="just">
              <a:buFont typeface="Arial" panose="020B0604020202020204" pitchFamily="34" charset="0"/>
              <a:buChar char="•"/>
            </a:pPr>
            <a:r>
              <a:rPr lang="en-US" sz="1000" dirty="0" err="1"/>
              <a:t>Autoscale</a:t>
            </a:r>
            <a:r>
              <a:rPr lang="en-US" sz="1000" dirty="0"/>
              <a:t> is now generally available for Azure Virtual Desktop host pools on Azure Stack HCI. </a:t>
            </a:r>
            <a:r>
              <a:rPr lang="en-US" sz="1000" dirty="0" err="1"/>
              <a:t>Autoscale</a:t>
            </a:r>
            <a:r>
              <a:rPr lang="en-US" sz="1000" dirty="0"/>
              <a:t> allows to scale available session hosts up or down according to a schedule to optimize deployment costs. The same scaling plans applied to Azure virtual machines (VMs) can now be applied to Azure Stack HCI VMs.</a:t>
            </a:r>
          </a:p>
          <a:p>
            <a:pPr marL="171450" indent="-171450" algn="just">
              <a:buFont typeface="Arial" panose="020B0604020202020204" pitchFamily="34" charset="0"/>
              <a:buChar char="•"/>
            </a:pPr>
            <a:r>
              <a:rPr lang="en-US" sz="1000" dirty="0"/>
              <a:t>Start VM on Connect helps reduce costs by enabling users to power on VMs used as session hosts only when they're needed. You can then power off VMs when they're not needed. Azure Virtual Desktop for Azure Stack HCI users now have the option to use this feature with Azure Stack HCI VMs.</a:t>
            </a:r>
          </a:p>
          <a:p>
            <a:pPr marL="171450" indent="-171450" algn="just">
              <a:buFont typeface="Arial" panose="020B0604020202020204" pitchFamily="34" charset="0"/>
              <a:buChar char="•"/>
            </a:pPr>
            <a:r>
              <a:rPr lang="en-US" sz="1000" dirty="0"/>
              <a:t>IT admins can now download Windows 11 or Windows 10 Enterprise single-session images from Azure Marketplace to their Azure Stack HCI clusters. </a:t>
            </a:r>
          </a:p>
          <a:p>
            <a:pPr marL="171450" indent="-171450" algn="just">
              <a:buFont typeface="Arial" panose="020B0604020202020204" pitchFamily="34" charset="0"/>
              <a:buChar char="•"/>
            </a:pPr>
            <a:r>
              <a:rPr lang="en-US" sz="1000" dirty="0"/>
              <a:t>Azure Virtual Desktop provides a centralized, first-party monitoring solution that enables IT admins to detect, diagnose, and resolve issues within their environments. You can now monitor Azure Virtual Desktop session hosts on Azure Stack HCI using Azure Virtual Desktop Insights.</a:t>
            </a:r>
          </a:p>
          <a:p>
            <a:pPr marL="171450" indent="-171450" algn="just">
              <a:buFont typeface="Arial" panose="020B0604020202020204" pitchFamily="34" charset="0"/>
              <a:buChar char="•"/>
            </a:pPr>
            <a:r>
              <a:rPr lang="en-US" sz="1000" dirty="0"/>
              <a:t>Azure Virtual Desktop for Azure Stack HCI now supports per-user access pricing. Organizations, including independent software vendors (ISVs) could already use Azure Virtual Desktop to provide external users with a Software-as-a-Service (SaaS) experience for software access.</a:t>
            </a:r>
            <a:endParaRPr lang="ru-RU" sz="1000" dirty="0"/>
          </a:p>
        </p:txBody>
      </p:sp>
      <p:sp>
        <p:nvSpPr>
          <p:cNvPr id="3" name="Title 2">
            <a:extLst>
              <a:ext uri="{FF2B5EF4-FFF2-40B4-BE49-F238E27FC236}">
                <a16:creationId xmlns:a16="http://schemas.microsoft.com/office/drawing/2014/main" id="{1827A786-02C4-936C-9F7F-E63CE575EC04}"/>
              </a:ext>
            </a:extLst>
          </p:cNvPr>
          <p:cNvSpPr>
            <a:spLocks noGrp="1"/>
          </p:cNvSpPr>
          <p:nvPr>
            <p:ph type="title"/>
          </p:nvPr>
        </p:nvSpPr>
        <p:spPr/>
        <p:txBody>
          <a:bodyPr/>
          <a:lstStyle/>
          <a:p>
            <a:r>
              <a:rPr lang="en-US" sz="1600" dirty="0"/>
              <a:t>Compute Updates</a:t>
            </a:r>
            <a:endParaRPr lang="ru-RU" dirty="0"/>
          </a:p>
        </p:txBody>
      </p:sp>
      <p:sp>
        <p:nvSpPr>
          <p:cNvPr id="4" name="Text Placeholder 3">
            <a:extLst>
              <a:ext uri="{FF2B5EF4-FFF2-40B4-BE49-F238E27FC236}">
                <a16:creationId xmlns:a16="http://schemas.microsoft.com/office/drawing/2014/main" id="{B4AA67B9-EF29-79B8-BD58-FC7CD18030E1}"/>
              </a:ext>
            </a:extLst>
          </p:cNvPr>
          <p:cNvSpPr>
            <a:spLocks noGrp="1"/>
          </p:cNvSpPr>
          <p:nvPr>
            <p:ph type="body" sz="quarter" idx="15"/>
          </p:nvPr>
        </p:nvSpPr>
        <p:spPr/>
        <p:txBody>
          <a:bodyPr/>
          <a:lstStyle/>
          <a:p>
            <a:endParaRPr lang="ru-RU"/>
          </a:p>
        </p:txBody>
      </p:sp>
      <p:sp>
        <p:nvSpPr>
          <p:cNvPr id="5" name="Text Placeholder 4">
            <a:extLst>
              <a:ext uri="{FF2B5EF4-FFF2-40B4-BE49-F238E27FC236}">
                <a16:creationId xmlns:a16="http://schemas.microsoft.com/office/drawing/2014/main" id="{06059E86-1B4C-B6A0-8F3F-B7ACE1606145}"/>
              </a:ext>
            </a:extLst>
          </p:cNvPr>
          <p:cNvSpPr>
            <a:spLocks noGrp="1"/>
          </p:cNvSpPr>
          <p:nvPr>
            <p:ph type="body" sz="quarter" idx="16"/>
          </p:nvPr>
        </p:nvSpPr>
        <p:spPr/>
        <p:txBody>
          <a:bodyPr/>
          <a:lstStyle/>
          <a:p>
            <a:pPr algn="just"/>
            <a:r>
              <a:rPr lang="en-US" dirty="0">
                <a:hlinkClick r:id="rId3"/>
              </a:rPr>
              <a:t>MMR Call Redirection for Azure Virtual Desktop, Windows 365 now available</a:t>
            </a:r>
            <a:endParaRPr lang="en-US" dirty="0"/>
          </a:p>
          <a:p>
            <a:pPr algn="just"/>
            <a:r>
              <a:rPr lang="en-US" dirty="0"/>
              <a:t>Multimedia Redirection (MMR) Call Redirection for Azure Virtual Desktop and Windows 365 is now GA. Call Redirection allows users to enjoy audio calls on Windows delivered from the cloud just as they would through their local Windows OS.</a:t>
            </a:r>
          </a:p>
          <a:p>
            <a:pPr algn="just"/>
            <a:r>
              <a:rPr lang="en-US" dirty="0"/>
              <a:t>Call Redirection redirects WebRTC calls from Azure Virtual Desktop session hosts and Windows 365 Cloud PCs to local client devices to reduce latency and improve call quality. Prior to this release, customers may have experienced interruptions to their calls that impaired productivity. With the release of Call Redirection, customers can have like-local audio calls while using WebRTC-based calling apps on Azure Virtual Desktop and Windows 365.</a:t>
            </a:r>
          </a:p>
          <a:p>
            <a:pPr algn="just"/>
            <a:r>
              <a:rPr lang="en-US" dirty="0"/>
              <a:t>MMR Call Redirection also works seamlessly with Windows App, a unified app that provides a gateway to securely connect to Windows on any device or app across Windows 365, Azure Virtual Desktop, Remote Desktop, Remote Desktop Services, Microsoft Dev Box, and more. </a:t>
            </a:r>
            <a:endParaRPr lang="ru-RU" dirty="0"/>
          </a:p>
        </p:txBody>
      </p:sp>
    </p:spTree>
    <p:extLst>
      <p:ext uri="{BB962C8B-B14F-4D97-AF65-F5344CB8AC3E}">
        <p14:creationId xmlns:p14="http://schemas.microsoft.com/office/powerpoint/2010/main" val="331758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022018-5FD2-369A-B2E4-69682B39E241}"/>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dirty="0"/>
              <a:t>With multi plan subnet join (MPSJ), you can join multiple App Service plans in to the same subnet. </a:t>
            </a:r>
          </a:p>
          <a:p>
            <a:pPr marL="171450" indent="-171450" algn="just">
              <a:buFont typeface="Arial" panose="020B0604020202020204" pitchFamily="34" charset="0"/>
              <a:buChar char="•"/>
            </a:pPr>
            <a:r>
              <a:rPr lang="en-US" sz="1000" dirty="0"/>
              <a:t>All App Service plans must be in the same subscription but the virtual network/subnet can be in a different subscription.</a:t>
            </a:r>
          </a:p>
          <a:p>
            <a:pPr marL="171450" indent="-171450" algn="just">
              <a:buFont typeface="Arial" panose="020B0604020202020204" pitchFamily="34" charset="0"/>
              <a:buChar char="•"/>
            </a:pPr>
            <a:r>
              <a:rPr lang="en-US" sz="1000" dirty="0"/>
              <a:t> Each instance from each App Service plan requires an IP address from the subnet and to use MPSJ a minimum size of /26 subnet is required.</a:t>
            </a:r>
            <a:endParaRPr lang="ru-RU" sz="1000" dirty="0"/>
          </a:p>
        </p:txBody>
      </p:sp>
      <p:sp>
        <p:nvSpPr>
          <p:cNvPr id="3" name="Title 2">
            <a:extLst>
              <a:ext uri="{FF2B5EF4-FFF2-40B4-BE49-F238E27FC236}">
                <a16:creationId xmlns:a16="http://schemas.microsoft.com/office/drawing/2014/main" id="{C1FC5433-89ED-69B0-FCC0-18FEB0DC401D}"/>
              </a:ext>
            </a:extLst>
          </p:cNvPr>
          <p:cNvSpPr>
            <a:spLocks noGrp="1"/>
          </p:cNvSpPr>
          <p:nvPr>
            <p:ph type="title"/>
          </p:nvPr>
        </p:nvSpPr>
        <p:spPr/>
        <p:txBody>
          <a:bodyPr/>
          <a:lstStyle/>
          <a:p>
            <a:r>
              <a:rPr lang="en-US" sz="1600" dirty="0"/>
              <a:t>Compute Updates</a:t>
            </a:r>
            <a:endParaRPr lang="ru-RU" dirty="0"/>
          </a:p>
        </p:txBody>
      </p:sp>
      <p:sp>
        <p:nvSpPr>
          <p:cNvPr id="4" name="Text Placeholder 3">
            <a:extLst>
              <a:ext uri="{FF2B5EF4-FFF2-40B4-BE49-F238E27FC236}">
                <a16:creationId xmlns:a16="http://schemas.microsoft.com/office/drawing/2014/main" id="{31D51ADC-1F80-BABD-2C23-D1F052CFE7E3}"/>
              </a:ext>
            </a:extLst>
          </p:cNvPr>
          <p:cNvSpPr>
            <a:spLocks noGrp="1"/>
          </p:cNvSpPr>
          <p:nvPr>
            <p:ph type="body" sz="quarter" idx="15"/>
          </p:nvPr>
        </p:nvSpPr>
        <p:spPr/>
        <p:txBody>
          <a:bodyPr/>
          <a:lstStyle/>
          <a:p>
            <a:endParaRPr lang="ru-RU"/>
          </a:p>
        </p:txBody>
      </p:sp>
      <p:sp>
        <p:nvSpPr>
          <p:cNvPr id="5" name="Text Placeholder 4">
            <a:extLst>
              <a:ext uri="{FF2B5EF4-FFF2-40B4-BE49-F238E27FC236}">
                <a16:creationId xmlns:a16="http://schemas.microsoft.com/office/drawing/2014/main" id="{22418AD3-66C9-9483-4784-D79CE53CC5B8}"/>
              </a:ext>
            </a:extLst>
          </p:cNvPr>
          <p:cNvSpPr>
            <a:spLocks noGrp="1"/>
          </p:cNvSpPr>
          <p:nvPr>
            <p:ph type="body" sz="quarter" idx="16"/>
          </p:nvPr>
        </p:nvSpPr>
        <p:spPr/>
        <p:txBody>
          <a:bodyPr/>
          <a:lstStyle/>
          <a:p>
            <a:pPr algn="just"/>
            <a:r>
              <a:rPr lang="en-US" dirty="0">
                <a:hlinkClick r:id="rId2"/>
              </a:rPr>
              <a:t>Generally Available: App Service multi plan subnet join</a:t>
            </a:r>
            <a:endParaRPr lang="en-US" dirty="0"/>
          </a:p>
          <a:p>
            <a:pPr algn="just"/>
            <a:r>
              <a:rPr lang="en-US" dirty="0"/>
              <a:t>Virtual network integration in App Service previously required one subnet per App Service plan integration. </a:t>
            </a:r>
          </a:p>
          <a:p>
            <a:pPr algn="just"/>
            <a:r>
              <a:rPr lang="en-US" dirty="0"/>
              <a:t>MPSJ reduces subnet sprawl when dealing with many apps across many plans and simplifies management of networking control such as Network Security Groups and Route tables across App Service plans.</a:t>
            </a:r>
          </a:p>
          <a:p>
            <a:pPr algn="just"/>
            <a:r>
              <a:rPr lang="en-US" dirty="0"/>
              <a:t>With MPSJ you can join a virtual network/subnet in a different subscription, but all App Service plans joining a specific subnet must be in the same subscription.</a:t>
            </a:r>
          </a:p>
          <a:p>
            <a:pPr marL="171450" indent="-171450" algn="just">
              <a:buFont typeface="Arial" panose="020B0604020202020204" pitchFamily="34" charset="0"/>
              <a:buChar char="•"/>
            </a:pPr>
            <a:r>
              <a:rPr lang="en-US" dirty="0"/>
              <a:t>When you scale up/down in instance size, the amount of IP addresses used by the App Service plan is temporarily doubled while the scale operation completes. Finally, after scale up, down, or in operations complete, there might be a short period of time before IP addresses are released. In rare cases, this operation can be up to 12 hours and if you rapidly scale in/out or up/down, you need more IPs than the maximum scale.</a:t>
            </a:r>
          </a:p>
          <a:p>
            <a:pPr marL="171450" indent="-171450" algn="just">
              <a:buFont typeface="Arial" panose="020B0604020202020204" pitchFamily="34" charset="0"/>
              <a:buChar char="•"/>
            </a:pPr>
            <a:r>
              <a:rPr lang="en-US" dirty="0"/>
              <a:t>Because subnet size can't be changed after assignment, use a subnet that's large enough to accommodate whatever scale your app might reach. </a:t>
            </a:r>
            <a:endParaRPr lang="ru-RU" dirty="0"/>
          </a:p>
        </p:txBody>
      </p:sp>
    </p:spTree>
    <p:extLst>
      <p:ext uri="{BB962C8B-B14F-4D97-AF65-F5344CB8AC3E}">
        <p14:creationId xmlns:p14="http://schemas.microsoft.com/office/powerpoint/2010/main" val="356863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907AB-83FE-1F3A-3C78-3104C0326E50}"/>
              </a:ext>
            </a:extLst>
          </p:cNvPr>
          <p:cNvSpPr>
            <a:spLocks noGrp="1"/>
          </p:cNvSpPr>
          <p:nvPr>
            <p:ph type="title"/>
          </p:nvPr>
        </p:nvSpPr>
        <p:spPr/>
        <p:txBody>
          <a:bodyPr/>
          <a:lstStyle/>
          <a:p>
            <a:r>
              <a:rPr lang="en-US" sz="1600" dirty="0"/>
              <a:t>Compute Updates</a:t>
            </a:r>
            <a:endParaRPr lang="ru-RU" dirty="0"/>
          </a:p>
        </p:txBody>
      </p:sp>
      <p:sp>
        <p:nvSpPr>
          <p:cNvPr id="4" name="Text Placeholder 3">
            <a:extLst>
              <a:ext uri="{FF2B5EF4-FFF2-40B4-BE49-F238E27FC236}">
                <a16:creationId xmlns:a16="http://schemas.microsoft.com/office/drawing/2014/main" id="{A33093E9-6F9C-E1F4-4BAD-E3E372506DF4}"/>
              </a:ext>
            </a:extLst>
          </p:cNvPr>
          <p:cNvSpPr>
            <a:spLocks noGrp="1"/>
          </p:cNvSpPr>
          <p:nvPr>
            <p:ph type="body" sz="quarter" idx="15"/>
          </p:nvPr>
        </p:nvSpPr>
        <p:spPr/>
        <p:txBody>
          <a:bodyPr/>
          <a:lstStyle/>
          <a:p>
            <a:endParaRPr lang="ru-RU"/>
          </a:p>
        </p:txBody>
      </p:sp>
      <p:sp>
        <p:nvSpPr>
          <p:cNvPr id="5" name="Text Placeholder 4">
            <a:extLst>
              <a:ext uri="{FF2B5EF4-FFF2-40B4-BE49-F238E27FC236}">
                <a16:creationId xmlns:a16="http://schemas.microsoft.com/office/drawing/2014/main" id="{3DCA1D12-3BA3-0EC7-F9D6-8EB587338592}"/>
              </a:ext>
            </a:extLst>
          </p:cNvPr>
          <p:cNvSpPr>
            <a:spLocks noGrp="1"/>
          </p:cNvSpPr>
          <p:nvPr>
            <p:ph type="body" sz="quarter" idx="16"/>
          </p:nvPr>
        </p:nvSpPr>
        <p:spPr/>
        <p:txBody>
          <a:bodyPr/>
          <a:lstStyle/>
          <a:p>
            <a:pPr algn="just"/>
            <a:r>
              <a:rPr lang="en-US" dirty="0">
                <a:hlinkClick r:id="rId2"/>
              </a:rPr>
              <a:t>Announcing availability of </a:t>
            </a:r>
            <a:r>
              <a:rPr lang="en-US" dirty="0" err="1">
                <a:hlinkClick r:id="rId2"/>
              </a:rPr>
              <a:t>AlmaLinux</a:t>
            </a:r>
            <a:r>
              <a:rPr lang="en-US" dirty="0">
                <a:hlinkClick r:id="rId2"/>
              </a:rPr>
              <a:t> as an endorsed Linux distribution in Azure</a:t>
            </a:r>
            <a:endParaRPr lang="en-US" dirty="0"/>
          </a:p>
          <a:p>
            <a:pPr algn="just"/>
            <a:r>
              <a:rPr lang="en-US" dirty="0" err="1"/>
              <a:t>AlmaLinux</a:t>
            </a:r>
            <a:r>
              <a:rPr lang="en-US" dirty="0"/>
              <a:t> has been available in the Azure Marketplace for over three years and we are excited to announce it is now an endorsed Linux distribution in Azure.</a:t>
            </a:r>
          </a:p>
          <a:p>
            <a:pPr algn="just"/>
            <a:r>
              <a:rPr lang="en-US" dirty="0"/>
              <a:t>While a Linux distribution being endorsed is not an official recommendation from Microsoft, it indicates that the distribution has met the following criteria:</a:t>
            </a:r>
          </a:p>
          <a:p>
            <a:pPr marL="171450" indent="-171450" algn="just">
              <a:buFont typeface="Arial" panose="020B0604020202020204" pitchFamily="34" charset="0"/>
              <a:buChar char="•"/>
            </a:pPr>
            <a:r>
              <a:rPr lang="en-US" dirty="0"/>
              <a:t>Market and customer demand.</a:t>
            </a:r>
          </a:p>
          <a:p>
            <a:pPr marL="171450" indent="-171450" algn="just">
              <a:buFont typeface="Arial" panose="020B0604020202020204" pitchFamily="34" charset="0"/>
              <a:buChar char="•"/>
            </a:pPr>
            <a:r>
              <a:rPr lang="en-US" dirty="0"/>
              <a:t>A contractual agreement ensuring update cadences and remediation targets with the provider of the distribution, which can be the actual provider of the Linux distribution</a:t>
            </a:r>
          </a:p>
          <a:p>
            <a:pPr marL="171450" indent="-171450" algn="just">
              <a:buFont typeface="Arial" panose="020B0604020202020204" pitchFamily="34" charset="0"/>
              <a:buChar char="•"/>
            </a:pPr>
            <a:r>
              <a:rPr lang="en-US" dirty="0"/>
              <a:t>Engineering relationship: There is a close engineering relationship between Microsoft and the Linux distribution provider with ongoing forums to discuss  issues, customer feedback, new Azure feature enablement and future updates.</a:t>
            </a:r>
          </a:p>
          <a:p>
            <a:pPr marL="171450" indent="-171450" algn="just">
              <a:buFont typeface="Arial" panose="020B0604020202020204" pitchFamily="34" charset="0"/>
              <a:buChar char="•"/>
            </a:pPr>
            <a:r>
              <a:rPr lang="en-US" dirty="0"/>
              <a:t>Content mirror in Azure: The Linux distribution provider maintains content and infrastructure across multiple Azure regions ensuring consistency of the update user experience and providing speedy, in-network software installation.</a:t>
            </a:r>
            <a:endParaRPr lang="ru-RU" dirty="0"/>
          </a:p>
        </p:txBody>
      </p:sp>
    </p:spTree>
    <p:extLst>
      <p:ext uri="{BB962C8B-B14F-4D97-AF65-F5344CB8AC3E}">
        <p14:creationId xmlns:p14="http://schemas.microsoft.com/office/powerpoint/2010/main" val="416614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u="sng" dirty="0"/>
              <a:t>Microsoft Fabric updates</a:t>
            </a:r>
          </a:p>
          <a:p>
            <a:pPr marL="171450" indent="-171450">
              <a:buFont typeface="Arial" panose="020B0604020202020204" pitchFamily="34" charset="0"/>
              <a:buChar char="•"/>
            </a:pPr>
            <a:r>
              <a:rPr lang="en-US" sz="1000" u="sng" dirty="0">
                <a:hlinkClick r:id="rId2"/>
              </a:rPr>
              <a:t>Adding more flexibility to your business applications with support for Service Principal Names (SPNs) in Fabric API for </a:t>
            </a:r>
            <a:r>
              <a:rPr lang="en-US" sz="1000" u="sng" dirty="0" err="1">
                <a:hlinkClick r:id="rId2"/>
              </a:rPr>
              <a:t>GraphQL</a:t>
            </a:r>
            <a:endParaRPr lang="en-US" sz="1000" u="sng" dirty="0"/>
          </a:p>
          <a:p>
            <a:pPr marL="171450" indent="-171450">
              <a:buFont typeface="Arial" panose="020B0604020202020204" pitchFamily="34" charset="0"/>
              <a:buChar char="•"/>
            </a:pPr>
            <a:r>
              <a:rPr lang="en-US" sz="1000" u="sng" dirty="0">
                <a:hlinkClick r:id="rId3">
                  <a:extLst>
                    <a:ext uri="{A12FA001-AC4F-418D-AE19-62706E023703}">
                      <ahyp:hlinkClr xmlns:ahyp="http://schemas.microsoft.com/office/drawing/2018/hyperlinkcolor" val="tx"/>
                    </a:ext>
                  </a:extLst>
                </a:hlinkClick>
              </a:rPr>
              <a:t>Fabric Runtime 1.3 is Generally Available! </a:t>
            </a:r>
            <a:endParaRPr lang="en-US" sz="1000" u="sng" dirty="0"/>
          </a:p>
          <a:p>
            <a:pPr marL="171450" indent="-171450">
              <a:buFont typeface="Arial" panose="020B0604020202020204" pitchFamily="34" charset="0"/>
              <a:buChar char="•"/>
            </a:pPr>
            <a:r>
              <a:rPr lang="en-US" sz="1000" u="sng" dirty="0">
                <a:hlinkClick r:id="rId4">
                  <a:extLst>
                    <a:ext uri="{A12FA001-AC4F-418D-AE19-62706E023703}">
                      <ahyp:hlinkClr xmlns:ahyp="http://schemas.microsoft.com/office/drawing/2018/hyperlinkcolor" val="tx"/>
                    </a:ext>
                  </a:extLst>
                </a:hlinkClick>
              </a:rPr>
              <a:t>Announcing Public Preview of the “Share” Feature for Fabric AI Skill</a:t>
            </a:r>
            <a:endParaRPr lang="en-US" sz="1000" u="sng" dirty="0"/>
          </a:p>
          <a:p>
            <a:pPr marL="171450" indent="-171450">
              <a:buFont typeface="Arial" panose="020B0604020202020204" pitchFamily="34" charset="0"/>
              <a:buChar char="•"/>
            </a:pPr>
            <a:r>
              <a:rPr lang="en-US" sz="1000" u="sng" dirty="0">
                <a:hlinkClick r:id="rId5">
                  <a:extLst>
                    <a:ext uri="{A12FA001-AC4F-418D-AE19-62706E023703}">
                      <ahyp:hlinkClr xmlns:ahyp="http://schemas.microsoft.com/office/drawing/2018/hyperlinkcolor" val="tx"/>
                    </a:ext>
                  </a:extLst>
                </a:hlinkClick>
              </a:rPr>
              <a:t>Announcing the Enhanced Tenant Setting Delegation for Export Controls in Microsoft Fabric</a:t>
            </a:r>
            <a:endParaRPr lang="en-US" sz="1000" u="sng" dirty="0"/>
          </a:p>
          <a:p>
            <a:pPr marL="171450" indent="-171450">
              <a:buFont typeface="Arial" panose="020B0604020202020204" pitchFamily="34" charset="0"/>
              <a:buChar char="•"/>
            </a:pPr>
            <a:r>
              <a:rPr lang="en-US" sz="1000" u="sng" dirty="0">
                <a:hlinkClick r:id="rId6">
                  <a:extLst>
                    <a:ext uri="{A12FA001-AC4F-418D-AE19-62706E023703}">
                      <ahyp:hlinkClr xmlns:ahyp="http://schemas.microsoft.com/office/drawing/2018/hyperlinkcolor" val="tx"/>
                    </a:ext>
                  </a:extLst>
                </a:hlinkClick>
              </a:rPr>
              <a:t>Real-Time Dashboards and underlying KQL databases access separation (preview)</a:t>
            </a:r>
            <a:endParaRPr lang="en-US" sz="1000" u="sng" dirty="0"/>
          </a:p>
          <a:p>
            <a:pPr marL="171450" indent="-171450">
              <a:buFont typeface="Arial" panose="020B0604020202020204" pitchFamily="34" charset="0"/>
              <a:buChar char="•"/>
            </a:pPr>
            <a:r>
              <a:rPr lang="en-US" sz="1000" u="sng" dirty="0">
                <a:hlinkClick r:id="rId7">
                  <a:extLst>
                    <a:ext uri="{A12FA001-AC4F-418D-AE19-62706E023703}">
                      <ahyp:hlinkClr xmlns:ahyp="http://schemas.microsoft.com/office/drawing/2018/hyperlinkcolor" val="tx"/>
                    </a:ext>
                  </a:extLst>
                </a:hlinkClick>
              </a:rPr>
              <a:t>Announcement: Microsoft Purview Data Loss Prevention policies have been extended to Fabric </a:t>
            </a:r>
            <a:r>
              <a:rPr lang="en-US" sz="1000" u="sng" dirty="0" err="1">
                <a:hlinkClick r:id="rId7">
                  <a:extLst>
                    <a:ext uri="{A12FA001-AC4F-418D-AE19-62706E023703}">
                      <ahyp:hlinkClr xmlns:ahyp="http://schemas.microsoft.com/office/drawing/2018/hyperlinkcolor" val="tx"/>
                    </a:ext>
                  </a:extLst>
                </a:hlinkClick>
              </a:rPr>
              <a:t>lakehouses</a:t>
            </a:r>
            <a:endParaRPr lang="en-US" sz="1000" u="sng" dirty="0"/>
          </a:p>
          <a:p>
            <a:pPr marL="171450" indent="-171450">
              <a:buFont typeface="Arial" panose="020B0604020202020204" pitchFamily="34" charset="0"/>
              <a:buChar char="•"/>
            </a:pPr>
            <a:r>
              <a:rPr lang="en-US" sz="1000" u="sng" dirty="0">
                <a:hlinkClick r:id="rId8">
                  <a:extLst>
                    <a:ext uri="{A12FA001-AC4F-418D-AE19-62706E023703}">
                      <ahyp:hlinkClr xmlns:ahyp="http://schemas.microsoft.com/office/drawing/2018/hyperlinkcolor" val="tx"/>
                    </a:ext>
                  </a:extLst>
                </a:hlinkClick>
              </a:rPr>
              <a:t>Microsoft Fabric and AI Learning Hackathon: Copilot in Fabric</a:t>
            </a:r>
            <a:endParaRPr lang="en-US" sz="1000" u="sng" dirty="0"/>
          </a:p>
          <a:p>
            <a:pPr marL="171450" indent="-171450">
              <a:buFont typeface="Arial" panose="020B0604020202020204" pitchFamily="34" charset="0"/>
              <a:buChar char="•"/>
            </a:pPr>
            <a:r>
              <a:rPr lang="en-US" sz="1000" u="sng" dirty="0">
                <a:hlinkClick r:id="rId9"/>
              </a:rPr>
              <a:t>Native Execution Engine available at no additional cost!</a:t>
            </a:r>
            <a:endParaRPr lang="en-US" sz="1000" u="sng" dirty="0"/>
          </a:p>
          <a:p>
            <a:pPr marL="171450" indent="-171450">
              <a:buFont typeface="Arial" panose="020B0604020202020204" pitchFamily="34" charset="0"/>
              <a:buChar char="•"/>
            </a:pPr>
            <a:r>
              <a:rPr lang="en-US" sz="1000" u="sng" dirty="0">
                <a:hlinkClick r:id="rId10"/>
              </a:rPr>
              <a:t>Usage reporting for Data Activator is now live</a:t>
            </a:r>
            <a:endParaRPr lang="en-US" sz="1000" u="sng" dirty="0"/>
          </a:p>
          <a:p>
            <a:pPr marL="171450" indent="-171450">
              <a:buFont typeface="Arial" panose="020B0604020202020204" pitchFamily="34" charset="0"/>
              <a:buChar char="•"/>
            </a:pPr>
            <a:r>
              <a:rPr lang="en-US" sz="1000" u="sng" dirty="0">
                <a:hlinkClick r:id="rId11"/>
              </a:rPr>
              <a:t>New Features and Enhancements for Virtual Network Data Gateway</a:t>
            </a:r>
            <a:endParaRPr lang="en-US" sz="1000" u="sng" dirty="0"/>
          </a:p>
          <a:p>
            <a:pPr marL="171450" indent="-171450">
              <a:buFont typeface="Arial" panose="020B0604020202020204" pitchFamily="34" charset="0"/>
              <a:buChar char="•"/>
            </a:pPr>
            <a:endParaRPr lang="en-US" sz="1000" u="sng" dirty="0"/>
          </a:p>
          <a:p>
            <a:endParaRPr lang="en-US" sz="1200" b="1" i="0" dirty="0">
              <a:solidFill>
                <a:srgbClr val="191919"/>
              </a:solidFill>
              <a:effectLst/>
              <a:latin typeface="Segoe UI" panose="020B0502040204020203" pitchFamily="34" charset="0"/>
            </a:endParaRPr>
          </a:p>
          <a:p>
            <a:endParaRPr lang="en-US" sz="1000" u="sng" dirty="0"/>
          </a:p>
          <a:p>
            <a:endParaRPr lang="en-US" sz="1000" u="sng"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12"/>
              </a:rPr>
              <a:t>Generally Available: Azure Elastic SAN for Azure VMware Solution</a:t>
            </a:r>
            <a:endParaRPr lang="en-US" dirty="0"/>
          </a:p>
          <a:p>
            <a:pPr algn="just"/>
            <a:r>
              <a:rPr lang="en-US" dirty="0"/>
              <a:t>Azure Elastic SAN for Azure VMware Solution (AVS) is now generally available. Azure Elastic SAN offers AVS customers an Azure deployed, fully managed, VMware Certified storage area network (SAN) that can achieve massive scale, is easy to manage, and has redundancy built in at a low TCO. </a:t>
            </a:r>
          </a:p>
          <a:p>
            <a:pPr algn="just"/>
            <a:r>
              <a:rPr lang="en-US" dirty="0"/>
              <a:t>With this integration, MS added an important tool for optimizing workloads, whether they are large-scale databases requiring high storage capacity, or performance-intensive, mission-critical applications. Not every application requires the high performance </a:t>
            </a:r>
            <a:r>
              <a:rPr lang="en-US" dirty="0" err="1"/>
              <a:t>vSAN</a:t>
            </a:r>
            <a:r>
              <a:rPr lang="en-US" dirty="0"/>
              <a:t> offers, and many workloads, like backup and disaster recovery use cases or other capacity intensive workloads, can benefit from a more cost-efficient storage solution. Azure Elastic SAN can be deployed and connected straight from the Azure portal, and at $0.06-0.08 per GiB per month*, it is the cheapest per GiB storage option for AVS, while still offering plenty of performance for a variety of use cases.</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089CA58-5DC8-3994-AD5C-78748D2555F0}"/>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dirty="0"/>
              <a:t>Enhanced network control with support for User-defined routes to and from Azure NetApp Files delegated subnets.</a:t>
            </a:r>
          </a:p>
          <a:p>
            <a:pPr marL="171450" indent="-171450" algn="just">
              <a:buFont typeface="Arial" panose="020B0604020202020204" pitchFamily="34" charset="0"/>
              <a:buChar char="•"/>
            </a:pPr>
            <a:r>
              <a:rPr lang="en-US" sz="1000" dirty="0"/>
              <a:t>Connectivity over Active/Active VPN gateway setup for highly available connectivity to ANF from on-prem.</a:t>
            </a:r>
          </a:p>
          <a:p>
            <a:pPr marL="171450" indent="-171450" algn="just">
              <a:buFont typeface="Arial" panose="020B0604020202020204" pitchFamily="34" charset="0"/>
              <a:buChar char="•"/>
            </a:pPr>
            <a:r>
              <a:rPr lang="en-US" sz="1000" dirty="0"/>
              <a:t>ExpressRoute </a:t>
            </a:r>
            <a:r>
              <a:rPr lang="en-US" sz="1000" dirty="0" err="1"/>
              <a:t>FastPath</a:t>
            </a:r>
            <a:r>
              <a:rPr lang="en-US" sz="1000" dirty="0"/>
              <a:t> connectivity to Azure NetApp Files. </a:t>
            </a:r>
            <a:r>
              <a:rPr lang="en-US" sz="1000" dirty="0" err="1"/>
              <a:t>FastPath</a:t>
            </a:r>
            <a:r>
              <a:rPr lang="en-US" sz="1000" dirty="0"/>
              <a:t> is designed to improve the data path performance (low latency and high bandwidth connectivity) between on-premises network and Azure virtual network.</a:t>
            </a:r>
          </a:p>
        </p:txBody>
      </p:sp>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a:xfrm>
            <a:off x="342900" y="855081"/>
            <a:ext cx="3955312" cy="3465782"/>
          </a:xfrm>
        </p:spPr>
        <p:txBody>
          <a:bodyPr/>
          <a:lstStyle/>
          <a:p>
            <a:pPr algn="just"/>
            <a:r>
              <a:rPr lang="en-US" dirty="0">
                <a:hlinkClick r:id="rId2"/>
              </a:rPr>
              <a:t>Public Preview: Edit network features for Azure NetApp Files with no downtime</a:t>
            </a:r>
            <a:endParaRPr lang="en-US" dirty="0"/>
          </a:p>
          <a:p>
            <a:pPr algn="just"/>
            <a:r>
              <a:rPr lang="en-US" dirty="0"/>
              <a:t>MS announced the public preview of Edit network features with no downtime for Azure NetApp Files volumes. Standard Network Features provide with an enhanced Virtual Networking experience for a seamless and consistent experience along with security posture for Azure NetApp Files.</a:t>
            </a:r>
          </a:p>
          <a:p>
            <a:pPr algn="just"/>
            <a:r>
              <a:rPr lang="en-US" dirty="0"/>
              <a:t>It is now possible to edit existing Azure NetApp Files volumes and upgrade Basic network features to Standard network features with no downtime. This feature is currently in preview in the Australia East, Central India, North Central US, and Switzerland North regions. We will be expanding to other regions.</a:t>
            </a:r>
          </a:p>
          <a:p>
            <a:pPr algn="just"/>
            <a:r>
              <a:rPr lang="en-US" dirty="0"/>
              <a:t>It provides:</a:t>
            </a:r>
          </a:p>
          <a:p>
            <a:pPr marL="171450" indent="-171450" algn="just">
              <a:buFont typeface="Arial" panose="020B0604020202020204" pitchFamily="34" charset="0"/>
              <a:buChar char="•"/>
            </a:pPr>
            <a:r>
              <a:rPr lang="en-US" sz="1000" dirty="0"/>
              <a:t>Increased IP limits for the </a:t>
            </a:r>
            <a:r>
              <a:rPr lang="en-US" sz="1000" dirty="0" err="1"/>
              <a:t>VNets</a:t>
            </a:r>
            <a:r>
              <a:rPr lang="en-US" sz="1000" dirty="0"/>
              <a:t> with Azure NetApp Files volumes on par with VMs to enable customers to provision volumes in their existing topologies/architectures, eliminating the need for to rearchitect network topologies.</a:t>
            </a:r>
          </a:p>
          <a:p>
            <a:pPr marL="171450" indent="-171450" algn="just">
              <a:buFont typeface="Arial" panose="020B0604020202020204" pitchFamily="34" charset="0"/>
              <a:buChar char="•"/>
            </a:pPr>
            <a:r>
              <a:rPr lang="en-US" sz="1000" dirty="0"/>
              <a:t>Enhanced network security with support for Network Security Groups on the Azure NetApp Files delegated subnet.</a:t>
            </a:r>
            <a:endParaRPr lang="en-US" dirty="0"/>
          </a:p>
        </p:txBody>
      </p:sp>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152D9-DBC8-1BB3-CB3A-906BE1CABE4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42DF6D2C-F56A-685B-1BF3-E4EBF4C6CDA8}"/>
              </a:ext>
            </a:extLst>
          </p:cNvPr>
          <p:cNvSpPr>
            <a:spLocks noGrp="1"/>
          </p:cNvSpPr>
          <p:nvPr>
            <p:ph type="body" sz="quarter" idx="10"/>
          </p:nvPr>
        </p:nvSpPr>
        <p:spPr>
          <a:xfrm>
            <a:off x="4433776" y="855081"/>
            <a:ext cx="4365038" cy="864250"/>
          </a:xfrm>
        </p:spPr>
        <p:txBody>
          <a:bodyPr/>
          <a:lstStyle/>
          <a:p>
            <a:pPr algn="just"/>
            <a:r>
              <a:rPr lang="en-US" sz="1000" dirty="0">
                <a:hlinkClick r:id="rId2"/>
              </a:rPr>
              <a:t>Generally Available: Azure Premium SSD v2 Disk Storage is now available in more regions</a:t>
            </a:r>
            <a:endParaRPr lang="en-US" sz="1000" dirty="0"/>
          </a:p>
          <a:p>
            <a:pPr algn="just"/>
            <a:r>
              <a:rPr lang="en-US" sz="1000" dirty="0"/>
              <a:t>Azure Premium SSD v2 Disk Storage is now available in Germany West Central, Israel Central, Italy North, Spain Central, Mexico Central regions. </a:t>
            </a:r>
          </a:p>
        </p:txBody>
      </p:sp>
      <p:sp>
        <p:nvSpPr>
          <p:cNvPr id="11" name="Title 10">
            <a:extLst>
              <a:ext uri="{FF2B5EF4-FFF2-40B4-BE49-F238E27FC236}">
                <a16:creationId xmlns:a16="http://schemas.microsoft.com/office/drawing/2014/main" id="{04047DB6-1854-02E5-91AF-2A84CBC86224}"/>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D3C9CC31-A12C-B5F1-6B1A-86D3C7CE03B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F082C05-93E4-F01C-DC62-70427109EFEE}"/>
              </a:ext>
            </a:extLst>
          </p:cNvPr>
          <p:cNvSpPr>
            <a:spLocks noGrp="1"/>
          </p:cNvSpPr>
          <p:nvPr>
            <p:ph type="body" sz="quarter" idx="16"/>
          </p:nvPr>
        </p:nvSpPr>
        <p:spPr>
          <a:xfrm>
            <a:off x="342900" y="855080"/>
            <a:ext cx="3955312" cy="4026013"/>
          </a:xfrm>
        </p:spPr>
        <p:txBody>
          <a:bodyPr/>
          <a:lstStyle/>
          <a:p>
            <a:pPr algn="just"/>
            <a:r>
              <a:rPr lang="en-US" dirty="0">
                <a:hlinkClick r:id="rId3"/>
              </a:rPr>
              <a:t>Generally Available: Live Resize for Azure Premium SSD v2 and Ultra Disks</a:t>
            </a:r>
            <a:endParaRPr lang="en-US" dirty="0"/>
          </a:p>
          <a:p>
            <a:pPr algn="just"/>
            <a:r>
              <a:rPr lang="en-US" dirty="0"/>
              <a:t>MS announced the General Availability of Live Resize for Premium SSD v2 and Ultra Disks. Dynamically increase the storage capacity of disks without causing any disruption to applications. To reduce costs, it is possible to begin by creating smaller disks and gradually increase their storage capacity without experiencing any downtime.</a:t>
            </a:r>
          </a:p>
          <a:p>
            <a:pPr algn="just"/>
            <a:r>
              <a:rPr lang="en-US" dirty="0"/>
              <a:t>The future has the following limitations:</a:t>
            </a:r>
          </a:p>
          <a:p>
            <a:pPr marL="171450" indent="-171450" algn="just">
              <a:buFont typeface="Arial" panose="020B0604020202020204" pitchFamily="34" charset="0"/>
              <a:buChar char="•"/>
            </a:pPr>
            <a:r>
              <a:rPr lang="en-US" dirty="0"/>
              <a:t>Only supported for data disks.</a:t>
            </a:r>
          </a:p>
          <a:p>
            <a:pPr marL="171450" indent="-171450" algn="just">
              <a:buFont typeface="Arial" panose="020B0604020202020204" pitchFamily="34" charset="0"/>
              <a:buChar char="•"/>
            </a:pPr>
            <a:r>
              <a:rPr lang="en-US" dirty="0"/>
              <a:t>Not supported for shared disks.</a:t>
            </a:r>
          </a:p>
          <a:p>
            <a:pPr marL="171450" indent="-171450" algn="just">
              <a:buFont typeface="Arial" panose="020B0604020202020204" pitchFamily="34" charset="0"/>
              <a:buChar char="•"/>
            </a:pPr>
            <a:r>
              <a:rPr lang="en-US" dirty="0"/>
              <a:t>You can't expand a disk while a background copy of data is also occurring on that disk, like when a disk is being hydrated from snapshots.</a:t>
            </a:r>
          </a:p>
          <a:p>
            <a:pPr marL="171450" indent="-171450" algn="just">
              <a:buFont typeface="Arial" panose="020B0604020202020204" pitchFamily="34" charset="0"/>
              <a:buChar char="•"/>
            </a:pPr>
            <a:r>
              <a:rPr lang="en-US" dirty="0"/>
              <a:t>You can't expand a VM that's using </a:t>
            </a:r>
            <a:r>
              <a:rPr lang="en-US" dirty="0" err="1"/>
              <a:t>NVMe</a:t>
            </a:r>
            <a:r>
              <a:rPr lang="en-US" dirty="0"/>
              <a:t> controllers for Ultra Disks or Premium SSD v2 disks without downtime.</a:t>
            </a:r>
          </a:p>
        </p:txBody>
      </p:sp>
    </p:spTree>
    <p:extLst>
      <p:ext uri="{BB962C8B-B14F-4D97-AF65-F5344CB8AC3E}">
        <p14:creationId xmlns:p14="http://schemas.microsoft.com/office/powerpoint/2010/main" val="350751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E7A46-37FC-DE37-B781-F6CD941A9DAF}"/>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F3F52A13-614F-F618-4B9C-591B009977B2}"/>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95405789-54A1-B49A-B9F4-2BC26AD8154F}"/>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84D6F84-88AB-C63B-5FD4-B461BDD233D2}"/>
              </a:ext>
            </a:extLst>
          </p:cNvPr>
          <p:cNvSpPr>
            <a:spLocks noGrp="1"/>
          </p:cNvSpPr>
          <p:nvPr>
            <p:ph type="body" sz="quarter" idx="16"/>
          </p:nvPr>
        </p:nvSpPr>
        <p:spPr>
          <a:xfrm>
            <a:off x="342900" y="855080"/>
            <a:ext cx="3955312" cy="1894559"/>
          </a:xfrm>
        </p:spPr>
        <p:txBody>
          <a:bodyPr/>
          <a:lstStyle/>
          <a:p>
            <a:pPr algn="just"/>
            <a:r>
              <a:rPr lang="en-US" dirty="0">
                <a:hlinkClick r:id="rId2"/>
              </a:rPr>
              <a:t>Announcing Oracle </a:t>
            </a:r>
            <a:r>
              <a:rPr lang="en-US" dirty="0" err="1">
                <a:hlinkClick r:id="rId2"/>
              </a:rPr>
              <a:t>Database@Azure</a:t>
            </a:r>
            <a:r>
              <a:rPr lang="en-US" dirty="0">
                <a:hlinkClick r:id="rId2"/>
              </a:rPr>
              <a:t> in Italy North and Brazil South</a:t>
            </a:r>
            <a:endParaRPr lang="en-US" dirty="0"/>
          </a:p>
          <a:p>
            <a:pPr algn="just"/>
            <a:r>
              <a:rPr lang="en-US" dirty="0"/>
              <a:t>Microsoft and Oracle are excited to announce that we are expanding the general availability of Oracle </a:t>
            </a:r>
            <a:r>
              <a:rPr lang="en-US" dirty="0" err="1"/>
              <a:t>Database@Azure</a:t>
            </a:r>
            <a:r>
              <a:rPr lang="en-US" dirty="0"/>
              <a:t> for the Azure Italy North and Brazil South regions.   </a:t>
            </a:r>
          </a:p>
          <a:p>
            <a:pPr algn="just"/>
            <a:r>
              <a:rPr lang="en-US" dirty="0"/>
              <a:t>This significant expansion underscores our commitment to providing unrivaled cloud services, fostering innovation, and meeting the diverse needs of our enterprise customers. Out of the 21 announced regions, Oracle </a:t>
            </a:r>
            <a:r>
              <a:rPr lang="en-US" dirty="0" err="1"/>
              <a:t>Database@Azure</a:t>
            </a:r>
            <a:r>
              <a:rPr lang="en-US" dirty="0"/>
              <a:t> is now available in eight Azure regions – Italy North, Brazil South, Australia East, Canada Central, East US, France Central, Germany West Central, and UK South.  </a:t>
            </a:r>
          </a:p>
        </p:txBody>
      </p:sp>
      <p:pic>
        <p:nvPicPr>
          <p:cNvPr id="1026" name="Picture 2" descr="thumbnail image 1 of blog post titled &#10; &#10; &#10;  &#10; &#10; &#10; &#10;    &#10;  &#10;   &#10;    &#10;      &#10;       Announcing Oracle Database@Azure in Italy North and Brazil South&#10;       &#10;      &#10;     &#10;   &#10;  &#10; &#10;   &#10; &#10; &#10; &#10; &#10; &#10;">
            <a:extLst>
              <a:ext uri="{FF2B5EF4-FFF2-40B4-BE49-F238E27FC236}">
                <a16:creationId xmlns:a16="http://schemas.microsoft.com/office/drawing/2014/main" id="{FE374582-4C0C-DD1D-0CA4-852F833BA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798" y="2749639"/>
            <a:ext cx="3674414" cy="2066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606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Generally Available: Azure SQL updates for late-October 2024</a:t>
            </a:r>
            <a:endParaRPr lang="en-US" sz="1000" dirty="0"/>
          </a:p>
          <a:p>
            <a:pPr algn="just"/>
            <a:r>
              <a:rPr lang="en-US" sz="1000" dirty="0"/>
              <a:t>More than twice as many Azure regions as before now support autoscaling—up to 80 </a:t>
            </a:r>
            <a:r>
              <a:rPr lang="en-US" sz="1000" dirty="0" err="1"/>
              <a:t>vCores</a:t>
            </a:r>
            <a:r>
              <a:rPr lang="en-US" sz="1000" dirty="0"/>
              <a:t>—using serverless in Azure SQL Database.</a:t>
            </a:r>
          </a:p>
          <a:p>
            <a:pPr algn="just"/>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3"/>
              </a:rPr>
              <a:t>Generally Available: In-place scaling for Enterprise caches</a:t>
            </a:r>
            <a:endParaRPr lang="en-US" dirty="0"/>
          </a:p>
          <a:p>
            <a:pPr algn="just"/>
            <a:r>
              <a:rPr lang="en-US" dirty="0"/>
              <a:t>Enterprise and Enterprise Flash tier caches now have the ability to scale up or out without requiring downtime. Scaling up allows a cache to scale to a larger Enterprise SKU with more memory capacity, connections, and compute performance. Scaling out spreads data over additional nodes, which likewise boosts memory and compute performance. With in-place scaling, the scale operation occurs without disrupting the operation of the current cache, allowing to use the same cache resource with minimal interruption and no need to change cache addresses.</a:t>
            </a:r>
          </a:p>
          <a:p>
            <a:pPr marL="171450" indent="-171450" algn="just">
              <a:buFont typeface="Arial" panose="020B0604020202020204" pitchFamily="34" charset="0"/>
              <a:buChar char="•"/>
            </a:pPr>
            <a:r>
              <a:rPr lang="en-US" dirty="0"/>
              <a:t>You can't scale from a higher pricing tier to a lower pricing tier</a:t>
            </a:r>
          </a:p>
          <a:p>
            <a:pPr marL="171450" indent="-171450" algn="just">
              <a:buFont typeface="Arial" panose="020B0604020202020204" pitchFamily="34" charset="0"/>
              <a:buChar char="•"/>
            </a:pPr>
            <a:r>
              <a:rPr lang="en-US" dirty="0"/>
              <a:t>You can't scale between Enterprise and Enterprise Flash.</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p:txBody>
          <a:bodyPr/>
          <a:lstStyle/>
          <a:p>
            <a:r>
              <a:rPr lang="en-US" sz="1000" dirty="0"/>
              <a:t>The integration of AGE in Azure Database for PostgreSQL brings numerous benefits to developers and businesses looking to leverage graph processing capabilities:</a:t>
            </a:r>
          </a:p>
          <a:p>
            <a:pPr marL="171450" indent="-171450">
              <a:buFont typeface="Arial" panose="020B0604020202020204" pitchFamily="34" charset="0"/>
              <a:buChar char="•"/>
            </a:pPr>
            <a:r>
              <a:rPr lang="en-US" sz="1000" dirty="0"/>
              <a:t>Simplified Data Management: AGE's ability to integrate graph and relational data simplifies data management tasks, reducing the need for separate graph database solutions.</a:t>
            </a:r>
          </a:p>
          <a:p>
            <a:pPr marL="171450" indent="-171450">
              <a:buFont typeface="Arial" panose="020B0604020202020204" pitchFamily="34" charset="0"/>
              <a:buChar char="•"/>
            </a:pPr>
            <a:r>
              <a:rPr lang="en-US" sz="1000" dirty="0"/>
              <a:t>Enhanced Data Analysis: With AGE, you can perform complex graph analyses directly within your PostgreSQL database, gaining deeper insights into relationships and patterns in your data.</a:t>
            </a:r>
          </a:p>
          <a:p>
            <a:pPr marL="171450" indent="-171450">
              <a:buFont typeface="Arial" panose="020B0604020202020204" pitchFamily="34" charset="0"/>
              <a:buChar char="•"/>
            </a:pPr>
            <a:r>
              <a:rPr lang="en-US" sz="1000" dirty="0"/>
              <a:t>Cost Efficiency: By utilizing AGE within Azure Database for PostgreSQL, you can consolidate your database infrastructure, lowering overall costs and reducing the complexity of your data architecture.</a:t>
            </a:r>
          </a:p>
          <a:p>
            <a:pPr marL="171450" indent="-171450">
              <a:buFont typeface="Arial" panose="020B0604020202020204" pitchFamily="34" charset="0"/>
              <a:buChar char="•"/>
            </a:pPr>
            <a:r>
              <a:rPr lang="en-US" sz="1000" dirty="0"/>
              <a:t>Security and Compliance: Leverage Azure's industry-leading security and compliance features, ensuring your graph data is protected and meets regulatory requirements.</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p:txBody>
          <a:bodyPr/>
          <a:lstStyle/>
          <a:p>
            <a:pPr algn="just"/>
            <a:r>
              <a:rPr lang="en-US" dirty="0">
                <a:hlinkClick r:id="rId2"/>
              </a:rPr>
              <a:t>Introducing support for Graph data in Azure Database for PostgreSQL (Preview)</a:t>
            </a:r>
            <a:endParaRPr lang="en-US" dirty="0"/>
          </a:p>
          <a:p>
            <a:pPr algn="just"/>
            <a:r>
              <a:rPr lang="en-US" dirty="0"/>
              <a:t>MS announced the addition of Apache AGE extension in Azure Database for PostgreSQL, a significant advancement that provides graph processing capabilities within the PostgreSQL ecosystem. This new extension brings a powerful toolset for developers looking to leverage a graph database with the robust enterprise features of Azure Database for PostgreSQL. </a:t>
            </a:r>
          </a:p>
          <a:p>
            <a:pPr algn="just"/>
            <a:r>
              <a:rPr lang="en-US" dirty="0"/>
              <a:t>Apache Graph Extension (AGE) is a PostgreSQL extension developed under the Apache Incubator project. AGE is designed to provide graph database functionality, enabling users to store and query graph data efficiently within PostgreSQL. It supports the </a:t>
            </a:r>
            <a:r>
              <a:rPr lang="en-US" dirty="0" err="1"/>
              <a:t>openCypher</a:t>
            </a:r>
            <a:r>
              <a:rPr lang="en-US" dirty="0"/>
              <a:t> query language, which allows for intuitive and expressive graph queries. With AGE, you can manage and analyze complex relationships within your data, uncovering insights that traditional relational databases and even semantic search might miss.</a:t>
            </a:r>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a:xfrm>
            <a:off x="342900" y="855081"/>
            <a:ext cx="3955312" cy="1456678"/>
          </a:xfrm>
        </p:spPr>
        <p:txBody>
          <a:bodyPr/>
          <a:lstStyle/>
          <a:p>
            <a:pPr algn="just"/>
            <a:r>
              <a:rPr lang="en-US" dirty="0">
                <a:hlinkClick r:id="rId2"/>
              </a:rPr>
              <a:t>Updates to Azure Cosmos DB’s Portal Networking Settings</a:t>
            </a:r>
            <a:endParaRPr lang="en-US" dirty="0"/>
          </a:p>
          <a:p>
            <a:pPr algn="just"/>
            <a:r>
              <a:rPr lang="en-US" dirty="0"/>
              <a:t>Azure Cosmos DB networking configuration options was updated within the Azure Portal. This update introduces a split in the IP address list, now presented as two distinct categories: user IP addresses and Portal Middleware IPs.  Managing IP access control policies is essential for maintaining a secure environment.  Earlier this year, new Portal IP addresses were introduced as part of the Azure Cosmos DB portal service upgrade. Now, you can easily update these addresses with a single click in the portal.</a:t>
            </a:r>
          </a:p>
        </p:txBody>
      </p:sp>
      <p:pic>
        <p:nvPicPr>
          <p:cNvPr id="3074" name="Picture 2" descr="Image add">
            <a:extLst>
              <a:ext uri="{FF2B5EF4-FFF2-40B4-BE49-F238E27FC236}">
                <a16:creationId xmlns:a16="http://schemas.microsoft.com/office/drawing/2014/main" id="{1A39E4F5-DFC1-86AD-75A5-F0899A72084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717" y="2311759"/>
            <a:ext cx="3117677" cy="2490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ExpressRoute Metro</a:t>
            </a:r>
            <a:endParaRPr lang="en-US" dirty="0"/>
          </a:p>
          <a:p>
            <a:pPr algn="just"/>
            <a:r>
              <a:rPr lang="en-US" dirty="0"/>
              <a:t>MS Announced general availability of ExpressRoute Metro, a new private connectivity architecture designed to enhance network resiliency. ExpressRoute Metro provides a highly resilient circuit that enables diverse connections to two separate edge sites within a city, ensuring increased redundancy and reliability.</a:t>
            </a:r>
          </a:p>
          <a:p>
            <a:pPr algn="just"/>
            <a:r>
              <a:rPr lang="en-US" dirty="0"/>
              <a:t>Key Highlights:</a:t>
            </a:r>
          </a:p>
          <a:p>
            <a:pPr marL="171450" indent="-171450" algn="just">
              <a:buFont typeface="Arial" panose="020B0604020202020204" pitchFamily="34" charset="0"/>
              <a:buChar char="•"/>
            </a:pPr>
            <a:r>
              <a:rPr lang="en-US" dirty="0"/>
              <a:t>Enhanced Resiliency: </a:t>
            </a:r>
            <a:r>
              <a:rPr lang="en-US" b="1" dirty="0"/>
              <a:t>Dual-homed connections </a:t>
            </a:r>
            <a:r>
              <a:rPr lang="en-US" dirty="0"/>
              <a:t>across two </a:t>
            </a:r>
            <a:r>
              <a:rPr lang="en-US" b="1" dirty="0"/>
              <a:t>distinct edge </a:t>
            </a:r>
            <a:r>
              <a:rPr lang="en-US" dirty="0"/>
              <a:t>sites offer improved resiliency.</a:t>
            </a:r>
          </a:p>
          <a:p>
            <a:pPr marL="171450" indent="-171450" algn="just">
              <a:buFont typeface="Arial" panose="020B0604020202020204" pitchFamily="34" charset="0"/>
              <a:buChar char="•"/>
            </a:pPr>
            <a:r>
              <a:rPr lang="en-US" dirty="0"/>
              <a:t>Locations Coverage: Metro is currently available in </a:t>
            </a:r>
            <a:r>
              <a:rPr lang="en-US" b="1" dirty="0"/>
              <a:t>Amsterdam</a:t>
            </a:r>
            <a:r>
              <a:rPr lang="en-US" dirty="0"/>
              <a:t>, </a:t>
            </a:r>
            <a:r>
              <a:rPr lang="en-US" b="1" dirty="0"/>
              <a:t>Singapore</a:t>
            </a:r>
            <a:r>
              <a:rPr lang="en-US" dirty="0"/>
              <a:t> and </a:t>
            </a:r>
            <a:r>
              <a:rPr lang="en-US" b="1" dirty="0"/>
              <a:t>Zurich</a:t>
            </a:r>
            <a:r>
              <a:rPr lang="en-US" dirty="0"/>
              <a:t> with more locations including Atlanta, Milan, Madrid, Chicago, and Dublin, scheduled to go live in coming months.</a:t>
            </a:r>
          </a:p>
          <a:p>
            <a:pPr marL="171450" indent="-171450" algn="just">
              <a:buFont typeface="Arial" panose="020B0604020202020204" pitchFamily="34" charset="0"/>
              <a:buChar char="•"/>
            </a:pPr>
            <a:r>
              <a:rPr lang="en-US" dirty="0"/>
              <a:t>Simple Setup: The setup process is designed for simplicity and ease of configuration, featuring a guided portal that provides clear navigational support.</a:t>
            </a:r>
          </a:p>
        </p:txBody>
      </p:sp>
      <p:pic>
        <p:nvPicPr>
          <p:cNvPr id="1026" name="Picture 2" descr="Diagram of a standard ExpressRoute circuit and a ExpressRoute Metro circuit.">
            <a:extLst>
              <a:ext uri="{FF2B5EF4-FFF2-40B4-BE49-F238E27FC236}">
                <a16:creationId xmlns:a16="http://schemas.microsoft.com/office/drawing/2014/main" id="{D35CB592-A06C-5988-EB24-B0C53C1F87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857" y="985234"/>
            <a:ext cx="4163305" cy="256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651748"/>
          </a:xfrm>
        </p:spPr>
        <p:txBody>
          <a:bodyPr/>
          <a:lstStyle/>
          <a:p>
            <a:r>
              <a:rPr lang="en-US" dirty="0">
                <a:hlinkClick r:id="rId2"/>
              </a:rPr>
              <a:t>Retirement: Azure Stream Analytics </a:t>
            </a:r>
            <a:r>
              <a:rPr lang="en-US" dirty="0" err="1">
                <a:hlinkClick r:id="rId2"/>
              </a:rPr>
              <a:t>PowerBI</a:t>
            </a:r>
            <a:r>
              <a:rPr lang="en-US" dirty="0">
                <a:hlinkClick r:id="rId2"/>
              </a:rPr>
              <a:t> output connector</a:t>
            </a:r>
            <a:endParaRPr lang="en-US" dirty="0"/>
          </a:p>
          <a:p>
            <a:r>
              <a:rPr lang="en-US" dirty="0"/>
              <a:t>Azure stream analytics </a:t>
            </a:r>
            <a:r>
              <a:rPr lang="en-US" dirty="0" err="1"/>
              <a:t>PowerBI</a:t>
            </a:r>
            <a:r>
              <a:rPr lang="en-US" dirty="0"/>
              <a:t> output connector will be retired on Oct 31, 2027.</a:t>
            </a:r>
          </a:p>
        </p:txBody>
      </p:sp>
      <p:pic>
        <p:nvPicPr>
          <p:cNvPr id="3" name="Picture 2" descr="A screenshot of a computer&#10;&#10;Description automatically generated">
            <a:extLst>
              <a:ext uri="{FF2B5EF4-FFF2-40B4-BE49-F238E27FC236}">
                <a16:creationId xmlns:a16="http://schemas.microsoft.com/office/drawing/2014/main" id="{66A7D0C7-0142-1BCA-EEB5-6B894B491A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312" y="1506829"/>
            <a:ext cx="4037900" cy="2039693"/>
          </a:xfrm>
          <a:prstGeom prst="rect">
            <a:avLst/>
          </a:prstGeom>
        </p:spPr>
      </p:pic>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864250"/>
          </a:xfrm>
        </p:spPr>
        <p:txBody>
          <a:bodyPr/>
          <a:lstStyle/>
          <a:p>
            <a:r>
              <a:rPr lang="en-US" sz="1000" dirty="0">
                <a:hlinkClick r:id="rId2"/>
              </a:rPr>
              <a:t>GitHub Copilot in Windows Terminal</a:t>
            </a:r>
            <a:endParaRPr lang="en-US" sz="1000" dirty="0"/>
          </a:p>
          <a:p>
            <a:r>
              <a:rPr lang="en-US" sz="1000" dirty="0"/>
              <a:t>GitHub Copilot users can now use the power of GitHub Copilot to get command suggestions and explanations without leaving the terminal with Terminal Chat in Windows Terminal Canary.</a:t>
            </a:r>
          </a:p>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More new languages supported in Microsoft 365 Copilot</a:t>
            </a:r>
            <a:endParaRPr lang="en-US" dirty="0"/>
          </a:p>
          <a:p>
            <a:pPr algn="just"/>
            <a:r>
              <a:rPr lang="en-US" dirty="0"/>
              <a:t>MS rolled out support for an additional 12 languages in Microsoft 365 Copilot:  Bulgarian, Croatian, Estonia, Greek, Indonesian, Latvian, Lithuanian, Romanian, Serbian (Latin), Slovak, Slovenian, and Vietnamese. Microsoft 365 Copilot now supports a total of 42 languages. </a:t>
            </a:r>
          </a:p>
        </p:txBody>
      </p:sp>
      <p:pic>
        <p:nvPicPr>
          <p:cNvPr id="2050" name="Picture 2">
            <a:extLst>
              <a:ext uri="{FF2B5EF4-FFF2-40B4-BE49-F238E27FC236}">
                <a16:creationId xmlns:a16="http://schemas.microsoft.com/office/drawing/2014/main" id="{532DE28C-1AFF-694A-8B38-2CBA527A8C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9786" y="1888612"/>
            <a:ext cx="4155566" cy="2505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Azure SDK Release (October 2024)</a:t>
            </a:r>
            <a:endParaRPr lang="en-US" sz="1000" dirty="0"/>
          </a:p>
          <a:p>
            <a:r>
              <a:rPr lang="en-US" sz="1000" dirty="0"/>
              <a:t>New Azure SDK version has been released with new features and bug fixes https://azure.github.io/azure-sdk/releases/latest/index.html</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980159"/>
          </a:xfrm>
        </p:spPr>
        <p:txBody>
          <a:bodyPr/>
          <a:lstStyle/>
          <a:p>
            <a:pPr algn="just"/>
            <a:r>
              <a:rPr lang="en-US" dirty="0">
                <a:hlinkClick r:id="rId3"/>
              </a:rPr>
              <a:t>Generally Available: Set fail criteria on server metrics in Azure Load Testing</a:t>
            </a:r>
            <a:endParaRPr lang="en-US" dirty="0"/>
          </a:p>
          <a:p>
            <a:pPr algn="just"/>
            <a:r>
              <a:rPr lang="en-US" dirty="0"/>
              <a:t>It is now possible to set fail criteria on server metrics, thereby defining performance and quality expectations for application under load. Monitor applications components and specify the thresholds on server metrics for test failure.</a:t>
            </a:r>
          </a:p>
        </p:txBody>
      </p:sp>
      <p:pic>
        <p:nvPicPr>
          <p:cNvPr id="2050" name="Picture 2" descr="Screenshot of configuring failure criteria on server metrics.">
            <a:extLst>
              <a:ext uri="{FF2B5EF4-FFF2-40B4-BE49-F238E27FC236}">
                <a16:creationId xmlns:a16="http://schemas.microsoft.com/office/drawing/2014/main" id="{3A993D59-59D7-5254-E16C-442DB91DED7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172" y="1918952"/>
            <a:ext cx="3208702" cy="144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166B-5F98-EE8E-5B62-AEAB3F55337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ACB0A5D-ABFF-FDBA-2981-B5840044FB65}"/>
              </a:ext>
            </a:extLst>
          </p:cNvPr>
          <p:cNvSpPr>
            <a:spLocks noGrp="1"/>
          </p:cNvSpPr>
          <p:nvPr>
            <p:ph type="body" sz="quarter" idx="10"/>
          </p:nvPr>
        </p:nvSpPr>
        <p:spPr/>
        <p:txBody>
          <a:bodyPr/>
          <a:lstStyle/>
          <a:p>
            <a:pPr algn="just"/>
            <a:r>
              <a:rPr lang="en-US" sz="1000" dirty="0">
                <a:hlinkClick r:id="rId2"/>
              </a:rPr>
              <a:t>Introducing Pull Request Annotation for </a:t>
            </a:r>
            <a:r>
              <a:rPr lang="en-US" sz="1000" dirty="0" err="1">
                <a:hlinkClick r:id="rId2"/>
              </a:rPr>
              <a:t>CodeQL</a:t>
            </a:r>
            <a:r>
              <a:rPr lang="en-US" sz="1000" dirty="0">
                <a:hlinkClick r:id="rId2"/>
              </a:rPr>
              <a:t> and Dependency Scanning in GitHub Advanced Security for Azure DevOps</a:t>
            </a:r>
            <a:endParaRPr lang="en-US" sz="1000" dirty="0"/>
          </a:p>
          <a:p>
            <a:pPr algn="just"/>
            <a:r>
              <a:rPr lang="en-US" sz="1000" dirty="0"/>
              <a:t>MS  announced a new feature release that will take code security to the next level: PR (Pull Request) Annotation for </a:t>
            </a:r>
            <a:r>
              <a:rPr lang="en-US" sz="1000" dirty="0" err="1"/>
              <a:t>CodeQL</a:t>
            </a:r>
            <a:r>
              <a:rPr lang="en-US" sz="1000" dirty="0"/>
              <a:t> and Dependency Scanning.</a:t>
            </a:r>
          </a:p>
          <a:p>
            <a:pPr algn="just"/>
            <a:r>
              <a:rPr lang="en-US" sz="1000" dirty="0"/>
              <a:t>Pull Request Annotation brings security insights directly into your development workflow. Here’s how it works:</a:t>
            </a:r>
          </a:p>
          <a:p>
            <a:pPr marL="171450" indent="-171450" algn="just">
              <a:buFont typeface="Arial" panose="020B0604020202020204" pitchFamily="34" charset="0"/>
              <a:buChar char="•"/>
            </a:pPr>
            <a:r>
              <a:rPr lang="en-US" sz="1000" dirty="0"/>
              <a:t>When you raise a Pull Request, </a:t>
            </a:r>
            <a:r>
              <a:rPr lang="en-US" sz="1000" dirty="0" err="1"/>
              <a:t>CodeQL</a:t>
            </a:r>
            <a:r>
              <a:rPr lang="en-US" sz="1000" dirty="0"/>
              <a:t> runs automatically, scanning for any potential security issues.</a:t>
            </a:r>
          </a:p>
          <a:p>
            <a:pPr marL="171450" indent="-171450" algn="just">
              <a:buFont typeface="Arial" panose="020B0604020202020204" pitchFamily="34" charset="0"/>
              <a:buChar char="•"/>
            </a:pPr>
            <a:r>
              <a:rPr lang="en-US" sz="1000" dirty="0"/>
              <a:t>Dependency Scanning concurrently checks for vulnerabilities in packages or libraries you might be using.</a:t>
            </a:r>
          </a:p>
          <a:p>
            <a:pPr marL="171450" indent="-171450" algn="just">
              <a:buFont typeface="Arial" panose="020B0604020202020204" pitchFamily="34" charset="0"/>
              <a:buChar char="•"/>
            </a:pPr>
            <a:r>
              <a:rPr lang="en-US" sz="1000" dirty="0"/>
              <a:t>If any issues are found, they are reported directly on the PR interface as annotations.</a:t>
            </a:r>
          </a:p>
          <a:p>
            <a:pPr marL="171450" indent="-171450" algn="just">
              <a:buFont typeface="Arial" panose="020B0604020202020204" pitchFamily="34" charset="0"/>
              <a:buChar char="•"/>
            </a:pPr>
            <a:r>
              <a:rPr lang="en-US" sz="1000" dirty="0"/>
              <a:t>Developers can see exactly what the problem is and where it occurs, allowing for quick fixes and efficient peer reviews.</a:t>
            </a:r>
          </a:p>
          <a:p>
            <a:pPr marL="171450" indent="-171450" algn="just">
              <a:buFont typeface="Arial" panose="020B0604020202020204" pitchFamily="34" charset="0"/>
              <a:buChar char="•"/>
            </a:pPr>
            <a:r>
              <a:rPr lang="en-US" sz="1000" dirty="0"/>
              <a:t>Secure development becomes a part of your everyday process, not a separate, isolated task.</a:t>
            </a:r>
          </a:p>
          <a:p>
            <a:pPr algn="just"/>
            <a:endParaRPr lang="en-US" sz="1000" dirty="0"/>
          </a:p>
        </p:txBody>
      </p:sp>
      <p:sp>
        <p:nvSpPr>
          <p:cNvPr id="11" name="Title 10">
            <a:extLst>
              <a:ext uri="{FF2B5EF4-FFF2-40B4-BE49-F238E27FC236}">
                <a16:creationId xmlns:a16="http://schemas.microsoft.com/office/drawing/2014/main" id="{16AAAE0B-0E99-B9BA-C719-42AF0D574738}"/>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E12F1E69-46C9-B918-9382-5DFF0FC578B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B295C0-8FE1-D74E-47AD-C2C789F6372C}"/>
              </a:ext>
            </a:extLst>
          </p:cNvPr>
          <p:cNvSpPr>
            <a:spLocks noGrp="1"/>
          </p:cNvSpPr>
          <p:nvPr>
            <p:ph type="body" sz="quarter" idx="16"/>
          </p:nvPr>
        </p:nvSpPr>
        <p:spPr>
          <a:xfrm>
            <a:off x="342900" y="855080"/>
            <a:ext cx="3955312" cy="1533951"/>
          </a:xfrm>
        </p:spPr>
        <p:txBody>
          <a:bodyPr/>
          <a:lstStyle/>
          <a:p>
            <a:pPr algn="just"/>
            <a:r>
              <a:rPr lang="en-US" dirty="0">
                <a:hlinkClick r:id="rId3"/>
              </a:rPr>
              <a:t>Using Entra profile information in Azure DevOps</a:t>
            </a:r>
            <a:endParaRPr lang="en-US" dirty="0"/>
          </a:p>
          <a:p>
            <a:pPr algn="just"/>
            <a:r>
              <a:rPr lang="en-US" dirty="0"/>
              <a:t>MS announces the ability to use Entra profile information in Azure DevOps. Beyond the convenience of configuring profile information in one place and ensuring the accuracy of personal information, using Entra profile information in Azure DevOps provides important security and compliance benefits for Enterprise customers.</a:t>
            </a:r>
          </a:p>
          <a:p>
            <a:pPr algn="just"/>
            <a:r>
              <a:rPr lang="en-US" dirty="0"/>
              <a:t>Azure DevOps profile will become read-only, and information will be populated from Entra instead.</a:t>
            </a:r>
          </a:p>
        </p:txBody>
      </p:sp>
      <p:pic>
        <p:nvPicPr>
          <p:cNvPr id="3074" name="Picture 2" descr="Image TransitionFromADOtoEntraProfile">
            <a:extLst>
              <a:ext uri="{FF2B5EF4-FFF2-40B4-BE49-F238E27FC236}">
                <a16:creationId xmlns:a16="http://schemas.microsoft.com/office/drawing/2014/main" id="{6AB99109-1FD8-3E80-D09D-762F2F218F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 y="2554042"/>
            <a:ext cx="3788328" cy="1963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91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86D8C-1CF7-CFC9-5082-9B054DB0E4B0}"/>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913ABE3E-5CF4-60DA-7E03-258003FB6E61}"/>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F39435DB-59FA-A2E5-622B-52C33AFF770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D47C64A-30C7-BF38-06B4-45C2009206FC}"/>
              </a:ext>
            </a:extLst>
          </p:cNvPr>
          <p:cNvSpPr>
            <a:spLocks noGrp="1"/>
          </p:cNvSpPr>
          <p:nvPr>
            <p:ph type="body" sz="quarter" idx="16"/>
          </p:nvPr>
        </p:nvSpPr>
        <p:spPr/>
        <p:txBody>
          <a:bodyPr/>
          <a:lstStyle/>
          <a:p>
            <a:pPr algn="just"/>
            <a:r>
              <a:rPr lang="en-US" dirty="0">
                <a:hlinkClick r:id="rId2"/>
              </a:rPr>
              <a:t>Announcing </a:t>
            </a:r>
            <a:r>
              <a:rPr lang="en-US" dirty="0" err="1">
                <a:hlinkClick r:id="rId2"/>
              </a:rPr>
              <a:t>AzAPI</a:t>
            </a:r>
            <a:r>
              <a:rPr lang="en-US" dirty="0">
                <a:hlinkClick r:id="rId2"/>
              </a:rPr>
              <a:t> 2.0</a:t>
            </a:r>
            <a:endParaRPr lang="en-US" dirty="0"/>
          </a:p>
          <a:p>
            <a:pPr algn="just"/>
            <a:r>
              <a:rPr lang="en-US" dirty="0"/>
              <a:t>The </a:t>
            </a:r>
            <a:r>
              <a:rPr lang="en-US" dirty="0" err="1"/>
              <a:t>AzAPI</a:t>
            </a:r>
            <a:r>
              <a:rPr lang="en-US" dirty="0"/>
              <a:t> provider, designed to expedite the integration of new Azure services with </a:t>
            </a:r>
            <a:r>
              <a:rPr lang="en-US" dirty="0" err="1"/>
              <a:t>HashiCorp</a:t>
            </a:r>
            <a:r>
              <a:rPr lang="en-US" dirty="0"/>
              <a:t> Terraform, has now released 2.0.</a:t>
            </a:r>
          </a:p>
          <a:p>
            <a:pPr algn="just"/>
            <a:r>
              <a:rPr lang="en-US" dirty="0"/>
              <a:t>All resource properties, outputs, and state representation are now handled with </a:t>
            </a:r>
            <a:r>
              <a:rPr lang="en-US" dirty="0" err="1"/>
              <a:t>HashiCorp</a:t>
            </a:r>
            <a:r>
              <a:rPr lang="en-US" dirty="0"/>
              <a:t> Configuration Language (HCL) instead of JSON. This change allows the use of all native Terraform HCL functionalities</a:t>
            </a:r>
          </a:p>
          <a:p>
            <a:pPr algn="just"/>
            <a:r>
              <a:rPr lang="en-US" dirty="0" err="1"/>
              <a:t>AzAPI</a:t>
            </a:r>
            <a:r>
              <a:rPr lang="en-US" dirty="0"/>
              <a:t> now supports several Terraform provider functions:</a:t>
            </a:r>
          </a:p>
          <a:p>
            <a:pPr marL="171450" indent="-171450" algn="just">
              <a:buFont typeface="Arial" panose="020B0604020202020204" pitchFamily="34" charset="0"/>
              <a:buChar char="•"/>
            </a:pPr>
            <a:r>
              <a:rPr lang="en-US" dirty="0" err="1"/>
              <a:t>build_resource_id</a:t>
            </a:r>
            <a:r>
              <a:rPr lang="en-US" dirty="0"/>
              <a:t>: Constructs an Azure resource ID.</a:t>
            </a:r>
          </a:p>
          <a:p>
            <a:pPr marL="171450" indent="-171450" algn="just">
              <a:buFont typeface="Arial" panose="020B0604020202020204" pitchFamily="34" charset="0"/>
              <a:buChar char="•"/>
            </a:pPr>
            <a:r>
              <a:rPr lang="en-US" dirty="0" err="1"/>
              <a:t>parse_resource_id</a:t>
            </a:r>
            <a:r>
              <a:rPr lang="en-US" dirty="0"/>
              <a:t>: Breaks down an Azure resource ID into its components.</a:t>
            </a:r>
          </a:p>
          <a:p>
            <a:pPr marL="171450" indent="-171450" algn="just">
              <a:buFont typeface="Arial" panose="020B0604020202020204" pitchFamily="34" charset="0"/>
              <a:buChar char="•"/>
            </a:pPr>
            <a:r>
              <a:rPr lang="en-US" dirty="0" err="1"/>
              <a:t>subscription_resource_id</a:t>
            </a:r>
            <a:r>
              <a:rPr lang="en-US" dirty="0"/>
              <a:t>: Constructs an Azure subscription scope resource ID.</a:t>
            </a:r>
          </a:p>
          <a:p>
            <a:pPr marL="171450" indent="-171450" algn="just">
              <a:buFont typeface="Arial" panose="020B0604020202020204" pitchFamily="34" charset="0"/>
              <a:buChar char="•"/>
            </a:pPr>
            <a:r>
              <a:rPr lang="en-US" dirty="0" err="1"/>
              <a:t>tenant_resource_id</a:t>
            </a:r>
            <a:r>
              <a:rPr lang="en-US" dirty="0"/>
              <a:t>: Builds an Azure tenant scope resource ID.</a:t>
            </a:r>
          </a:p>
          <a:p>
            <a:pPr marL="171450" indent="-171450" algn="just">
              <a:buFont typeface="Arial" panose="020B0604020202020204" pitchFamily="34" charset="0"/>
              <a:buChar char="•"/>
            </a:pPr>
            <a:r>
              <a:rPr lang="en-US" dirty="0" err="1"/>
              <a:t>management_group_resource_id</a:t>
            </a:r>
            <a:r>
              <a:rPr lang="en-US" dirty="0"/>
              <a:t>: Creates an Azure management group scope resource ID.</a:t>
            </a:r>
          </a:p>
          <a:p>
            <a:pPr marL="171450" indent="-171450" algn="just">
              <a:buFont typeface="Arial" panose="020B0604020202020204" pitchFamily="34" charset="0"/>
              <a:buChar char="•"/>
            </a:pPr>
            <a:r>
              <a:rPr lang="en-US" dirty="0" err="1"/>
              <a:t>resource_group_resource_id</a:t>
            </a:r>
            <a:r>
              <a:rPr lang="en-US" dirty="0"/>
              <a:t>: Forms an Azure resource group scope resource ID.</a:t>
            </a:r>
          </a:p>
          <a:p>
            <a:pPr marL="171450" indent="-171450" algn="just">
              <a:buFont typeface="Arial" panose="020B0604020202020204" pitchFamily="34" charset="0"/>
              <a:buChar char="•"/>
            </a:pPr>
            <a:r>
              <a:rPr lang="en-US" dirty="0" err="1"/>
              <a:t>extension_resource_id</a:t>
            </a:r>
            <a:r>
              <a:rPr lang="en-US" dirty="0"/>
              <a:t>: Generates an Azure extension resource ID with additional names.</a:t>
            </a:r>
          </a:p>
        </p:txBody>
      </p:sp>
      <p:pic>
        <p:nvPicPr>
          <p:cNvPr id="2050" name="Picture 2" descr="thumbnail image 1 of blog post titled &#10; &#10; &#10;  &#10; &#10; &#10; &#10;    &#10;  &#10;   &#10;    &#10;      &#10;       Announcing AzAPI 2.0&#10;       &#10;      &#10;     &#10;   &#10;  &#10; &#10;   &#10; &#10; &#10; &#10; &#10; &#10;">
            <a:extLst>
              <a:ext uri="{FF2B5EF4-FFF2-40B4-BE49-F238E27FC236}">
                <a16:creationId xmlns:a16="http://schemas.microsoft.com/office/drawing/2014/main" id="{FA05CAC8-D40F-DCA2-35B2-281E348E51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622" y="1036749"/>
            <a:ext cx="4322163" cy="229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68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New URL for Exchange admin center (EAC) in Exchange Online</a:t>
            </a:r>
            <a:endParaRPr lang="en-US" sz="1000" dirty="0"/>
          </a:p>
          <a:p>
            <a:pPr algn="just"/>
            <a:r>
              <a:rPr lang="en-US" sz="1000" dirty="0"/>
              <a:t>MS announced a new URL for accessing the Exchange admin center (EAC) in Exchange Online - https://admin.cloud.microsoft/exchange. This new URL is live and available for use now. This change is part of broader strategy to admin experiences under a single domain (</a:t>
            </a:r>
            <a:r>
              <a:rPr lang="en-US" sz="1000" dirty="0" err="1"/>
              <a:t>cloud.Microsoft</a:t>
            </a:r>
            <a:r>
              <a:rPr lang="en-US" sz="1000" dirty="0"/>
              <a:t>).</a:t>
            </a:r>
          </a:p>
          <a:p>
            <a:pPr algn="just"/>
            <a:r>
              <a:rPr lang="en-US" sz="1000" dirty="0"/>
              <a:t>Requests sent to the legacy URL (https://admin.exchange.microsoft.com) will be redirected to the new URL.</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366526"/>
          </a:xfrm>
        </p:spPr>
        <p:txBody>
          <a:bodyPr/>
          <a:lstStyle/>
          <a:p>
            <a:r>
              <a:rPr lang="en-US" dirty="0">
                <a:hlinkClick r:id="rId3"/>
              </a:rPr>
              <a:t>Exam DP-700: Implementing Data Engineering Solutions Using Microsoft Fabric (beta)</a:t>
            </a:r>
            <a:endParaRPr lang="en-US" dirty="0"/>
          </a:p>
          <a:p>
            <a:r>
              <a:rPr lang="en-US" dirty="0"/>
              <a:t>Skills measured</a:t>
            </a:r>
          </a:p>
          <a:p>
            <a:pPr marL="171450" indent="-171450">
              <a:buFont typeface="Arial" panose="020B0604020202020204" pitchFamily="34" charset="0"/>
              <a:buChar char="•"/>
            </a:pPr>
            <a:r>
              <a:rPr lang="en-US" dirty="0"/>
              <a:t>Implement and manage an analytics solution</a:t>
            </a:r>
          </a:p>
          <a:p>
            <a:pPr marL="171450" indent="-171450">
              <a:buFont typeface="Arial" panose="020B0604020202020204" pitchFamily="34" charset="0"/>
              <a:buChar char="•"/>
            </a:pPr>
            <a:r>
              <a:rPr lang="en-US" dirty="0"/>
              <a:t>Ingest and transform data</a:t>
            </a:r>
          </a:p>
          <a:p>
            <a:pPr marL="171450" indent="-171450">
              <a:buFont typeface="Arial" panose="020B0604020202020204" pitchFamily="34" charset="0"/>
              <a:buChar char="•"/>
            </a:pPr>
            <a:r>
              <a:rPr lang="en-US" dirty="0"/>
              <a:t>Monitor and optimize an analytics solution</a:t>
            </a:r>
          </a:p>
        </p:txBody>
      </p:sp>
      <p:pic>
        <p:nvPicPr>
          <p:cNvPr id="3" name="Picture 2">
            <a:extLst>
              <a:ext uri="{FF2B5EF4-FFF2-40B4-BE49-F238E27FC236}">
                <a16:creationId xmlns:a16="http://schemas.microsoft.com/office/drawing/2014/main" id="{BA6EC7AF-A9D1-8653-7E9C-35D0645DCCF5}"/>
              </a:ext>
            </a:extLst>
          </p:cNvPr>
          <p:cNvPicPr>
            <a:picLocks noChangeAspect="1"/>
          </p:cNvPicPr>
          <p:nvPr/>
        </p:nvPicPr>
        <p:blipFill>
          <a:blip r:embed="rId4"/>
          <a:stretch>
            <a:fillRect/>
          </a:stretch>
        </p:blipFill>
        <p:spPr>
          <a:xfrm>
            <a:off x="397111" y="2405377"/>
            <a:ext cx="3846890" cy="1256354"/>
          </a:xfrm>
          <a:prstGeom prst="rect">
            <a:avLst/>
          </a:prstGeom>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8381F3B-4FD0-B81E-E9ED-5F1037B0948F}"/>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p:txBody>
          <a:bodyPr/>
          <a:lstStyle/>
          <a:p>
            <a:pPr algn="just"/>
            <a:r>
              <a:rPr lang="en-US" dirty="0">
                <a:hlinkClick r:id="rId2"/>
              </a:rPr>
              <a:t>Generally Available: Bot Manager Ruleset 1.1 on Azure WAF with Azure Application Gateway</a:t>
            </a:r>
            <a:endParaRPr lang="en-US" dirty="0"/>
          </a:p>
          <a:p>
            <a:pPr algn="just"/>
            <a:r>
              <a:rPr lang="en-US" dirty="0"/>
              <a:t>A new bot protection rule set (Microsoft_BotManagerRuleSet_1.1) is now generally available for </a:t>
            </a:r>
            <a:r>
              <a:rPr lang="en-US" b="1" dirty="0"/>
              <a:t>Azure Web Application Firewall (WAF) with Azure Application Gateway.</a:t>
            </a:r>
          </a:p>
          <a:p>
            <a:pPr algn="just"/>
            <a:r>
              <a:rPr lang="en-US" dirty="0"/>
              <a:t>This updated ruleset enhances the existing Bot Manager 1.0 by introducing </a:t>
            </a:r>
            <a:r>
              <a:rPr lang="en-US" b="1" dirty="0"/>
              <a:t>new bad bot and good bot rules</a:t>
            </a:r>
            <a:r>
              <a:rPr lang="en-US" dirty="0"/>
              <a:t>. Bot signatures are dynamically managed and updated by Azure WAF. The new bad bot rule 100300 improves malicious </a:t>
            </a:r>
            <a:r>
              <a:rPr lang="en-US" b="1" dirty="0"/>
              <a:t>bot protection by incorporating risky IPs identified by Microsoft </a:t>
            </a:r>
            <a:r>
              <a:rPr lang="en-US" dirty="0"/>
              <a:t>Threat Intelligence. MS updated good bot rules 200100 and 200200, and added new rules 200300, 200400, 200500, 200600, and 200700 for enhanced security and granular control. These new good bot rules expand the detection of good bots by including </a:t>
            </a:r>
            <a:r>
              <a:rPr lang="en-US" b="1" dirty="0"/>
              <a:t>a broader set of known crawlers and distinguishing various categories of good bots</a:t>
            </a:r>
            <a:r>
              <a:rPr lang="en-US" dirty="0"/>
              <a:t>. Bad bots are blocked by default, good bots are allowed, and unknown bots are set to log action.</a:t>
            </a:r>
          </a:p>
          <a:p>
            <a:pPr algn="just"/>
            <a:r>
              <a:rPr lang="en-US" dirty="0"/>
              <a:t>MS introduced JS Challenge as the latest addition to list of actions. Customers can overwrite the default action with Allow, Block, Log, or JS Challenge for any type of bot rule. </a:t>
            </a:r>
          </a:p>
        </p:txBody>
      </p:sp>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F6376-AFAE-7966-3832-BF94E416269A}"/>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2FB73DF5-B435-B08A-FA0B-4E67E050E300}"/>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34A31A64-CCC6-D99D-7AF9-F1B68C99CE8F}"/>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28244EA9-AA7C-544B-0E10-45F0A7930630}"/>
              </a:ext>
            </a:extLst>
          </p:cNvPr>
          <p:cNvSpPr>
            <a:spLocks noGrp="1"/>
          </p:cNvSpPr>
          <p:nvPr>
            <p:ph type="body" sz="quarter" idx="16"/>
          </p:nvPr>
        </p:nvSpPr>
        <p:spPr/>
        <p:txBody>
          <a:bodyPr/>
          <a:lstStyle/>
          <a:p>
            <a:pPr algn="just"/>
            <a:r>
              <a:rPr lang="en-US" dirty="0">
                <a:hlinkClick r:id="rId2"/>
              </a:rPr>
              <a:t>Retirement: Azure Health Data Services Retirement of Qatar Central Region</a:t>
            </a:r>
            <a:endParaRPr lang="en-US" dirty="0"/>
          </a:p>
          <a:p>
            <a:pPr algn="just"/>
            <a:r>
              <a:rPr lang="en-US" dirty="0"/>
              <a:t>Azure Health Data Services from the Qatar Central region is retiring as of October 31, 2024. MS is asking customers to utilize one of other regions or remove/backup data they wish to retain before retirement.</a:t>
            </a:r>
          </a:p>
          <a:p>
            <a:pPr algn="just"/>
            <a:r>
              <a:rPr lang="en-US" dirty="0"/>
              <a:t>Customers may use one of other regions.</a:t>
            </a:r>
          </a:p>
        </p:txBody>
      </p:sp>
    </p:spTree>
    <p:extLst>
      <p:ext uri="{BB962C8B-B14F-4D97-AF65-F5344CB8AC3E}">
        <p14:creationId xmlns:p14="http://schemas.microsoft.com/office/powerpoint/2010/main" val="327749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651748"/>
          </a:xfrm>
        </p:spPr>
        <p:txBody>
          <a:bodyPr/>
          <a:lstStyle/>
          <a:p>
            <a:pPr algn="just"/>
            <a:r>
              <a:rPr lang="en-US" sz="1000" dirty="0">
                <a:hlinkClick r:id="rId2"/>
              </a:rPr>
              <a:t>Azure Storage - TLS 1.0 and 1.1 retirement</a:t>
            </a:r>
            <a:endParaRPr lang="en-US" sz="1000" dirty="0"/>
          </a:p>
          <a:p>
            <a:pPr algn="just"/>
            <a:r>
              <a:rPr lang="en-US" sz="1000" dirty="0"/>
              <a:t>TLS 1.0 and 1.1 retirement on Azure Storage was previously announced for Nov 1st, 2024, and it was postponed recently to 1 year later, to  Nov 1st, 2025.</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Retirement: Update on retirement of TLS 1.0 and TLS 1.1 versions for Azure Services </a:t>
            </a:r>
            <a:endParaRPr lang="ru-RU" dirty="0"/>
          </a:p>
          <a:p>
            <a:pPr algn="just"/>
            <a:r>
              <a:rPr lang="en-US" dirty="0"/>
              <a:t>While the Microsoft implementation of TLS 1.0 and TLS 1.1 versions is not known to have vulnerabilities, TLS 1.2 or later versions provide improved security features, including perfect forward secrecy and stronger cipher suites. </a:t>
            </a:r>
          </a:p>
          <a:p>
            <a:pPr algn="just"/>
            <a:r>
              <a:rPr lang="en-US" dirty="0"/>
              <a:t>Customers still using TLS 1.0 or 1.1 should transition their workloads to TLS 1.2 or later versions to ensure uninterrupted connectivity to Azure services. </a:t>
            </a:r>
            <a:endParaRPr lang="ru-RU" dirty="0"/>
          </a:p>
          <a:p>
            <a:pPr algn="just"/>
            <a:r>
              <a:rPr lang="en-US" dirty="0"/>
              <a:t>To avoid potential service disruptions, confirm that your resources that interact with Azure services are using TLS 1.2 or later. Then:</a:t>
            </a:r>
          </a:p>
          <a:p>
            <a:pPr marL="171450" indent="-171450" algn="just">
              <a:buFont typeface="Arial" panose="020B0604020202020204" pitchFamily="34" charset="0"/>
              <a:buChar char="•"/>
            </a:pPr>
            <a:r>
              <a:rPr lang="en-US" dirty="0"/>
              <a:t>If they're already exclusively using TLS 1.2 or later, you don't need to take further action.</a:t>
            </a:r>
          </a:p>
          <a:p>
            <a:pPr marL="171450" indent="-171450" algn="just">
              <a:buFont typeface="Arial" panose="020B0604020202020204" pitchFamily="34" charset="0"/>
              <a:buChar char="•"/>
            </a:pPr>
            <a:r>
              <a:rPr lang="en-US" dirty="0"/>
              <a:t>If they still have a dependency on TLS 1.0 or 1.1, transition them to TLS 1.2 or later. </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a:xfrm>
            <a:off x="342900" y="855081"/>
            <a:ext cx="3955312" cy="1527512"/>
          </a:xfrm>
        </p:spPr>
        <p:txBody>
          <a:bodyPr/>
          <a:lstStyle/>
          <a:p>
            <a:pPr algn="just"/>
            <a:r>
              <a:rPr lang="en-US" dirty="0">
                <a:hlinkClick r:id="rId2"/>
              </a:rPr>
              <a:t>Update to security defaults</a:t>
            </a:r>
            <a:endParaRPr lang="en-US" dirty="0"/>
          </a:p>
          <a:p>
            <a:pPr algn="just"/>
            <a:r>
              <a:rPr lang="en-US" dirty="0"/>
              <a:t>MS is removing the option to skip multifactor authentication (MFA) registration for 14 days when security defaults are enabled. This means all users will be required to register for MFA on their first login after security defaults are turned on. This will help reduce the risk of account compromise during the 14-day window, as MFA can block over 99.2% of identity-based attacks. This change affects newly created tenants starting on December 2nd, 2024 and will be rolled out to existing tenants starting in January 2025.</a:t>
            </a:r>
          </a:p>
        </p:txBody>
      </p:sp>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Generally Available: GRS and CRR support for Azure VMs using Premium SSD v2 and Ultra Disk in Azure Backup</a:t>
            </a:r>
            <a:endParaRPr lang="en-US" sz="1000" dirty="0"/>
          </a:p>
          <a:p>
            <a:pPr algn="just"/>
            <a:r>
              <a:rPr lang="en-US" sz="1000" dirty="0"/>
              <a:t>MS announced the general availability of enabling Azure Backup on Azure VMs using Premium SSD v2 and Ultra disk on GRS vaults. Premium SSD v2 offering provides the most advanced block storage solution designed for a broad range of IO-intensive enterprise production workloads that require sub-millisecond disk latencies as well as high IOPS and throughput — at a low cost. With GRS and cross-region restore support, you can protect your virtual machines from data loss during a disaster and perform periodic audits by restoring data on demand in the secondary region.</a:t>
            </a:r>
          </a:p>
          <a:p>
            <a:pPr algn="just"/>
            <a:r>
              <a:rPr lang="en-US" sz="1000" dirty="0"/>
              <a:t>Enabling GRS vaults for VMs using Premium SSD v2 and Ultra Disk are available in Southeast Asia, East Asia, North Europe, West Europe, East US, West US, and West US 3. Support will be rolled out to other public regions in the upcoming months.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2" name="Text Placeholder 13">
            <a:extLst>
              <a:ext uri="{FF2B5EF4-FFF2-40B4-BE49-F238E27FC236}">
                <a16:creationId xmlns:a16="http://schemas.microsoft.com/office/drawing/2014/main" id="{55F59742-0A32-B439-3AB0-600619DBCAE0}"/>
              </a:ext>
            </a:extLst>
          </p:cNvPr>
          <p:cNvSpPr>
            <a:spLocks noGrp="1"/>
          </p:cNvSpPr>
          <p:nvPr>
            <p:ph type="body" sz="quarter" idx="16"/>
          </p:nvPr>
        </p:nvSpPr>
        <p:spPr>
          <a:xfrm>
            <a:off x="342900" y="855080"/>
            <a:ext cx="3955312" cy="3774069"/>
          </a:xfrm>
        </p:spPr>
        <p:txBody>
          <a:bodyPr/>
          <a:lstStyle/>
          <a:p>
            <a:pPr algn="just"/>
            <a:r>
              <a:rPr lang="en-US" dirty="0">
                <a:hlinkClick r:id="rId3"/>
              </a:rPr>
              <a:t>Public Preview: Immutable WORM Storage for Backups in Azure Recovery Services Vaults</a:t>
            </a:r>
            <a:endParaRPr lang="en-US" dirty="0"/>
          </a:p>
          <a:p>
            <a:pPr algn="just"/>
            <a:r>
              <a:rPr lang="en-US" dirty="0"/>
              <a:t>Azure Backup users will now have immutable WORM storage for their backups when immutability is enabled and locked on a Recovery Services Vault. When immutability is enabled, it ensures that a Recovery Point, once created, cannot be deleted or have its retention period reduced before its intended expiry. Now, when immutability is locked, Azure Backup will also use WORM-enabled immutable storage to meet any compliance requirements. This feature is applicable to both existing and new vaults with locked immutability. It is currently in preview in limited regions</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3220</TotalTime>
  <Words>5548</Words>
  <Application>Microsoft Office PowerPoint</Application>
  <PresentationFormat>On-screen Show (16:9)</PresentationFormat>
  <Paragraphs>266</Paragraphs>
  <Slides>43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Human Sans</vt:lpstr>
      <vt:lpstr>Human Sans Regular</vt:lpstr>
      <vt:lpstr>Segoe UI</vt:lpstr>
      <vt:lpstr>Continuum Theme</vt:lpstr>
      <vt:lpstr>Azure Times #139</vt:lpstr>
      <vt:lpstr>PowerPoint Presentation</vt:lpstr>
      <vt:lpstr>Networking Updates</vt:lpstr>
      <vt:lpstr>Networking Updates</vt:lpstr>
      <vt:lpstr>PowerPoint Presentation</vt:lpstr>
      <vt:lpstr>Security &amp; Identity Updates</vt:lpstr>
      <vt:lpstr>Security &amp; Identity Updates</vt:lpstr>
      <vt:lpstr>PowerPoint Presentation</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Compute Updates</vt:lpstr>
      <vt:lpstr>Compute Updates</vt:lpstr>
      <vt:lpstr>Compute Updates</vt:lpstr>
      <vt:lpstr>Compute Updates</vt:lpstr>
      <vt:lpstr>Compute Updates</vt:lpstr>
      <vt:lpstr>PowerPoint Presentation</vt:lpstr>
      <vt:lpstr>Storage &amp; Data Updates</vt:lpstr>
      <vt:lpstr>Storage &amp; Data Updates</vt:lpstr>
      <vt:lpstr>Storage &amp; Data Updates</vt:lpstr>
      <vt:lpstr>Storage &amp; Data Updates</vt:lpstr>
      <vt:lpstr>PowerPoint Presentation</vt:lpstr>
      <vt:lpstr>Databases Updates</vt:lpstr>
      <vt:lpstr>Databases Updates</vt:lpstr>
      <vt:lpstr>Databases Updates</vt:lpstr>
      <vt:lpstr>PowerPoint Presentation</vt:lpstr>
      <vt:lpstr>Integration Updates</vt:lpstr>
      <vt:lpstr>PowerPoint Presentation</vt:lpstr>
      <vt:lpstr>ML &amp; AI &amp; IOT Updates</vt:lpstr>
      <vt:lpstr>PowerPoint Presentation</vt:lpstr>
      <vt:lpstr>DevOps &amp; IaC &amp; Automation</vt:lpstr>
      <vt:lpstr>DevOps &amp; IaC &amp; Automation</vt:lpstr>
      <vt:lpstr>DevOps &amp; IaC &amp; Automation</vt:lpstr>
      <vt:lpstr>PowerPoint Presentation</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Rotar, Maksim</cp:lastModifiedBy>
  <cp:revision>243</cp:revision>
  <dcterms:created xsi:type="dcterms:W3CDTF">2018-01-26T19:23:30Z</dcterms:created>
  <dcterms:modified xsi:type="dcterms:W3CDTF">2024-11-03T21:22:06Z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