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5" r:id="rId6"/>
    <p:sldId id="10657" r:id="rId7"/>
    <p:sldId id="2146847126" r:id="rId8"/>
    <p:sldId id="2146847125" r:id="rId9"/>
    <p:sldId id="2146847127" r:id="rId10"/>
    <p:sldId id="2146847124" r:id="rId11"/>
    <p:sldId id="2146847048" r:id="rId12"/>
    <p:sldId id="2146847049" r:id="rId13"/>
    <p:sldId id="2146847132" r:id="rId14"/>
    <p:sldId id="2146847133" r:id="rId15"/>
    <p:sldId id="2146847050" r:id="rId16"/>
    <p:sldId id="2146847096" r:id="rId17"/>
    <p:sldId id="2146847134" r:id="rId18"/>
    <p:sldId id="2146847052" r:id="rId19"/>
    <p:sldId id="2146847137" r:id="rId20"/>
    <p:sldId id="2146847100" r:id="rId21"/>
    <p:sldId id="2146847138" r:id="rId22"/>
    <p:sldId id="2146847054" r:id="rId23"/>
    <p:sldId id="2146847103" r:id="rId24"/>
    <p:sldId id="2146847141" r:id="rId25"/>
    <p:sldId id="2146847142" r:id="rId26"/>
    <p:sldId id="2146847140" r:id="rId27"/>
    <p:sldId id="2146847056" r:id="rId28"/>
    <p:sldId id="2146847107" r:id="rId29"/>
    <p:sldId id="2146847119" r:id="rId30"/>
    <p:sldId id="2146847120" r:id="rId31"/>
    <p:sldId id="2146847062" r:id="rId32"/>
    <p:sldId id="2146847115"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6"/>
            <p14:sldId id="2146847125"/>
            <p14:sldId id="2146847127"/>
            <p14:sldId id="2146847124"/>
          </p14:sldIdLst>
        </p14:section>
        <p14:section name="Security &amp; Identity" id="{1AA42572-B3BD-44F7-813B-C2C647DDBB3C}">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37"/>
            <p14:sldId id="2146847100"/>
            <p14:sldId id="2146847138"/>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ldId id="2146847056"/>
            <p14:sldId id="2146847107"/>
          </p14:sldIdLst>
        </p14:section>
        <p14:section name="ML &amp; AI &amp; IOT" id="{F4E1EAF1-55E9-4CA4-8ADC-28B69C1D66D2}">
          <p14:sldIdLst>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94"/>
  </p:normalViewPr>
  <p:slideViewPr>
    <p:cSldViewPr snapToGrid="0">
      <p:cViewPr varScale="1">
        <p:scale>
          <a:sx n="106" d="100"/>
          <a:sy n="106" d="100"/>
        </p:scale>
        <p:origin x="845" y="7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migrate/whats-new#update-october-2024" TargetMode="External"/><Relationship Id="rId2" Type="http://schemas.openxmlformats.org/officeDocument/2006/relationships/hyperlink" Target="https://techcommunity.microsoft.com/blog/azuresqlblog/introducing-reservations-for-zone-redundant-general-purpose-sql-database/428751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azure/backup/whats-new#vaulted-backup-and-cross-region-restore-support-for-aks-is-generally-availabl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v2/Confidential-Containers-now-in-preview-on-Azure-Red-Hat-OpenShift" TargetMode="External"/><Relationship Id="rId2" Type="http://schemas.openxmlformats.org/officeDocument/2006/relationships/hyperlink" Target="https://techcommunity.microsoft.com/blog/appsonazureblog/announcing-the-general-availability-of-sidecar-extensibility-in-azure-app-servic/4267985"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windows-server/get-started/whats-new-windows-server-2025" TargetMode="External"/><Relationship Id="rId2" Type="http://schemas.openxmlformats.org/officeDocument/2006/relationships/hyperlink" Target="https://learn.microsoft.com/en-us/windows-server/get-started/removed-deprecated-features-windows-server-2025"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v2/Convert-to-Azure-Premium-SSD-v2-disk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storage/files/smb-performance?branch=pr-en-us-287774&amp;tabs=portal#register-for-the-feature" TargetMode="External"/><Relationship Id="rId2" Type="http://schemas.openxmlformats.org/officeDocument/2006/relationships/hyperlink" Target="https://techcommunity.microsoft.com/blog/azurestorageblog/accelerate-metadata-heavy-workloads-with-metadata-caching-preview-for-azure-prem/426144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o.microsoft.com/fwlink/?linkid=2296572" TargetMode="External"/><Relationship Id="rId2" Type="http://schemas.openxmlformats.org/officeDocument/2006/relationships/hyperlink" Target="https://azure.microsoft.com/en-us/updates/v2/azure-elastic-san-updates" TargetMode="External"/><Relationship Id="rId1" Type="http://schemas.openxmlformats.org/officeDocument/2006/relationships/slideLayout" Target="../slideLayouts/slideLayout7.xml"/><Relationship Id="rId5" Type="http://schemas.openxmlformats.org/officeDocument/2006/relationships/hyperlink" Target="https://blog.fabric.microsoft.com/en-US/blog/data-warehouse-copilot-ai-skill/" TargetMode="External"/><Relationship Id="rId4" Type="http://schemas.openxmlformats.org/officeDocument/2006/relationships/hyperlink" Target="https://go.microsoft.com/fwlink/?linkid=228929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v2/PostgreSQL-17-on-Azure-Database-for-PostgreSQL-Flexible-Server" TargetMode="External"/><Relationship Id="rId2" Type="http://schemas.openxmlformats.org/officeDocument/2006/relationships/hyperlink" Target="https://azure.microsoft.com/en-us/updates/v2/Azure-SQL-Database-Hyperscale-performance-enhancements"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v2/Azure-SQL-updates-for-early-November-2024" TargetMode="External"/><Relationship Id="rId2" Type="http://schemas.openxmlformats.org/officeDocument/2006/relationships/hyperlink" Target="https://azure.microsoft.com/en-us/updates/v2/Enhanced-error-messaging-in-Azure-Cosmos-DB-Data-Explorer"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v2/Azure-Cosmos-DB-vector-database-integration-with-LangChain-js" TargetMode="External"/><Relationship Id="rId2" Type="http://schemas.openxmlformats.org/officeDocument/2006/relationships/hyperlink" Target="https://azure.microsoft.com/en-us/updates/v2/Azure-Resource-Manager-API-for-vCore-based-Azure-Cosmos-DB-for-MongoDB"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v2/New-vector-data-type-and-functions-in-Azure-SQ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updates/v2/api-management-api-center-synchronization" TargetMode="External"/><Relationship Id="rId2" Type="http://schemas.openxmlformats.org/officeDocument/2006/relationships/hyperlink" Target="https://azure.microsoft.com/en-us/updates/v2/Azure-Event-Hubs-offers-new-portal-capabilities-and-100-Kafka-compatibility"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updates/v2/SDK-style-SQL-projects-in-Visual-Studio"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zure.microsoft.com/en-us/updates/v2/AHDS-Qatar-Central-region-retiremen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v2/azure-cdn-from-edgio-retirement"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v2/generally-available-azure-load-balancer-now-supports-health-status" TargetMode="External"/><Relationship Id="rId2" Type="http://schemas.openxmlformats.org/officeDocument/2006/relationships/hyperlink" Target="https://azure.microsoft.com/en-us/updates/v2/Generally-Available-Azure-cross-subscription-Load-Balancer"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v2/generally-available-azure-load-balancer-now-supports-admin-state" TargetMode="External"/><Relationship Id="rId1" Type="http://schemas.openxmlformats.org/officeDocument/2006/relationships/slideLayout" Target="../slideLayouts/slideLayout7.xml"/><Relationship Id="rId4" Type="http://schemas.openxmlformats.org/officeDocument/2006/relationships/hyperlink" Target="https://learn.microsoft.com/en-us/azure/load-balancer/load-balancer-custom-probe-overview#probe-down-behavio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updates/v2/introducing-the-general-availability-of-azure-virtual-network-manager-udr-management" TargetMode="External"/><Relationship Id="rId2" Type="http://schemas.openxmlformats.org/officeDocument/2006/relationships/hyperlink" Target="https://azure.microsoft.com/en-us/updates/v2/General-Availability-Single-Prefix-enhancement-to-Seamless-Gateway-Migration"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microsoft.com/en-us/azure/dns/dnssec"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v2/Support-for-TLS-1-0-1-1-in-Application-Insights-Availability-Tests-will-be-retired" TargetMode="External"/><Relationship Id="rId2" Type="http://schemas.openxmlformats.org/officeDocument/2006/relationships/hyperlink" Target="https://azure.microsoft.com/en-us/updates/v2/Azure-File-Sync-support-for-managed-identiti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#140</a:t>
            </a:r>
          </a:p>
        </p:txBody>
      </p:sp>
      <p:sp>
        <p:nvSpPr>
          <p:cNvPr id="4" name="Text Placeholder 3"/>
          <p:cNvSpPr>
            <a:spLocks noGrp="1"/>
          </p:cNvSpPr>
          <p:nvPr>
            <p:ph type="body" sz="quarter" idx="11"/>
          </p:nvPr>
        </p:nvSpPr>
        <p:spPr/>
        <p:txBody>
          <a:bodyPr/>
          <a:lstStyle/>
          <a:p>
            <a:r>
              <a:rPr lang="en-US" spc="300" dirty="0"/>
              <a:t>November 11,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2"/>
              </a:rPr>
              <a:t>Introducing Reservations for Zone Redundant General Purpose SQL Database</a:t>
            </a:r>
            <a:endParaRPr lang="en-US" dirty="0"/>
          </a:p>
          <a:p>
            <a:r>
              <a:rPr lang="en-US" dirty="0"/>
              <a:t>MS announced the possibility to purchase reservations for General Purpose SQL Database configured with Zone Redundancy. </a:t>
            </a:r>
          </a:p>
          <a:p>
            <a:r>
              <a:rPr lang="en-US" dirty="0"/>
              <a:t>SQL DB General Purpose service tier offers two redundancy options for business continuity: </a:t>
            </a:r>
          </a:p>
          <a:p>
            <a:pPr marL="171450" indent="-171450">
              <a:buFont typeface="Arial" panose="020B0604020202020204" pitchFamily="34" charset="0"/>
              <a:buChar char="•"/>
            </a:pPr>
            <a:r>
              <a:rPr lang="en-US" dirty="0"/>
              <a:t>Availability using local redundancy, on by default. </a:t>
            </a:r>
          </a:p>
          <a:p>
            <a:pPr marL="171450" indent="-171450">
              <a:buFont typeface="Arial" panose="020B0604020202020204" pitchFamily="34" charset="0"/>
              <a:buChar char="•"/>
            </a:pPr>
            <a:r>
              <a:rPr lang="en-US" dirty="0"/>
              <a:t>High Availability using zone redundancy, available as an optional add-on. </a:t>
            </a:r>
          </a:p>
          <a:p>
            <a:pPr algn="just"/>
            <a:r>
              <a:rPr lang="en-US" dirty="0"/>
              <a:t>Previously, the option to purchase a reservation was only available for databases with default local redundancy. This meant customers were able to get a reservation discount on the base price but not for the zone redundancy add-on. It's now possible to purchase reservations for the zone redundancy add-on as well.</a:t>
            </a:r>
          </a:p>
          <a:p>
            <a:pPr marL="171450" indent="-171450" algn="just">
              <a:buFont typeface="Arial" panose="020B0604020202020204" pitchFamily="34" charset="0"/>
              <a:buChar char="•"/>
            </a:pPr>
            <a:r>
              <a:rPr lang="en-US" dirty="0"/>
              <a:t>vCore, for </a:t>
            </a:r>
            <a:r>
              <a:rPr lang="en-US" dirty="0" err="1"/>
              <a:t>vCores</a:t>
            </a:r>
            <a:r>
              <a:rPr lang="en-US" dirty="0"/>
              <a:t> in use.</a:t>
            </a:r>
          </a:p>
          <a:p>
            <a:pPr marL="171450" indent="-171450" algn="just">
              <a:buFont typeface="Arial" panose="020B0604020202020204" pitchFamily="34" charset="0"/>
              <a:buChar char="•"/>
            </a:pPr>
            <a:r>
              <a:rPr lang="en-US" dirty="0"/>
              <a:t>vCore ZR, for zone redundancy add-on.</a:t>
            </a:r>
          </a:p>
        </p:txBody>
      </p:sp>
      <p:sp>
        <p:nvSpPr>
          <p:cNvPr id="2" name="Text Placeholder 11">
            <a:extLst>
              <a:ext uri="{FF2B5EF4-FFF2-40B4-BE49-F238E27FC236}">
                <a16:creationId xmlns:a16="http://schemas.microsoft.com/office/drawing/2014/main" id="{9836F662-DD82-D726-CF00-7B9AF3311BFD}"/>
              </a:ext>
            </a:extLst>
          </p:cNvPr>
          <p:cNvSpPr>
            <a:spLocks noGrp="1"/>
          </p:cNvSpPr>
          <p:nvPr>
            <p:ph type="body" sz="quarter" idx="10"/>
          </p:nvPr>
        </p:nvSpPr>
        <p:spPr>
          <a:xfrm>
            <a:off x="4433776" y="855080"/>
            <a:ext cx="4365038" cy="3774069"/>
          </a:xfrm>
        </p:spPr>
        <p:txBody>
          <a:bodyPr/>
          <a:lstStyle/>
          <a:p>
            <a:r>
              <a:rPr lang="en-US" sz="1000" dirty="0">
                <a:hlinkClick r:id="rId3"/>
              </a:rPr>
              <a:t>Azure Migrate Updates</a:t>
            </a:r>
            <a:endParaRPr lang="en-US" sz="1000" dirty="0"/>
          </a:p>
          <a:p>
            <a:pPr marL="171450" indent="-171450" algn="just">
              <a:buFont typeface="Arial" panose="020B0604020202020204" pitchFamily="34" charset="0"/>
              <a:buChar char="•"/>
            </a:pPr>
            <a:r>
              <a:rPr lang="en-US" sz="1000" dirty="0"/>
              <a:t>The </a:t>
            </a:r>
            <a:r>
              <a:rPr lang="en-US" sz="1000" dirty="0" err="1"/>
              <a:t>RVTools</a:t>
            </a:r>
            <a:r>
              <a:rPr lang="en-US" sz="1000" dirty="0"/>
              <a:t> XLSX (preview) file import now reads storage data, when available, from </a:t>
            </a:r>
            <a:r>
              <a:rPr lang="en-US" sz="1000" dirty="0" err="1"/>
              <a:t>vPartition</a:t>
            </a:r>
            <a:r>
              <a:rPr lang="en-US" sz="1000" dirty="0"/>
              <a:t> and </a:t>
            </a:r>
            <a:r>
              <a:rPr lang="en-US" sz="1000" dirty="0" err="1"/>
              <a:t>vMemory</a:t>
            </a:r>
            <a:r>
              <a:rPr lang="en-US" sz="1000" dirty="0"/>
              <a:t>.</a:t>
            </a:r>
          </a:p>
          <a:p>
            <a:pPr marL="514350" lvl="1" indent="-171450" algn="just">
              <a:buFont typeface="Arial" panose="020B0604020202020204" pitchFamily="34" charset="0"/>
              <a:buChar char="•"/>
            </a:pPr>
            <a:r>
              <a:rPr lang="en-US" sz="1000" dirty="0">
                <a:latin typeface="+mj-lt"/>
              </a:rPr>
              <a:t>Less than 20,000 servers in a single </a:t>
            </a:r>
            <a:r>
              <a:rPr lang="en-US" sz="1000" dirty="0" err="1">
                <a:latin typeface="+mj-lt"/>
              </a:rPr>
              <a:t>RVTools</a:t>
            </a:r>
            <a:r>
              <a:rPr lang="en-US" sz="1000" dirty="0">
                <a:latin typeface="+mj-lt"/>
              </a:rPr>
              <a:t> XLSX file.</a:t>
            </a:r>
          </a:p>
          <a:p>
            <a:pPr marL="514350" lvl="1" indent="-171450" algn="just">
              <a:buFont typeface="Arial" panose="020B0604020202020204" pitchFamily="34" charset="0"/>
              <a:buChar char="•"/>
            </a:pPr>
            <a:r>
              <a:rPr lang="en-US" sz="1000" dirty="0">
                <a:latin typeface="+mj-lt"/>
              </a:rPr>
              <a:t>The file format should be XLSX.</a:t>
            </a:r>
          </a:p>
          <a:p>
            <a:pPr marL="514350" lvl="1" indent="-171450" algn="just">
              <a:buFont typeface="Arial" panose="020B0604020202020204" pitchFamily="34" charset="0"/>
              <a:buChar char="•"/>
            </a:pPr>
            <a:r>
              <a:rPr lang="en-US" sz="1000" dirty="0">
                <a:latin typeface="+mj-lt"/>
              </a:rPr>
              <a:t>File sensitivity is set to General or file protection is set to Any user.</a:t>
            </a:r>
          </a:p>
          <a:p>
            <a:pPr marL="514350" lvl="1" indent="-171450" algn="just">
              <a:buFont typeface="Arial" panose="020B0604020202020204" pitchFamily="34" charset="0"/>
              <a:buChar char="•"/>
            </a:pPr>
            <a:r>
              <a:rPr lang="en-US" sz="1000" dirty="0">
                <a:latin typeface="+mj-lt"/>
              </a:rPr>
              <a:t>Operating system names specified in the </a:t>
            </a:r>
            <a:r>
              <a:rPr lang="en-US" sz="1000" dirty="0" err="1">
                <a:latin typeface="+mj-lt"/>
              </a:rPr>
              <a:t>RVTools</a:t>
            </a:r>
            <a:r>
              <a:rPr lang="en-US" sz="1000" dirty="0">
                <a:latin typeface="+mj-lt"/>
              </a:rPr>
              <a:t> XLSX (preview) file contains and matches the supported names.</a:t>
            </a:r>
          </a:p>
          <a:p>
            <a:pPr marL="171450" indent="-171450" algn="just">
              <a:buFont typeface="Arial" panose="020B0604020202020204" pitchFamily="34" charset="0"/>
              <a:buChar char="•"/>
            </a:pPr>
            <a:r>
              <a:rPr lang="en-US" sz="1000" dirty="0"/>
              <a:t>AVS assessments now support cost assessments with AV64 SKU and Azure NetApp Files (ANF) as an external storage option</a:t>
            </a:r>
          </a:p>
          <a:p>
            <a:pPr marL="171450" indent="-171450" algn="just">
              <a:buFont typeface="Arial" panose="020B0604020202020204" pitchFamily="34" charset="0"/>
              <a:buChar char="•"/>
            </a:pPr>
            <a:r>
              <a:rPr lang="en-US" sz="1000" dirty="0"/>
              <a:t>Support for cost of SKUs when porting on-premises VCF subscription to AVS.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2"/>
              </a:rPr>
              <a:t>Vaulted backup and Cross Region Restore support for AKS is generally available</a:t>
            </a:r>
            <a:endParaRPr lang="en-US" dirty="0"/>
          </a:p>
          <a:p>
            <a:pPr algn="just"/>
            <a:r>
              <a:rPr lang="en-US" dirty="0"/>
              <a:t>Azure Backup supports storing AKS backups offsite, which is protected against tenant compromise, malicious attacks and ransomware threats. Along with backup stored in a vault, it is possible to use the backups in a regional disaster scenario and recover backups.</a:t>
            </a:r>
          </a:p>
          <a:p>
            <a:pPr algn="just"/>
            <a:r>
              <a:rPr lang="en-US" dirty="0"/>
              <a:t>Once the feature is enabled, snapshot-based AKS backups stored in Operational Tier are converted into blobs and moved to a Vault-standard tier outside of your tenant. It is possible to enable/disable this feature by updating the retention rules of backup policy. This feature also allows to back up data for long term storage as per the compliance and regulatory requirements. With this feature, it is possible to enable a Backup vault to be Globally redundant with Cross Region Restore, and then your vaulted backups will be available in an Azure Paired region for restore. </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02520"/>
          </a:xfrm>
        </p:spPr>
        <p:txBody>
          <a:bodyPr/>
          <a:lstStyle/>
          <a:p>
            <a:pPr algn="just"/>
            <a:r>
              <a:rPr lang="en-US" sz="1000" dirty="0">
                <a:hlinkClick r:id="rId2"/>
              </a:rPr>
              <a:t>Announcing the general availability of sidecar extensibility in Azure App Service</a:t>
            </a:r>
            <a:endParaRPr lang="en-US" sz="1000" dirty="0"/>
          </a:p>
          <a:p>
            <a:pPr algn="just"/>
            <a:r>
              <a:rPr lang="en-US" sz="1000" dirty="0"/>
              <a:t>MS announced general availability of Sidecars in Azure App Service, a versatile pathway for organizations to modernize existing apps and add powerful new capabilities without significant rewrites necessary in the main application code. </a:t>
            </a:r>
          </a:p>
          <a:p>
            <a:pPr algn="just"/>
            <a:r>
              <a:rPr lang="en-US" sz="1000" dirty="0"/>
              <a:t>The sidecar pattern is an architectural approach that allows you to deploy components of an application in separate processes or containers, providing both isolation and encapsulation.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Confidential Containers now in preview on Azure Red Hat OpenShift</a:t>
            </a:r>
            <a:endParaRPr lang="en-US" dirty="0"/>
          </a:p>
          <a:p>
            <a:pPr algn="just"/>
            <a:r>
              <a:rPr lang="en-US" dirty="0"/>
              <a:t>MS excited to announce the public preview of </a:t>
            </a:r>
            <a:r>
              <a:rPr lang="en-US" b="1" dirty="0"/>
              <a:t>Confidential Containers on Azure Red Hat OpenShift (ARO). </a:t>
            </a:r>
            <a:r>
              <a:rPr lang="en-US" dirty="0"/>
              <a:t>This innovative feature enables cloud native confidential computing by leveraging Trusted Execution Environments to protect containers and data, addressing critical security concerns for organizations managing sensitive workloads in the cloud.</a:t>
            </a:r>
          </a:p>
          <a:p>
            <a:pPr algn="just"/>
            <a:r>
              <a:rPr lang="en-US" dirty="0"/>
              <a:t>Confidential Containers protect data in use by encrypting data in memory and running workloads in a secure environment, utilizing Azure's Confidential Computing infrastructure with AMD SEV-SNP technology. Available for ARO version 4.15 and later, this preview offers seamless deployment using familiar workflows and tools, without requiring extensive confidential computing expertise.</a:t>
            </a:r>
          </a:p>
          <a:p>
            <a:pPr algn="just"/>
            <a:r>
              <a:rPr lang="en-US" dirty="0"/>
              <a:t>Organizations can now explore enhanced data protection through memory encryption, reduced risk of unauthorized access to workload data, and seamless compatibility with public cloud infrastructure while maintaining regulatory compliance. During the preview period, this feature is available at no additional cost beyond standard Azure compute and ARO charges.</a:t>
            </a:r>
          </a:p>
        </p:txBody>
      </p:sp>
      <p:pic>
        <p:nvPicPr>
          <p:cNvPr id="3" name="Picture 2">
            <a:extLst>
              <a:ext uri="{FF2B5EF4-FFF2-40B4-BE49-F238E27FC236}">
                <a16:creationId xmlns:a16="http://schemas.microsoft.com/office/drawing/2014/main" id="{C7360D64-67CF-7047-DFAD-47C354E4E67E}"/>
              </a:ext>
            </a:extLst>
          </p:cNvPr>
          <p:cNvPicPr>
            <a:picLocks noChangeAspect="1"/>
          </p:cNvPicPr>
          <p:nvPr/>
        </p:nvPicPr>
        <p:blipFill>
          <a:blip r:embed="rId4"/>
          <a:stretch>
            <a:fillRect/>
          </a:stretch>
        </p:blipFill>
        <p:spPr>
          <a:xfrm>
            <a:off x="4570857" y="2377143"/>
            <a:ext cx="3856980" cy="2252006"/>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hlinkClick r:id="rId2"/>
              </a:rPr>
              <a:t>Removed</a:t>
            </a:r>
          </a:p>
          <a:p>
            <a:pPr marL="514350" lvl="1" indent="-171450">
              <a:buFont typeface="Arial" panose="020B0604020202020204" pitchFamily="34" charset="0"/>
              <a:buChar char="•"/>
            </a:pPr>
            <a:r>
              <a:rPr lang="en-US" sz="1000" dirty="0">
                <a:latin typeface="+mj-lt"/>
                <a:hlinkClick r:id="rId2"/>
              </a:rPr>
              <a:t>IIS 6 Management Console</a:t>
            </a:r>
          </a:p>
          <a:p>
            <a:pPr marL="514350" lvl="1" indent="-171450">
              <a:buFont typeface="Arial" panose="020B0604020202020204" pitchFamily="34" charset="0"/>
              <a:buChar char="•"/>
            </a:pPr>
            <a:r>
              <a:rPr lang="en-US" sz="1000" dirty="0">
                <a:latin typeface="+mj-lt"/>
                <a:hlinkClick r:id="rId2"/>
              </a:rPr>
              <a:t>WordPad</a:t>
            </a:r>
          </a:p>
          <a:p>
            <a:pPr marL="514350" lvl="1" indent="-171450">
              <a:buFont typeface="Arial" panose="020B0604020202020204" pitchFamily="34" charset="0"/>
              <a:buChar char="•"/>
            </a:pPr>
            <a:r>
              <a:rPr lang="en-US" sz="1000" dirty="0">
                <a:latin typeface="+mj-lt"/>
                <a:hlinkClick r:id="rId2"/>
              </a:rPr>
              <a:t>SMTP Server </a:t>
            </a:r>
          </a:p>
          <a:p>
            <a:pPr marL="514350" lvl="1" indent="-171450">
              <a:buFont typeface="Arial" panose="020B0604020202020204" pitchFamily="34" charset="0"/>
              <a:buChar char="•"/>
            </a:pPr>
            <a:r>
              <a:rPr lang="en-US" sz="1000" dirty="0">
                <a:latin typeface="+mj-lt"/>
                <a:hlinkClick r:id="rId2"/>
              </a:rPr>
              <a:t>PS 2.0</a:t>
            </a:r>
          </a:p>
          <a:p>
            <a:pPr marL="171450" indent="-171450">
              <a:buFont typeface="Arial" panose="020B0604020202020204" pitchFamily="34" charset="0"/>
              <a:buChar char="•"/>
            </a:pPr>
            <a:r>
              <a:rPr lang="en-US" sz="1000" dirty="0">
                <a:hlinkClick r:id="rId2"/>
              </a:rPr>
              <a:t>Deprecated</a:t>
            </a:r>
          </a:p>
          <a:p>
            <a:pPr marL="514350" lvl="1" indent="-171450">
              <a:buFont typeface="Arial" panose="020B0604020202020204" pitchFamily="34" charset="0"/>
              <a:buChar char="•"/>
            </a:pPr>
            <a:r>
              <a:rPr lang="en-US" sz="1000" dirty="0">
                <a:latin typeface="+mj-lt"/>
                <a:hlinkClick r:id="rId2"/>
              </a:rPr>
              <a:t>Computer Browser</a:t>
            </a:r>
          </a:p>
          <a:p>
            <a:pPr marL="514350" lvl="1" indent="-171450">
              <a:buFont typeface="Arial" panose="020B0604020202020204" pitchFamily="34" charset="0"/>
              <a:buChar char="•"/>
            </a:pPr>
            <a:r>
              <a:rPr lang="en-US" sz="1000" dirty="0">
                <a:latin typeface="+mj-lt"/>
                <a:hlinkClick r:id="rId2"/>
              </a:rPr>
              <a:t>Failover Clustering Cluster Set</a:t>
            </a:r>
          </a:p>
          <a:p>
            <a:pPr marL="514350" lvl="1" indent="-171450">
              <a:buFont typeface="Arial" panose="020B0604020202020204" pitchFamily="34" charset="0"/>
              <a:buChar char="•"/>
            </a:pPr>
            <a:r>
              <a:rPr lang="en-US" sz="1000" dirty="0">
                <a:latin typeface="+mj-lt"/>
                <a:hlinkClick r:id="rId2"/>
              </a:rPr>
              <a:t>RRAS: L2TP and PPTP</a:t>
            </a:r>
          </a:p>
          <a:p>
            <a:pPr marL="514350" lvl="1" indent="-171450">
              <a:buFont typeface="Arial" panose="020B0604020202020204" pitchFamily="34" charset="0"/>
              <a:buChar char="•"/>
            </a:pPr>
            <a:r>
              <a:rPr lang="en-US" sz="1000" dirty="0">
                <a:latin typeface="+mj-lt"/>
                <a:hlinkClick r:id="rId2"/>
              </a:rPr>
              <a:t>NLB</a:t>
            </a:r>
          </a:p>
          <a:p>
            <a:pPr marL="514350" lvl="1" indent="-171450">
              <a:buFont typeface="Arial" panose="020B0604020202020204" pitchFamily="34" charset="0"/>
              <a:buChar char="•"/>
            </a:pPr>
            <a:r>
              <a:rPr lang="en-US" sz="1000" dirty="0">
                <a:latin typeface="+mj-lt"/>
                <a:hlinkClick r:id="rId2"/>
              </a:rPr>
              <a:t>NTLM</a:t>
            </a:r>
          </a:p>
          <a:p>
            <a:pPr marL="514350" lvl="1" indent="-171450">
              <a:buFont typeface="Arial" panose="020B0604020202020204" pitchFamily="34" charset="0"/>
              <a:buChar char="•"/>
            </a:pPr>
            <a:r>
              <a:rPr lang="en-US" sz="1000" dirty="0">
                <a:latin typeface="+mj-lt"/>
                <a:hlinkClick r:id="rId2"/>
              </a:rPr>
              <a:t>TLS 1.0/1.1</a:t>
            </a:r>
          </a:p>
          <a:p>
            <a:pPr marL="514350" lvl="1" indent="-171450">
              <a:buFont typeface="Arial" panose="020B0604020202020204" pitchFamily="34" charset="0"/>
              <a:buChar char="•"/>
            </a:pPr>
            <a:r>
              <a:rPr lang="en-US" sz="1000" dirty="0" err="1">
                <a:latin typeface="+mj-lt"/>
                <a:hlinkClick r:id="rId2"/>
              </a:rPr>
              <a:t>WebDav</a:t>
            </a:r>
            <a:r>
              <a:rPr lang="en-US" sz="1000" dirty="0">
                <a:latin typeface="+mj-lt"/>
                <a:hlinkClick r:id="rId2"/>
              </a:rPr>
              <a:t> Redirector</a:t>
            </a:r>
          </a:p>
          <a:p>
            <a:pPr marL="514350" lvl="1" indent="-171450">
              <a:buFont typeface="Arial" panose="020B0604020202020204" pitchFamily="34" charset="0"/>
              <a:buChar char="•"/>
            </a:pPr>
            <a:r>
              <a:rPr lang="en-US" sz="1000" dirty="0">
                <a:latin typeface="+mj-lt"/>
                <a:hlinkClick r:id="rId2"/>
              </a:rPr>
              <a:t>WID</a:t>
            </a:r>
          </a:p>
          <a:p>
            <a:pPr marL="514350" lvl="1" indent="-171450">
              <a:buFont typeface="Arial" panose="020B0604020202020204" pitchFamily="34" charset="0"/>
              <a:buChar char="•"/>
            </a:pPr>
            <a:r>
              <a:rPr lang="en-US" sz="1000" dirty="0">
                <a:latin typeface="+mj-lt"/>
                <a:hlinkClick r:id="rId2"/>
              </a:rPr>
              <a:t>VBScript</a:t>
            </a:r>
          </a:p>
          <a:p>
            <a:pPr marL="514350" lvl="1" indent="-171450">
              <a:buFont typeface="Arial" panose="020B0604020202020204" pitchFamily="34" charset="0"/>
              <a:buChar char="•"/>
            </a:pPr>
            <a:r>
              <a:rPr lang="en-US" sz="1000" dirty="0">
                <a:latin typeface="+mj-lt"/>
                <a:hlinkClick r:id="rId2"/>
              </a:rPr>
              <a:t>WSUS</a:t>
            </a:r>
            <a:endParaRPr lang="en-US" sz="1000" dirty="0">
              <a:latin typeface="+mj-lt"/>
            </a:endParaRP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r>
              <a:rPr lang="en-US" dirty="0">
                <a:hlinkClick r:id="rId3"/>
              </a:rPr>
              <a:t>Windows Server 2025</a:t>
            </a:r>
          </a:p>
          <a:p>
            <a:pPr marL="171450" indent="-171450">
              <a:buFont typeface="Arial" panose="020B0604020202020204" pitchFamily="34" charset="0"/>
              <a:buChar char="•"/>
            </a:pPr>
            <a:r>
              <a:rPr lang="en-US" dirty="0">
                <a:hlinkClick r:id="rId3"/>
              </a:rPr>
              <a:t>New Features</a:t>
            </a:r>
          </a:p>
          <a:p>
            <a:pPr marL="514350" lvl="1" indent="-171450">
              <a:buFont typeface="Arial" panose="020B0604020202020204" pitchFamily="34" charset="0"/>
              <a:buChar char="•"/>
            </a:pPr>
            <a:r>
              <a:rPr lang="en-US" sz="1000" dirty="0">
                <a:latin typeface="+mj-lt"/>
                <a:hlinkClick r:id="rId3"/>
              </a:rPr>
              <a:t>AD DS </a:t>
            </a:r>
          </a:p>
          <a:p>
            <a:pPr marL="857250" lvl="2" indent="-171450">
              <a:buFont typeface="Arial" panose="020B0604020202020204" pitchFamily="34" charset="0"/>
              <a:buChar char="•"/>
            </a:pPr>
            <a:r>
              <a:rPr lang="en-US" sz="1000" dirty="0">
                <a:latin typeface="+mj-lt"/>
                <a:hlinkClick r:id="rId3"/>
              </a:rPr>
              <a:t>Improvements in Security, encryption, hardening and </a:t>
            </a:r>
            <a:r>
              <a:rPr lang="en-US" sz="1000" dirty="0" err="1">
                <a:latin typeface="+mj-lt"/>
                <a:hlinkClick r:id="rId3"/>
              </a:rPr>
              <a:t>etc</a:t>
            </a:r>
            <a:endParaRPr lang="en-US" sz="1000" dirty="0">
              <a:latin typeface="+mj-lt"/>
              <a:hlinkClick r:id="rId3"/>
            </a:endParaRPr>
          </a:p>
          <a:p>
            <a:pPr marL="857250" lvl="2" indent="-171450">
              <a:buFont typeface="Arial" panose="020B0604020202020204" pitchFamily="34" charset="0"/>
              <a:buChar char="•"/>
            </a:pPr>
            <a:r>
              <a:rPr lang="en-US" sz="1000" dirty="0">
                <a:latin typeface="+mj-lt"/>
                <a:hlinkClick r:id="rId3"/>
              </a:rPr>
              <a:t>Delegated Managed Service Accounts</a:t>
            </a:r>
          </a:p>
          <a:p>
            <a:pPr marL="514350" lvl="1" indent="-171450">
              <a:buFont typeface="Arial" panose="020B0604020202020204" pitchFamily="34" charset="0"/>
              <a:buChar char="•"/>
            </a:pPr>
            <a:r>
              <a:rPr lang="en-US" sz="1000" dirty="0">
                <a:latin typeface="+mj-lt"/>
                <a:hlinkClick r:id="rId3"/>
              </a:rPr>
              <a:t>SMB over QUIC</a:t>
            </a:r>
          </a:p>
          <a:p>
            <a:pPr marL="514350" lvl="1" indent="-171450">
              <a:buFont typeface="Arial" panose="020B0604020202020204" pitchFamily="34" charset="0"/>
              <a:buChar char="•"/>
            </a:pPr>
            <a:r>
              <a:rPr lang="en-US" sz="1000" dirty="0">
                <a:latin typeface="+mj-lt"/>
                <a:hlinkClick r:id="rId3"/>
              </a:rPr>
              <a:t>SMB Security</a:t>
            </a:r>
          </a:p>
          <a:p>
            <a:pPr marL="857250" lvl="2" indent="-171450">
              <a:buFont typeface="Arial" panose="020B0604020202020204" pitchFamily="34" charset="0"/>
              <a:buChar char="•"/>
            </a:pPr>
            <a:r>
              <a:rPr lang="en-US" sz="1000" dirty="0">
                <a:latin typeface="+mj-lt"/>
                <a:hlinkClick r:id="rId3"/>
              </a:rPr>
              <a:t>Hardened FW</a:t>
            </a:r>
          </a:p>
          <a:p>
            <a:pPr marL="857250" lvl="2" indent="-171450">
              <a:buFont typeface="Arial" panose="020B0604020202020204" pitchFamily="34" charset="0"/>
              <a:buChar char="•"/>
            </a:pPr>
            <a:r>
              <a:rPr lang="en-US" sz="1000" dirty="0">
                <a:latin typeface="+mj-lt"/>
                <a:hlinkClick r:id="rId3"/>
              </a:rPr>
              <a:t>Brute Force Prevention</a:t>
            </a:r>
          </a:p>
          <a:p>
            <a:pPr marL="857250" lvl="2" indent="-171450">
              <a:buFont typeface="Arial" panose="020B0604020202020204" pitchFamily="34" charset="0"/>
              <a:buChar char="•"/>
            </a:pPr>
            <a:r>
              <a:rPr lang="en-US" sz="1000" dirty="0">
                <a:latin typeface="+mj-lt"/>
                <a:hlinkClick r:id="rId3"/>
              </a:rPr>
              <a:t>Protection from the man in the middle attacks</a:t>
            </a:r>
          </a:p>
          <a:p>
            <a:pPr marL="514350" lvl="1" indent="-171450">
              <a:buFont typeface="Arial" panose="020B0604020202020204" pitchFamily="34" charset="0"/>
              <a:buChar char="•"/>
            </a:pPr>
            <a:r>
              <a:rPr lang="en-US" sz="1000" dirty="0">
                <a:latin typeface="+mj-lt"/>
                <a:hlinkClick r:id="rId3"/>
              </a:rPr>
              <a:t>Hot Patching</a:t>
            </a:r>
          </a:p>
          <a:p>
            <a:pPr marL="514350" lvl="1" indent="-171450">
              <a:buFont typeface="Arial" panose="020B0604020202020204" pitchFamily="34" charset="0"/>
              <a:buChar char="•"/>
            </a:pPr>
            <a:r>
              <a:rPr lang="en-US" sz="1000" dirty="0">
                <a:latin typeface="+mj-lt"/>
                <a:hlinkClick r:id="rId3"/>
              </a:rPr>
              <a:t>SDN</a:t>
            </a:r>
          </a:p>
          <a:p>
            <a:pPr marL="857250" lvl="2" indent="-171450">
              <a:buFont typeface="Arial" panose="020B0604020202020204" pitchFamily="34" charset="0"/>
              <a:buChar char="•"/>
            </a:pPr>
            <a:r>
              <a:rPr lang="en-US" sz="1000" dirty="0">
                <a:latin typeface="+mj-lt"/>
                <a:hlinkClick r:id="rId3"/>
              </a:rPr>
              <a:t>Multisite support for L2 and L3</a:t>
            </a:r>
          </a:p>
          <a:p>
            <a:pPr marL="514350" lvl="1" indent="-171450">
              <a:buFont typeface="Arial" panose="020B0604020202020204" pitchFamily="34" charset="0"/>
              <a:buChar char="•"/>
            </a:pPr>
            <a:r>
              <a:rPr lang="en-US" sz="1000" dirty="0">
                <a:latin typeface="+mj-lt"/>
                <a:hlinkClick r:id="rId3"/>
              </a:rPr>
              <a:t>Hype-V</a:t>
            </a:r>
          </a:p>
          <a:p>
            <a:pPr marL="857250" lvl="2" indent="-171450">
              <a:buFont typeface="Arial" panose="020B0604020202020204" pitchFamily="34" charset="0"/>
              <a:buChar char="•"/>
            </a:pPr>
            <a:r>
              <a:rPr lang="en-US" sz="1000" dirty="0">
                <a:latin typeface="+mj-lt"/>
                <a:hlinkClick r:id="rId3"/>
              </a:rPr>
              <a:t>GPU </a:t>
            </a:r>
            <a:r>
              <a:rPr lang="en-US" sz="1000" dirty="0" err="1">
                <a:latin typeface="+mj-lt"/>
                <a:hlinkClick r:id="rId3"/>
              </a:rPr>
              <a:t>partininig</a:t>
            </a:r>
            <a:endParaRPr lang="en-US" sz="1000" dirty="0">
              <a:latin typeface="+mj-lt"/>
              <a:hlinkClick r:id="rId3"/>
            </a:endParaRPr>
          </a:p>
          <a:p>
            <a:pPr marL="857250" lvl="2" indent="-171450">
              <a:buFont typeface="Arial" panose="020B0604020202020204" pitchFamily="34" charset="0"/>
              <a:buChar char="•"/>
            </a:pPr>
            <a:r>
              <a:rPr lang="en-US" sz="1000" dirty="0">
                <a:latin typeface="+mj-lt"/>
                <a:hlinkClick r:id="rId3"/>
              </a:rPr>
              <a:t>240 TB RAM per VM</a:t>
            </a:r>
            <a:endParaRPr lang="en-US" sz="1000" dirty="0">
              <a:latin typeface="+mj-lt"/>
            </a:endParaRP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11" end="1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13" end="13"/>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xEl>
                                              <p:pRg st="14" end="14"/>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If your existing disk is using bursting, disable it before changing to Premium SSD v2.</a:t>
            </a:r>
          </a:p>
          <a:p>
            <a:pPr marL="171450" indent="-171450" algn="just">
              <a:buFont typeface="Arial" panose="020B0604020202020204" pitchFamily="34" charset="0"/>
              <a:buChar char="•"/>
            </a:pPr>
            <a:r>
              <a:rPr lang="en-US" sz="1000" dirty="0"/>
              <a:t>If your existing disk is using double encryption, switch to one of the single encryption options before changing to Premium SSD v2.</a:t>
            </a:r>
          </a:p>
          <a:p>
            <a:pPr marL="171450" indent="-171450" algn="just">
              <a:buFont typeface="Arial" panose="020B0604020202020204" pitchFamily="34" charset="0"/>
              <a:buChar char="•"/>
            </a:pPr>
            <a:r>
              <a:rPr lang="en-US" sz="1000" dirty="0"/>
              <a:t>You can't directly switch from a Premium SSD v2 to another disk type. If you want to change a Premium SSD v2 to another disk type, migrate using snapshots.</a:t>
            </a:r>
          </a:p>
          <a:p>
            <a:pPr marL="171450" indent="-171450" algn="just">
              <a:buFont typeface="Arial" panose="020B0604020202020204" pitchFamily="34" charset="0"/>
              <a:buChar char="•"/>
            </a:pPr>
            <a:r>
              <a:rPr lang="en-US" sz="1000" dirty="0"/>
              <a:t>You can't directly switch from Ultra Disks to Premium SSD v2 disks, migrate using snapshots.</a:t>
            </a:r>
          </a:p>
          <a:p>
            <a:pPr marL="171450" indent="-171450" algn="just">
              <a:buFont typeface="Arial" panose="020B0604020202020204" pitchFamily="34" charset="0"/>
              <a:buChar char="•"/>
            </a:pPr>
            <a:r>
              <a:rPr lang="en-US" sz="1000" dirty="0"/>
              <a:t>If your disk has Azure Site Recovery configured on it, disable it before changing to Premium SSD v2.</a:t>
            </a:r>
          </a:p>
          <a:p>
            <a:pPr marL="171450" indent="-171450" algn="just">
              <a:buFont typeface="Arial" panose="020B0604020202020204" pitchFamily="34" charset="0"/>
              <a:buChar char="•"/>
            </a:pPr>
            <a:r>
              <a:rPr lang="en-US" sz="1000" dirty="0"/>
              <a:t>If you're using the rest API, use an API version 2020-12-01 or newer for both the Compute Resource Provider and the Disk Resource Provider.</a:t>
            </a:r>
          </a:p>
          <a:p>
            <a:pPr marL="171450" indent="-171450" algn="just">
              <a:buFont typeface="Arial" panose="020B0604020202020204" pitchFamily="34" charset="0"/>
              <a:buChar char="•"/>
            </a:pPr>
            <a:r>
              <a:rPr lang="en-US" sz="1000" dirty="0"/>
              <a:t>Until the conversion process from your previous disk type to Premium SSD v2 is completed, the performance of the disk is degraded, and you can't change or rotate customer-managed keys for the disk if they're in us</a:t>
            </a: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184500" y="855079"/>
            <a:ext cx="4041900" cy="3774069"/>
          </a:xfrm>
        </p:spPr>
        <p:txBody>
          <a:bodyPr/>
          <a:lstStyle/>
          <a:p>
            <a:pPr algn="just"/>
            <a:r>
              <a:rPr lang="en-US" dirty="0">
                <a:hlinkClick r:id="rId2"/>
              </a:rPr>
              <a:t>Generally Available: Convert to Azure Premium SSD v2 disks</a:t>
            </a:r>
            <a:endParaRPr lang="en-US" dirty="0"/>
          </a:p>
          <a:p>
            <a:pPr algn="just"/>
            <a:r>
              <a:rPr lang="en-US" dirty="0"/>
              <a:t>MS announced the General Availability of the feature for Converting to Premium SSD v2 disks (Pv2). Confidently move workloads to Pv2, by leveraging this feature to take advantage of the unparalleled balance of price and performance of Pv2 disks. </a:t>
            </a:r>
          </a:p>
          <a:p>
            <a:pPr algn="just"/>
            <a:r>
              <a:rPr lang="en-US" dirty="0"/>
              <a:t>This feature allows to migrate existing Standard SSD, Standard HDD, or Premium SSD v1 disks to Pv2 disks in a few clicks with minimal downtime. This process avoids disk destruction, eliminates the need to use snapshots as a staging resource, and doesn’t require waiting for background data copying.</a:t>
            </a:r>
          </a:p>
          <a:p>
            <a:pPr marL="171450" indent="-171450" algn="just">
              <a:buFont typeface="Arial" panose="020B0604020202020204" pitchFamily="34" charset="0"/>
              <a:buChar char="•"/>
            </a:pPr>
            <a:r>
              <a:rPr lang="en-US" dirty="0"/>
              <a:t>You can't switch an OS disk to a Premium SSD v2 disk.</a:t>
            </a:r>
          </a:p>
          <a:p>
            <a:pPr marL="171450" indent="-171450" algn="just">
              <a:buFont typeface="Arial" panose="020B0604020202020204" pitchFamily="34" charset="0"/>
              <a:buChar char="•"/>
            </a:pPr>
            <a:r>
              <a:rPr lang="en-US" dirty="0"/>
              <a:t>Existing disks can only be directly switched to 512 sector size Premium SSD v2 disks.</a:t>
            </a:r>
          </a:p>
          <a:p>
            <a:pPr marL="171450" indent="-171450" algn="just">
              <a:buFont typeface="Arial" panose="020B0604020202020204" pitchFamily="34" charset="0"/>
              <a:buChar char="•"/>
            </a:pPr>
            <a:r>
              <a:rPr lang="en-US" dirty="0"/>
              <a:t>You can only perform 50 conversions at the same time per subscription per region.</a:t>
            </a:r>
          </a:p>
          <a:p>
            <a:pPr marL="171450" indent="-171450" algn="just">
              <a:buFont typeface="Arial" panose="020B0604020202020204" pitchFamily="34" charset="0"/>
              <a:buChar char="•"/>
            </a:pPr>
            <a:r>
              <a:rPr lang="en-US" dirty="0"/>
              <a:t>If your existing disk is a shared disk, detach all VMs before changing to Premium SSD v2.</a:t>
            </a:r>
          </a:p>
          <a:p>
            <a:pPr marL="171450" indent="-171450" algn="just">
              <a:buFont typeface="Arial" panose="020B0604020202020204" pitchFamily="34" charset="0"/>
              <a:buChar char="•"/>
            </a:pPr>
            <a:r>
              <a:rPr lang="en-US" dirty="0"/>
              <a:t>If your existing disk is using host caching, set it to none before changing to Premium SSD v2.</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Example of metadata heavy workloads include:</a:t>
            </a:r>
          </a:p>
          <a:p>
            <a:pPr marL="171450" indent="-171450" algn="just">
              <a:buFont typeface="Arial" panose="020B0604020202020204" pitchFamily="34" charset="0"/>
              <a:buChar char="•"/>
            </a:pPr>
            <a:r>
              <a:rPr lang="en-US" sz="1000" dirty="0"/>
              <a:t>Web\App Services: Frequently accessed files for CMS\LMS services such as Moodle\WordPress.</a:t>
            </a:r>
          </a:p>
          <a:p>
            <a:pPr marL="171450" indent="-171450" algn="just">
              <a:buFont typeface="Arial" panose="020B0604020202020204" pitchFamily="34" charset="0"/>
              <a:buChar char="•"/>
            </a:pPr>
            <a:r>
              <a:rPr lang="en-US" sz="1000" dirty="0"/>
              <a:t>Indexing\Batch Jobs: Large scale processing using Azure Kubernetes or Azure Batch.</a:t>
            </a:r>
          </a:p>
          <a:p>
            <a:pPr marL="171450" indent="-171450" algn="just">
              <a:buFont typeface="Arial" panose="020B0604020202020204" pitchFamily="34" charset="0"/>
              <a:buChar char="•"/>
            </a:pPr>
            <a:r>
              <a:rPr lang="en-US" sz="1000" dirty="0"/>
              <a:t>Virtual Desktop Infrastructure: Azure Virtual Desktop\Citrix users with home directories or VDI applications management needs.</a:t>
            </a:r>
          </a:p>
          <a:p>
            <a:pPr marL="171450" indent="-171450" algn="just">
              <a:buFont typeface="Arial" panose="020B0604020202020204" pitchFamily="34" charset="0"/>
              <a:buChar char="•"/>
            </a:pPr>
            <a:r>
              <a:rPr lang="en-US" sz="1000" dirty="0"/>
              <a:t>Business Application: Custom line of business or legacy application with “Lift and shift” needs.</a:t>
            </a:r>
          </a:p>
          <a:p>
            <a:pPr marL="171450" indent="-171450" algn="just">
              <a:buFont typeface="Arial" panose="020B0604020202020204" pitchFamily="34" charset="0"/>
              <a:buChar char="•"/>
            </a:pPr>
            <a:r>
              <a:rPr lang="en-US" sz="1000" dirty="0"/>
              <a:t>CI\CD DevOps Pipeline: Building, testing, and deployment workloads such as Jenkins open-source automation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FC1A0DA2-EE17-562F-6383-FB35DEC6424F}"/>
              </a:ext>
            </a:extLst>
          </p:cNvPr>
          <p:cNvSpPr>
            <a:spLocks noGrp="1"/>
          </p:cNvSpPr>
          <p:nvPr>
            <p:ph type="body" sz="quarter" idx="16"/>
          </p:nvPr>
        </p:nvSpPr>
        <p:spPr/>
        <p:txBody>
          <a:bodyPr/>
          <a:lstStyle/>
          <a:p>
            <a:pPr algn="just"/>
            <a:r>
              <a:rPr lang="en-US" dirty="0">
                <a:hlinkClick r:id="rId2"/>
              </a:rPr>
              <a:t>Metadata Caching preview for Azure Premium Files SMB &amp; REST</a:t>
            </a:r>
            <a:endParaRPr lang="en-US" dirty="0"/>
          </a:p>
          <a:p>
            <a:pPr algn="just"/>
            <a:r>
              <a:rPr lang="en-US" dirty="0"/>
              <a:t>MS </a:t>
            </a:r>
            <a:r>
              <a:rPr lang="en-US" b="0" i="0" dirty="0">
                <a:solidFill>
                  <a:srgbClr val="333333"/>
                </a:solidFill>
                <a:effectLst/>
              </a:rPr>
              <a:t>announced the unlimited public preview lighting up this capability on both new and existing shares in a broader set of regions. It is possible now automatically </a:t>
            </a:r>
            <a:r>
              <a:rPr lang="en-US" b="0" i="0" dirty="0">
                <a:effectLst/>
                <a:hlinkClick r:id="rId3"/>
              </a:rPr>
              <a:t>onboard</a:t>
            </a:r>
            <a:r>
              <a:rPr lang="en-US" b="0" i="0" dirty="0">
                <a:solidFill>
                  <a:srgbClr val="333333"/>
                </a:solidFill>
                <a:effectLst/>
              </a:rPr>
              <a:t> subscriptions to leverage this functionality using feature registration (AFEC) in supported regions. </a:t>
            </a:r>
          </a:p>
          <a:p>
            <a:pPr algn="just"/>
            <a:r>
              <a:rPr lang="en-US" dirty="0"/>
              <a:t>Metadata Caching is an enhancement aimed at reducing metadata latency up to 55% for file workloads running on Windows/Linux environments.  In addition to lower metadata latency, workloads will observe a 2-3x improvement in latency consistency making metadata intensive workloads more predictable and deterministic.  Workloads that perform a high volume of metadata operations (e.g. AI/ML) will see the bigger benefit compared to workloads with high data IO (e.g. databases). Reduced metadata latency will also translate up to 3x increase in metadata scale, and up to 60% increase in data IOPS (reads/writes) and throughput.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r>
              <a:rPr lang="en-US" sz="1000" dirty="0">
                <a:hlinkClick r:id="rId2"/>
              </a:rPr>
              <a:t>Generally Available: Enhancements on Elastic SAN on resiliency, security, scalability, and integration with Azure VMWare Solution</a:t>
            </a:r>
            <a:endParaRPr lang="en-US" sz="1000" dirty="0"/>
          </a:p>
          <a:p>
            <a:pPr marL="171450" indent="-171450">
              <a:buFont typeface="Arial" panose="020B0604020202020204" pitchFamily="34" charset="0"/>
              <a:buChar char="•"/>
            </a:pPr>
            <a:r>
              <a:rPr lang="en-US" sz="1000" dirty="0"/>
              <a:t>MS published an availability Service Level Agreement (SLA)</a:t>
            </a:r>
          </a:p>
          <a:p>
            <a:pPr marL="171450" indent="-171450" algn="just">
              <a:buFont typeface="Arial" panose="020B0604020202020204" pitchFamily="34" charset="0"/>
              <a:buChar char="•"/>
            </a:pPr>
            <a:r>
              <a:rPr lang="en-US" sz="1000" b="0" i="0" dirty="0">
                <a:solidFill>
                  <a:srgbClr val="000000"/>
                </a:solidFill>
                <a:effectLst/>
              </a:rPr>
              <a:t>MS announced </a:t>
            </a:r>
            <a:r>
              <a:rPr lang="en-US" sz="1000" b="0" i="0" dirty="0">
                <a:solidFill>
                  <a:srgbClr val="0067B8"/>
                </a:solidFill>
                <a:effectLst/>
                <a:hlinkClick r:id="rId3"/>
              </a:rPr>
              <a:t>CRC protection</a:t>
            </a:r>
            <a:r>
              <a:rPr lang="en-US" sz="1000" b="0" i="0" dirty="0">
                <a:solidFill>
                  <a:srgbClr val="000000"/>
                </a:solidFill>
                <a:effectLst/>
              </a:rPr>
              <a:t> for security to help customers maintain the integrity of data by providing CRC32C checksum verification. If enabled on the client side, Elastic SAN supports checksum verification at the volume group level. This will cause connections that don’t have CRC32C set for both header and data digests to be rejected, thus ensuring data integrity.</a:t>
            </a:r>
          </a:p>
          <a:p>
            <a:pPr marL="171450" indent="-171450" algn="just">
              <a:buFont typeface="Arial" panose="020B0604020202020204" pitchFamily="34" charset="0"/>
              <a:buChar char="•"/>
            </a:pPr>
            <a:r>
              <a:rPr lang="en-US" sz="1000" b="0" i="0" dirty="0">
                <a:solidFill>
                  <a:srgbClr val="000000"/>
                </a:solidFill>
                <a:effectLst/>
              </a:rPr>
              <a:t>Public Preview of </a:t>
            </a:r>
            <a:r>
              <a:rPr lang="en-US" sz="1000" b="0" i="0" dirty="0" err="1">
                <a:solidFill>
                  <a:srgbClr val="000000"/>
                </a:solidFill>
                <a:effectLst/>
              </a:rPr>
              <a:t>autoscale</a:t>
            </a:r>
            <a:r>
              <a:rPr lang="en-US" sz="1000" b="0" i="0" dirty="0">
                <a:solidFill>
                  <a:srgbClr val="000000"/>
                </a:solidFill>
                <a:effectLst/>
              </a:rPr>
              <a:t> for capacity. Elastic SAN is the first block storage solution in the cloud to support autoscaling. It will help save time by simplifying management of the Elastic SAN, set a policy for autoscaling capacity when are running out of storage rather than needing to actively manage storage. In addition, this will help with TCO control as can scale up on demand</a:t>
            </a:r>
          </a:p>
          <a:p>
            <a:pPr marL="171450" indent="-171450" algn="just">
              <a:buFont typeface="Arial" panose="020B0604020202020204" pitchFamily="34" charset="0"/>
              <a:buChar char="•"/>
            </a:pPr>
            <a:r>
              <a:rPr lang="en-US" sz="1000" b="0" i="0" dirty="0">
                <a:solidFill>
                  <a:srgbClr val="000000"/>
                </a:solidFill>
                <a:effectLst/>
              </a:rPr>
              <a:t>Lastly, we are excited to announce GA of the integration of </a:t>
            </a:r>
            <a:r>
              <a:rPr lang="en-US" sz="1000" b="0" i="0" dirty="0">
                <a:solidFill>
                  <a:srgbClr val="0067B8"/>
                </a:solidFill>
                <a:effectLst/>
                <a:hlinkClick r:id="rId4"/>
              </a:rPr>
              <a:t>Elastic SAN with Azure VMware Solution (AVS)</a:t>
            </a:r>
            <a:r>
              <a:rPr lang="en-US" sz="1000" b="0" i="0" dirty="0">
                <a:solidFill>
                  <a:srgbClr val="000000"/>
                </a:solidFill>
                <a:effectLst/>
              </a:rPr>
              <a:t>. </a:t>
            </a: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r>
              <a:rPr lang="en-US" u="sng" dirty="0"/>
              <a:t>MS Fabrics Updates</a:t>
            </a:r>
          </a:p>
          <a:p>
            <a:pPr marL="171450" indent="-171450" algn="just">
              <a:buFont typeface="Arial" panose="020B0604020202020204" pitchFamily="34" charset="0"/>
              <a:buChar char="•"/>
            </a:pPr>
            <a:r>
              <a:rPr lang="en-US" u="sng" dirty="0">
                <a:hlinkClick r:id="rId5"/>
              </a:rPr>
              <a:t>Copilot for Data Warehouse</a:t>
            </a:r>
          </a:p>
          <a:p>
            <a:pPr marL="171450" indent="-171450" algn="just">
              <a:buFont typeface="Arial" panose="020B0604020202020204" pitchFamily="34" charset="0"/>
              <a:buChar char="•"/>
            </a:pPr>
            <a:r>
              <a:rPr lang="en-US" i="0" dirty="0">
                <a:solidFill>
                  <a:srgbClr val="191919"/>
                </a:solidFill>
                <a:effectLst/>
                <a:hlinkClick r:id="rId5"/>
              </a:rPr>
              <a:t>AI Skill</a:t>
            </a:r>
            <a:endParaRPr lang="en-US" i="0" dirty="0">
              <a:solidFill>
                <a:srgbClr val="191919"/>
              </a:solidFill>
              <a:effectLst/>
            </a:endParaRPr>
          </a:p>
          <a:p>
            <a:endParaRPr lang="en-US" u="sng" dirty="0"/>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69"/>
          </a:xfrm>
        </p:spPr>
        <p:txBody>
          <a:bodyPr/>
          <a:lstStyle/>
          <a:p>
            <a:r>
              <a:rPr lang="en-US" sz="1000" dirty="0">
                <a:hlinkClick r:id="rId2"/>
              </a:rPr>
              <a:t>Public Preview: Azure SQL Database Hyperscale performance enhancements</a:t>
            </a:r>
            <a:endParaRPr lang="en-US" sz="1000" dirty="0"/>
          </a:p>
          <a:p>
            <a:pPr algn="just"/>
            <a:r>
              <a:rPr lang="en-US" sz="1000" dirty="0"/>
              <a:t>MS announced performance enhancements for Azure SQL Database Hyperscale. </a:t>
            </a:r>
          </a:p>
          <a:p>
            <a:pPr algn="just"/>
            <a:r>
              <a:rPr lang="en-US" sz="1000" dirty="0"/>
              <a:t>One key improvement is the increased log generation rate, now boasting an impressive 150 MB/s, up from the previous 100 MB/s. This significant boost means faster data processing and greater throughput for your most demanding workloads.</a:t>
            </a:r>
          </a:p>
          <a:p>
            <a:pPr algn="just"/>
            <a:r>
              <a:rPr lang="en-US" sz="1000" dirty="0"/>
              <a:t>New continuous priming feature. This innovative caching mechanism ensures consistent performance levels even after a database failover. With continuous priming, it provides minimal disruption and maximum efficiency, keeping operations running smoothly.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PostgreSQL 17 on Azure Database for PostgreSQL – Flexible Server</a:t>
            </a:r>
            <a:endParaRPr lang="en-US" dirty="0"/>
          </a:p>
          <a:p>
            <a:pPr algn="just"/>
            <a:r>
              <a:rPr lang="en-US" dirty="0"/>
              <a:t>MS announced the public preview of PostgreSQL 17 on Azure Database for PostgreSQL – Flexible Server. This release introduces several enhanced features, including improved vacuum processes and dynamic logical replication, optimizing performance and flexibility for databases. Dive into new JSON functionalities and detailed memory usage insights with PostgreSQL 17, enabling more efficient data management and query optimization. Start exploring these capabilities today to see how they can enhance your applications.</a:t>
            </a:r>
          </a:p>
          <a:p>
            <a:pPr marL="171450" indent="-171450" algn="just">
              <a:buFont typeface="Arial" panose="020B0604020202020204" pitchFamily="34" charset="0"/>
              <a:buChar char="•"/>
            </a:pPr>
            <a:r>
              <a:rPr lang="en-US" dirty="0"/>
              <a:t>PostgreSQL 17 introduces an enhancement to the EXPLAIN command that reports the memory usage of the query planner during the preparation of execution plans</a:t>
            </a:r>
          </a:p>
          <a:p>
            <a:pPr marL="171450" indent="-171450" algn="just">
              <a:buFont typeface="Arial" panose="020B0604020202020204" pitchFamily="34" charset="0"/>
              <a:buChar char="•"/>
            </a:pPr>
            <a:r>
              <a:rPr lang="en-US" dirty="0"/>
              <a:t>The enhanced vacuum process in PostgreSQL 17 ensures better space management and less interference with concurrent transactions, which means smoother database operations.</a:t>
            </a:r>
          </a:p>
          <a:p>
            <a:pPr marL="171450" indent="-171450" algn="just">
              <a:buFont typeface="Arial" panose="020B0604020202020204" pitchFamily="34" charset="0"/>
              <a:buChar char="•"/>
            </a:pPr>
            <a:r>
              <a:rPr lang="en-US" dirty="0"/>
              <a:t>Enhanced JSON Functions</a:t>
            </a:r>
          </a:p>
          <a:p>
            <a:pPr marL="171450" indent="-171450" algn="just">
              <a:buFont typeface="Arial" panose="020B0604020202020204" pitchFamily="34" charset="0"/>
              <a:buChar char="•"/>
            </a:pPr>
            <a:r>
              <a:rPr lang="en-US" dirty="0"/>
              <a:t>Dynamic Logical Replication</a:t>
            </a:r>
          </a:p>
        </p:txBody>
      </p:sp>
      <p:pic>
        <p:nvPicPr>
          <p:cNvPr id="1026" name="Picture 2">
            <a:extLst>
              <a:ext uri="{FF2B5EF4-FFF2-40B4-BE49-F238E27FC236}">
                <a16:creationId xmlns:a16="http://schemas.microsoft.com/office/drawing/2014/main" id="{A5A08F6F-4EBB-16A7-CC3A-388E7420FD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714850"/>
            <a:ext cx="3708000" cy="20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2183320"/>
          </a:xfrm>
        </p:spPr>
        <p:txBody>
          <a:bodyPr/>
          <a:lstStyle/>
          <a:p>
            <a:pPr algn="just"/>
            <a:r>
              <a:rPr lang="en-US" sz="1000" dirty="0">
                <a:hlinkClick r:id="rId2"/>
              </a:rPr>
              <a:t>Generally Available: Enhanced error messaging in Azure Cosmos DB Data Explorer</a:t>
            </a:r>
            <a:endParaRPr lang="en-US" sz="1000" dirty="0"/>
          </a:p>
          <a:p>
            <a:pPr algn="just"/>
            <a:r>
              <a:rPr lang="en-US" sz="1000" dirty="0"/>
              <a:t>It is now possible to debug queries more efficiently with the improved error messaging in Azure Cosmos DB Data Explorer.</a:t>
            </a:r>
          </a:p>
          <a:p>
            <a:pPr algn="just"/>
            <a:r>
              <a:rPr lang="en-US" sz="1000" dirty="0"/>
              <a:t>This release addresses common challenges, such as syntax errors, invalid operators, parameters, or typos that previously resulted in generic, truncated error messages. Now, detailed, user-friendly error messages are displayed in a separate panel below the query editor. They highlight the exact location of the error, making it easier for you to identify and fix issues quickly. Additionally, you can use the F8 keyboard shortcut to navigate through multiple errors seamlessly, saving you time and effort. The error messages are also formatted to align with developer expectations, following the format of compiler errors, which are widely understood in the industry.</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r>
              <a:rPr lang="en-US" dirty="0">
                <a:hlinkClick r:id="rId3"/>
              </a:rPr>
              <a:t>Generally Available: Azure SQL updates for early November 2024</a:t>
            </a:r>
            <a:endParaRPr lang="en-US" dirty="0"/>
          </a:p>
          <a:p>
            <a:r>
              <a:rPr lang="en-US" dirty="0"/>
              <a:t>Azure SQL Database Hyperscale now offers 128 TB maximum storage capacity, up from 100 TB.</a:t>
            </a:r>
          </a:p>
        </p:txBody>
      </p:sp>
      <p:pic>
        <p:nvPicPr>
          <p:cNvPr id="2050" name="Picture 2" descr="Azure cosmos db data explorer error message">
            <a:extLst>
              <a:ext uri="{FF2B5EF4-FFF2-40B4-BE49-F238E27FC236}">
                <a16:creationId xmlns:a16="http://schemas.microsoft.com/office/drawing/2014/main" id="{12E83977-F934-77C7-1793-9A93AA3089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095" y="2867144"/>
            <a:ext cx="3866400" cy="107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Generally Available: Azure Resource Manager API for vCore-based Azure Cosmos DB for MongoDB</a:t>
            </a:r>
            <a:endParaRPr lang="en-US" sz="1000" dirty="0"/>
          </a:p>
          <a:p>
            <a:pPr algn="just"/>
            <a:r>
              <a:rPr lang="en-US" sz="1000" dirty="0"/>
              <a:t>Now generally available: vCore-based Azure Cosmos DB for MongoDB with an API for cluster management, offering you scalable, high-performance clusters on Azure. With this release, it is possible to programmatically manage vCore-based Azure Cosmos DB for MongoDB clusters with ease through the Azure Resource Manager (ARM) API and Terraform.</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484920"/>
          </a:xfrm>
        </p:spPr>
        <p:txBody>
          <a:bodyPr/>
          <a:lstStyle/>
          <a:p>
            <a:pPr algn="just"/>
            <a:r>
              <a:rPr lang="en-US" dirty="0">
                <a:hlinkClick r:id="rId3"/>
              </a:rPr>
              <a:t>Generally Available: Azure Cosmos DB vector database integration with LangChain.js</a:t>
            </a:r>
            <a:endParaRPr lang="en-US" dirty="0"/>
          </a:p>
          <a:p>
            <a:pPr algn="just"/>
            <a:r>
              <a:rPr lang="en-US" dirty="0"/>
              <a:t>MS introduced LangChain.js integration with Azure Cosmos DB. Now it is possible to use this powerful combination to efficiently manage fast and accurate data retrieval with greater ease in JavaScript applications. The new LangChain.js integration makes the most of Azure Cosmos DB scalability and efficient vector search capabilities, simplifying applications development and large language model (LLM) orchestration tasks.</a:t>
            </a:r>
          </a:p>
        </p:txBody>
      </p:sp>
      <p:pic>
        <p:nvPicPr>
          <p:cNvPr id="3074" name="Picture 2" descr="A diagram of a software flow Description automatically generated">
            <a:extLst>
              <a:ext uri="{FF2B5EF4-FFF2-40B4-BE49-F238E27FC236}">
                <a16:creationId xmlns:a16="http://schemas.microsoft.com/office/drawing/2014/main" id="{0E0101E3-AA2C-2D9D-1CB7-8B32D6C4F4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643" y="2340001"/>
            <a:ext cx="2917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2"/>
              </a:rPr>
              <a:t>Public Preview: New vector data type and functions in Azure SQL</a:t>
            </a:r>
            <a:endParaRPr lang="en-US" dirty="0"/>
          </a:p>
          <a:p>
            <a:pPr algn="just"/>
            <a:r>
              <a:rPr lang="en-US" dirty="0"/>
              <a:t>Easily enable data for enterprise AI workloads thanks to the newly introduced support for vectors in the Azure SQL family of databases. Store embeddings and run vector similarity </a:t>
            </a:r>
            <a:r>
              <a:rPr lang="en-US" dirty="0" err="1"/>
              <a:t>searchs</a:t>
            </a:r>
            <a:r>
              <a:rPr lang="en-US" dirty="0"/>
              <a:t> right in Azure SQL using the new vector type and the related vector functions.</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Event Hubs offers new portal capabilities, and 100% Kafka compatibility</a:t>
            </a:r>
            <a:endParaRPr lang="en-US" sz="1000" dirty="0"/>
          </a:p>
          <a:p>
            <a:pPr algn="just"/>
            <a:r>
              <a:rPr lang="en-US" sz="1000" dirty="0"/>
              <a:t>Kafka Streams and Kafka Transactions support are both in public preview in the Premium and Dedicated tiers. This means you can seamlessly integrate your Apache Kafka workloads with minimal configuration changes.</a:t>
            </a:r>
          </a:p>
          <a:p>
            <a:pPr marL="171450" indent="-171450" algn="just">
              <a:buFont typeface="Arial" panose="020B0604020202020204" pitchFamily="34" charset="0"/>
              <a:buChar char="•"/>
            </a:pPr>
            <a:r>
              <a:rPr lang="en-US" sz="1000" dirty="0"/>
              <a:t>Real-Time Data Processing: Leverage Kafka Streams to build powerful applications and microservices that process streaming data in real-time.</a:t>
            </a:r>
          </a:p>
          <a:p>
            <a:pPr marL="171450" indent="-171450" algn="just">
              <a:buFont typeface="Arial" panose="020B0604020202020204" pitchFamily="34" charset="0"/>
              <a:buChar char="•"/>
            </a:pPr>
            <a:r>
              <a:rPr lang="en-US" sz="1000" dirty="0"/>
              <a:t>Atomic Transactions: Ensure data integrity with Kafka Transactions, enabling atomic message production and consumption across multiple partitions and topics.</a:t>
            </a:r>
          </a:p>
          <a:p>
            <a:pPr marL="171450" indent="-171450" algn="just">
              <a:buFont typeface="Arial" panose="020B0604020202020204" pitchFamily="34" charset="0"/>
              <a:buChar char="•"/>
            </a:pPr>
            <a:r>
              <a:rPr lang="en-US" sz="1000" dirty="0"/>
              <a:t>Effortless Migration: Modernize your existing Apache Kafka workloads effortlessly with Azure Event Hubs acting as a drop-in replacement, with cloud-native smarts</a:t>
            </a:r>
          </a:p>
          <a:p>
            <a:pPr algn="just"/>
            <a:endParaRPr lang="en-US" sz="1000" dirty="0"/>
          </a:p>
          <a:p>
            <a:pPr algn="just"/>
            <a:r>
              <a:rPr lang="en-US" sz="1000" dirty="0"/>
              <a:t>Event Hubs now offers a new portal-based feature to simplify testing and debugging, and generate insights. Among the benefits:</a:t>
            </a:r>
          </a:p>
          <a:p>
            <a:pPr marL="171450" indent="-171450" algn="just">
              <a:buFont typeface="Arial" panose="020B0604020202020204" pitchFamily="34" charset="0"/>
              <a:buChar char="•"/>
            </a:pPr>
            <a:r>
              <a:rPr lang="en-US" sz="1000" dirty="0"/>
              <a:t>Seamless Onboarding</a:t>
            </a:r>
          </a:p>
          <a:p>
            <a:pPr marL="171450" indent="-171450" algn="just">
              <a:buFont typeface="Arial" panose="020B0604020202020204" pitchFamily="34" charset="0"/>
              <a:buChar char="•"/>
            </a:pPr>
            <a:r>
              <a:rPr lang="en-US" sz="1000" dirty="0"/>
              <a:t>Enhanced Debugging</a:t>
            </a:r>
          </a:p>
          <a:p>
            <a:pPr marL="171450" indent="-171450" algn="just">
              <a:buFont typeface="Arial" panose="020B0604020202020204" pitchFamily="34" charset="0"/>
              <a:buChar char="•"/>
            </a:pPr>
            <a:r>
              <a:rPr lang="en-US" sz="1000" dirty="0"/>
              <a:t>Unified Interface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055320"/>
          </a:xfrm>
        </p:spPr>
        <p:txBody>
          <a:bodyPr/>
          <a:lstStyle/>
          <a:p>
            <a:r>
              <a:rPr lang="en-US" dirty="0">
                <a:hlinkClick r:id="rId3"/>
              </a:rPr>
              <a:t>Public Preview: API Management &amp; API Center Synchronization</a:t>
            </a:r>
            <a:endParaRPr lang="en-US" dirty="0"/>
          </a:p>
          <a:p>
            <a:pPr algn="just"/>
            <a:r>
              <a:rPr lang="en-US" dirty="0"/>
              <a:t>Managing API inventory in Azure API Center just got a whole lot easier with latest feature, “Links”. This seamless integration with Azure API Management service ensures that API inventory in Azure API Center stays automatically synced and updated, saving you time and effort:</a:t>
            </a:r>
          </a:p>
          <a:p>
            <a:pPr marL="171450" indent="-171450">
              <a:buFont typeface="Arial" panose="020B0604020202020204" pitchFamily="34" charset="0"/>
              <a:buChar char="•"/>
            </a:pPr>
            <a:r>
              <a:rPr lang="en-US" dirty="0"/>
              <a:t>Automatic Synchronization: Keep API inventory up-to-date effortlessly. Changes made in Azure API Management are automatically reflected in Azure API Center, ensuring consistency and accuracy.</a:t>
            </a:r>
          </a:p>
          <a:p>
            <a:pPr marL="171450" indent="-171450">
              <a:buFont typeface="Arial" panose="020B0604020202020204" pitchFamily="34" charset="0"/>
              <a:buChar char="•"/>
            </a:pPr>
            <a:r>
              <a:rPr lang="en-US" dirty="0"/>
              <a:t>Enhanced Efficiency: Reduce manual effort and potential errors with automated synchronization. Focus on developing and managing your APIs without worrying about manual updates.</a:t>
            </a:r>
          </a:p>
          <a:p>
            <a:pPr marL="171450" indent="-171450">
              <a:buFont typeface="Arial" panose="020B0604020202020204" pitchFamily="34" charset="0"/>
              <a:buChar char="•"/>
            </a:pPr>
            <a:r>
              <a:rPr lang="en-US" dirty="0"/>
              <a:t>Real-Time Updates: Experience real-time synchronization, providing immediate visibility into your API landscape. Stay informed about the latest changes and maintain control over your API ecosystem.</a:t>
            </a:r>
          </a:p>
          <a:p>
            <a:pPr marL="171450" indent="-171450">
              <a:buFont typeface="Arial" panose="020B0604020202020204" pitchFamily="34" charset="0"/>
              <a:buChar char="•"/>
            </a:pPr>
            <a:r>
              <a:rPr lang="en-US" dirty="0"/>
              <a:t>Seamless Integration: Enjoy an easy setup process in Azure API Center, allowing you to enable synchronization. It is possible to link not just one, but multiple Azure API Management instances to a single Azure API Center instance, providing greater flexibility and control over your API ecosystem</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SDK-style SQL projects in Visual Studio</a:t>
            </a:r>
            <a:endParaRPr lang="en-US" dirty="0"/>
          </a:p>
          <a:p>
            <a:pPr algn="just"/>
            <a:r>
              <a:rPr lang="en-US" dirty="0"/>
              <a:t>Now available in both Visual Studio and Visual Studio Code, </a:t>
            </a:r>
            <a:r>
              <a:rPr lang="en-US" dirty="0" err="1"/>
              <a:t>Microsoft.Build.Sql</a:t>
            </a:r>
            <a:r>
              <a:rPr lang="en-US" dirty="0"/>
              <a:t> projects are a database development and deployment toolkit for SQL Server, the Azure SQL family, and Fabric Data Warehouse. This update adds SQL projects based on the </a:t>
            </a:r>
            <a:r>
              <a:rPr lang="en-US" dirty="0" err="1"/>
              <a:t>Microsoft.Build.Sql</a:t>
            </a:r>
            <a:r>
              <a:rPr lang="en-US" dirty="0"/>
              <a:t> SDK, which brings cross-platform support and improved package references to SQL Server Data Tools (SSDT) projects. </a:t>
            </a:r>
          </a:p>
          <a:p>
            <a:pPr algn="just"/>
            <a:r>
              <a:rPr lang="en-US" dirty="0"/>
              <a:t>It is now possible to automate database deployments from a </a:t>
            </a:r>
            <a:r>
              <a:rPr lang="en-US" dirty="0" err="1"/>
              <a:t>Microsoft.Build.Sql</a:t>
            </a:r>
            <a:r>
              <a:rPr lang="en-US" dirty="0"/>
              <a:t> project in Windows and Linux environments where the </a:t>
            </a:r>
            <a:r>
              <a:rPr lang="en-US" dirty="0" err="1"/>
              <a:t>Microsoft.SqlPackage</a:t>
            </a:r>
            <a:r>
              <a:rPr lang="en-US" dirty="0"/>
              <a:t> dotnet tool publishes the build artifact (.</a:t>
            </a:r>
            <a:r>
              <a:rPr lang="en-US" dirty="0" err="1"/>
              <a:t>dacpac</a:t>
            </a:r>
            <a:r>
              <a:rPr lang="en-US" dirty="0"/>
              <a:t>) from the SQL project. The </a:t>
            </a:r>
            <a:r>
              <a:rPr lang="en-US" dirty="0" err="1"/>
              <a:t>Microsoft.Build.Sql</a:t>
            </a:r>
            <a:r>
              <a:rPr lang="en-US" dirty="0"/>
              <a:t> project SDK is open source and developed on GitHub.</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442520"/>
          </a:xfrm>
        </p:spPr>
        <p:txBody>
          <a:bodyPr/>
          <a:lstStyle/>
          <a:p>
            <a:pPr algn="just"/>
            <a:r>
              <a:rPr lang="en-US" dirty="0">
                <a:hlinkClick r:id="rId2"/>
              </a:rPr>
              <a:t>Retirement: Azure Health Data Services will be retired on October 31, 2025 in the Qatar Central region</a:t>
            </a:r>
            <a:endParaRPr lang="en-US" dirty="0"/>
          </a:p>
          <a:p>
            <a:pPr algn="just"/>
            <a:r>
              <a:rPr lang="en-US" dirty="0"/>
              <a:t>MS is consolidating resources and there is low usage in the region, we'll be retiring Azure Health Data Services the Qatar Central region on October 31, 2025. </a:t>
            </a:r>
          </a:p>
          <a:p>
            <a:pPr algn="just"/>
            <a:r>
              <a:rPr lang="en-US" dirty="0"/>
              <a:t>Until October 31, 2025, it is allowed to continue to use Azure Health Data Services without disruption. However, on October 31, 2025, all workloads running Azure Health Data Services in the Qatar Central region will be deleted, and associated application data will be lost. </a:t>
            </a:r>
          </a:p>
          <a:p>
            <a:pPr algn="just"/>
            <a:r>
              <a:rPr lang="en-US" dirty="0"/>
              <a:t>Required action</a:t>
            </a:r>
          </a:p>
          <a:p>
            <a:pPr algn="just"/>
            <a:r>
              <a:rPr lang="en-US" dirty="0"/>
              <a:t>Please transition workloads to another Azure Health Data Services region before October 31, 2025.</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685800"/>
            <a:ext cx="4365038" cy="3774069"/>
          </a:xfrm>
        </p:spPr>
        <p:txBody>
          <a:bodyPr/>
          <a:lstStyle/>
          <a:p>
            <a:pPr marL="171450" indent="-171450">
              <a:buFont typeface="Arial" panose="020B0604020202020204" pitchFamily="34" charset="0"/>
              <a:buChar char="•"/>
            </a:pPr>
            <a:r>
              <a:rPr lang="en-US" sz="1000" dirty="0"/>
              <a:t>Proof of concept</a:t>
            </a:r>
            <a:endParaRPr lang="ru-RU" sz="1000" dirty="0"/>
          </a:p>
          <a:p>
            <a:pPr marL="514350" lvl="1" indent="-171450" algn="just">
              <a:buFont typeface="Arial" panose="020B0604020202020204" pitchFamily="34" charset="0"/>
              <a:buChar char="•"/>
            </a:pPr>
            <a:r>
              <a:rPr lang="en-US" sz="1000" dirty="0">
                <a:latin typeface="+mj-lt"/>
              </a:rPr>
              <a:t>Create a new profile </a:t>
            </a:r>
            <a:endParaRPr lang="ru-RU" sz="1000" dirty="0">
              <a:latin typeface="+mj-lt"/>
            </a:endParaRPr>
          </a:p>
          <a:p>
            <a:pPr marL="514350" lvl="1" indent="-171450" algn="just">
              <a:buFont typeface="Arial" panose="020B0604020202020204" pitchFamily="34" charset="0"/>
              <a:buChar char="•"/>
            </a:pPr>
            <a:r>
              <a:rPr lang="en-US" sz="1000" dirty="0">
                <a:latin typeface="+mj-lt"/>
              </a:rPr>
              <a:t>Configure new profile with similar configuration settings as existing profile.</a:t>
            </a:r>
          </a:p>
          <a:p>
            <a:pPr marL="514350" lvl="1" indent="-171450" algn="just">
              <a:buFont typeface="Arial" panose="020B0604020202020204" pitchFamily="34" charset="0"/>
              <a:buChar char="•"/>
            </a:pPr>
            <a:r>
              <a:rPr lang="en-US" sz="1000" dirty="0">
                <a:latin typeface="+mj-lt"/>
              </a:rPr>
              <a:t>Fine tune caching and compression configuration settings to meet requirements.</a:t>
            </a:r>
            <a:endParaRPr lang="ru-RU" sz="1000" dirty="0">
              <a:latin typeface="+mj-lt"/>
            </a:endParaRPr>
          </a:p>
          <a:p>
            <a:pPr marL="171450" indent="-171450" algn="just">
              <a:buFont typeface="Arial" panose="020B0604020202020204" pitchFamily="34" charset="0"/>
              <a:buChar char="•"/>
            </a:pPr>
            <a:r>
              <a:rPr lang="en-US" sz="1000" dirty="0">
                <a:latin typeface="+mj-lt"/>
              </a:rPr>
              <a:t>Implement</a:t>
            </a:r>
            <a:endParaRPr lang="ru-RU" sz="1000" dirty="0"/>
          </a:p>
          <a:p>
            <a:pPr marL="514350" lvl="1" indent="-171450" algn="just">
              <a:buFont typeface="Arial" panose="020B0604020202020204" pitchFamily="34" charset="0"/>
              <a:buChar char="•"/>
            </a:pPr>
            <a:r>
              <a:rPr lang="en-US" sz="1000" dirty="0">
                <a:latin typeface="+mj-lt"/>
              </a:rPr>
              <a:t>Set up the new content delivery network profile for production by performing validation before the change over.</a:t>
            </a:r>
          </a:p>
          <a:p>
            <a:pPr marL="857250" lvl="2" indent="-171450" algn="just">
              <a:buFont typeface="Arial" panose="020B0604020202020204" pitchFamily="34" charset="0"/>
              <a:buChar char="•"/>
            </a:pPr>
            <a:r>
              <a:rPr lang="en-US" sz="1000" dirty="0">
                <a:latin typeface="+mj-lt"/>
              </a:rPr>
              <a:t>Staging environment testing:</a:t>
            </a:r>
          </a:p>
          <a:p>
            <a:pPr marL="1200150" lvl="3" indent="-171450" algn="just">
              <a:buFont typeface="Arial" panose="020B0604020202020204" pitchFamily="34" charset="0"/>
              <a:buChar char="•"/>
            </a:pPr>
            <a:r>
              <a:rPr lang="en-US" sz="1000" dirty="0">
                <a:latin typeface="+mj-lt"/>
              </a:rPr>
              <a:t>Test workload and DNS configuration to see whether it's working properly.</a:t>
            </a:r>
          </a:p>
          <a:p>
            <a:pPr marL="1200150" lvl="3" indent="-171450" algn="just">
              <a:buFont typeface="Arial" panose="020B0604020202020204" pitchFamily="34" charset="0"/>
              <a:buChar char="•"/>
            </a:pPr>
            <a:r>
              <a:rPr lang="en-US" sz="1000" dirty="0">
                <a:latin typeface="+mj-lt"/>
              </a:rPr>
              <a:t>Ensure caching is configured correctly. </a:t>
            </a:r>
            <a:endParaRPr lang="ru-RU" sz="1000" dirty="0">
              <a:latin typeface="+mj-lt"/>
            </a:endParaRPr>
          </a:p>
          <a:p>
            <a:pPr marL="857250" lvl="2" indent="-171450" algn="just">
              <a:buFont typeface="Arial" panose="020B0604020202020204" pitchFamily="34" charset="0"/>
              <a:buChar char="•"/>
            </a:pPr>
            <a:r>
              <a:rPr lang="en-US" sz="1000" dirty="0">
                <a:latin typeface="+mj-lt"/>
              </a:rPr>
              <a:t>A/B environment validation (if allowed):</a:t>
            </a:r>
          </a:p>
          <a:p>
            <a:pPr marL="1200150" lvl="3" indent="-171450" algn="just">
              <a:buFont typeface="Arial" panose="020B0604020202020204" pitchFamily="34" charset="0"/>
              <a:buChar char="•"/>
            </a:pPr>
            <a:r>
              <a:rPr lang="en-US" sz="1000" dirty="0">
                <a:latin typeface="+mj-lt"/>
              </a:rPr>
              <a:t>Configure Traffic Manager to route traffic to the new content delivery network profile and compare performance and caching behavior.</a:t>
            </a:r>
          </a:p>
          <a:p>
            <a:pPr marL="171450" indent="-171450" algn="just">
              <a:buFont typeface="Arial" panose="020B0604020202020204" pitchFamily="34" charset="0"/>
              <a:buChar char="•"/>
            </a:pPr>
            <a:r>
              <a:rPr lang="en-US" sz="1000" dirty="0">
                <a:latin typeface="+mj-lt"/>
              </a:rPr>
              <a:t>CDN service change over: configure DNS change to point to the new content delivery network CNAME.</a:t>
            </a:r>
          </a:p>
          <a:p>
            <a:pPr marL="171450" indent="-171450" algn="just">
              <a:buFont typeface="Arial" panose="020B0604020202020204" pitchFamily="34" charset="0"/>
              <a:buChar char="•"/>
            </a:pPr>
            <a:r>
              <a:rPr lang="en-US" sz="1000" dirty="0">
                <a:latin typeface="+mj-lt"/>
              </a:rPr>
              <a:t>Post change monitoring: monitor the content delivery network cache hit rate, origin traffic volume, any abnormal status codes, and top URLs.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Retirement: Azure CDN Standard/Premium from </a:t>
            </a:r>
            <a:r>
              <a:rPr lang="en-US" dirty="0" err="1">
                <a:hlinkClick r:id="rId2"/>
              </a:rPr>
              <a:t>Edgio</a:t>
            </a:r>
            <a:r>
              <a:rPr lang="en-US" dirty="0">
                <a:hlinkClick r:id="rId2"/>
              </a:rPr>
              <a:t> (formerly Verizon) will be retired</a:t>
            </a:r>
            <a:endParaRPr lang="ru-RU" dirty="0"/>
          </a:p>
          <a:p>
            <a:pPr algn="just"/>
            <a:r>
              <a:rPr lang="en-US" dirty="0"/>
              <a:t>Azure CDN Standard/Premium from </a:t>
            </a:r>
            <a:r>
              <a:rPr lang="en-US" dirty="0" err="1"/>
              <a:t>Edgio</a:t>
            </a:r>
            <a:r>
              <a:rPr lang="en-US" dirty="0"/>
              <a:t> (formerly Verizon) will be retired on </a:t>
            </a:r>
            <a:r>
              <a:rPr lang="en-US" b="1" dirty="0"/>
              <a:t>November 4, 2025.</a:t>
            </a:r>
            <a:r>
              <a:rPr lang="en-US" dirty="0"/>
              <a:t> Customers of this service must migrate their workload(s) to a comparable service before this date to avoid service interruptions. New Azure CDN from </a:t>
            </a:r>
            <a:r>
              <a:rPr lang="en-US" dirty="0" err="1"/>
              <a:t>Edgio</a:t>
            </a:r>
            <a:r>
              <a:rPr lang="en-US" dirty="0"/>
              <a:t> profiles will no longer be allowed to be created after </a:t>
            </a:r>
            <a:r>
              <a:rPr lang="en-US" b="1" dirty="0"/>
              <a:t>January 15, 2025</a:t>
            </a:r>
            <a:r>
              <a:rPr lang="en-US" dirty="0"/>
              <a:t>. Given that </a:t>
            </a:r>
            <a:r>
              <a:rPr lang="en-US" dirty="0" err="1"/>
              <a:t>Edgio</a:t>
            </a:r>
            <a:r>
              <a:rPr lang="en-US" dirty="0"/>
              <a:t> filed for Chapter 11 Bankruptcy on September 9, 2024, Microsoft cannot guarantee that </a:t>
            </a:r>
            <a:r>
              <a:rPr lang="en-US" dirty="0" err="1"/>
              <a:t>Edgio</a:t>
            </a:r>
            <a:r>
              <a:rPr lang="en-US" dirty="0"/>
              <a:t> will continue to support this service through November 4, 2025. </a:t>
            </a:r>
            <a:endParaRPr lang="ru-RU" dirty="0"/>
          </a:p>
          <a:p>
            <a:pPr algn="just"/>
            <a:r>
              <a:rPr lang="en-US" dirty="0"/>
              <a:t>Microsoft's flagship CDN product, Azure Front Door Standard or Premium, is recommended replacement and MS encourage to consider migrating compatible workloads there. </a:t>
            </a:r>
          </a:p>
          <a:p>
            <a:pPr algn="just"/>
            <a:r>
              <a:rPr lang="en-US" dirty="0"/>
              <a:t>Prepare</a:t>
            </a:r>
            <a:endParaRPr lang="ru-RU" dirty="0"/>
          </a:p>
          <a:p>
            <a:pPr marL="514350" lvl="1" indent="-171450" algn="just">
              <a:buFont typeface="Arial" panose="020B0604020202020204" pitchFamily="34" charset="0"/>
              <a:buChar char="•"/>
            </a:pPr>
            <a:r>
              <a:rPr lang="en-US" sz="1000" dirty="0">
                <a:latin typeface="+mj-lt"/>
              </a:rPr>
              <a:t>Create an inventory of each endpoint, custom domains and their use cases.</a:t>
            </a:r>
          </a:p>
          <a:p>
            <a:pPr marL="514350" lvl="1" indent="-171450" algn="just">
              <a:buFont typeface="Arial" panose="020B0604020202020204" pitchFamily="34" charset="0"/>
              <a:buChar char="•"/>
            </a:pPr>
            <a:r>
              <a:rPr lang="en-US" sz="1000" dirty="0">
                <a:latin typeface="+mj-lt"/>
              </a:rPr>
              <a:t>Review existing endpoint configurations and capture caching, compression rules and other applicable settings, such caching rule and their scenarios.</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a:xfrm>
            <a:off x="4433776" y="855081"/>
            <a:ext cx="4365038" cy="858520"/>
          </a:xfrm>
        </p:spPr>
        <p:txBody>
          <a:bodyPr/>
          <a:lstStyle/>
          <a:p>
            <a:pPr algn="just"/>
            <a:r>
              <a:rPr lang="en-US" sz="1000" dirty="0">
                <a:hlinkClick r:id="rId2"/>
              </a:rPr>
              <a:t>Generally Available: Azure cross-subscription Load Balancer</a:t>
            </a:r>
            <a:endParaRPr lang="en-US" sz="1000" dirty="0"/>
          </a:p>
          <a:p>
            <a:pPr algn="just"/>
            <a:r>
              <a:rPr lang="en-US" sz="1000" dirty="0"/>
              <a:t>Azure Load Balancer supports cross-subscription load balancing, where the frontend IP and/or the backend pool instances can be in a different subscription than the Azure Load Balancer.</a:t>
            </a:r>
          </a:p>
          <a:p>
            <a:pPr algn="just"/>
            <a:endParaRPr lang="en-US" sz="1000" dirty="0"/>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a:xfrm>
            <a:off x="342900" y="855081"/>
            <a:ext cx="3955312" cy="2392119"/>
          </a:xfrm>
        </p:spPr>
        <p:txBody>
          <a:bodyPr/>
          <a:lstStyle/>
          <a:p>
            <a:r>
              <a:rPr lang="en-US" dirty="0">
                <a:hlinkClick r:id="rId3"/>
              </a:rPr>
              <a:t>Generally Available: Azure Load Balancer now supports Health Status</a:t>
            </a:r>
            <a:endParaRPr lang="en-US" dirty="0"/>
          </a:p>
          <a:p>
            <a:pPr algn="just"/>
            <a:r>
              <a:rPr lang="en-US" dirty="0"/>
              <a:t>Azure Load Balancer Health Status, a powerful feature designed to provide detailed information about the health of backend instances in Azure Load Balancer backend pool.</a:t>
            </a:r>
          </a:p>
          <a:p>
            <a:pPr algn="just"/>
            <a:r>
              <a:rPr lang="en-US" dirty="0"/>
              <a:t>The Health Status feature offers valuable insights into the state of health of backend instances and specific reasons for their health status, including:</a:t>
            </a:r>
          </a:p>
          <a:p>
            <a:pPr marL="171450" indent="-171450" algn="just">
              <a:buFont typeface="Arial" panose="020B0604020202020204" pitchFamily="34" charset="0"/>
              <a:buChar char="•"/>
            </a:pPr>
            <a:r>
              <a:rPr lang="en-US" dirty="0"/>
              <a:t>User-triggered issues</a:t>
            </a:r>
          </a:p>
          <a:p>
            <a:pPr marL="171450" indent="-171450" algn="just">
              <a:buFont typeface="Arial" panose="020B0604020202020204" pitchFamily="34" charset="0"/>
              <a:buChar char="•"/>
            </a:pPr>
            <a:r>
              <a:rPr lang="en-US" dirty="0"/>
              <a:t>Platform-triggered reason codes</a:t>
            </a:r>
          </a:p>
          <a:p>
            <a:pPr algn="just"/>
            <a:r>
              <a:rPr lang="en-US" dirty="0"/>
              <a:t>With this feature, it is possible now monitor and manage the health of backend instances through detailed status reports. This improved visibility into the health of backend pool instances allows for easier troubleshooting and more efficient management of issues with Load Balancer.</a:t>
            </a:r>
          </a:p>
        </p:txBody>
      </p:sp>
      <p:pic>
        <p:nvPicPr>
          <p:cNvPr id="5122" name="Picture 2" descr="Diagram of public frontend ip configuration with cross subscription load balancing.">
            <a:extLst>
              <a:ext uri="{FF2B5EF4-FFF2-40B4-BE49-F238E27FC236}">
                <a16:creationId xmlns:a16="http://schemas.microsoft.com/office/drawing/2014/main" id="{453CED67-1987-002E-E384-C1F5CD1A3B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191" y="1625025"/>
            <a:ext cx="3153410" cy="18934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D33E08C4-2A25-8D64-E19E-CCC9242504BD}"/>
              </a:ext>
            </a:extLst>
          </p:cNvPr>
          <p:cNvSpPr txBox="1">
            <a:spLocks/>
          </p:cNvSpPr>
          <p:nvPr/>
        </p:nvSpPr>
        <p:spPr>
          <a:xfrm>
            <a:off x="4377376" y="3518474"/>
            <a:ext cx="4365038" cy="8585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err="1"/>
              <a:t>SyncMode</a:t>
            </a:r>
            <a:r>
              <a:rPr lang="en-US" sz="1000" dirty="0"/>
              <a:t> property isn't supported on cross-region load balancer backend pools</a:t>
            </a:r>
          </a:p>
          <a:p>
            <a:pPr marL="171450" indent="-171450" algn="just">
              <a:buFont typeface="Arial" panose="020B0604020202020204" pitchFamily="34" charset="0"/>
              <a:buChar char="•"/>
            </a:pPr>
            <a:r>
              <a:rPr lang="en-US" sz="1000" dirty="0"/>
              <a:t>Cross-subscription load balancers can't be chained to Gateway Load Balancers</a:t>
            </a:r>
          </a:p>
          <a:p>
            <a:pPr marL="171450" indent="-171450" algn="just">
              <a:buFont typeface="Arial" panose="020B0604020202020204" pitchFamily="34" charset="0"/>
              <a:buChar char="•"/>
            </a:pPr>
            <a:r>
              <a:rPr lang="en-US" sz="1000" dirty="0"/>
              <a:t>Inbound NAT pools aren’t supported for cross-subscription load balancers. Utilize inbound NAT rules</a:t>
            </a:r>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1198-4444-C6B1-140D-8916FEC9B50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79C8179-59B9-DF40-00C8-FD5A4244191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5E4E3F08-4B4F-45E1-D7D6-F7727240D82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0D984B5-E2FA-DC1A-3DBB-005524F182F3}"/>
              </a:ext>
            </a:extLst>
          </p:cNvPr>
          <p:cNvSpPr>
            <a:spLocks noGrp="1"/>
          </p:cNvSpPr>
          <p:nvPr>
            <p:ph type="body" sz="quarter" idx="16"/>
          </p:nvPr>
        </p:nvSpPr>
        <p:spPr>
          <a:xfrm>
            <a:off x="342900" y="855081"/>
            <a:ext cx="3955312" cy="1808920"/>
          </a:xfrm>
        </p:spPr>
        <p:txBody>
          <a:bodyPr/>
          <a:lstStyle/>
          <a:p>
            <a:pPr algn="just"/>
            <a:r>
              <a:rPr lang="en-US" dirty="0">
                <a:hlinkClick r:id="rId2"/>
              </a:rPr>
              <a:t>Generally Available: Azure Load Balancer now supports Admin State</a:t>
            </a:r>
            <a:endParaRPr lang="en-US" dirty="0"/>
          </a:p>
          <a:p>
            <a:pPr algn="just"/>
            <a:r>
              <a:rPr lang="en-US" dirty="0"/>
              <a:t>Announcing the general availability of Azure Load Balancer Administrative State (Admin State), which simplifies managing backend pool instances.</a:t>
            </a:r>
          </a:p>
          <a:p>
            <a:pPr algn="just"/>
            <a:r>
              <a:rPr lang="en-US" dirty="0"/>
              <a:t>Admin State enables to override the health probe behavior for each instance without additional configuration changes to Load Balancer such as changing network security rules or closing ports.</a:t>
            </a:r>
          </a:p>
          <a:p>
            <a:pPr algn="just"/>
            <a:r>
              <a:rPr lang="en-US" dirty="0"/>
              <a:t>This makes management, especially during maintenance easy, allowing to set instances as up or down and control connection behavior with no additional overhead.</a:t>
            </a:r>
          </a:p>
        </p:txBody>
      </p:sp>
      <p:pic>
        <p:nvPicPr>
          <p:cNvPr id="3" name="Picture 2">
            <a:extLst>
              <a:ext uri="{FF2B5EF4-FFF2-40B4-BE49-F238E27FC236}">
                <a16:creationId xmlns:a16="http://schemas.microsoft.com/office/drawing/2014/main" id="{ED65CB75-E546-80A1-6BD3-692590F8C2AB}"/>
              </a:ext>
            </a:extLst>
          </p:cNvPr>
          <p:cNvPicPr>
            <a:picLocks noChangeAspect="1"/>
          </p:cNvPicPr>
          <p:nvPr/>
        </p:nvPicPr>
        <p:blipFill>
          <a:blip r:embed="rId3"/>
          <a:stretch>
            <a:fillRect/>
          </a:stretch>
        </p:blipFill>
        <p:spPr>
          <a:xfrm>
            <a:off x="342900" y="2933733"/>
            <a:ext cx="3690213" cy="1354686"/>
          </a:xfrm>
          <a:prstGeom prst="rect">
            <a:avLst/>
          </a:prstGeom>
        </p:spPr>
      </p:pic>
      <p:graphicFrame>
        <p:nvGraphicFramePr>
          <p:cNvPr id="4" name="Table 3">
            <a:extLst>
              <a:ext uri="{FF2B5EF4-FFF2-40B4-BE49-F238E27FC236}">
                <a16:creationId xmlns:a16="http://schemas.microsoft.com/office/drawing/2014/main" id="{D793EE4A-2E85-863B-D8C2-4573C1A31B27}"/>
              </a:ext>
            </a:extLst>
          </p:cNvPr>
          <p:cNvGraphicFramePr>
            <a:graphicFrameLocks noGrp="1"/>
          </p:cNvGraphicFramePr>
          <p:nvPr>
            <p:extLst>
              <p:ext uri="{D42A27DB-BD31-4B8C-83A1-F6EECF244321}">
                <p14:modId xmlns:p14="http://schemas.microsoft.com/office/powerpoint/2010/main" val="3642698593"/>
              </p:ext>
            </p:extLst>
          </p:nvPr>
        </p:nvGraphicFramePr>
        <p:xfrm>
          <a:off x="4696036" y="779638"/>
          <a:ext cx="3955311" cy="2554805"/>
        </p:xfrm>
        <a:graphic>
          <a:graphicData uri="http://schemas.openxmlformats.org/drawingml/2006/table">
            <a:tbl>
              <a:tblPr/>
              <a:tblGrid>
                <a:gridCol w="682364">
                  <a:extLst>
                    <a:ext uri="{9D8B030D-6E8A-4147-A177-3AD203B41FA5}">
                      <a16:colId xmlns:a16="http://schemas.microsoft.com/office/drawing/2014/main" val="1305285530"/>
                    </a:ext>
                  </a:extLst>
                </a:gridCol>
                <a:gridCol w="1425600">
                  <a:extLst>
                    <a:ext uri="{9D8B030D-6E8A-4147-A177-3AD203B41FA5}">
                      <a16:colId xmlns:a16="http://schemas.microsoft.com/office/drawing/2014/main" val="1420345895"/>
                    </a:ext>
                  </a:extLst>
                </a:gridCol>
                <a:gridCol w="1847347">
                  <a:extLst>
                    <a:ext uri="{9D8B030D-6E8A-4147-A177-3AD203B41FA5}">
                      <a16:colId xmlns:a16="http://schemas.microsoft.com/office/drawing/2014/main" val="1785352333"/>
                    </a:ext>
                  </a:extLst>
                </a:gridCol>
              </a:tblGrid>
              <a:tr h="176872">
                <a:tc>
                  <a:txBody>
                    <a:bodyPr/>
                    <a:lstStyle/>
                    <a:p>
                      <a:pPr algn="l" fontAlgn="t"/>
                      <a:r>
                        <a:rPr lang="en-US" sz="800" b="1">
                          <a:effectLst/>
                        </a:rPr>
                        <a:t>Admin State</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1">
                          <a:effectLst/>
                        </a:rPr>
                        <a:t>New Connections</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1">
                          <a:effectLst/>
                        </a:rPr>
                        <a:t>Existing Connections</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4363678"/>
                  </a:ext>
                </a:extLst>
              </a:tr>
              <a:tr h="692290">
                <a:tc>
                  <a:txBody>
                    <a:bodyPr/>
                    <a:lstStyle/>
                    <a:p>
                      <a:pPr algn="l" fontAlgn="t"/>
                      <a:r>
                        <a:rPr lang="en-US" sz="800" b="1">
                          <a:effectLst/>
                        </a:rPr>
                        <a:t>Up</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Load balancer ignores the health probe and always considers the backend instance as eligible for new connections.</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Load balancer disregards the configured health probe’s response and always allows existing connections to persist to the backend instance.</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9137351"/>
                  </a:ext>
                </a:extLst>
              </a:tr>
              <a:tr h="1263872">
                <a:tc>
                  <a:txBody>
                    <a:bodyPr/>
                    <a:lstStyle/>
                    <a:p>
                      <a:pPr algn="l" fontAlgn="t"/>
                      <a:r>
                        <a:rPr lang="en-US" sz="800" b="1">
                          <a:effectLst/>
                        </a:rPr>
                        <a:t>Down</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Load balancer ignores the health probe and doesn't allow new connections to the backend instance.</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Load balancer ignores the health probe and existing connections are determined according to the following protocols:</a:t>
                      </a:r>
                      <a:br>
                        <a:rPr lang="en-US" sz="800" dirty="0">
                          <a:effectLst/>
                        </a:rPr>
                      </a:br>
                      <a:r>
                        <a:rPr lang="en-US" sz="800" dirty="0">
                          <a:effectLst/>
                        </a:rPr>
                        <a:t>TCP: Established TCP connections to the backend instance persists.</a:t>
                      </a:r>
                      <a:br>
                        <a:rPr lang="en-US" sz="800" dirty="0">
                          <a:effectLst/>
                        </a:rPr>
                      </a:br>
                      <a:r>
                        <a:rPr lang="en-US" sz="800" dirty="0">
                          <a:effectLst/>
                        </a:rPr>
                        <a:t>UDP: Existing UDP flows move to another healthy instance in the backend pool.</a:t>
                      </a:r>
                      <a:br>
                        <a:rPr lang="en-US" sz="800" dirty="0">
                          <a:effectLst/>
                        </a:rPr>
                      </a:br>
                      <a:r>
                        <a:rPr lang="en-US" sz="800" b="1" dirty="0">
                          <a:effectLst/>
                        </a:rPr>
                        <a:t>Note</a:t>
                      </a:r>
                      <a:r>
                        <a:rPr lang="en-US" sz="800" dirty="0">
                          <a:effectLst/>
                        </a:rPr>
                        <a:t>: This is similar to a </a:t>
                      </a:r>
                      <a:r>
                        <a:rPr lang="en-US" sz="800" u="none" strike="noStrike" dirty="0">
                          <a:effectLst/>
                          <a:hlinkClick r:id="rId4"/>
                        </a:rPr>
                        <a:t>Probe Down behavior</a:t>
                      </a:r>
                      <a:r>
                        <a:rPr lang="en-US" sz="800" dirty="0">
                          <a:effectLst/>
                        </a:rPr>
                        <a:t>.</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28218795"/>
                  </a:ext>
                </a:extLst>
              </a:tr>
              <a:tr h="421771">
                <a:tc>
                  <a:txBody>
                    <a:bodyPr/>
                    <a:lstStyle/>
                    <a:p>
                      <a:pPr algn="l" fontAlgn="t"/>
                      <a:r>
                        <a:rPr lang="en-US" sz="800" b="1">
                          <a:effectLst/>
                        </a:rPr>
                        <a:t>None</a:t>
                      </a:r>
                      <a:endParaRPr lang="en-US" sz="800">
                        <a:effectLst/>
                      </a:endParaRP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Load balancer respects the health probe behavior.</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Load balancer respects the health probe behavior.</a:t>
                      </a:r>
                    </a:p>
                  </a:txBody>
                  <a:tcPr marL="54422" marR="54422" marT="27211" marB="272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78322440"/>
                  </a:ext>
                </a:extLst>
              </a:tr>
            </a:tbl>
          </a:graphicData>
        </a:graphic>
      </p:graphicFrame>
    </p:spTree>
    <p:extLst>
      <p:ext uri="{BB962C8B-B14F-4D97-AF65-F5344CB8AC3E}">
        <p14:creationId xmlns:p14="http://schemas.microsoft.com/office/powerpoint/2010/main" val="12211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algn="just"/>
            <a:r>
              <a:rPr lang="en-US" sz="1000" dirty="0">
                <a:hlinkClick r:id="rId2"/>
              </a:rPr>
              <a:t>Generally Available: Single prefix enhancement to seamless gateway migration</a:t>
            </a:r>
            <a:endParaRPr lang="en-US" sz="1000" dirty="0"/>
          </a:p>
          <a:p>
            <a:pPr algn="just"/>
            <a:r>
              <a:rPr lang="en-US" sz="1000" dirty="0"/>
              <a:t>It is now possible to use Azure Portal or PowerShell scripts to deploy a second Virtual Network Gateway within the same GatewaySubnet. During the migration phase, upon customer initiation, Azure will transfer both the control plane and data path configurations from the existing gateway to the newly deployed one. This will result in two operational Gateways within the same Gateway Subnet. Once the migration is successfully completed, customers can proceed to remove the original Gateway, leaving the new Gateway in place for continued private connectivity.</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3"/>
              </a:rPr>
              <a:t>Generally Available: Azure Virtual Network Manager user-defined route (UDR) management</a:t>
            </a:r>
            <a:endParaRPr lang="en-US" dirty="0"/>
          </a:p>
          <a:p>
            <a:pPr algn="just"/>
            <a:r>
              <a:rPr lang="en-US" dirty="0"/>
              <a:t>This new feature simplifies managing complex routing behaviors by automating UDR orchestration. Through Azure Virtual Network Manager’s UDR management, users can easily set up routing configurations that define routing rules, allowing automatic deployment across virtual networks. This means users no longer need to manually create UDRs or use custom scripts—reducing errors and simplifying routing at scale.</a:t>
            </a:r>
          </a:p>
          <a:p>
            <a:pPr algn="just"/>
            <a:r>
              <a:rPr lang="en-US" dirty="0"/>
              <a:t>The UDR Management feature enables users to structure routing rules into collections, each associated with specific network groups, making routing configurations reusable and consistent across subnets or virtual networks. Users can implement custom routing behaviors, such as directing traffic within a hub-and-spoke topology or routing specific traffic types through Azure Firewall. UDR Management thus ensures seamless, flexible routing that adapts to network changes without manual intervention.</a:t>
            </a:r>
          </a:p>
        </p:txBody>
      </p:sp>
      <p:pic>
        <p:nvPicPr>
          <p:cNvPr id="4100" name="Picture 4" descr="Diagram of user-defined rules being applied to virtual networks to route DNS traffic through firewall.">
            <a:extLst>
              <a:ext uri="{FF2B5EF4-FFF2-40B4-BE49-F238E27FC236}">
                <a16:creationId xmlns:a16="http://schemas.microsoft.com/office/drawing/2014/main" id="{204FD33D-447B-643A-BC8E-FF827FD6B3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600" y="3622007"/>
            <a:ext cx="2808000" cy="133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FD2C-8155-2D94-F89A-A815AA6E4F5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E7765-EA35-FC87-C939-6F99349E6885}"/>
              </a:ext>
            </a:extLst>
          </p:cNvPr>
          <p:cNvSpPr>
            <a:spLocks noGrp="1"/>
          </p:cNvSpPr>
          <p:nvPr>
            <p:ph type="body" sz="quarter" idx="10"/>
          </p:nvPr>
        </p:nvSpPr>
        <p:spPr>
          <a:xfrm>
            <a:off x="4433776" y="855081"/>
            <a:ext cx="4365038" cy="1859320"/>
          </a:xfrm>
        </p:spPr>
        <p:txBody>
          <a:bodyPr/>
          <a:lstStyle/>
          <a:p>
            <a:pPr algn="just"/>
            <a:r>
              <a:rPr lang="en-US" sz="1000" u="sng" dirty="0"/>
              <a:t>Virtual Network Ip Address</a:t>
            </a:r>
          </a:p>
          <a:p>
            <a:pPr algn="just"/>
            <a:r>
              <a:rPr lang="en-US" sz="1000" dirty="0"/>
              <a:t>A virtual network today supports 65,000 routable IP addresses that could be assigned to virtual machines, virtual machine scale set instances, and pods in an AKS cluster. While this limit is more than sufficient for most customers in Azure, some of our cloud-native customers do require higher scale to keep up with instant demands and frequent scale-out and scale-in operations. To address this, Azure is excited to announce the support of “1 million routable IP Addresses” in a virtual network in preview via the “Ip Prefix on the Network Interface Card” (NIC) feature. This ability allows an additional /28 prefix to be added to the NIC along with a primary /32 Ip address. This increases the usable IP space in a NIC by 16 times.</a:t>
            </a:r>
          </a:p>
        </p:txBody>
      </p:sp>
      <p:sp>
        <p:nvSpPr>
          <p:cNvPr id="11" name="Title 10">
            <a:extLst>
              <a:ext uri="{FF2B5EF4-FFF2-40B4-BE49-F238E27FC236}">
                <a16:creationId xmlns:a16="http://schemas.microsoft.com/office/drawing/2014/main" id="{95E76E37-235F-F5BE-DE95-A1673340F66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4E03193E-E6C0-C026-1CD6-643DC1C554C3}"/>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DA610DB-1B75-BFFB-B511-F8C61DA8A81D}"/>
              </a:ext>
            </a:extLst>
          </p:cNvPr>
          <p:cNvSpPr>
            <a:spLocks noGrp="1"/>
          </p:cNvSpPr>
          <p:nvPr>
            <p:ph type="body" sz="quarter" idx="16"/>
          </p:nvPr>
        </p:nvSpPr>
        <p:spPr>
          <a:xfrm>
            <a:off x="342900" y="855081"/>
            <a:ext cx="3955312" cy="2111320"/>
          </a:xfrm>
        </p:spPr>
        <p:txBody>
          <a:bodyPr/>
          <a:lstStyle/>
          <a:p>
            <a:pPr algn="just"/>
            <a:r>
              <a:rPr lang="en-US" dirty="0">
                <a:hlinkClick r:id="rId2"/>
              </a:rPr>
              <a:t>Public preview of DNSSEC support in Azure</a:t>
            </a:r>
            <a:endParaRPr lang="en-US" dirty="0"/>
          </a:p>
          <a:p>
            <a:pPr algn="just"/>
            <a:r>
              <a:rPr lang="en-US" dirty="0"/>
              <a:t>DNSSEC is a suite of extensions that add security to the Domain Name System (DNS) protocol by enabling DNS responses to be validated as genuine. </a:t>
            </a:r>
          </a:p>
          <a:p>
            <a:pPr algn="just"/>
            <a:r>
              <a:rPr lang="en-US" dirty="0"/>
              <a:t>DNS zones are secured with DNSSEC using a process called zone signing. Signing a zone with DNSSEC adds validation support without changing the basic mechanism of a DNS query and response. To sign a zone with DNSSEC, the zone's primary authoritative DNS server must support DNSSEC.</a:t>
            </a:r>
          </a:p>
          <a:p>
            <a:pPr algn="just"/>
            <a:r>
              <a:rPr lang="en-US" dirty="0"/>
              <a:t>Resource Record Signatures (RRSIGs) and other cryptographic records are added to the zone when it's signed. The following figure shows DNS resource records in the zone contoso.com before and after zone signing.</a:t>
            </a:r>
          </a:p>
        </p:txBody>
      </p:sp>
      <p:pic>
        <p:nvPicPr>
          <p:cNvPr id="7172" name="Picture 4" descr="A diagram showing how DNSSEC validation works.">
            <a:extLst>
              <a:ext uri="{FF2B5EF4-FFF2-40B4-BE49-F238E27FC236}">
                <a16:creationId xmlns:a16="http://schemas.microsoft.com/office/drawing/2014/main" id="{9687FF32-6EE4-FB85-C8C3-2B1CCCB82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948" y="2966401"/>
            <a:ext cx="3090201" cy="18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1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87320"/>
          </a:xfrm>
        </p:spPr>
        <p:txBody>
          <a:bodyPr/>
          <a:lstStyle/>
          <a:p>
            <a:pPr algn="just"/>
            <a:r>
              <a:rPr lang="en-US" sz="1000" dirty="0">
                <a:hlinkClick r:id="rId2"/>
              </a:rPr>
              <a:t>Public Preview: Azure File Sync support for managed identities</a:t>
            </a:r>
            <a:endParaRPr lang="ru-RU" sz="1000" dirty="0"/>
          </a:p>
          <a:p>
            <a:pPr algn="just"/>
            <a:r>
              <a:rPr lang="en-US" sz="1000" dirty="0"/>
              <a:t>Azure File Sync support for managed identities is now in public preview.</a:t>
            </a:r>
          </a:p>
          <a:p>
            <a:pPr algn="just"/>
            <a:r>
              <a:rPr lang="en-US" sz="1000" dirty="0"/>
              <a:t>Managed Identity eliminates the need for shared keys as a method of authentication to Azure file shares by utilizing a system-assigned managed identity provided by Microsoft Entra ID.</a:t>
            </a:r>
          </a:p>
          <a:p>
            <a:pPr algn="just"/>
            <a:r>
              <a:rPr lang="en-US" sz="1000" dirty="0"/>
              <a:t>When configure managed identities for Azure File Sync deployment, system-assigned managed identities will be used for the following scenarios:</a:t>
            </a:r>
          </a:p>
          <a:p>
            <a:pPr marL="171450" indent="-171450" algn="just">
              <a:buFont typeface="Arial" panose="020B0604020202020204" pitchFamily="34" charset="0"/>
              <a:buChar char="•"/>
            </a:pPr>
            <a:r>
              <a:rPr lang="en-US" sz="1000" dirty="0"/>
              <a:t>Storage Sync Service authentication to Azure file share </a:t>
            </a:r>
          </a:p>
          <a:p>
            <a:pPr marL="171450" indent="-171450" algn="just">
              <a:buFont typeface="Arial" panose="020B0604020202020204" pitchFamily="34" charset="0"/>
              <a:buChar char="•"/>
            </a:pPr>
            <a:r>
              <a:rPr lang="en-US" sz="1000" dirty="0"/>
              <a:t>Registered server authentication to Azure file share</a:t>
            </a:r>
          </a:p>
          <a:p>
            <a:pPr marL="171450" indent="-171450" algn="just">
              <a:buFont typeface="Arial" panose="020B0604020202020204" pitchFamily="34" charset="0"/>
              <a:buChar char="•"/>
            </a:pPr>
            <a:r>
              <a:rPr lang="en-US" sz="1000" dirty="0"/>
              <a:t>Registered server authentication to Storage Sync Service</a:t>
            </a:r>
          </a:p>
          <a:p>
            <a:pPr algn="just"/>
            <a:r>
              <a:rPr lang="en-US" sz="1000" dirty="0"/>
              <a:t>Public preview is available in all Azure Public and Gov regions supported by Azure File Sync and there is no additional cost to configure Azure File Sync deployment to use managed identities.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61720"/>
          </a:xfrm>
        </p:spPr>
        <p:txBody>
          <a:bodyPr/>
          <a:lstStyle/>
          <a:p>
            <a:r>
              <a:rPr lang="en-US" dirty="0">
                <a:hlinkClick r:id="rId3"/>
              </a:rPr>
              <a:t>Retirement: Support for TLS 1.0/1.1 in Application Insights Availability Tests will be retired</a:t>
            </a:r>
            <a:endParaRPr lang="en-US" dirty="0"/>
          </a:p>
          <a:p>
            <a:pPr algn="just"/>
            <a:r>
              <a:rPr lang="en-US" dirty="0"/>
              <a:t>On March 1, 2025, in alignment with the Azure-wide legacy TLS retirement announcement, TLS 1.0/1.1 protocol versions and TLS 1.2/1.3 Legacy Cipher Suites and Elliptical Curves will be retired for Application Insights Availability Tests. </a:t>
            </a:r>
          </a:p>
          <a:p>
            <a:pPr algn="just"/>
            <a:r>
              <a:rPr lang="en-US" dirty="0"/>
              <a:t>Required action</a:t>
            </a:r>
          </a:p>
          <a:p>
            <a:pPr algn="just"/>
            <a:r>
              <a:rPr lang="en-US" dirty="0"/>
              <a:t>To ensure Availability Tests continue to work after March 1, 2025, MS recommend ensuring that any remote endpoint your Availability Test is configured to interact with supports at least one of the supported TLS combinations.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2344</TotalTime>
  <Words>4309</Words>
  <Application>Microsoft Office PowerPoint</Application>
  <PresentationFormat>On-screen Show (16:9)</PresentationFormat>
  <Paragraphs>239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Human Sans</vt:lpstr>
      <vt:lpstr>Human Sans Regular</vt:lpstr>
      <vt:lpstr>Continuum Theme</vt:lpstr>
      <vt:lpstr>Azure Times #140</vt:lpstr>
      <vt:lpstr>PowerPoint Presentation</vt:lpstr>
      <vt:lpstr>Networking Updates</vt:lpstr>
      <vt:lpstr>Networking Updates</vt:lpstr>
      <vt:lpstr>Networking Updates</vt:lpstr>
      <vt:lpstr>Networking Updates</vt:lpstr>
      <vt:lpstr>Networking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Integration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171</cp:revision>
  <dcterms:created xsi:type="dcterms:W3CDTF">2018-01-26T19:23:30Z</dcterms:created>
  <dcterms:modified xsi:type="dcterms:W3CDTF">2024-11-10T19:23:50Z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