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3"/>
  </p:notesMasterIdLst>
  <p:handoutMasterIdLst>
    <p:handoutMasterId r:id="rId34"/>
  </p:handoutMasterIdLst>
  <p:sldIdLst>
    <p:sldId id="2142532340" r:id="rId5"/>
    <p:sldId id="2146847045" r:id="rId6"/>
    <p:sldId id="10657" r:id="rId7"/>
    <p:sldId id="2146847046" r:id="rId8"/>
    <p:sldId id="2146847089" r:id="rId9"/>
    <p:sldId id="2146847130" r:id="rId10"/>
    <p:sldId id="2146847129" r:id="rId11"/>
    <p:sldId id="2146847048" r:id="rId12"/>
    <p:sldId id="2146847049" r:id="rId13"/>
    <p:sldId id="2146847132" r:id="rId14"/>
    <p:sldId id="2146847050" r:id="rId15"/>
    <p:sldId id="2146847134" r:id="rId16"/>
    <p:sldId id="2146847096" r:id="rId17"/>
    <p:sldId id="2146847136" r:id="rId18"/>
    <p:sldId id="2146847135" r:id="rId19"/>
    <p:sldId id="2146847054" r:id="rId20"/>
    <p:sldId id="2146847103" r:id="rId21"/>
    <p:sldId id="2146847141" r:id="rId22"/>
    <p:sldId id="2146847142" r:id="rId23"/>
    <p:sldId id="2146847056" r:id="rId24"/>
    <p:sldId id="2146847143" r:id="rId25"/>
    <p:sldId id="2146847062" r:id="rId26"/>
    <p:sldId id="2146847115" r:id="rId27"/>
    <p:sldId id="2146847154" r:id="rId28"/>
    <p:sldId id="2146847153" r:id="rId29"/>
    <p:sldId id="2146847085" r:id="rId30"/>
    <p:sldId id="2146847084" r:id="rId31"/>
    <p:sldId id="2146847064" r:id="rId3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 id="2146847130"/>
            <p14:sldId id="2146847129"/>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134"/>
            <p14:sldId id="2146847096"/>
            <p14:sldId id="2146847136"/>
            <p14:sldId id="2146847135"/>
          </p14:sldIdLst>
        </p14:section>
        <p14:section name="Storage &amp; Data" id="{1F159046-CE0A-45BC-9D5B-6E6C95980F78}">
          <p14:sldIdLst/>
        </p14:section>
        <p14:section name="Databases" id="{AEAFAE72-AD56-48F3-926B-38BAE269038F}">
          <p14:sldIdLst>
            <p14:sldId id="2146847054"/>
            <p14:sldId id="2146847103"/>
            <p14:sldId id="2146847141"/>
            <p14:sldId id="2146847142"/>
          </p14:sldIdLst>
        </p14:section>
        <p14:section name="Integration" id="{ACBD46A3-6F1C-451B-A154-0A056E0DEFF6}">
          <p14:sldIdLst>
            <p14:sldId id="2146847056"/>
            <p14:sldId id="2146847143"/>
          </p14:sldIdLst>
        </p14:section>
        <p14:section name="ML &amp; AI &amp; IOT" id="{F4E1EAF1-55E9-4CA4-8ADC-28B69C1D66D2}">
          <p14:sldIdLst/>
        </p14:section>
        <p14:section name="Miscellaneous" id="{A1456D7A-93BE-4023-90AA-7269D2F177BA}">
          <p14:sldIdLst>
            <p14:sldId id="2146847062"/>
            <p14:sldId id="2146847115"/>
            <p14:sldId id="2146847154"/>
            <p14:sldId id="2146847153"/>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81619" autoAdjust="0"/>
  </p:normalViewPr>
  <p:slideViewPr>
    <p:cSldViewPr snapToGrid="0">
      <p:cViewPr varScale="1">
        <p:scale>
          <a:sx n="150" d="100"/>
          <a:sy n="150" d="100"/>
        </p:scale>
        <p:origin x="120" y="468"/>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4/16/2024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uild.microsoft.com/?p1=eyJzcGVha2VyIjpbXSwidGltZXNsb3QiOltdLCJkYXkiOltdLCJyb29tIjpbXSwibG9jYXRpb24iOltdLCJzdGFydCI6IiIsImZpbmlzaCI6IiIsInBhZ2VudW1iZXIiOjEsImNhdGVnb3JpZXMiOnsidG9waWNzIjpbImY1MTRlZjcwLTE0YTEtNDU2YS1hNTgxLWQxZjk0ZjQ3NWI5MCJdfSwia2V5d29yZCI6IiJ9"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0" i="0" u="none" strike="noStrike" dirty="0">
                <a:solidFill>
                  <a:srgbClr val="BDC1C6"/>
                </a:solidFill>
                <a:effectLst/>
                <a:latin typeface="arial" panose="020B0604020202020204" pitchFamily="34" charset="0"/>
                <a:hlinkClick r:id="rId3"/>
              </a:rPr>
              <a:t>May 21-23, 2024 | Seattle and Online - Microsoft Build</a:t>
            </a:r>
            <a:endParaRPr lang="en-US" b="0" i="0" u="none" strike="noStrike" dirty="0">
              <a:solidFill>
                <a:srgbClr val="BDC1C6"/>
              </a:solidFill>
              <a:effectLst/>
              <a:latin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b="0" i="0" u="none" strike="noStrike">
              <a:solidFill>
                <a:srgbClr val="BDC1C6"/>
              </a:solidFill>
              <a:effectLst/>
              <a:latin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b="0" i="0">
              <a:solidFill>
                <a:srgbClr val="BDC1C6"/>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23</a:t>
            </a:fld>
            <a:endParaRPr lang="en-US"/>
          </a:p>
        </p:txBody>
      </p:sp>
    </p:spTree>
    <p:extLst>
      <p:ext uri="{BB962C8B-B14F-4D97-AF65-F5344CB8AC3E}">
        <p14:creationId xmlns:p14="http://schemas.microsoft.com/office/powerpoint/2010/main" val="730592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ommunity.microsoft.com/t5/azure-governance-and-management/azure-billing-meters-what-you-need-to-know-about-the-upcoming/ba-p/4106465" TargetMode="External"/><Relationship Id="rId2" Type="http://schemas.openxmlformats.org/officeDocument/2006/relationships/hyperlink" Target="https://techcommunity.microsoft.com/t5/fasttrack-for-azure/azure-monitoring-packs-v2-is-out/ba-p/4104882" TargetMode="Externa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azure-red-hat-openshift-april-2024-updates/" TargetMode="External"/><Relationship Id="rId2" Type="http://schemas.openxmlformats.org/officeDocument/2006/relationships/hyperlink" Target="https://azure.microsoft.com/en-us/updates/general-available-azure-synapse-runtime-for-apache-spark-34-is-now-ga"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alt-appservice/" TargetMode="External"/><Relationship Id="rId2" Type="http://schemas.openxmlformats.org/officeDocument/2006/relationships/hyperlink" Target="https://azure.microsoft.com/en-us/updates/alt-fairfax/" TargetMode="External"/><Relationship Id="rId1" Type="http://schemas.openxmlformats.org/officeDocument/2006/relationships/slideLayout" Target="../slideLayouts/slideLayout7.xml"/><Relationship Id="rId5" Type="http://schemas.openxmlformats.org/officeDocument/2006/relationships/hyperlink" Target="https://azure.microsoft.com/en-us/updates/appservicempsjpp/"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techcommunity.microsoft.com/t5/apps-on-azure-blog/azure-spring-apps-feature-updates-in-q1-2024/ba-p/4110086" TargetMode="External"/><Relationship Id="rId2" Type="http://schemas.openxmlformats.org/officeDocument/2006/relationships/hyperlink" Target="https://techcommunity.microsoft.com/t5/azure-network-security-blog/microsoft-announces-new-collaboration-with-mazebolt-radar-ddos/ba-p/4111904"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hyperlink" Target="https://techcommunity.microsoft.com/t5/azure-virtual-desktop-blog/azure-virtual-desktop-for-azure-stack-hci-now-has-autoscale/ba-p/4111284"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echcommunity.microsoft.com/t5/azure-sql-blog/general-availability-elastic-jobs-in-azure-sql-database/ba-p/4087140" TargetMode="External"/><Relationship Id="rId2" Type="http://schemas.openxmlformats.org/officeDocument/2006/relationships/hyperlink" Target="https://azure.microsoft.com/en-us/updates/public-preview-mirroring-azure-cosmos-db-in-microsoft-fabric/" TargetMode="External"/><Relationship Id="rId1" Type="http://schemas.openxmlformats.org/officeDocument/2006/relationships/slideLayout" Target="../slideLayouts/slideLayout7.xml"/><Relationship Id="rId5" Type="http://schemas.openxmlformats.org/officeDocument/2006/relationships/hyperlink" Target="https://azure.microsoft.com/en-us/updates/general-availability-extensible-key-management-using-azure-key-vault-for-sql-server-on-linux/" TargetMode="Externa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updates/general-availability-virtual-private-network-vpn-with-azure-managed-instance-for-apache-cassandra/" TargetMode="External"/><Relationship Id="rId2" Type="http://schemas.openxmlformats.org/officeDocument/2006/relationships/hyperlink" Target="https://azure.microsoft.com/en-us/updates/public-preview-longterm-retention-for-azure-database-for-mysql-flexible-server/" TargetMode="External"/><Relationship Id="rId1" Type="http://schemas.openxmlformats.org/officeDocument/2006/relationships/slideLayout" Target="../slideLayouts/slideLayout7.xml"/><Relationship Id="rId5" Type="http://schemas.openxmlformats.org/officeDocument/2006/relationships/hyperlink" Target="https://azure.microsoft.com/en-us/updates/general-availability-azure-database-for-postgresql-flexible-server-networking-with-azure-private-link/" TargetMode="Externa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hyperlink" Target="https://devblogs.microsoft.com/cosmosdb/optimize-your-azure-cosmos-db-costs-with-new-reserved-capacity-tier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echcommunity.microsoft.com/t5/messaging-on-azure-blog/announcing-mqtt-last-will-and-testament-public-preview-in-azure/ba-p/4111094" TargetMode="External"/><Relationship Id="rId1" Type="http://schemas.openxmlformats.org/officeDocument/2006/relationships/slideLayout" Target="../slideLayouts/slideLayout7.xml"/><Relationship Id="rId4" Type="http://schemas.openxmlformats.org/officeDocument/2006/relationships/hyperlink" Target="https://azure.microsoft.com/en-us/updates/asadeltalakeg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office365itpros.com/2024/04/12/group-chat-picture-teams/?utm_source=rss&amp;utm_medium=rss&amp;utm_campaign=group-chat-picture-team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community.microsoft.com/t5/azure-networking-blog/microsoft-azure-expressroute-overview-cheat-sheet/ba-p/4110389"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updates/generally-available-defender-for-cloud-supports-azure-database-for-mysql-flexible-server/" TargetMode="External"/><Relationship Id="rId2" Type="http://schemas.openxmlformats.org/officeDocument/2006/relationships/hyperlink" Target="https://techcommunity.microsoft.com/t5/microsoft-entra-blog/microsoft-graph-activity-logs-is-now-generally-available/ba-p/4094535"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entra/fundamentals/whats-new#general-availability---tls-13-support-for-microsoft-entra" TargetMode="External"/><Relationship Id="rId2" Type="http://schemas.openxmlformats.org/officeDocument/2006/relationships/hyperlink" Target="https://learn.microsoft.com/en-us/entra/fundamentals/whats-new#general-availability---just-in-time-application-access-with-pim-for-groups" TargetMode="External"/><Relationship Id="rId1" Type="http://schemas.openxmlformats.org/officeDocument/2006/relationships/slideLayout" Target="../slideLayouts/slideLayout7.xml"/><Relationship Id="rId5" Type="http://schemas.openxmlformats.org/officeDocument/2006/relationships/hyperlink" Target="https://learn.microsoft.com/en-us/entra/fundamentals/whats-new#general-availability---api-driven-inbound-provisioning" TargetMode="External"/><Relationship Id="rId4" Type="http://schemas.openxmlformats.org/officeDocument/2006/relationships/hyperlink" Target="https://learn.microsoft.com/en-us/entra/fundamentals/whats-new#general-availability---changing-passwords-in-my-security-info"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entra/fundamentals/whats-new#public-preview---convert-external-users-to-internal" TargetMode="External"/><Relationship Id="rId2" Type="http://schemas.openxmlformats.org/officeDocument/2006/relationships/hyperlink" Target="https://learn.microsoft.com/en-us/entra/fundamentals/whats-new#public-preview---azure-lockbox-approver-role-for-subscription-scoped-requests" TargetMode="External"/><Relationship Id="rId1" Type="http://schemas.openxmlformats.org/officeDocument/2006/relationships/slideLayout" Target="../slideLayouts/slideLayout7.xml"/><Relationship Id="rId5" Type="http://schemas.openxmlformats.org/officeDocument/2006/relationships/hyperlink" Target="https://learn.microsoft.com/en-us/entra/fundamentals/whats-new#public-preview---alternate-email-notifications-for-lockbox-requests"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updates/azure-backup-vm-disk-access-public-preview/" TargetMode="External"/><Relationship Id="rId2" Type="http://schemas.openxmlformats.org/officeDocument/2006/relationships/hyperlink" Target="https://techcommunity.microsoft.com/t5/azure-data-explorer-blog/arm-templates-for-kusto/ba-p/4105965"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#114</a:t>
            </a:r>
          </a:p>
        </p:txBody>
      </p:sp>
      <p:sp>
        <p:nvSpPr>
          <p:cNvPr id="4" name="Text Placeholder 3"/>
          <p:cNvSpPr>
            <a:spLocks noGrp="1"/>
          </p:cNvSpPr>
          <p:nvPr>
            <p:ph type="body" sz="quarter" idx="11"/>
          </p:nvPr>
        </p:nvSpPr>
        <p:spPr/>
        <p:txBody>
          <a:bodyPr/>
          <a:lstStyle/>
          <a:p>
            <a:r>
              <a:rPr lang="en-US" spc="300" dirty="0"/>
              <a:t>April 17,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433776" y="855081"/>
            <a:ext cx="4365038" cy="2700920"/>
          </a:xfrm>
        </p:spPr>
        <p:txBody>
          <a:bodyPr/>
          <a:lstStyle/>
          <a:p>
            <a:r>
              <a:rPr lang="en-US" sz="1000" dirty="0">
                <a:hlinkClick r:id="rId2"/>
              </a:rPr>
              <a:t>Azure Monitoring Packs - V2 is out!</a:t>
            </a:r>
            <a:endParaRPr lang="en-US" sz="1000" dirty="0"/>
          </a:p>
          <a:p>
            <a:pPr marL="171450" indent="-171450">
              <a:buFont typeface="Arial" panose="020B0604020202020204" pitchFamily="34" charset="0"/>
              <a:buChar char="•"/>
            </a:pPr>
            <a:r>
              <a:rPr lang="en-US" sz="1000" b="1" dirty="0"/>
              <a:t>Azure Services monitoring </a:t>
            </a:r>
            <a:r>
              <a:rPr lang="en-US" sz="1000" dirty="0"/>
              <a:t>– powered by the splendid work done by the AMBA (Azure Monitor Baseline Alerts) team, the packs now include Azure services, like Key Vault, Load Balancers and others, divided into two categories, PaaS and Platform. </a:t>
            </a:r>
          </a:p>
          <a:p>
            <a:pPr marL="171450" indent="-171450">
              <a:buFont typeface="Arial" panose="020B0604020202020204" pitchFamily="34" charset="0"/>
              <a:buChar char="•"/>
            </a:pPr>
            <a:r>
              <a:rPr lang="en-US" sz="1000" b="1" dirty="0"/>
              <a:t>AVD Accelerator Alerts integration </a:t>
            </a:r>
            <a:r>
              <a:rPr lang="en-US" sz="1000" dirty="0"/>
              <a:t>- as part of the packs experience, the AVD alerts can be enabled using the Admin workbook, the same way other packs are enabled. </a:t>
            </a:r>
          </a:p>
          <a:p>
            <a:pPr marL="171450" indent="-171450">
              <a:buFont typeface="Arial" panose="020B0604020202020204" pitchFamily="34" charset="0"/>
              <a:buChar char="•"/>
            </a:pPr>
            <a:r>
              <a:rPr lang="en-US" sz="1000" b="1" dirty="0"/>
              <a:t>Augmented Monitoring (preview) </a:t>
            </a:r>
            <a:r>
              <a:rPr lang="en-US" sz="1000" dirty="0"/>
              <a:t>- by using Azure Compute Galleries and VM Applications, packs can now have scripting or code added to the monitored servers to enrich data collection. </a:t>
            </a:r>
          </a:p>
          <a:p>
            <a:pPr marL="171450" indent="-171450">
              <a:buFont typeface="Arial" panose="020B0604020202020204" pitchFamily="34" charset="0"/>
              <a:buChar char="•"/>
            </a:pPr>
            <a:r>
              <a:rPr lang="en-US" sz="1000" b="1" dirty="0"/>
              <a:t>Workload discovery (preview) </a:t>
            </a:r>
            <a:r>
              <a:rPr lang="en-US" sz="1000" dirty="0"/>
              <a:t>- also using VM Applications, Roles and applications installed on the servers, allow workloads to be discovered and for easier targeting when enabling specific packs. </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0"/>
            <a:ext cx="3955312" cy="1367419"/>
          </a:xfrm>
        </p:spPr>
        <p:txBody>
          <a:bodyPr/>
          <a:lstStyle/>
          <a:p>
            <a:pPr algn="just"/>
            <a:r>
              <a:rPr lang="en-US" dirty="0">
                <a:hlinkClick r:id="rId3"/>
              </a:rPr>
              <a:t>Azure billing meters: What you need to know about the upcoming changes</a:t>
            </a:r>
            <a:endParaRPr lang="en-US" dirty="0"/>
          </a:p>
          <a:p>
            <a:pPr algn="just"/>
            <a:r>
              <a:rPr lang="en-US" dirty="0"/>
              <a:t>MS will be updating a number of Azure billing meters to reflect the true meter ID metadata. A billing meter is used to determine the cost of using a specific service or resource in Azure. It helps calculate the amount will be charged based on the quantity of the resource consumed. The billing meter varies depending on the type of service or resource. his process will be implemented in batches over the next several months. </a:t>
            </a:r>
          </a:p>
        </p:txBody>
      </p:sp>
      <p:graphicFrame>
        <p:nvGraphicFramePr>
          <p:cNvPr id="2" name="Table 1">
            <a:extLst>
              <a:ext uri="{FF2B5EF4-FFF2-40B4-BE49-F238E27FC236}">
                <a16:creationId xmlns:a16="http://schemas.microsoft.com/office/drawing/2014/main" id="{0583EB41-BFEB-AB79-0A10-72B0A140619D}"/>
              </a:ext>
            </a:extLst>
          </p:cNvPr>
          <p:cNvGraphicFramePr>
            <a:graphicFrameLocks noGrp="1"/>
          </p:cNvGraphicFramePr>
          <p:nvPr>
            <p:extLst>
              <p:ext uri="{D42A27DB-BD31-4B8C-83A1-F6EECF244321}">
                <p14:modId xmlns:p14="http://schemas.microsoft.com/office/powerpoint/2010/main" val="3015147996"/>
              </p:ext>
            </p:extLst>
          </p:nvPr>
        </p:nvGraphicFramePr>
        <p:xfrm>
          <a:off x="342900" y="2222499"/>
          <a:ext cx="3765550" cy="990601"/>
        </p:xfrm>
        <a:graphic>
          <a:graphicData uri="http://schemas.openxmlformats.org/drawingml/2006/table">
            <a:tbl>
              <a:tblPr/>
              <a:tblGrid>
                <a:gridCol w="781048">
                  <a:extLst>
                    <a:ext uri="{9D8B030D-6E8A-4147-A177-3AD203B41FA5}">
                      <a16:colId xmlns:a16="http://schemas.microsoft.com/office/drawing/2014/main" val="1953672062"/>
                    </a:ext>
                  </a:extLst>
                </a:gridCol>
                <a:gridCol w="705241">
                  <a:extLst>
                    <a:ext uri="{9D8B030D-6E8A-4147-A177-3AD203B41FA5}">
                      <a16:colId xmlns:a16="http://schemas.microsoft.com/office/drawing/2014/main" val="2573176716"/>
                    </a:ext>
                  </a:extLst>
                </a:gridCol>
                <a:gridCol w="880727">
                  <a:extLst>
                    <a:ext uri="{9D8B030D-6E8A-4147-A177-3AD203B41FA5}">
                      <a16:colId xmlns:a16="http://schemas.microsoft.com/office/drawing/2014/main" val="582240743"/>
                    </a:ext>
                  </a:extLst>
                </a:gridCol>
                <a:gridCol w="1398534">
                  <a:extLst>
                    <a:ext uri="{9D8B030D-6E8A-4147-A177-3AD203B41FA5}">
                      <a16:colId xmlns:a16="http://schemas.microsoft.com/office/drawing/2014/main" val="1401136355"/>
                    </a:ext>
                  </a:extLst>
                </a:gridCol>
              </a:tblGrid>
              <a:tr h="522188">
                <a:tc>
                  <a:txBody>
                    <a:bodyPr/>
                    <a:lstStyle/>
                    <a:p>
                      <a:pPr latinLnBrk="0"/>
                      <a:r>
                        <a:rPr lang="en-US" sz="600" b="1">
                          <a:effectLst/>
                          <a:latin typeface="SegoeUI"/>
                        </a:rPr>
                        <a:t>Service Name</a:t>
                      </a:r>
                      <a:endParaRPr lang="en-US" sz="600">
                        <a:effectLst/>
                        <a:latin typeface="SegoeUI"/>
                      </a:endParaRPr>
                    </a:p>
                  </a:txBody>
                  <a:tcPr marL="82625" marR="82625" marT="82625" marB="8262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600" b="1" dirty="0">
                          <a:effectLst/>
                          <a:latin typeface="SegoeUI"/>
                        </a:rPr>
                        <a:t>Product Name</a:t>
                      </a:r>
                      <a:endParaRPr lang="en-US" sz="600" dirty="0">
                        <a:effectLst/>
                        <a:latin typeface="SegoeUI"/>
                      </a:endParaRPr>
                    </a:p>
                  </a:txBody>
                  <a:tcPr marL="82625" marR="82625" marT="82625" marB="8262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600" b="1">
                          <a:effectLst/>
                          <a:latin typeface="SegoeUI"/>
                        </a:rPr>
                        <a:t>Meter ID (new)</a:t>
                      </a:r>
                      <a:endParaRPr lang="en-US" sz="600">
                        <a:effectLst/>
                        <a:latin typeface="SegoeUI"/>
                      </a:endParaRPr>
                    </a:p>
                  </a:txBody>
                  <a:tcPr marL="82625" marR="82625" marT="82625" marB="8262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600" b="1">
                          <a:effectLst/>
                          <a:latin typeface="SegoeUI"/>
                        </a:rPr>
                        <a:t>Meter ID (previous)</a:t>
                      </a:r>
                      <a:endParaRPr lang="en-US" sz="600">
                        <a:effectLst/>
                        <a:latin typeface="SegoeUI"/>
                      </a:endParaRPr>
                    </a:p>
                  </a:txBody>
                  <a:tcPr marL="82625" marR="82625" marT="82625" marB="8262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406576786"/>
                  </a:ext>
                </a:extLst>
              </a:tr>
              <a:tr h="468413">
                <a:tc>
                  <a:txBody>
                    <a:bodyPr/>
                    <a:lstStyle/>
                    <a:p>
                      <a:pPr latinLnBrk="0"/>
                      <a:r>
                        <a:rPr lang="en-US" sz="600">
                          <a:effectLst/>
                          <a:latin typeface="SegoeUI"/>
                        </a:rPr>
                        <a:t>Virtual Machines</a:t>
                      </a:r>
                    </a:p>
                  </a:txBody>
                  <a:tcPr marL="82625" marR="82625" marT="82625" marB="8262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600">
                          <a:effectLst/>
                          <a:latin typeface="SegoeUI"/>
                        </a:rPr>
                        <a:t>Virtual Machines DSv3 Series Windows</a:t>
                      </a:r>
                    </a:p>
                  </a:txBody>
                  <a:tcPr marL="82625" marR="82625" marT="82625" marB="8262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600" dirty="0">
                          <a:effectLst/>
                          <a:latin typeface="SegoeUI"/>
                        </a:rPr>
                        <a:t>59f7c6d9-3658-5693-8925-4aae24068de8</a:t>
                      </a:r>
                    </a:p>
                  </a:txBody>
                  <a:tcPr marL="82625" marR="82625" marT="82625" marB="8262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600" dirty="0">
                          <a:effectLst/>
                          <a:latin typeface="SegoeUI"/>
                        </a:rPr>
                        <a:t>0ce7683b-0630-4103-a9a7-75a68fbf6140</a:t>
                      </a:r>
                    </a:p>
                  </a:txBody>
                  <a:tcPr marL="82625" marR="82625" marT="82625" marB="82625"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436440070"/>
                  </a:ext>
                </a:extLst>
              </a:tr>
            </a:tbl>
          </a:graphicData>
        </a:graphic>
      </p:graphicFrame>
      <p:pic>
        <p:nvPicPr>
          <p:cNvPr id="10242" name="Picture 2" descr="thumbnail image 1 of blog post titled &#10; &#10; &#10;  &#10; &#10; &#10; &#10;    &#10;  &#10;   &#10;    &#10;      &#10;       Azure Monitoring Packs - V2 is out!&#10;       &#10;      &#10;     &#10;   &#10;  &#10; &#10;   &#10; &#10; &#10; &#10; &#10; &#10;">
            <a:extLst>
              <a:ext uri="{FF2B5EF4-FFF2-40B4-BE49-F238E27FC236}">
                <a16:creationId xmlns:a16="http://schemas.microsoft.com/office/drawing/2014/main" id="{7FECF8F4-26ED-6896-5972-C2CA29019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7232" y="3510544"/>
            <a:ext cx="2778125" cy="155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855081"/>
            <a:ext cx="4365038" cy="1716670"/>
          </a:xfrm>
        </p:spPr>
        <p:txBody>
          <a:bodyPr/>
          <a:lstStyle/>
          <a:p>
            <a:pPr algn="just"/>
            <a:r>
              <a:rPr lang="en-US" sz="1000" dirty="0">
                <a:hlinkClick r:id="rId2"/>
              </a:rPr>
              <a:t>General Available: Azure Synapse Runtime for Apache Spark 3.4 is now GA</a:t>
            </a:r>
            <a:endParaRPr lang="en-US" sz="1000" dirty="0"/>
          </a:p>
          <a:p>
            <a:pPr algn="just"/>
            <a:r>
              <a:rPr lang="en-US" sz="1000" dirty="0"/>
              <a:t>Azure Synapse Runtime for </a:t>
            </a:r>
            <a:r>
              <a:rPr lang="en-US" sz="1000" b="1" dirty="0"/>
              <a:t>Apache Spark 3.4 </a:t>
            </a:r>
            <a:r>
              <a:rPr lang="en-US" sz="1000" dirty="0"/>
              <a:t>is now Generally Available! This runtime has been in Public Preview since November 2023 and is now ready for production workloads. The key changes in the new runtime include features resulting from the upgrade of </a:t>
            </a:r>
            <a:r>
              <a:rPr lang="en-US" sz="1000" b="1" dirty="0"/>
              <a:t>Apache Spark to version 3.4 and Delta Lake to 2.4</a:t>
            </a:r>
            <a:r>
              <a:rPr lang="en-US" sz="1000" dirty="0"/>
              <a:t>. Additionally, the operating system has been upgraded to Mariner (an internal Linux distribution tailored for Microsoft’s cloud infrastructure), and Java has been upgraded from version 8 to 11. We encourage all Azure Synapse customers with Apache Spark workloads to migrate to the newest GA version.</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3"/>
              </a:rPr>
              <a:t>Azure Red Hat OpenShift April 2024 updates</a:t>
            </a:r>
            <a:endParaRPr lang="en-US" dirty="0"/>
          </a:p>
          <a:p>
            <a:pPr marL="171450" indent="-171450" algn="just">
              <a:buFont typeface="Arial" panose="020B0604020202020204" pitchFamily="34" charset="0"/>
              <a:buChar char="•"/>
            </a:pPr>
            <a:r>
              <a:rPr lang="en-US" b="1" dirty="0"/>
              <a:t>ARO support in Azure Terraform Provider</a:t>
            </a:r>
            <a:r>
              <a:rPr lang="en-US" dirty="0"/>
              <a:t>: The </a:t>
            </a:r>
            <a:r>
              <a:rPr lang="en-US" dirty="0" err="1"/>
              <a:t>AzureRM</a:t>
            </a:r>
            <a:r>
              <a:rPr lang="en-US" dirty="0"/>
              <a:t> Terraform provider now supports managing </a:t>
            </a:r>
            <a:r>
              <a:rPr lang="en-US" b="1" dirty="0"/>
              <a:t>Azure Red Hat OpenShift resources</a:t>
            </a:r>
            <a:r>
              <a:rPr lang="en-US" dirty="0"/>
              <a:t>. </a:t>
            </a:r>
          </a:p>
          <a:p>
            <a:pPr marL="171450" indent="-171450" algn="just">
              <a:buFont typeface="Arial" panose="020B0604020202020204" pitchFamily="34" charset="0"/>
              <a:buChar char="•"/>
            </a:pPr>
            <a:r>
              <a:rPr lang="en-US" b="1" dirty="0"/>
              <a:t>Bring your own Network Security Groups: </a:t>
            </a:r>
            <a:r>
              <a:rPr lang="en-US" dirty="0"/>
              <a:t>It is now possible to attach own NSGs that include both organization’s security rules and ARO service rules. This will be applied to both master and worker subnets before installing ARO clusters with a flag indicating the presence of the NSGs. </a:t>
            </a:r>
          </a:p>
          <a:p>
            <a:pPr marL="171450" indent="-171450" algn="just">
              <a:buFont typeface="Arial" panose="020B0604020202020204" pitchFamily="34" charset="0"/>
              <a:buChar char="•"/>
            </a:pPr>
            <a:r>
              <a:rPr lang="en-US" sz="1000" b="1" dirty="0"/>
              <a:t>Azure Monitor Signals: </a:t>
            </a:r>
            <a:r>
              <a:rPr lang="en-US" sz="1000" dirty="0"/>
              <a:t>ARO cluster now </a:t>
            </a:r>
            <a:r>
              <a:rPr lang="en-US" dirty="0"/>
              <a:t>is supported by </a:t>
            </a:r>
            <a:r>
              <a:rPr lang="en-US" sz="1000" dirty="0"/>
              <a:t>Resource Health and integration with Azure Monitor Signals. Azure Monitor signals can be configured to generate alerts based on signals from Azure Red Hat OpenShift clusters.</a:t>
            </a:r>
            <a:endParaRPr lang="en-US" dirty="0"/>
          </a:p>
          <a:p>
            <a:pPr marL="171450" indent="-171450" algn="just">
              <a:buFont typeface="Arial" panose="020B0604020202020204" pitchFamily="34" charset="0"/>
              <a:buChar char="•"/>
            </a:pPr>
            <a:r>
              <a:rPr lang="en-US" sz="1000" b="1" dirty="0"/>
              <a:t>New GPU instance types for Day 2 operations: </a:t>
            </a:r>
            <a:r>
              <a:rPr lang="en-US" sz="1000" dirty="0"/>
              <a:t>Azure Red Hat OpenShift now supports new GPU instance types that are aimed at Day 2 operations. The following GPU instance types are now supported: ND96asr_v4, NC24ads_A100_v4,NC48ads_A100_v4, NC96ads_A100_v4,and ND96amsr_A100_v4. </a:t>
            </a:r>
          </a:p>
          <a:p>
            <a:pPr marL="171450" indent="-171450" algn="just">
              <a:buFont typeface="Arial" panose="020B0604020202020204" pitchFamily="34" charset="0"/>
              <a:buChar char="•"/>
            </a:pPr>
            <a:r>
              <a:rPr lang="en-US" sz="1000" b="1" dirty="0"/>
              <a:t>ARO is now supported in the Taiwan Region: </a:t>
            </a:r>
            <a:r>
              <a:rPr lang="en-US" sz="1000" dirty="0"/>
              <a:t>Azure Red Hat OpenShift is now supported in the Taiwan region providing more availability and fault tolerance to customers in this area.</a:t>
            </a:r>
            <a:endParaRPr lang="en-US" dirty="0"/>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570857" y="3325230"/>
            <a:ext cx="4365038" cy="1475370"/>
          </a:xfrm>
        </p:spPr>
        <p:txBody>
          <a:bodyPr/>
          <a:lstStyle/>
          <a:p>
            <a:pPr algn="just"/>
            <a:r>
              <a:rPr lang="en-US" sz="1000" dirty="0">
                <a:hlinkClick r:id="rId2"/>
              </a:rPr>
              <a:t>Azure Load Testing availability in Fairfax (</a:t>
            </a:r>
            <a:r>
              <a:rPr lang="en-US" sz="1000" dirty="0" err="1">
                <a:hlinkClick r:id="rId2"/>
              </a:rPr>
              <a:t>USGov</a:t>
            </a:r>
            <a:r>
              <a:rPr lang="en-US" sz="1000" dirty="0">
                <a:hlinkClick r:id="rId2"/>
              </a:rPr>
              <a:t> Virginia)</a:t>
            </a:r>
            <a:endParaRPr lang="en-US" sz="1000" dirty="0"/>
          </a:p>
          <a:p>
            <a:pPr algn="just"/>
            <a:r>
              <a:rPr lang="en-US" sz="1000" dirty="0"/>
              <a:t>Azure Load Testing is now generally available in </a:t>
            </a:r>
            <a:r>
              <a:rPr lang="en-US" sz="1000" b="1" dirty="0"/>
              <a:t>Fairfax cloud - </a:t>
            </a:r>
            <a:r>
              <a:rPr lang="en-US" sz="1000" b="1" dirty="0" err="1"/>
              <a:t>USGov</a:t>
            </a:r>
            <a:r>
              <a:rPr lang="en-US" sz="1000" b="1" dirty="0"/>
              <a:t> Virginia</a:t>
            </a:r>
            <a:r>
              <a:rPr lang="en-US" sz="1000" dirty="0"/>
              <a:t>. US Government customers on the Fairfax cloud can now use </a:t>
            </a:r>
            <a:r>
              <a:rPr lang="en-US" sz="1000" b="1" dirty="0"/>
              <a:t>Azure Load Testing</a:t>
            </a:r>
            <a:r>
              <a:rPr lang="en-US" sz="1000" dirty="0"/>
              <a:t>, a fully managed load-testing service to generate high scale load and run simulations, easily identify performance bottlenecks through a rich dashboard of client-side and server-side metrics and integrate load tests into their CI/CD workflows. Customers can get started without any knowledge of load-testing tools, or use their existing Apache JMeter scripts.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805569"/>
          </a:xfrm>
        </p:spPr>
        <p:txBody>
          <a:bodyPr/>
          <a:lstStyle/>
          <a:p>
            <a:pPr algn="just"/>
            <a:r>
              <a:rPr lang="en-US" dirty="0">
                <a:hlinkClick r:id="rId3"/>
              </a:rPr>
              <a:t>Run Azure Load Testing on Azure App Service web apps</a:t>
            </a:r>
            <a:endParaRPr lang="en-US" dirty="0"/>
          </a:p>
          <a:p>
            <a:pPr algn="just"/>
            <a:r>
              <a:rPr lang="en-US" dirty="0"/>
              <a:t>It is now possible to create and run load tests directly from App Service in Azure portal. Load test of web apps by simply selecting the deployment slot followed by specifying request parameters and load configuration. The integration supports:</a:t>
            </a:r>
          </a:p>
          <a:p>
            <a:pPr marL="171450" indent="-171450" algn="just">
              <a:buFont typeface="Arial" panose="020B0604020202020204" pitchFamily="34" charset="0"/>
              <a:buChar char="•"/>
            </a:pPr>
            <a:r>
              <a:rPr lang="en-US" dirty="0"/>
              <a:t>Create a URL-based load test for the app service endpoint or a deployment slot</a:t>
            </a:r>
          </a:p>
          <a:p>
            <a:pPr marL="171450" indent="-171450" algn="just">
              <a:buFont typeface="Arial" panose="020B0604020202020204" pitchFamily="34" charset="0"/>
              <a:buChar char="•"/>
            </a:pPr>
            <a:r>
              <a:rPr lang="en-US" dirty="0"/>
              <a:t>View the test runs associated with the app service</a:t>
            </a:r>
          </a:p>
          <a:p>
            <a:pPr marL="171450" indent="-171450" algn="just">
              <a:buFont typeface="Arial" panose="020B0604020202020204" pitchFamily="34" charset="0"/>
              <a:buChar char="•"/>
            </a:pPr>
            <a:r>
              <a:rPr lang="en-US" dirty="0"/>
              <a:t>Create a load testing resource</a:t>
            </a:r>
          </a:p>
        </p:txBody>
      </p:sp>
      <p:pic>
        <p:nvPicPr>
          <p:cNvPr id="2050" name="Picture 2" descr="Screenshot that shows Load Testing page in App Service.">
            <a:extLst>
              <a:ext uri="{FF2B5EF4-FFF2-40B4-BE49-F238E27FC236}">
                <a16:creationId xmlns:a16="http://schemas.microsoft.com/office/drawing/2014/main" id="{D28D485B-C362-7C81-13A1-CDBCAEB908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810" y="2829931"/>
            <a:ext cx="3537020" cy="1676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15CB39D8-7E73-F280-A0F5-0A099488CF1C}"/>
              </a:ext>
            </a:extLst>
          </p:cNvPr>
          <p:cNvSpPr txBox="1">
            <a:spLocks/>
          </p:cNvSpPr>
          <p:nvPr/>
        </p:nvSpPr>
        <p:spPr>
          <a:xfrm>
            <a:off x="4507357" y="855080"/>
            <a:ext cx="4365038" cy="24215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App Service virtual network integration multi plan subnet join</a:t>
            </a:r>
            <a:endParaRPr lang="en-US" sz="1000" dirty="0"/>
          </a:p>
          <a:p>
            <a:pPr algn="just"/>
            <a:r>
              <a:rPr lang="en-US" sz="1000" dirty="0"/>
              <a:t> </a:t>
            </a:r>
            <a:r>
              <a:rPr lang="en-US" sz="1000" b="1" dirty="0"/>
              <a:t>MS announced that the multi plan </a:t>
            </a:r>
            <a:r>
              <a:rPr lang="en-US" sz="1000" dirty="0"/>
              <a:t>subnet join for virtual network integration is now </a:t>
            </a:r>
            <a:r>
              <a:rPr lang="en-US" sz="1000" b="1" dirty="0"/>
              <a:t>available in preview in all regions</a:t>
            </a:r>
            <a:r>
              <a:rPr lang="en-US" sz="1000" dirty="0"/>
              <a:t>!</a:t>
            </a:r>
          </a:p>
          <a:p>
            <a:pPr marL="171450" indent="-171450" algn="just">
              <a:buFont typeface="Arial" panose="020B0604020202020204" pitchFamily="34" charset="0"/>
              <a:buChar char="•"/>
            </a:pPr>
            <a:r>
              <a:rPr lang="en-US" sz="1000" dirty="0"/>
              <a:t>Minimum requirement for subnet size </a:t>
            </a:r>
            <a:r>
              <a:rPr lang="en-US" sz="1000" b="1" dirty="0"/>
              <a:t>will be /26.</a:t>
            </a:r>
          </a:p>
          <a:p>
            <a:pPr marL="171450" indent="-171450" algn="just">
              <a:buFont typeface="Arial" panose="020B0604020202020204" pitchFamily="34" charset="0"/>
              <a:buChar char="•"/>
            </a:pPr>
            <a:r>
              <a:rPr lang="en-US" sz="1000" dirty="0"/>
              <a:t>There is currently </a:t>
            </a:r>
            <a:r>
              <a:rPr lang="en-US" sz="1000" b="1" dirty="0"/>
              <a:t>no validation if the subnet has available IPs</a:t>
            </a:r>
            <a:r>
              <a:rPr lang="en-US" sz="1000" dirty="0"/>
              <a:t>, so you might be able to join </a:t>
            </a:r>
            <a:r>
              <a:rPr lang="en-US" sz="1000" b="1" dirty="0"/>
              <a:t>N+1 plan</a:t>
            </a:r>
            <a:r>
              <a:rPr lang="en-US" sz="1000" dirty="0"/>
              <a:t>, but the instances will </a:t>
            </a:r>
            <a:r>
              <a:rPr lang="en-US" sz="1000" b="1" dirty="0"/>
              <a:t>not get an IP</a:t>
            </a:r>
            <a:r>
              <a:rPr lang="en-US" sz="1000" dirty="0"/>
              <a:t>. </a:t>
            </a:r>
          </a:p>
          <a:p>
            <a:pPr marL="171450" indent="-171450" algn="just">
              <a:buFont typeface="Arial" panose="020B0604020202020204" pitchFamily="34" charset="0"/>
              <a:buChar char="•"/>
            </a:pPr>
            <a:r>
              <a:rPr lang="en-US" sz="1000" dirty="0"/>
              <a:t>During public preview, the web app create experience in the portal will not let </a:t>
            </a:r>
            <a:r>
              <a:rPr lang="en-US" sz="1000" b="1" dirty="0"/>
              <a:t>you join a subnet that already has an App Service plan joined with it</a:t>
            </a:r>
            <a:r>
              <a:rPr lang="en-US" sz="1000" dirty="0"/>
              <a:t>. Instead, you can use the Azure CLI or ARM to join during create. The Azure portal can be used to view your connections and make additional connections once the app is created. Alternatively, if you only want to use the portal, create the app without the connection and join it once it's created.</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a:xfrm>
            <a:off x="4433776" y="783060"/>
            <a:ext cx="4365038" cy="2080790"/>
          </a:xfrm>
        </p:spPr>
        <p:txBody>
          <a:bodyPr/>
          <a:lstStyle/>
          <a:p>
            <a:pPr algn="just"/>
            <a:r>
              <a:rPr lang="en-US" sz="1000" dirty="0">
                <a:hlinkClick r:id="rId2"/>
              </a:rPr>
              <a:t>MazeBolt RADAR™ DDoS testing</a:t>
            </a:r>
            <a:endParaRPr lang="en-US" sz="1000" dirty="0"/>
          </a:p>
          <a:p>
            <a:pPr algn="just"/>
            <a:r>
              <a:rPr lang="en-US" sz="1000" dirty="0"/>
              <a:t>Microsoft introduced a new collaboration with MazeBolt, giving a new option for DDoS simulation testing. With the unique MazeBolt RADAR™ platform, it is possible to non-disruptively and continuously validate entire external attack surface for DDoS vulnerabilities without any interruption to your production environment. </a:t>
            </a:r>
          </a:p>
          <a:p>
            <a:pPr algn="just"/>
            <a:r>
              <a:rPr lang="en-US" sz="1000" dirty="0"/>
              <a:t>The MazeBolt RADAR platform uses patented non-disruptive DDoS attack simulations that can cover an organization's entire attack surface. Due to the underlying technology RADAR is built upon, the platform takes DDoS attack simulation to a new level by automatically and continuously using thousands of attack simulations (of all known attack vectors) to identify and enable the elimination of DDoS vulnerabilities before a damaging attack interrupts business continuity.</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a:xfrm>
            <a:off x="342900" y="783060"/>
            <a:ext cx="3955312" cy="4047120"/>
          </a:xfrm>
        </p:spPr>
        <p:txBody>
          <a:bodyPr/>
          <a:lstStyle/>
          <a:p>
            <a:r>
              <a:rPr lang="en-US" dirty="0">
                <a:hlinkClick r:id="rId3"/>
              </a:rPr>
              <a:t>Azure Spring Apps feature updates in Q1 2024</a:t>
            </a:r>
            <a:endParaRPr lang="en-US" dirty="0"/>
          </a:p>
          <a:p>
            <a:pPr marL="171450" indent="-171450" algn="just">
              <a:buFont typeface="Arial" panose="020B0604020202020204" pitchFamily="34" charset="0"/>
              <a:buChar char="•"/>
            </a:pPr>
            <a:r>
              <a:rPr lang="en-US" dirty="0"/>
              <a:t>Save up to 47%: Azure Spring Apps Enterprise is now eligible for Azure Savings plan - All Azure Spring Apps regions under the Enterprise plan are eligible for substantial cost savings – 20% for one year and 47% for three years – when you commit to Azure savings Plan</a:t>
            </a:r>
          </a:p>
          <a:p>
            <a:pPr marL="171450" indent="-171450" algn="just">
              <a:buFont typeface="Arial" panose="020B0604020202020204" pitchFamily="34" charset="0"/>
              <a:buChar char="•"/>
            </a:pPr>
            <a:r>
              <a:rPr lang="en-US" dirty="0"/>
              <a:t>Azure CLI supports to stream log of Spring Cloud Gateway - This feature allows to fetch the log of Spring Cloud Gateway in real-time for diagnosis purposes</a:t>
            </a:r>
          </a:p>
          <a:p>
            <a:pPr marL="171450" indent="-171450" algn="just">
              <a:buFont typeface="Arial" panose="020B0604020202020204" pitchFamily="34" charset="0"/>
              <a:buChar char="•"/>
            </a:pPr>
            <a:r>
              <a:rPr lang="en-US" dirty="0"/>
              <a:t>Azure CLI supports to stream log of Application Configuration Service - the feature allows to retrieve the log of the Application Configuration Service using Azure CLI, making it possible to detect any configuration updates</a:t>
            </a:r>
          </a:p>
          <a:p>
            <a:pPr marL="171450" indent="-171450" algn="just">
              <a:buFont typeface="Arial" panose="020B0604020202020204" pitchFamily="34" charset="0"/>
              <a:buChar char="•"/>
            </a:pPr>
            <a:r>
              <a:rPr lang="en-US" dirty="0"/>
              <a:t>Showing version of </a:t>
            </a:r>
            <a:r>
              <a:rPr lang="en-US" dirty="0" err="1"/>
              <a:t>buildpacks</a:t>
            </a:r>
            <a:r>
              <a:rPr lang="en-US" dirty="0"/>
              <a:t> - The latest feature added to </a:t>
            </a:r>
            <a:r>
              <a:rPr lang="en-US" dirty="0" err="1"/>
              <a:t>buildpacks</a:t>
            </a:r>
            <a:r>
              <a:rPr lang="en-US" dirty="0"/>
              <a:t> assists in comprehending the version utilized and diagnosing issues associated with the build process.</a:t>
            </a:r>
          </a:p>
          <a:p>
            <a:pPr marL="171450" indent="-171450" algn="just">
              <a:buFont typeface="Arial" panose="020B0604020202020204" pitchFamily="34" charset="0"/>
              <a:buChar char="•"/>
            </a:pPr>
            <a:r>
              <a:rPr lang="en-US" dirty="0"/>
              <a:t>Enhanced troubleshooting of Application Configuration Service – now it is possible to view the linked configMap to apps directly to further assist in troubleshooting issues of unrefreshed configurations and also you can export configuration files pulled by the Application Configuration Service from upstream Git repositories to local environment through Azure CLI which helps examine the content and use configuration files for local development</a:t>
            </a:r>
          </a:p>
          <a:p>
            <a:endParaRPr lang="en-US" dirty="0"/>
          </a:p>
        </p:txBody>
      </p:sp>
      <p:pic>
        <p:nvPicPr>
          <p:cNvPr id="8194" name="Picture 2" descr="thumbnail image 2 of blog post titled &#10; &#10; &#10;  &#10; &#10; &#10; &#10;    &#10;  &#10;   &#10;    &#10;      &#10;       Microsoft announces new collaboration with MazeBolt RADAR™ DDoS testing&#10;       &#10;      &#10;     &#10;   &#10;  &#10; &#10;   &#10; &#10; &#10; &#10; &#10; &#10;">
            <a:extLst>
              <a:ext uri="{FF2B5EF4-FFF2-40B4-BE49-F238E27FC236}">
                <a16:creationId xmlns:a16="http://schemas.microsoft.com/office/drawing/2014/main" id="{33ACD450-981F-0F5B-F6DC-EF52547138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4874" y="2863850"/>
            <a:ext cx="3962842" cy="190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2"/>
              </a:rPr>
              <a:t>Azure Virtual Desktop for Azure Stack HCI now has </a:t>
            </a:r>
            <a:r>
              <a:rPr lang="en-US" dirty="0" err="1">
                <a:hlinkClick r:id="rId2"/>
              </a:rPr>
              <a:t>autoscale</a:t>
            </a:r>
            <a:endParaRPr lang="en-US" dirty="0"/>
          </a:p>
          <a:p>
            <a:pPr algn="just"/>
            <a:r>
              <a:rPr lang="en-US" dirty="0"/>
              <a:t>MS announced that </a:t>
            </a:r>
            <a:r>
              <a:rPr lang="en-US" dirty="0" err="1"/>
              <a:t>autoscale</a:t>
            </a:r>
            <a:r>
              <a:rPr lang="en-US" dirty="0"/>
              <a:t> support on Azure Virtual Desktop for Azure Stack HCI is now in public preview. With the Azure Virtual Desktop </a:t>
            </a:r>
            <a:r>
              <a:rPr lang="en-US" dirty="0" err="1"/>
              <a:t>autoscale</a:t>
            </a:r>
            <a:r>
              <a:rPr lang="en-US" dirty="0"/>
              <a:t> feature, organizations running virtualized desktops and apps on-premises, at the edge or in their datacenter, can optimize costs by turning off idle Azure Virtual Desktop session hosts running on Azure Stack HCI.</a:t>
            </a:r>
          </a:p>
          <a:p>
            <a:pPr algn="just"/>
            <a:r>
              <a:rPr lang="en-US" dirty="0" err="1"/>
              <a:t>Autoscale</a:t>
            </a:r>
            <a:r>
              <a:rPr lang="en-US" dirty="0"/>
              <a:t> is Azure Virtual Desktop’s native scaling solution that automatically starts session hosts according to schedule or using Start VM on Connect and then turning off session hosts based on capacity threshold or user session state (log off/disconnect) defined in the scaling plan. </a:t>
            </a:r>
          </a:p>
          <a:p>
            <a:pPr algn="just"/>
            <a:r>
              <a:rPr lang="en-US" dirty="0"/>
              <a:t>The following capabilities are new in public preview with Azure Virtual Desktop </a:t>
            </a:r>
            <a:r>
              <a:rPr lang="en-US" dirty="0" err="1"/>
              <a:t>autoscale</a:t>
            </a:r>
            <a:r>
              <a:rPr lang="en-US" dirty="0"/>
              <a:t>:</a:t>
            </a:r>
          </a:p>
          <a:p>
            <a:pPr marL="171450" indent="-171450" algn="just">
              <a:buFont typeface="Arial" panose="020B0604020202020204" pitchFamily="34" charset="0"/>
              <a:buChar char="•"/>
            </a:pPr>
            <a:r>
              <a:rPr lang="en-US" dirty="0"/>
              <a:t>It is now possible to assign a scaling plan to an Azure Virtual Desktop host pool with Azure Stack HCI VMs to scale session host Azure Stack HCI VMs in a host pool up or down, according to schedule to optimize costs.</a:t>
            </a:r>
          </a:p>
          <a:p>
            <a:pPr marL="171450" indent="-171450" algn="just">
              <a:buFont typeface="Arial" panose="020B0604020202020204" pitchFamily="34" charset="0"/>
              <a:buChar char="•"/>
            </a:pPr>
            <a:r>
              <a:rPr lang="en-US" dirty="0"/>
              <a:t>This feature supports both pooled and personal host pools with Azure Stack HCI VMs.</a:t>
            </a:r>
          </a:p>
          <a:p>
            <a:pPr algn="just"/>
            <a:endParaRPr lang="en-US" dirty="0"/>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570857" y="3054350"/>
            <a:ext cx="4365038" cy="1234070"/>
          </a:xfrm>
        </p:spPr>
        <p:txBody>
          <a:bodyPr/>
          <a:lstStyle/>
          <a:p>
            <a:pPr algn="just"/>
            <a:r>
              <a:rPr lang="en-US" sz="1000" dirty="0">
                <a:hlinkClick r:id="rId2"/>
              </a:rPr>
              <a:t>Public Preview: Mirroring Azure Cosmos DB in Microsoft Fabric</a:t>
            </a:r>
            <a:endParaRPr lang="en-US" sz="1000" dirty="0"/>
          </a:p>
          <a:p>
            <a:pPr algn="just"/>
            <a:r>
              <a:rPr lang="en-US" sz="1000" dirty="0"/>
              <a:t>Now it is possible to </a:t>
            </a:r>
            <a:r>
              <a:rPr lang="en-US" sz="1000" b="1" dirty="0"/>
              <a:t>sync</a:t>
            </a:r>
            <a:r>
              <a:rPr lang="en-US" sz="1000" dirty="0"/>
              <a:t> </a:t>
            </a:r>
            <a:r>
              <a:rPr lang="en-US" sz="1000" b="1" dirty="0"/>
              <a:t>Azure Cosmos DB data </a:t>
            </a:r>
            <a:r>
              <a:rPr lang="en-US" sz="1000" dirty="0"/>
              <a:t>into </a:t>
            </a:r>
            <a:r>
              <a:rPr lang="en-US" sz="1000" b="1" dirty="0"/>
              <a:t>Microsoft </a:t>
            </a:r>
            <a:r>
              <a:rPr lang="en-US" sz="1000" b="1" dirty="0" err="1"/>
              <a:t>OneLake</a:t>
            </a:r>
            <a:r>
              <a:rPr lang="en-US" sz="1000" dirty="0"/>
              <a:t>. Mirroring allows to get near real-time analytics on Cosmos DB data without impacting the performance of transactional workloads.</a:t>
            </a:r>
          </a:p>
          <a:p>
            <a:pPr algn="just"/>
            <a:r>
              <a:rPr lang="en-US" sz="1000" dirty="0"/>
              <a:t>Data from Cosmos DB is incrementally </a:t>
            </a:r>
            <a:r>
              <a:rPr lang="en-US" sz="1000" b="1" dirty="0"/>
              <a:t>replicated in </a:t>
            </a:r>
            <a:r>
              <a:rPr lang="en-US" sz="1000" b="1" dirty="0" err="1"/>
              <a:t>OneLake</a:t>
            </a:r>
            <a:r>
              <a:rPr lang="en-US" sz="1000" dirty="0"/>
              <a:t>, in Delta Parquet format, without the need for complex ETL pipelines.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053220"/>
          </a:xfrm>
        </p:spPr>
        <p:txBody>
          <a:bodyPr/>
          <a:lstStyle/>
          <a:p>
            <a:pPr algn="just"/>
            <a:r>
              <a:rPr lang="en-US" dirty="0">
                <a:hlinkClick r:id="rId3"/>
              </a:rPr>
              <a:t>General availability: Elastic Jobs in Azure SQL Database</a:t>
            </a:r>
            <a:endParaRPr lang="en-US" dirty="0"/>
          </a:p>
          <a:p>
            <a:pPr algn="just"/>
            <a:r>
              <a:rPr lang="en-US" dirty="0"/>
              <a:t>Elastic Jobs is a fully integrated </a:t>
            </a:r>
            <a:r>
              <a:rPr lang="en-US" b="1" dirty="0"/>
              <a:t>Azure SQL database service </a:t>
            </a:r>
            <a:r>
              <a:rPr lang="en-US" dirty="0"/>
              <a:t>that allows you to automate and manage administrative tasks </a:t>
            </a:r>
            <a:r>
              <a:rPr lang="en-US" b="1" dirty="0"/>
              <a:t>across multiple SQL databases </a:t>
            </a:r>
            <a:r>
              <a:rPr lang="en-US" dirty="0"/>
              <a:t>in a secure, scalable way. It can run one or more </a:t>
            </a:r>
            <a:r>
              <a:rPr lang="en-US" b="1" dirty="0"/>
              <a:t>T-SQL job scripts </a:t>
            </a:r>
            <a:r>
              <a:rPr lang="en-US" dirty="0"/>
              <a:t>in parallel using Azure portal, PowerShell, REST, or T-SQL APIs. Jobs can be run on a schedule or on-demand, targeting any tier of Azure SQL Database. Job target can include </a:t>
            </a:r>
            <a:r>
              <a:rPr lang="en-US" b="1" dirty="0"/>
              <a:t>all databases in a server</a:t>
            </a:r>
            <a:r>
              <a:rPr lang="en-US" dirty="0"/>
              <a:t>, </a:t>
            </a:r>
            <a:r>
              <a:rPr lang="en-US" b="1" dirty="0"/>
              <a:t>in an elastic pool</a:t>
            </a:r>
            <a:r>
              <a:rPr lang="en-US" dirty="0"/>
              <a:t>, </a:t>
            </a:r>
            <a:r>
              <a:rPr lang="en-US" b="1" dirty="0"/>
              <a:t>across multiple servers </a:t>
            </a:r>
            <a:r>
              <a:rPr lang="en-US" dirty="0"/>
              <a:t>and even databases across different subscriptions and geo regions on Azure. Servers and pools are dynamically enumerated at runtime, so jobs run against all databases that exist in the target group at the time of execution.</a:t>
            </a:r>
          </a:p>
        </p:txBody>
      </p:sp>
      <p:pic>
        <p:nvPicPr>
          <p:cNvPr id="1028" name="Picture 4" descr="thumbnail image 1 of blog post titled &#10; &#10; &#10;  &#10; &#10; &#10; &#10;    &#10;  &#10;   &#10;    &#10;      &#10;       General availability: Elastic Jobs in Azure SQL Database&#10;       &#10;      &#10;     &#10;   &#10;  &#10; &#10;   &#10; &#10; &#10; &#10; &#10; &#10;">
            <a:extLst>
              <a:ext uri="{FF2B5EF4-FFF2-40B4-BE49-F238E27FC236}">
                <a16:creationId xmlns:a16="http://schemas.microsoft.com/office/drawing/2014/main" id="{8820F04F-824C-B952-F7C7-B6729A8C2A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525" y="2746374"/>
            <a:ext cx="3274217" cy="205322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2C37087E-19DB-BE84-4F49-8850C2DC9D82}"/>
              </a:ext>
            </a:extLst>
          </p:cNvPr>
          <p:cNvSpPr txBox="1">
            <a:spLocks/>
          </p:cNvSpPr>
          <p:nvPr/>
        </p:nvSpPr>
        <p:spPr>
          <a:xfrm>
            <a:off x="4507357" y="855080"/>
            <a:ext cx="4365038" cy="1891294"/>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General availability: Extensible key management using Azure Key Vault for SQL Server on Linux</a:t>
            </a:r>
            <a:endParaRPr lang="en-US" sz="1000" dirty="0"/>
          </a:p>
          <a:p>
            <a:pPr algn="just"/>
            <a:r>
              <a:rPr lang="en-US" sz="1000" dirty="0"/>
              <a:t>Leveraging Azure Key Vault as part of Extensible key management (EKM) in SQL Server provides enhanced security, </a:t>
            </a:r>
            <a:r>
              <a:rPr lang="en-US" sz="1000" b="1" dirty="0"/>
              <a:t>simplified key management</a:t>
            </a:r>
            <a:r>
              <a:rPr lang="en-US" sz="1000" dirty="0"/>
              <a:t>, compliance support, and seamless integration with Azure services.  </a:t>
            </a:r>
          </a:p>
          <a:p>
            <a:pPr algn="just"/>
            <a:r>
              <a:rPr lang="en-US" sz="1000" dirty="0"/>
              <a:t>With the release of EKM using Azure Key Vault for SQL Server on Linux , it is possible to use a </a:t>
            </a:r>
            <a:r>
              <a:rPr lang="en-US" sz="1000" b="1" dirty="0"/>
              <a:t>centralized key storage and streamlined operations </a:t>
            </a:r>
            <a:r>
              <a:rPr lang="en-US" sz="1000" dirty="0"/>
              <a:t>while maintaining data security and compliance. This feature allows to </a:t>
            </a:r>
            <a:r>
              <a:rPr lang="en-US" sz="1000" b="1" dirty="0"/>
              <a:t>manage encryption keys outside </a:t>
            </a:r>
            <a:r>
              <a:rPr lang="en-US" sz="1000" dirty="0"/>
              <a:t>of SQL Server using </a:t>
            </a:r>
            <a:r>
              <a:rPr lang="en-US" sz="1000" b="1" dirty="0"/>
              <a:t>Azure Key Vaults </a:t>
            </a:r>
            <a:r>
              <a:rPr lang="en-US" sz="1000" dirty="0"/>
              <a:t>and is available for SQL Server </a:t>
            </a:r>
            <a:r>
              <a:rPr lang="en-US" sz="1000" b="1" dirty="0"/>
              <a:t>2022 CU12 </a:t>
            </a:r>
            <a:r>
              <a:rPr lang="en-US" sz="1000" dirty="0"/>
              <a:t>onwards.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a:xfrm>
            <a:off x="4433776" y="855081"/>
            <a:ext cx="4365038" cy="1589670"/>
          </a:xfrm>
        </p:spPr>
        <p:txBody>
          <a:bodyPr/>
          <a:lstStyle/>
          <a:p>
            <a:pPr algn="just"/>
            <a:r>
              <a:rPr lang="en-US" sz="1000" dirty="0">
                <a:hlinkClick r:id="rId2"/>
              </a:rPr>
              <a:t>Public Preview: Long-term retention for Azure Database for MySQL – Flexible Server</a:t>
            </a:r>
            <a:endParaRPr lang="en-US" sz="1000" dirty="0"/>
          </a:p>
          <a:p>
            <a:pPr algn="just"/>
            <a:r>
              <a:rPr lang="en-US" sz="1000" dirty="0"/>
              <a:t>Azure Backup and Azure Database for </a:t>
            </a:r>
            <a:r>
              <a:rPr lang="en-US" sz="1000" b="1" dirty="0"/>
              <a:t>MySQL - Flexible Server </a:t>
            </a:r>
            <a:r>
              <a:rPr lang="en-US" sz="1000" dirty="0"/>
              <a:t>services have built an enterprise-class long-term backup solution </a:t>
            </a:r>
            <a:r>
              <a:rPr lang="en-US" sz="1000" b="1" dirty="0"/>
              <a:t>for Azure Database for MySQL - Flexible </a:t>
            </a:r>
            <a:r>
              <a:rPr lang="en-US" sz="1000" dirty="0"/>
              <a:t>Server instances that retains backups </a:t>
            </a:r>
            <a:r>
              <a:rPr lang="en-US" sz="1000" b="1" dirty="0"/>
              <a:t>for up to 10 years</a:t>
            </a:r>
            <a:r>
              <a:rPr lang="en-US" sz="1000" dirty="0"/>
              <a:t>. It is possible to use long-term retention to extend the current limitation </a:t>
            </a:r>
            <a:r>
              <a:rPr lang="en-US" sz="1000" b="1" dirty="0"/>
              <a:t>of 35 days backup </a:t>
            </a:r>
            <a:r>
              <a:rPr lang="en-US" sz="1000" dirty="0"/>
              <a:t>retention to 10 years, meeting compliance and regulatory requirements. In addition to long-term retention (LTR), </a:t>
            </a:r>
            <a:r>
              <a:rPr lang="en-US" sz="1000" b="1" dirty="0"/>
              <a:t>this feature enhances the backup resiliency </a:t>
            </a:r>
            <a:r>
              <a:rPr lang="en-US" sz="1000" dirty="0"/>
              <a:t>by protecting the source data from different levels of data loss, such as accidental deletions and ransomware protection.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a:xfrm>
            <a:off x="342900" y="855081"/>
            <a:ext cx="3955312" cy="2345320"/>
          </a:xfrm>
        </p:spPr>
        <p:txBody>
          <a:bodyPr/>
          <a:lstStyle/>
          <a:p>
            <a:pPr algn="just"/>
            <a:r>
              <a:rPr lang="en-US" dirty="0">
                <a:hlinkClick r:id="rId3"/>
              </a:rPr>
              <a:t>General Availability: Virtual private network (VPN) with Azure Managed Instance for Apache Cassandra</a:t>
            </a:r>
            <a:endParaRPr lang="en-US" dirty="0"/>
          </a:p>
          <a:p>
            <a:pPr algn="just"/>
            <a:r>
              <a:rPr lang="en-US" dirty="0"/>
              <a:t>Azure Managed Instance for Apache Cassandra nodes requires access to many other Azure services when they're injected into virtual network. Normally, access is enabled by ensuring that virtual network has outbound access to the internet. If security </a:t>
            </a:r>
            <a:r>
              <a:rPr lang="en-US" b="1" dirty="0"/>
              <a:t>policy prohibits outbound access</a:t>
            </a:r>
            <a:r>
              <a:rPr lang="en-US" dirty="0"/>
              <a:t>, you can configure firewall rules or user-defined routes for the appropriate access.  </a:t>
            </a:r>
          </a:p>
          <a:p>
            <a:pPr algn="just"/>
            <a:r>
              <a:rPr lang="en-US" dirty="0"/>
              <a:t> However, if you have internal security concerns about </a:t>
            </a:r>
            <a:r>
              <a:rPr lang="en-US" b="1" dirty="0"/>
              <a:t>data exfiltration, </a:t>
            </a:r>
            <a:r>
              <a:rPr lang="en-US" dirty="0"/>
              <a:t>your security policy might </a:t>
            </a:r>
            <a:r>
              <a:rPr lang="en-US" b="1" dirty="0"/>
              <a:t>prohibit direct access to these services </a:t>
            </a:r>
            <a:r>
              <a:rPr lang="en-US" dirty="0"/>
              <a:t>from your virtual network. By using a </a:t>
            </a:r>
            <a:r>
              <a:rPr lang="en-US" b="1" dirty="0"/>
              <a:t>virtual private network (VPN) </a:t>
            </a:r>
            <a:r>
              <a:rPr lang="en-US" dirty="0"/>
              <a:t>with </a:t>
            </a:r>
            <a:r>
              <a:rPr lang="en-US" b="1" dirty="0"/>
              <a:t>Azure Managed Instance for Apache Cassandra, </a:t>
            </a:r>
            <a:r>
              <a:rPr lang="en-US" dirty="0"/>
              <a:t>you can ensure that data nodes in the virtual network communicate with only a single VPN endpoint, with no direct access to any other services. </a:t>
            </a:r>
          </a:p>
        </p:txBody>
      </p:sp>
      <p:pic>
        <p:nvPicPr>
          <p:cNvPr id="3074" name="Picture 2" descr="Screenshot of a vpn design.">
            <a:extLst>
              <a:ext uri="{FF2B5EF4-FFF2-40B4-BE49-F238E27FC236}">
                <a16:creationId xmlns:a16="http://schemas.microsoft.com/office/drawing/2014/main" id="{E84A8A32-19B6-B798-0D5E-977611AF07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5707" y="3268082"/>
            <a:ext cx="2987243" cy="1532518"/>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D92360B4-2AD3-D216-D7C5-1BD952AC7035}"/>
              </a:ext>
            </a:extLst>
          </p:cNvPr>
          <p:cNvSpPr txBox="1">
            <a:spLocks/>
          </p:cNvSpPr>
          <p:nvPr/>
        </p:nvSpPr>
        <p:spPr>
          <a:xfrm>
            <a:off x="4433776" y="2614032"/>
            <a:ext cx="4365038" cy="180556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General Availability: Azure Database for PostgreSQL - Flexible Server networking with Azure Private Link</a:t>
            </a:r>
            <a:endParaRPr lang="en-US" sz="1000" dirty="0"/>
          </a:p>
          <a:p>
            <a:pPr algn="just"/>
            <a:r>
              <a:rPr lang="en-US" sz="1000" dirty="0"/>
              <a:t>Azure Private Link is now GA and allows to create a private endpoints for Azure Database for PostgreSQL - Flexible Server bringing it inside virtual network. With Private Link, traffic between virtual network and the service travels the Microsoft backbone network. Exposing service to the public internet is no longer necessary. It is possible to use own private link service in virtual network. This feature is available in all public Azure regions where service is currently available and adds to existing networking capabilities provided by VNET injection. </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a:xfrm>
            <a:off x="342900" y="855081"/>
            <a:ext cx="3955312" cy="1869070"/>
          </a:xfrm>
        </p:spPr>
        <p:txBody>
          <a:bodyPr/>
          <a:lstStyle/>
          <a:p>
            <a:pPr algn="just"/>
            <a:r>
              <a:rPr lang="en-US" dirty="0">
                <a:hlinkClick r:id="rId2"/>
              </a:rPr>
              <a:t>Optimize Your Azure Cosmos DB Costs with New Reserved Capacity Tiers</a:t>
            </a:r>
            <a:endParaRPr lang="en-US" dirty="0"/>
          </a:p>
          <a:p>
            <a:pPr algn="just"/>
            <a:r>
              <a:rPr lang="en-US" dirty="0"/>
              <a:t>Commit to a reservation for Azure Cosmos DB resources using Azure Cosmos DB reserved capacity to save money.  Starting with new 100 RU/s option, any customer can now reduce costs using Azure Cosmos DB request units (RU/s). It is now possible to buy any quantity of the 100 RU/s reservation, at any time.  There is no limit to the number of reservations, and the purchase process is simplified in the Azure Portal. </a:t>
            </a:r>
          </a:p>
          <a:p>
            <a:pPr algn="just"/>
            <a:r>
              <a:rPr lang="en-US" dirty="0"/>
              <a:t>Azure Cosmos DB reserved capacity offers a minimum 20% discount on the provisioned throughput for resources such as databases or containers (tables, collections, and graphs). </a:t>
            </a:r>
          </a:p>
        </p:txBody>
      </p:sp>
      <p:graphicFrame>
        <p:nvGraphicFramePr>
          <p:cNvPr id="2" name="Table 1">
            <a:extLst>
              <a:ext uri="{FF2B5EF4-FFF2-40B4-BE49-F238E27FC236}">
                <a16:creationId xmlns:a16="http://schemas.microsoft.com/office/drawing/2014/main" id="{00A30EA0-1312-B1E9-07C5-3EE79C0C6659}"/>
              </a:ext>
            </a:extLst>
          </p:cNvPr>
          <p:cNvGraphicFramePr>
            <a:graphicFrameLocks noGrp="1"/>
          </p:cNvGraphicFramePr>
          <p:nvPr>
            <p:extLst>
              <p:ext uri="{D42A27DB-BD31-4B8C-83A1-F6EECF244321}">
                <p14:modId xmlns:p14="http://schemas.microsoft.com/office/powerpoint/2010/main" val="412413698"/>
              </p:ext>
            </p:extLst>
          </p:nvPr>
        </p:nvGraphicFramePr>
        <p:xfrm>
          <a:off x="444131" y="2893432"/>
          <a:ext cx="3752849" cy="1352550"/>
        </p:xfrm>
        <a:graphic>
          <a:graphicData uri="http://schemas.openxmlformats.org/drawingml/2006/table">
            <a:tbl>
              <a:tblPr/>
              <a:tblGrid>
                <a:gridCol w="920750">
                  <a:extLst>
                    <a:ext uri="{9D8B030D-6E8A-4147-A177-3AD203B41FA5}">
                      <a16:colId xmlns:a16="http://schemas.microsoft.com/office/drawing/2014/main" val="632957405"/>
                    </a:ext>
                  </a:extLst>
                </a:gridCol>
                <a:gridCol w="723900">
                  <a:extLst>
                    <a:ext uri="{9D8B030D-6E8A-4147-A177-3AD203B41FA5}">
                      <a16:colId xmlns:a16="http://schemas.microsoft.com/office/drawing/2014/main" val="177740862"/>
                    </a:ext>
                  </a:extLst>
                </a:gridCol>
                <a:gridCol w="908050">
                  <a:extLst>
                    <a:ext uri="{9D8B030D-6E8A-4147-A177-3AD203B41FA5}">
                      <a16:colId xmlns:a16="http://schemas.microsoft.com/office/drawing/2014/main" val="344559502"/>
                    </a:ext>
                  </a:extLst>
                </a:gridCol>
                <a:gridCol w="1200149">
                  <a:extLst>
                    <a:ext uri="{9D8B030D-6E8A-4147-A177-3AD203B41FA5}">
                      <a16:colId xmlns:a16="http://schemas.microsoft.com/office/drawing/2014/main" val="3085144158"/>
                    </a:ext>
                  </a:extLst>
                </a:gridCol>
              </a:tblGrid>
              <a:tr h="0">
                <a:tc>
                  <a:txBody>
                    <a:bodyPr/>
                    <a:lstStyle/>
                    <a:p>
                      <a:r>
                        <a:rPr lang="en-US" sz="1000" b="1">
                          <a:effectLst/>
                        </a:rPr>
                        <a:t>Reservation Size</a:t>
                      </a:r>
                      <a:r>
                        <a:rPr lang="en-US" sz="1000">
                          <a:effectLst/>
                        </a:rPr>
                        <a:t> </a:t>
                      </a:r>
                    </a:p>
                  </a:txBody>
                  <a:tcPr marL="47625" marR="47625" marT="47625" marB="47625"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chemeClr val="bg1"/>
                    </a:solidFill>
                  </a:tcPr>
                </a:tc>
                <a:tc>
                  <a:txBody>
                    <a:bodyPr/>
                    <a:lstStyle/>
                    <a:p>
                      <a:r>
                        <a:rPr lang="en-US" sz="1000" b="1">
                          <a:effectLst/>
                        </a:rPr>
                        <a:t>Discount Type</a:t>
                      </a:r>
                      <a:r>
                        <a:rPr lang="en-US" sz="1000">
                          <a:effectLst/>
                        </a:rPr>
                        <a:t> </a:t>
                      </a:r>
                    </a:p>
                  </a:txBody>
                  <a:tcPr marL="47625" marR="47625" marT="47625" marB="47625"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chemeClr val="bg1"/>
                    </a:solidFill>
                  </a:tcPr>
                </a:tc>
                <a:tc>
                  <a:txBody>
                    <a:bodyPr/>
                    <a:lstStyle/>
                    <a:p>
                      <a:r>
                        <a:rPr lang="en-US" sz="1000" b="1">
                          <a:effectLst/>
                        </a:rPr>
                        <a:t>One-Year Discount</a:t>
                      </a:r>
                      <a:r>
                        <a:rPr lang="en-US" sz="1000">
                          <a:effectLst/>
                        </a:rPr>
                        <a:t> </a:t>
                      </a:r>
                    </a:p>
                  </a:txBody>
                  <a:tcPr marL="47625" marR="47625" marT="47625" marB="47625"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chemeClr val="bg1"/>
                    </a:solidFill>
                  </a:tcPr>
                </a:tc>
                <a:tc>
                  <a:txBody>
                    <a:bodyPr/>
                    <a:lstStyle/>
                    <a:p>
                      <a:r>
                        <a:rPr lang="en-US" sz="1000" b="1">
                          <a:effectLst/>
                        </a:rPr>
                        <a:t>Three-Years Discount</a:t>
                      </a:r>
                      <a:r>
                        <a:rPr lang="en-US" sz="1000">
                          <a:effectLst/>
                        </a:rPr>
                        <a:t> </a:t>
                      </a:r>
                    </a:p>
                  </a:txBody>
                  <a:tcPr marL="47625" marR="47625" marT="47625" marB="47625"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chemeClr val="bg1"/>
                    </a:solidFill>
                  </a:tcPr>
                </a:tc>
                <a:extLst>
                  <a:ext uri="{0D108BD9-81ED-4DB2-BD59-A6C34878D82A}">
                    <a16:rowId xmlns:a16="http://schemas.microsoft.com/office/drawing/2014/main" val="1154502690"/>
                  </a:ext>
                </a:extLst>
              </a:tr>
              <a:tr h="0">
                <a:tc>
                  <a:txBody>
                    <a:bodyPr/>
                    <a:lstStyle/>
                    <a:p>
                      <a:r>
                        <a:rPr lang="en-US" sz="1000">
                          <a:effectLst/>
                        </a:rPr>
                        <a:t>Between 100 – 1,000,000 RU/sec </a:t>
                      </a:r>
                    </a:p>
                  </a:txBody>
                  <a:tcPr marL="47625" marR="47625" marT="47625" marB="47625"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chemeClr val="bg1"/>
                    </a:solidFill>
                  </a:tcPr>
                </a:tc>
                <a:tc>
                  <a:txBody>
                    <a:bodyPr/>
                    <a:lstStyle/>
                    <a:p>
                      <a:r>
                        <a:rPr lang="en-US" sz="1000" dirty="0">
                          <a:effectLst/>
                        </a:rPr>
                        <a:t>Fixed </a:t>
                      </a:r>
                    </a:p>
                  </a:txBody>
                  <a:tcPr marL="47625" marR="47625" marT="47625" marB="47625"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chemeClr val="bg1"/>
                    </a:solidFill>
                  </a:tcPr>
                </a:tc>
                <a:tc>
                  <a:txBody>
                    <a:bodyPr/>
                    <a:lstStyle/>
                    <a:p>
                      <a:r>
                        <a:rPr lang="en-US" sz="1000">
                          <a:effectLst/>
                        </a:rPr>
                        <a:t>20% </a:t>
                      </a:r>
                    </a:p>
                  </a:txBody>
                  <a:tcPr marL="47625" marR="47625" marT="47625" marB="47625"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chemeClr val="bg1"/>
                    </a:solidFill>
                  </a:tcPr>
                </a:tc>
                <a:tc>
                  <a:txBody>
                    <a:bodyPr/>
                    <a:lstStyle/>
                    <a:p>
                      <a:r>
                        <a:rPr lang="en-US" sz="1000">
                          <a:effectLst/>
                        </a:rPr>
                        <a:t>30% </a:t>
                      </a:r>
                    </a:p>
                  </a:txBody>
                  <a:tcPr marL="47625" marR="47625" marT="47625" marB="47625"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chemeClr val="bg1"/>
                    </a:solidFill>
                  </a:tcPr>
                </a:tc>
                <a:extLst>
                  <a:ext uri="{0D108BD9-81ED-4DB2-BD59-A6C34878D82A}">
                    <a16:rowId xmlns:a16="http://schemas.microsoft.com/office/drawing/2014/main" val="1262446729"/>
                  </a:ext>
                </a:extLst>
              </a:tr>
              <a:tr h="0">
                <a:tc>
                  <a:txBody>
                    <a:bodyPr/>
                    <a:lstStyle/>
                    <a:p>
                      <a:r>
                        <a:rPr lang="en-US" sz="1000">
                          <a:effectLst/>
                        </a:rPr>
                        <a:t>Over 1,000,000 RU/sec </a:t>
                      </a:r>
                    </a:p>
                  </a:txBody>
                  <a:tcPr marL="47625" marR="47625" marT="47625" marB="47625"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chemeClr val="bg1"/>
                    </a:solidFill>
                  </a:tcPr>
                </a:tc>
                <a:tc>
                  <a:txBody>
                    <a:bodyPr/>
                    <a:lstStyle/>
                    <a:p>
                      <a:r>
                        <a:rPr lang="en-US" sz="1000">
                          <a:effectLst/>
                        </a:rPr>
                        <a:t>Progressive </a:t>
                      </a:r>
                    </a:p>
                  </a:txBody>
                  <a:tcPr marL="47625" marR="47625" marT="47625" marB="47625"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chemeClr val="bg1"/>
                    </a:solidFill>
                  </a:tcPr>
                </a:tc>
                <a:tc>
                  <a:txBody>
                    <a:bodyPr/>
                    <a:lstStyle/>
                    <a:p>
                      <a:r>
                        <a:rPr lang="en-US" sz="1000">
                          <a:effectLst/>
                        </a:rPr>
                        <a:t>Up to 60% </a:t>
                      </a:r>
                    </a:p>
                  </a:txBody>
                  <a:tcPr marL="47625" marR="47625" marT="47625" marB="47625"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chemeClr val="bg1"/>
                    </a:solidFill>
                  </a:tcPr>
                </a:tc>
                <a:tc>
                  <a:txBody>
                    <a:bodyPr/>
                    <a:lstStyle/>
                    <a:p>
                      <a:r>
                        <a:rPr lang="en-US" sz="1000" dirty="0">
                          <a:effectLst/>
                        </a:rPr>
                        <a:t>Up to 63% </a:t>
                      </a:r>
                    </a:p>
                  </a:txBody>
                  <a:tcPr marL="47625" marR="47625" marT="47625" marB="47625" anchor="ctr">
                    <a:lnL w="9525" cap="flat" cmpd="sng" algn="ctr">
                      <a:solidFill>
                        <a:srgbClr val="D3D3D3"/>
                      </a:solidFill>
                      <a:prstDash val="solid"/>
                      <a:round/>
                      <a:headEnd type="none" w="med" len="med"/>
                      <a:tailEnd type="none" w="med" len="med"/>
                    </a:lnL>
                    <a:lnR w="9525" cap="flat" cmpd="sng" algn="ctr">
                      <a:solidFill>
                        <a:srgbClr val="D3D3D3"/>
                      </a:solidFill>
                      <a:prstDash val="solid"/>
                      <a:round/>
                      <a:headEnd type="none" w="med" len="med"/>
                      <a:tailEnd type="none" w="med" len="med"/>
                    </a:lnR>
                    <a:lnT w="9525" cap="flat" cmpd="sng" algn="ctr">
                      <a:solidFill>
                        <a:srgbClr val="D3D3D3"/>
                      </a:solidFill>
                      <a:prstDash val="solid"/>
                      <a:round/>
                      <a:headEnd type="none" w="med" len="med"/>
                      <a:tailEnd type="none" w="med" len="med"/>
                    </a:lnT>
                    <a:lnB w="9525" cap="flat" cmpd="sng" algn="ctr">
                      <a:solidFill>
                        <a:srgbClr val="D3D3D3"/>
                      </a:solidFill>
                      <a:prstDash val="solid"/>
                      <a:round/>
                      <a:headEnd type="none" w="med" len="med"/>
                      <a:tailEnd type="none" w="med" len="med"/>
                    </a:lnB>
                    <a:solidFill>
                      <a:schemeClr val="bg1"/>
                    </a:solidFill>
                  </a:tcPr>
                </a:tc>
                <a:extLst>
                  <a:ext uri="{0D108BD9-81ED-4DB2-BD59-A6C34878D82A}">
                    <a16:rowId xmlns:a16="http://schemas.microsoft.com/office/drawing/2014/main" val="2694046371"/>
                  </a:ext>
                </a:extLst>
              </a:tr>
            </a:tbl>
          </a:graphicData>
        </a:graphic>
      </p:graphicFrame>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78F22-A9E3-2B6E-58E1-F0D0E1E104E0}"/>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A1E796A-EE79-410E-046D-1D63E445E96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ED4F9DC-B482-0291-E516-FC62C0D1927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3960749-A6C0-6C05-2CF4-B9E16BFA36F2}"/>
              </a:ext>
            </a:extLst>
          </p:cNvPr>
          <p:cNvSpPr>
            <a:spLocks noGrp="1"/>
          </p:cNvSpPr>
          <p:nvPr>
            <p:ph type="body" sz="quarter" idx="16"/>
          </p:nvPr>
        </p:nvSpPr>
        <p:spPr>
          <a:xfrm>
            <a:off x="342900" y="855081"/>
            <a:ext cx="3955312" cy="2535820"/>
          </a:xfrm>
        </p:spPr>
        <p:txBody>
          <a:bodyPr/>
          <a:lstStyle/>
          <a:p>
            <a:pPr algn="just"/>
            <a:r>
              <a:rPr lang="en-US" dirty="0">
                <a:hlinkClick r:id="rId2"/>
              </a:rPr>
              <a:t>Announcing MQTT Last Will and Testament Public Preview in Azure Event Grid</a:t>
            </a:r>
            <a:endParaRPr lang="en-US" dirty="0"/>
          </a:p>
          <a:p>
            <a:pPr algn="just"/>
            <a:r>
              <a:rPr lang="en-US" dirty="0"/>
              <a:t>MS announced the public preview release of the </a:t>
            </a:r>
            <a:r>
              <a:rPr lang="en-US" b="1" dirty="0"/>
              <a:t>Last Will and Testament (LWT) support </a:t>
            </a:r>
            <a:r>
              <a:rPr lang="en-US" dirty="0"/>
              <a:t>in Azure Event Grid's MQTT broker capability, in compliance with the </a:t>
            </a:r>
            <a:r>
              <a:rPr lang="en-US" b="1" dirty="0"/>
              <a:t>MQTTv3.1.1</a:t>
            </a:r>
            <a:r>
              <a:rPr lang="en-US" dirty="0"/>
              <a:t> and </a:t>
            </a:r>
            <a:r>
              <a:rPr lang="en-US" b="1" dirty="0"/>
              <a:t>MQTTv5</a:t>
            </a:r>
            <a:r>
              <a:rPr lang="en-US" dirty="0"/>
              <a:t> specifications. </a:t>
            </a:r>
            <a:r>
              <a:rPr lang="en-US" b="1" dirty="0"/>
              <a:t>LWT</a:t>
            </a:r>
            <a:r>
              <a:rPr lang="en-US" dirty="0"/>
              <a:t> enables your </a:t>
            </a:r>
            <a:r>
              <a:rPr lang="en-US" b="1" dirty="0"/>
              <a:t>MQTT</a:t>
            </a:r>
            <a:r>
              <a:rPr lang="en-US" dirty="0"/>
              <a:t> clients to </a:t>
            </a:r>
            <a:r>
              <a:rPr lang="en-US" b="1" dirty="0"/>
              <a:t>get notified with the abrupt disconnections </a:t>
            </a:r>
            <a:r>
              <a:rPr lang="en-US" dirty="0"/>
              <a:t>of other MQTT clients. This powerful feature ensures </a:t>
            </a:r>
            <a:r>
              <a:rPr lang="en-US" b="1" dirty="0"/>
              <a:t>predictable</a:t>
            </a:r>
            <a:r>
              <a:rPr lang="en-US" dirty="0"/>
              <a:t> and </a:t>
            </a:r>
            <a:r>
              <a:rPr lang="en-US" b="1" dirty="0"/>
              <a:t>reliable</a:t>
            </a:r>
            <a:r>
              <a:rPr lang="en-US" dirty="0"/>
              <a:t> flow of communication </a:t>
            </a:r>
            <a:r>
              <a:rPr lang="en-US" b="1" dirty="0"/>
              <a:t>among MQTT clients </a:t>
            </a:r>
            <a:r>
              <a:rPr lang="en-US" dirty="0"/>
              <a:t>during unexpected disconnections, which is valuable for scenarios where real-time communication and coordinated actions are critical.</a:t>
            </a:r>
          </a:p>
          <a:p>
            <a:pPr algn="just"/>
            <a:r>
              <a:rPr lang="en-US" dirty="0"/>
              <a:t>When a client connects to the MQTT broker, it can specify a will message, will topic, and the rest of the will properties in the CONNECT packet. If the client disconnects gracefully through the MQTT DISCONNECT packet with reason code 0x00, the will message is discarded. </a:t>
            </a:r>
          </a:p>
        </p:txBody>
      </p:sp>
      <p:pic>
        <p:nvPicPr>
          <p:cNvPr id="9218" name="Picture 2" descr="thumbnail image 1 of blog post titled &#10; &#10; &#10;  &#10; &#10; &#10; &#10;    &#10;  &#10;   &#10;    &#10;      &#10;       Announcing MQTT Last Will and Testament Public Preview in Azure Event Grid&#10;       &#10;      &#10;     &#10;   &#10;  &#10; &#10;   &#10; &#10; &#10; &#10; &#10; &#10;">
            <a:extLst>
              <a:ext uri="{FF2B5EF4-FFF2-40B4-BE49-F238E27FC236}">
                <a16:creationId xmlns:a16="http://schemas.microsoft.com/office/drawing/2014/main" id="{2CA3EB72-F12F-A78E-DFF1-2CCFA05AB6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431" y="3483217"/>
            <a:ext cx="3778250" cy="1225307"/>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1DF1A36F-4250-259D-24AE-F82FE69A7F7E}"/>
              </a:ext>
            </a:extLst>
          </p:cNvPr>
          <p:cNvSpPr txBox="1">
            <a:spLocks/>
          </p:cNvSpPr>
          <p:nvPr/>
        </p:nvSpPr>
        <p:spPr>
          <a:xfrm>
            <a:off x="4570857"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Native Delta Lake Output Now Generally Available in Azure Stream Analytics</a:t>
            </a:r>
            <a:endParaRPr lang="en-US" dirty="0"/>
          </a:p>
          <a:p>
            <a:pPr algn="just"/>
            <a:r>
              <a:rPr lang="en-US" dirty="0"/>
              <a:t>MS announced the native support for </a:t>
            </a:r>
            <a:r>
              <a:rPr lang="en-US" b="1" dirty="0"/>
              <a:t>Delta Lake output in Azure Stream </a:t>
            </a:r>
            <a:r>
              <a:rPr lang="en-US" dirty="0"/>
              <a:t>Analytics is now </a:t>
            </a:r>
            <a:r>
              <a:rPr lang="en-US" b="1" dirty="0"/>
              <a:t>generally available</a:t>
            </a:r>
            <a:r>
              <a:rPr lang="en-US" dirty="0"/>
              <a:t>. </a:t>
            </a:r>
          </a:p>
          <a:p>
            <a:pPr algn="just"/>
            <a:r>
              <a:rPr lang="en-US" dirty="0"/>
              <a:t>Delta Lake is a popular format utilized by enterprises to construct their </a:t>
            </a:r>
            <a:r>
              <a:rPr lang="en-US" dirty="0" err="1"/>
              <a:t>lakehouses</a:t>
            </a:r>
            <a:r>
              <a:rPr lang="en-US" dirty="0"/>
              <a:t>, as it enhances reliability, quality, and performance within data lakes. With the native </a:t>
            </a:r>
            <a:r>
              <a:rPr lang="en-US" b="1" dirty="0"/>
              <a:t>Delta Lake output connector in Stream Analytics</a:t>
            </a:r>
            <a:r>
              <a:rPr lang="en-US" dirty="0"/>
              <a:t>, you can effortlessly write streaming data directly to your Delta Lake tables without the need to write a single line of code. This connector is optimized for high-speed ingestion into </a:t>
            </a:r>
            <a:r>
              <a:rPr lang="en-US" b="1" dirty="0"/>
              <a:t>Delta tables </a:t>
            </a:r>
            <a:r>
              <a:rPr lang="en-US" dirty="0"/>
              <a:t>in append mode and also ensures exactly-once semantics, guaranteeing that no data is lost or duplicated. </a:t>
            </a:r>
          </a:p>
        </p:txBody>
      </p:sp>
      <p:sp>
        <p:nvSpPr>
          <p:cNvPr id="3" name="Text Placeholder 13">
            <a:extLst>
              <a:ext uri="{FF2B5EF4-FFF2-40B4-BE49-F238E27FC236}">
                <a16:creationId xmlns:a16="http://schemas.microsoft.com/office/drawing/2014/main" id="{CC4E82A8-1313-67F1-D62D-22971A3D1C6D}"/>
              </a:ext>
            </a:extLst>
          </p:cNvPr>
          <p:cNvSpPr txBox="1">
            <a:spLocks/>
          </p:cNvSpPr>
          <p:nvPr/>
        </p:nvSpPr>
        <p:spPr>
          <a:xfrm>
            <a:off x="342900" y="855080"/>
            <a:ext cx="3955312" cy="25358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2"/>
              </a:rPr>
              <a:t>Announcing MQTT Last Will and Testament Public Preview in Azure Event Grid</a:t>
            </a:r>
            <a:endParaRPr lang="en-US" dirty="0"/>
          </a:p>
          <a:p>
            <a:pPr algn="just"/>
            <a:r>
              <a:rPr lang="en-US" dirty="0"/>
              <a:t>MS announced the public preview release of the </a:t>
            </a:r>
            <a:r>
              <a:rPr lang="en-US" b="1" dirty="0"/>
              <a:t>Last Will and Testament (LWT) support </a:t>
            </a:r>
            <a:r>
              <a:rPr lang="en-US" dirty="0"/>
              <a:t>in Azure Event Grid's MQTT broker capability, in compliance with the </a:t>
            </a:r>
            <a:r>
              <a:rPr lang="en-US" b="1" dirty="0"/>
              <a:t>MQTTv3.1.1</a:t>
            </a:r>
            <a:r>
              <a:rPr lang="en-US" dirty="0"/>
              <a:t> and </a:t>
            </a:r>
            <a:r>
              <a:rPr lang="en-US" b="1" dirty="0"/>
              <a:t>MQTTv5</a:t>
            </a:r>
            <a:r>
              <a:rPr lang="en-US" dirty="0"/>
              <a:t> specifications. </a:t>
            </a:r>
            <a:r>
              <a:rPr lang="en-US" b="1" dirty="0"/>
              <a:t>LWT</a:t>
            </a:r>
            <a:r>
              <a:rPr lang="en-US" dirty="0"/>
              <a:t> enables your </a:t>
            </a:r>
            <a:r>
              <a:rPr lang="en-US" b="1" dirty="0"/>
              <a:t>MQTT</a:t>
            </a:r>
            <a:r>
              <a:rPr lang="en-US" dirty="0"/>
              <a:t> clients to </a:t>
            </a:r>
            <a:r>
              <a:rPr lang="en-US" b="1" dirty="0"/>
              <a:t>get notified with the abrupt disconnections </a:t>
            </a:r>
            <a:r>
              <a:rPr lang="en-US" dirty="0"/>
              <a:t>of other MQTT clients. This powerful feature ensures </a:t>
            </a:r>
            <a:r>
              <a:rPr lang="en-US" b="1" dirty="0"/>
              <a:t>predictable</a:t>
            </a:r>
            <a:r>
              <a:rPr lang="en-US" dirty="0"/>
              <a:t> and </a:t>
            </a:r>
            <a:r>
              <a:rPr lang="en-US" b="1" dirty="0"/>
              <a:t>reliable</a:t>
            </a:r>
            <a:r>
              <a:rPr lang="en-US" dirty="0"/>
              <a:t> flow of communication </a:t>
            </a:r>
            <a:r>
              <a:rPr lang="en-US" b="1" dirty="0"/>
              <a:t>among MQTT clients </a:t>
            </a:r>
            <a:r>
              <a:rPr lang="en-US" dirty="0"/>
              <a:t>during unexpected disconnections, which is valuable for scenarios where real-time communication and coordinated actions are critical.</a:t>
            </a:r>
          </a:p>
          <a:p>
            <a:pPr algn="just"/>
            <a:r>
              <a:rPr lang="en-US" dirty="0"/>
              <a:t>When a client connects to the MQTT broker, it can specify a will message, will topic, and the rest of the will properties in the CONNECT packet. If the client disconnects gracefully through the MQTT DISCONNECT packet with reason code 0x00, the will message is discarded. </a:t>
            </a:r>
          </a:p>
        </p:txBody>
      </p:sp>
      <p:pic>
        <p:nvPicPr>
          <p:cNvPr id="4" name="Picture 2" descr="thumbnail image 1 of blog post titled &#10; &#10; &#10;  &#10; &#10; &#10; &#10;    &#10;  &#10;   &#10;    &#10;      &#10;       Announcing MQTT Last Will and Testament Public Preview in Azure Event Grid&#10;       &#10;      &#10;     &#10;   &#10;  &#10; &#10;   &#10; &#10; &#10; &#10; &#10; &#10;">
            <a:extLst>
              <a:ext uri="{FF2B5EF4-FFF2-40B4-BE49-F238E27FC236}">
                <a16:creationId xmlns:a16="http://schemas.microsoft.com/office/drawing/2014/main" id="{D464D702-85F6-9D23-A8D3-68811E5289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431" y="3483216"/>
            <a:ext cx="3778250" cy="1225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9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endParaRPr lang="en-US" dirty="0"/>
          </a:p>
        </p:txBody>
      </p:sp>
      <p:pic>
        <p:nvPicPr>
          <p:cNvPr id="1028" name="Picture 4" descr="Microsoft's main developer conference Build reportedly coming May 21-23 -  Neowin">
            <a:extLst>
              <a:ext uri="{FF2B5EF4-FFF2-40B4-BE49-F238E27FC236}">
                <a16:creationId xmlns:a16="http://schemas.microsoft.com/office/drawing/2014/main" id="{C6B2AB96-D4FB-8BBE-43C6-36D3034D5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514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BB758-24BC-C7E4-BF87-3DCA23EF45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D05302F-8CC9-E6C3-B3FE-2196226826D5}"/>
              </a:ext>
            </a:extLst>
          </p:cNvPr>
          <p:cNvSpPr>
            <a:spLocks noGrp="1"/>
          </p:cNvSpPr>
          <p:nvPr>
            <p:ph type="body" sz="quarter" idx="10"/>
          </p:nvPr>
        </p:nvSpPr>
        <p:spPr>
          <a:xfrm>
            <a:off x="342900" y="3003550"/>
            <a:ext cx="3955312" cy="1739899"/>
          </a:xfrm>
        </p:spPr>
        <p:txBody>
          <a:bodyPr/>
          <a:lstStyle/>
          <a:p>
            <a:pPr marL="171450" indent="-171450">
              <a:buFont typeface="Arial" panose="020B0604020202020204" pitchFamily="34" charset="0"/>
              <a:buChar char="•"/>
            </a:pPr>
            <a:r>
              <a:rPr lang="en-US" sz="1000" dirty="0"/>
              <a:t>Active Directory/AD</a:t>
            </a:r>
          </a:p>
          <a:p>
            <a:pPr marL="514350" lvl="1" indent="-171450">
              <a:buFont typeface="Arial" panose="020B0604020202020204" pitchFamily="34" charset="0"/>
              <a:buChar char="•"/>
            </a:pPr>
            <a:r>
              <a:rPr lang="en-US" sz="1000" dirty="0">
                <a:latin typeface="+mj-lt"/>
              </a:rPr>
              <a:t>LADP support for TLS1.3</a:t>
            </a:r>
          </a:p>
          <a:p>
            <a:pPr marL="514350" lvl="1" indent="-171450">
              <a:buFont typeface="Arial" panose="020B0604020202020204" pitchFamily="34" charset="0"/>
              <a:buChar char="•"/>
            </a:pPr>
            <a:r>
              <a:rPr lang="en-US" sz="1000" dirty="0">
                <a:latin typeface="+mj-lt"/>
              </a:rPr>
              <a:t>LDAP prefers encryption by default.</a:t>
            </a:r>
          </a:p>
          <a:p>
            <a:pPr marL="514350" lvl="1" indent="-171450">
              <a:buFont typeface="Arial" panose="020B0604020202020204" pitchFamily="34" charset="0"/>
              <a:buChar char="•"/>
            </a:pPr>
            <a:r>
              <a:rPr lang="en-US" sz="1000" dirty="0">
                <a:latin typeface="+mj-lt"/>
              </a:rPr>
              <a:t>Kerberos support for AES SHA 256/384</a:t>
            </a:r>
          </a:p>
          <a:p>
            <a:pPr marL="514350" lvl="1" indent="-171450">
              <a:buFont typeface="Arial" panose="020B0604020202020204" pitchFamily="34" charset="0"/>
              <a:buChar char="•"/>
            </a:pPr>
            <a:r>
              <a:rPr lang="en-US" sz="1000" dirty="0">
                <a:latin typeface="+mj-lt"/>
              </a:rPr>
              <a:t>32 K DB Page sizes</a:t>
            </a:r>
          </a:p>
          <a:p>
            <a:pPr marL="514350" lvl="1" indent="-171450">
              <a:buFont typeface="Arial" panose="020B0604020202020204" pitchFamily="34" charset="0"/>
              <a:buChar char="•"/>
            </a:pPr>
            <a:r>
              <a:rPr lang="en-US" sz="1000" dirty="0">
                <a:latin typeface="+mj-lt"/>
              </a:rPr>
              <a:t>Boosted replication links get replication queue priority</a:t>
            </a:r>
          </a:p>
          <a:p>
            <a:pPr marL="514350" lvl="1" indent="-171450">
              <a:buFont typeface="Arial" panose="020B0604020202020204" pitchFamily="34" charset="0"/>
              <a:buChar char="•"/>
            </a:pPr>
            <a:r>
              <a:rPr lang="en-US" sz="1000" dirty="0">
                <a:latin typeface="+mj-lt"/>
              </a:rPr>
              <a:t>New Functional levels for forest and domain</a:t>
            </a:r>
          </a:p>
        </p:txBody>
      </p:sp>
      <p:sp>
        <p:nvSpPr>
          <p:cNvPr id="11" name="Title 10">
            <a:extLst>
              <a:ext uri="{FF2B5EF4-FFF2-40B4-BE49-F238E27FC236}">
                <a16:creationId xmlns:a16="http://schemas.microsoft.com/office/drawing/2014/main" id="{B38CC501-A225-12DF-0512-D8F6CC4E6D4E}"/>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166D860D-4F27-DA91-CAED-C08905E08AE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2A38DD5-5388-69B7-9975-14827283FDC5}"/>
              </a:ext>
            </a:extLst>
          </p:cNvPr>
          <p:cNvSpPr>
            <a:spLocks noGrp="1"/>
          </p:cNvSpPr>
          <p:nvPr>
            <p:ph type="body" sz="quarter" idx="16"/>
          </p:nvPr>
        </p:nvSpPr>
        <p:spPr>
          <a:xfrm>
            <a:off x="342900" y="855081"/>
            <a:ext cx="3955312" cy="516520"/>
          </a:xfrm>
        </p:spPr>
        <p:txBody>
          <a:bodyPr/>
          <a:lstStyle/>
          <a:p>
            <a:r>
              <a:rPr lang="en-US" dirty="0"/>
              <a:t>Windows Server Summit Wrap Up</a:t>
            </a:r>
          </a:p>
          <a:p>
            <a:pPr marL="171450" indent="-171450">
              <a:buFont typeface="Arial" panose="020B0604020202020204" pitchFamily="34" charset="0"/>
              <a:buChar char="•"/>
            </a:pPr>
            <a:r>
              <a:rPr lang="en-US" dirty="0"/>
              <a:t>Windows Server 2025 – </a:t>
            </a:r>
            <a:r>
              <a:rPr lang="en-US" dirty="0" err="1"/>
              <a:t>Hotpatching</a:t>
            </a:r>
            <a:r>
              <a:rPr lang="en-US" dirty="0"/>
              <a:t>: </a:t>
            </a:r>
          </a:p>
        </p:txBody>
      </p:sp>
      <p:pic>
        <p:nvPicPr>
          <p:cNvPr id="12292" name="Picture 4" descr="thumbnail image 1 of blog post titled &#10; &#10; &#10;  &#10; &#10; &#10; &#10;    &#10;  &#10;   &#10;    &#10;      &#10;       Windows Server Summit Wrap Up&#10;       &#10;      &#10;     &#10;   &#10;  &#10; &#10;   &#10; &#10; &#10; &#10; &#10; &#10;">
            <a:extLst>
              <a:ext uri="{FF2B5EF4-FFF2-40B4-BE49-F238E27FC236}">
                <a16:creationId xmlns:a16="http://schemas.microsoft.com/office/drawing/2014/main" id="{079AFA33-ECB4-9FE2-1A61-5B953F7C18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3856" y="1257301"/>
            <a:ext cx="3073400" cy="1642882"/>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B0841D90-D0B4-E075-0814-B87F2C0E2209}"/>
              </a:ext>
            </a:extLst>
          </p:cNvPr>
          <p:cNvSpPr txBox="1">
            <a:spLocks/>
          </p:cNvSpPr>
          <p:nvPr/>
        </p:nvSpPr>
        <p:spPr>
          <a:xfrm>
            <a:off x="4178300" y="952422"/>
            <a:ext cx="4521200" cy="11769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Arial" panose="020B0604020202020204" pitchFamily="34" charset="0"/>
              <a:buChar char="•"/>
            </a:pPr>
            <a:r>
              <a:rPr lang="en-US" sz="1000" dirty="0"/>
              <a:t>Storage</a:t>
            </a:r>
          </a:p>
          <a:p>
            <a:pPr marL="514350" lvl="1" indent="-171450">
              <a:buFont typeface="Arial" panose="020B0604020202020204" pitchFamily="34" charset="0"/>
              <a:buChar char="•"/>
            </a:pPr>
            <a:r>
              <a:rPr lang="en-US" sz="1000" dirty="0">
                <a:latin typeface="+mj-lt"/>
              </a:rPr>
              <a:t>Optimized NVME -improves performance and lower CPU utilization.</a:t>
            </a:r>
          </a:p>
          <a:p>
            <a:pPr marL="514350" lvl="1" indent="-171450">
              <a:buFont typeface="Arial" panose="020B0604020202020204" pitchFamily="34" charset="0"/>
              <a:buChar char="•"/>
            </a:pPr>
            <a:r>
              <a:rPr lang="en-US" sz="1000" dirty="0">
                <a:latin typeface="+mj-lt"/>
              </a:rPr>
              <a:t>Demo of Win 2022 vs Win 2025 on the same hardware a 70 percent performance improvement is seen</a:t>
            </a:r>
          </a:p>
          <a:p>
            <a:pPr marL="514350" lvl="1" indent="-171450">
              <a:buFont typeface="Arial" panose="020B0604020202020204" pitchFamily="34" charset="0"/>
              <a:buChar char="•"/>
            </a:pPr>
            <a:r>
              <a:rPr lang="en-US" sz="1000" dirty="0">
                <a:latin typeface="+mj-lt"/>
              </a:rPr>
              <a:t>Storage replica updates</a:t>
            </a:r>
          </a:p>
        </p:txBody>
      </p:sp>
      <p:sp>
        <p:nvSpPr>
          <p:cNvPr id="3" name="Text Placeholder 11">
            <a:extLst>
              <a:ext uri="{FF2B5EF4-FFF2-40B4-BE49-F238E27FC236}">
                <a16:creationId xmlns:a16="http://schemas.microsoft.com/office/drawing/2014/main" id="{DB416454-51A3-838E-8F40-D62AB3C7F1CD}"/>
              </a:ext>
            </a:extLst>
          </p:cNvPr>
          <p:cNvSpPr txBox="1">
            <a:spLocks/>
          </p:cNvSpPr>
          <p:nvPr/>
        </p:nvSpPr>
        <p:spPr>
          <a:xfrm>
            <a:off x="4178300" y="2336800"/>
            <a:ext cx="4521200" cy="226702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sz="1000" dirty="0"/>
              <a:t>Networking</a:t>
            </a:r>
          </a:p>
          <a:p>
            <a:pPr marL="514350" lvl="1" indent="-171450" algn="just">
              <a:buFont typeface="Arial" panose="020B0604020202020204" pitchFamily="34" charset="0"/>
              <a:buChar char="•"/>
            </a:pPr>
            <a:r>
              <a:rPr lang="en-US" sz="1000" dirty="0">
                <a:latin typeface="+mj-lt"/>
              </a:rPr>
              <a:t>Network ATC -one click deployment and drift remediation of host network configuration across the cluster.</a:t>
            </a:r>
          </a:p>
          <a:p>
            <a:pPr marL="514350" lvl="1" indent="-171450" algn="just">
              <a:buFont typeface="Arial" panose="020B0604020202020204" pitchFamily="34" charset="0"/>
              <a:buChar char="•"/>
            </a:pPr>
            <a:r>
              <a:rPr lang="en-US" sz="1000" dirty="0">
                <a:latin typeface="+mj-lt"/>
              </a:rPr>
              <a:t>Network HUD – always on alerting and remediation of operational network issues and inefficiencies.</a:t>
            </a:r>
          </a:p>
          <a:p>
            <a:pPr marL="514350" lvl="1" indent="-171450" algn="just">
              <a:buFont typeface="Arial" panose="020B0604020202020204" pitchFamily="34" charset="0"/>
              <a:buChar char="•"/>
            </a:pPr>
            <a:r>
              <a:rPr lang="en-US" sz="1000" dirty="0">
                <a:latin typeface="+mj-lt"/>
              </a:rPr>
              <a:t>SDN multisite – Stretched Site Native L2 &amp; L3 connectivity for workloads in multiple locations.</a:t>
            </a:r>
          </a:p>
          <a:p>
            <a:pPr marL="514350" lvl="1" indent="-171450" algn="just">
              <a:buFont typeface="Arial" panose="020B0604020202020204" pitchFamily="34" charset="0"/>
              <a:buChar char="•"/>
            </a:pPr>
            <a:r>
              <a:rPr lang="en-US" sz="1000" dirty="0">
                <a:latin typeface="+mj-lt"/>
              </a:rPr>
              <a:t>SDN Gateway Performance Improvements- 20-50% performance improvements with lower CPU utilization.</a:t>
            </a:r>
          </a:p>
          <a:p>
            <a:pPr marL="514350" lvl="1" indent="-171450" algn="just">
              <a:buFont typeface="Arial" panose="020B0604020202020204" pitchFamily="34" charset="0"/>
              <a:buChar char="•"/>
            </a:pPr>
            <a:r>
              <a:rPr lang="en-US" sz="1000" dirty="0">
                <a:latin typeface="+mj-lt"/>
              </a:rPr>
              <a:t>Empowering Modern AKS applications – Secure, scalable and adaptive SDN Infrastructure for Hybrid AKS.</a:t>
            </a:r>
          </a:p>
        </p:txBody>
      </p:sp>
    </p:spTree>
    <p:extLst>
      <p:ext uri="{BB962C8B-B14F-4D97-AF65-F5344CB8AC3E}">
        <p14:creationId xmlns:p14="http://schemas.microsoft.com/office/powerpoint/2010/main" val="238495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F6376-AFAE-7966-3832-BF94E416269A}"/>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8E78F44-EBA7-0070-3283-4FD74A0787A3}"/>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2FB73DF5-B435-B08A-FA0B-4E67E050E300}"/>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34A31A64-CCC6-D99D-7AF9-F1B68C99CE8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8244EA9-AA7C-544B-0E10-45F0A7930630}"/>
              </a:ext>
            </a:extLst>
          </p:cNvPr>
          <p:cNvSpPr>
            <a:spLocks noGrp="1"/>
          </p:cNvSpPr>
          <p:nvPr>
            <p:ph type="body" sz="quarter" idx="16"/>
          </p:nvPr>
        </p:nvSpPr>
        <p:spPr>
          <a:xfrm>
            <a:off x="342900" y="855081"/>
            <a:ext cx="3955312" cy="1373770"/>
          </a:xfrm>
        </p:spPr>
        <p:txBody>
          <a:bodyPr/>
          <a:lstStyle/>
          <a:p>
            <a:pPr algn="just"/>
            <a:r>
              <a:rPr lang="en-US" dirty="0">
                <a:hlinkClick r:id="rId2"/>
              </a:rPr>
              <a:t>Teams Adds Support for Customizable Group Chat Pictures</a:t>
            </a:r>
            <a:endParaRPr lang="en-US" dirty="0"/>
          </a:p>
          <a:p>
            <a:pPr algn="just"/>
            <a:r>
              <a:rPr lang="en-US" dirty="0"/>
              <a:t>Until now, group chats get a default picture generated from the profile pictures of the participants. Note that this group chat has already been renamed to clearly communicate the intention of the chat. Using appropriate names also makes group chats easier to find in the chat list because you don’t end up with a bunch of chats named after the chat participants.</a:t>
            </a:r>
          </a:p>
        </p:txBody>
      </p:sp>
      <p:pic>
        <p:nvPicPr>
          <p:cNvPr id="3" name="Picture 2">
            <a:extLst>
              <a:ext uri="{FF2B5EF4-FFF2-40B4-BE49-F238E27FC236}">
                <a16:creationId xmlns:a16="http://schemas.microsoft.com/office/drawing/2014/main" id="{5690AEDA-9283-F0BD-3E5C-ECCB63005BFC}"/>
              </a:ext>
            </a:extLst>
          </p:cNvPr>
          <p:cNvPicPr>
            <a:picLocks noChangeAspect="1"/>
          </p:cNvPicPr>
          <p:nvPr/>
        </p:nvPicPr>
        <p:blipFill>
          <a:blip r:embed="rId3"/>
          <a:stretch>
            <a:fillRect/>
          </a:stretch>
        </p:blipFill>
        <p:spPr>
          <a:xfrm>
            <a:off x="1179154" y="2144130"/>
            <a:ext cx="2847387" cy="2825750"/>
          </a:xfrm>
          <a:prstGeom prst="rect">
            <a:avLst/>
          </a:prstGeom>
        </p:spPr>
      </p:pic>
    </p:spTree>
    <p:extLst>
      <p:ext uri="{BB962C8B-B14F-4D97-AF65-F5344CB8AC3E}">
        <p14:creationId xmlns:p14="http://schemas.microsoft.com/office/powerpoint/2010/main" val="32774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743955"/>
            <a:ext cx="3955312" cy="294270"/>
          </a:xfrm>
        </p:spPr>
        <p:txBody>
          <a:bodyPr/>
          <a:lstStyle/>
          <a:p>
            <a:r>
              <a:rPr lang="en-US" dirty="0">
                <a:hlinkClick r:id="rId2"/>
              </a:rPr>
              <a:t>Microsoft Azure ExpressRoute Overview Cheat Sheet</a:t>
            </a:r>
            <a:endParaRPr lang="en-US" dirty="0"/>
          </a:p>
        </p:txBody>
      </p:sp>
      <p:pic>
        <p:nvPicPr>
          <p:cNvPr id="7170" name="Picture 2" descr="thumbnail image 1 captioned Preview Screenshot of the ExpressRoute Overview Cheat Sheet - ensure to download for High Resolution and clickable links">
            <a:extLst>
              <a:ext uri="{FF2B5EF4-FFF2-40B4-BE49-F238E27FC236}">
                <a16:creationId xmlns:a16="http://schemas.microsoft.com/office/drawing/2014/main" id="{0E3F7E69-3DD6-3A2F-4004-685DC86E4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99" y="1038225"/>
            <a:ext cx="6885026" cy="387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3043819"/>
          </a:xfrm>
        </p:spPr>
        <p:txBody>
          <a:bodyPr/>
          <a:lstStyle/>
          <a:p>
            <a:pPr algn="just"/>
            <a:r>
              <a:rPr lang="en-US" sz="1000" dirty="0">
                <a:hlinkClick r:id="rId2"/>
              </a:rPr>
              <a:t>Microsoft Graph activity logs is now generally available</a:t>
            </a:r>
            <a:endParaRPr lang="en-US" sz="1000" dirty="0"/>
          </a:p>
          <a:p>
            <a:pPr algn="just"/>
            <a:r>
              <a:rPr lang="en-US" sz="1000" dirty="0"/>
              <a:t>MS announced general availability of </a:t>
            </a:r>
            <a:r>
              <a:rPr lang="en-US" sz="1000" b="1" dirty="0"/>
              <a:t>Microsoft Graph activity logs</a:t>
            </a:r>
            <a:r>
              <a:rPr lang="en-US" sz="1000" dirty="0"/>
              <a:t>! </a:t>
            </a:r>
            <a:r>
              <a:rPr lang="en-US" sz="1000" b="1" dirty="0"/>
              <a:t>Microsoft Graph activity logs give visibility into HTTP </a:t>
            </a:r>
            <a:r>
              <a:rPr lang="en-US" sz="1000" dirty="0"/>
              <a:t>requests made to the Microsoft Graph service in tenant. With rapidly growing security threats and an increasing number of attacks, this log data source allows to perform security analysis, threat hunting, and monitor application activity in your tenant. </a:t>
            </a:r>
          </a:p>
          <a:p>
            <a:pPr algn="just"/>
            <a:r>
              <a:rPr lang="en-US" sz="1000" dirty="0"/>
              <a:t>Some common use cases include: </a:t>
            </a:r>
          </a:p>
          <a:p>
            <a:pPr marL="171450" indent="-171450" algn="just">
              <a:buFont typeface="Arial" panose="020B0604020202020204" pitchFamily="34" charset="0"/>
              <a:buChar char="•"/>
            </a:pPr>
            <a:r>
              <a:rPr lang="en-US" sz="1000" b="1" dirty="0"/>
              <a:t>Identifying the activities </a:t>
            </a:r>
            <a:r>
              <a:rPr lang="en-US" sz="1000" dirty="0"/>
              <a:t>that a compromised user account conducted in tenant. </a:t>
            </a:r>
          </a:p>
          <a:p>
            <a:pPr marL="171450" indent="-171450" algn="just">
              <a:buFont typeface="Arial" panose="020B0604020202020204" pitchFamily="34" charset="0"/>
              <a:buChar char="•"/>
            </a:pPr>
            <a:r>
              <a:rPr lang="en-US" sz="1000" b="1" dirty="0"/>
              <a:t>Building detections </a:t>
            </a:r>
            <a:r>
              <a:rPr lang="en-US" sz="1000" dirty="0"/>
              <a:t>and behavioral analysis to identify suspicious or anomalous use of Microsoft Graph APIs, such as an application enumerating all users, or making probing requests with many 403 errors. </a:t>
            </a:r>
          </a:p>
          <a:p>
            <a:pPr marL="171450" indent="-171450" algn="just">
              <a:buFont typeface="Arial" panose="020B0604020202020204" pitchFamily="34" charset="0"/>
              <a:buChar char="•"/>
            </a:pPr>
            <a:r>
              <a:rPr lang="en-US" sz="1000" b="1" dirty="0"/>
              <a:t>Investigating unexpected </a:t>
            </a:r>
            <a:r>
              <a:rPr lang="en-US" sz="1000" dirty="0"/>
              <a:t>or unnecessarily privileged assignments of application permissions. </a:t>
            </a:r>
          </a:p>
          <a:p>
            <a:pPr marL="171450" indent="-171450" algn="just">
              <a:buFont typeface="Arial" panose="020B0604020202020204" pitchFamily="34" charset="0"/>
              <a:buChar char="•"/>
            </a:pPr>
            <a:r>
              <a:rPr lang="en-US" sz="1000" b="1" dirty="0"/>
              <a:t>Identifying problematic </a:t>
            </a:r>
            <a:r>
              <a:rPr lang="en-US" sz="1000" dirty="0"/>
              <a:t>or </a:t>
            </a:r>
            <a:r>
              <a:rPr lang="en-US" sz="1000" b="1" dirty="0"/>
              <a:t>unexpected behaviors for client applications</a:t>
            </a:r>
            <a:r>
              <a:rPr lang="en-US" sz="1000" dirty="0"/>
              <a:t>, such as extreme call volumes that cause throttling for the tenant.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Defender for Cloud supports Azure Database for MySQL - Flexible Server</a:t>
            </a:r>
            <a:endParaRPr lang="en-US" dirty="0"/>
          </a:p>
          <a:p>
            <a:pPr algn="just"/>
            <a:r>
              <a:rPr lang="en-US" dirty="0"/>
              <a:t>Microsoft Defender for Cloud secures your </a:t>
            </a:r>
            <a:r>
              <a:rPr lang="en-US" b="1" dirty="0"/>
              <a:t>Azure Database for MySQL – Flexible Server</a:t>
            </a:r>
            <a:r>
              <a:rPr lang="en-US" dirty="0"/>
              <a:t> from threats without affecting the performance or availability. It lowers the risk of data breaches, attacks, and unauthorized access with security monitoring of anomalous or suspicious activities in database. It can be easily enabled from the Azure Portal to start getting security alerts and insights for Azure Database for MySQL - Flexible Server and receive recommendations to mitigate potentially harmful threats. </a:t>
            </a:r>
          </a:p>
          <a:p>
            <a:pPr algn="just"/>
            <a:r>
              <a:rPr lang="en-US" dirty="0"/>
              <a:t>Please note: It is part of the </a:t>
            </a:r>
            <a:r>
              <a:rPr lang="en-US" b="1" dirty="0"/>
              <a:t>Defender for open-source relational databases</a:t>
            </a:r>
          </a:p>
        </p:txBody>
      </p:sp>
      <p:pic>
        <p:nvPicPr>
          <p:cNvPr id="5122" name="Picture 2" descr="thumbnail image 1 captioned Figure 1: Microsoft Graph activity logs in Log Analytics.">
            <a:extLst>
              <a:ext uri="{FF2B5EF4-FFF2-40B4-BE49-F238E27FC236}">
                <a16:creationId xmlns:a16="http://schemas.microsoft.com/office/drawing/2014/main" id="{97F38398-358C-BAFF-D853-41020D3CC07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1300" y="3751780"/>
            <a:ext cx="2463800" cy="1233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p:txBody>
          <a:bodyPr/>
          <a:lstStyle/>
          <a:p>
            <a:pPr algn="just"/>
            <a:r>
              <a:rPr lang="en-US" sz="1000" dirty="0">
                <a:hlinkClick r:id="rId2"/>
              </a:rPr>
              <a:t>General Availability - Just-in-time application access with PIM for Groups</a:t>
            </a:r>
            <a:endParaRPr lang="en-US" sz="1000" dirty="0"/>
          </a:p>
          <a:p>
            <a:pPr algn="just"/>
            <a:r>
              <a:rPr lang="en-US" sz="1000" b="1" dirty="0"/>
              <a:t>Provide just-in-time access to non-Microsoft applications such as AWS &amp; GCP</a:t>
            </a:r>
            <a:r>
              <a:rPr lang="en-US" sz="1000" dirty="0"/>
              <a:t>. This capability integrates PIM for groups, and application provisioning to reduce the activation time from </a:t>
            </a:r>
            <a:r>
              <a:rPr lang="en-US" sz="1000" b="1" dirty="0"/>
              <a:t>40+ minutes </a:t>
            </a:r>
            <a:r>
              <a:rPr lang="en-US" sz="1000" dirty="0"/>
              <a:t>to </a:t>
            </a:r>
            <a:r>
              <a:rPr lang="en-US" sz="1000" b="1" dirty="0"/>
              <a:t>roughly 2 minutes </a:t>
            </a:r>
            <a:r>
              <a:rPr lang="en-US" sz="1000" dirty="0"/>
              <a:t>when requesting just-in-time access to a role in a non-Microsoft app.</a:t>
            </a:r>
          </a:p>
          <a:p>
            <a:pPr marL="171450" indent="-171450" algn="just">
              <a:buFont typeface="Arial" panose="020B0604020202020204" pitchFamily="34" charset="0"/>
              <a:buChar char="•"/>
            </a:pPr>
            <a:r>
              <a:rPr lang="en-US" sz="1000" dirty="0"/>
              <a:t>The group membership is provisioned in the application during the next synchronization cycle. The synchronization </a:t>
            </a:r>
            <a:r>
              <a:rPr lang="en-US" sz="1000" b="1" dirty="0"/>
              <a:t>cycle runs every 40 minutes</a:t>
            </a:r>
            <a:r>
              <a:rPr lang="en-US" sz="1000" dirty="0"/>
              <a:t>.</a:t>
            </a:r>
          </a:p>
          <a:p>
            <a:pPr marL="171450" indent="-171450" algn="just">
              <a:buFont typeface="Arial" panose="020B0604020202020204" pitchFamily="34" charset="0"/>
              <a:buChar char="•"/>
            </a:pPr>
            <a:r>
              <a:rPr lang="en-US" sz="1000" dirty="0"/>
              <a:t>The group </a:t>
            </a:r>
            <a:r>
              <a:rPr lang="en-US" sz="1000" b="1" dirty="0"/>
              <a:t>membership is provisioned in 2 – 10 minutes</a:t>
            </a:r>
            <a:r>
              <a:rPr lang="en-US" sz="1000" dirty="0"/>
              <a:t>. When there is a high rate of requests at one time, requests are throttled at a rate </a:t>
            </a:r>
            <a:r>
              <a:rPr lang="en-US" sz="1000" b="1" dirty="0"/>
              <a:t>of five requests per 10 seconds</a:t>
            </a:r>
            <a:r>
              <a:rPr lang="en-US" sz="1000" dirty="0"/>
              <a:t>.</a:t>
            </a:r>
          </a:p>
          <a:p>
            <a:pPr marL="171450" indent="-171450" algn="just">
              <a:buFont typeface="Arial" panose="020B0604020202020204" pitchFamily="34" charset="0"/>
              <a:buChar char="•"/>
            </a:pPr>
            <a:r>
              <a:rPr lang="en-US" sz="1000" dirty="0"/>
              <a:t>For the first five users within a 10-second period activating their group membership for a specific application, group membership is provisioned in the application </a:t>
            </a:r>
            <a:r>
              <a:rPr lang="en-US" sz="1000" b="1" dirty="0"/>
              <a:t>within 2-10 minutes</a:t>
            </a:r>
            <a:r>
              <a:rPr lang="en-US" sz="1000" dirty="0"/>
              <a:t>.</a:t>
            </a:r>
          </a:p>
          <a:p>
            <a:pPr marL="171450" indent="-171450" algn="just">
              <a:buFont typeface="Arial" panose="020B0604020202020204" pitchFamily="34" charset="0"/>
              <a:buChar char="•"/>
            </a:pPr>
            <a:r>
              <a:rPr lang="en-US" sz="1000" dirty="0"/>
              <a:t>For the sixth user and above </a:t>
            </a:r>
            <a:r>
              <a:rPr lang="en-US" sz="1000" b="1" dirty="0"/>
              <a:t>within a 10-second period </a:t>
            </a:r>
            <a:r>
              <a:rPr lang="en-US" sz="1000" dirty="0"/>
              <a:t>activating their group membership for a specific application, group membership is provisioned to the application </a:t>
            </a:r>
            <a:r>
              <a:rPr lang="en-US" sz="1000" b="1" dirty="0"/>
              <a:t>in the next synchronization cycle</a:t>
            </a:r>
            <a:r>
              <a:rPr lang="en-US" sz="1000" dirty="0"/>
              <a:t>. The synchronization cycle runs every 40 minutes. The throttling limits are per enterprise application.</a:t>
            </a:r>
          </a:p>
          <a:p>
            <a:pPr algn="just"/>
            <a:endParaRPr lang="en-US" sz="1000" dirty="0"/>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a:xfrm>
            <a:off x="342900" y="855081"/>
            <a:ext cx="3955312" cy="967370"/>
          </a:xfrm>
        </p:spPr>
        <p:txBody>
          <a:bodyPr/>
          <a:lstStyle/>
          <a:p>
            <a:pPr algn="just"/>
            <a:r>
              <a:rPr lang="en-US" dirty="0">
                <a:hlinkClick r:id="rId3"/>
              </a:rPr>
              <a:t>General Availability - TLS 1.3 support for Microsoft Entra</a:t>
            </a:r>
            <a:endParaRPr lang="en-US" dirty="0"/>
          </a:p>
          <a:p>
            <a:pPr algn="just"/>
            <a:r>
              <a:rPr lang="en-US" dirty="0"/>
              <a:t>MS announced that Microsoft Entra support for Transport Layer Security (TLS) 1.3 for its endpoints to align with security best practices (NIST - SP 800-52 Rev. 2). With this change, the </a:t>
            </a:r>
            <a:r>
              <a:rPr lang="en-US" b="1" dirty="0"/>
              <a:t>Microsoft Entra ID </a:t>
            </a:r>
            <a:r>
              <a:rPr lang="en-US" dirty="0"/>
              <a:t>related endpoints will support both </a:t>
            </a:r>
            <a:r>
              <a:rPr lang="en-US" b="1" dirty="0"/>
              <a:t>TLS 1.2</a:t>
            </a:r>
            <a:r>
              <a:rPr lang="en-US" dirty="0"/>
              <a:t> and </a:t>
            </a:r>
            <a:r>
              <a:rPr lang="en-US" b="1" dirty="0"/>
              <a:t>TLS 1.3 </a:t>
            </a:r>
            <a:r>
              <a:rPr lang="en-US" dirty="0"/>
              <a:t>protocols.</a:t>
            </a:r>
          </a:p>
          <a:p>
            <a:pPr algn="just"/>
            <a:endParaRPr lang="en-US" dirty="0"/>
          </a:p>
        </p:txBody>
      </p:sp>
      <p:sp>
        <p:nvSpPr>
          <p:cNvPr id="2" name="Text Placeholder 13">
            <a:extLst>
              <a:ext uri="{FF2B5EF4-FFF2-40B4-BE49-F238E27FC236}">
                <a16:creationId xmlns:a16="http://schemas.microsoft.com/office/drawing/2014/main" id="{6DF45854-034D-0F8B-BDEF-CA5B16AEB6D3}"/>
              </a:ext>
            </a:extLst>
          </p:cNvPr>
          <p:cNvSpPr txBox="1">
            <a:spLocks/>
          </p:cNvSpPr>
          <p:nvPr/>
        </p:nvSpPr>
        <p:spPr>
          <a:xfrm>
            <a:off x="342900" y="1857376"/>
            <a:ext cx="3955312" cy="160019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General Availability - Changing Passwords in My Security Info</a:t>
            </a:r>
            <a:endParaRPr lang="en-US" dirty="0"/>
          </a:p>
          <a:p>
            <a:pPr algn="just"/>
            <a:r>
              <a:rPr lang="en-US" dirty="0"/>
              <a:t>My Sign Ins (My Sign-Ins (microsoft.com)) supports end users changing their passwords inline. When a user authenticates with a password and an MFA credential, they're able to are able to change their password without entering their existing password. </a:t>
            </a:r>
            <a:r>
              <a:rPr lang="en-US" b="1" dirty="0"/>
              <a:t>Starting April 1st</a:t>
            </a:r>
            <a:r>
              <a:rPr lang="en-US" dirty="0"/>
              <a:t>, through a phased rollout, traffic from the Change password </a:t>
            </a:r>
            <a:r>
              <a:rPr lang="en-US" b="1" dirty="0"/>
              <a:t>(windowsazure.com) </a:t>
            </a:r>
            <a:r>
              <a:rPr lang="en-US" dirty="0"/>
              <a:t>portal will redirect to the new My Sign Ins change experience. The Change password </a:t>
            </a:r>
            <a:r>
              <a:rPr lang="en-US" b="1" dirty="0"/>
              <a:t>(windowsazure.com) </a:t>
            </a:r>
            <a:r>
              <a:rPr lang="en-US" dirty="0"/>
              <a:t>will no longer be available </a:t>
            </a:r>
            <a:r>
              <a:rPr lang="en-US" b="1" dirty="0"/>
              <a:t>after June 2024</a:t>
            </a:r>
            <a:r>
              <a:rPr lang="en-US" dirty="0"/>
              <a:t>, but will continue to redirect to the new experience.</a:t>
            </a:r>
          </a:p>
          <a:p>
            <a:pPr algn="just"/>
            <a:endParaRPr lang="en-US" dirty="0"/>
          </a:p>
        </p:txBody>
      </p:sp>
      <p:sp>
        <p:nvSpPr>
          <p:cNvPr id="3" name="Text Placeholder 13">
            <a:extLst>
              <a:ext uri="{FF2B5EF4-FFF2-40B4-BE49-F238E27FC236}">
                <a16:creationId xmlns:a16="http://schemas.microsoft.com/office/drawing/2014/main" id="{3D8E224D-5BD3-C0A1-FACA-BEAE6F21C741}"/>
              </a:ext>
            </a:extLst>
          </p:cNvPr>
          <p:cNvSpPr txBox="1">
            <a:spLocks/>
          </p:cNvSpPr>
          <p:nvPr/>
        </p:nvSpPr>
        <p:spPr>
          <a:xfrm>
            <a:off x="342900" y="3492501"/>
            <a:ext cx="3955312" cy="123189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5"/>
              </a:rPr>
              <a:t>General Availability - API driven inbound provisioning</a:t>
            </a:r>
            <a:endParaRPr lang="en-US" dirty="0"/>
          </a:p>
          <a:p>
            <a:pPr algn="just"/>
            <a:r>
              <a:rPr lang="en-US" dirty="0"/>
              <a:t>With API-driven inbound provisioning, </a:t>
            </a:r>
            <a:r>
              <a:rPr lang="en-US" b="1" dirty="0"/>
              <a:t>Microsoft Entra ID </a:t>
            </a:r>
            <a:r>
              <a:rPr lang="en-US" dirty="0"/>
              <a:t>provisioning service now supports integration with any system of record. Customers, and partners, can use any automation tool of their choice to retrieve workforce data from any system of record for provisioning into </a:t>
            </a:r>
            <a:r>
              <a:rPr lang="en-US" b="1" dirty="0"/>
              <a:t>Microsoft Entra ID </a:t>
            </a:r>
            <a:r>
              <a:rPr lang="en-US" dirty="0"/>
              <a:t>and connected on-premises </a:t>
            </a:r>
            <a:r>
              <a:rPr lang="en-US" b="1" dirty="0"/>
              <a:t>Active Directory domains</a:t>
            </a:r>
            <a:r>
              <a:rPr lang="en-US" dirty="0"/>
              <a:t>. </a:t>
            </a:r>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DF80C-C4B2-CA2E-DC53-D014432A0FB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3E3FAB3-0EAA-3876-F96C-F85CCCDCCDD7}"/>
              </a:ext>
            </a:extLst>
          </p:cNvPr>
          <p:cNvSpPr>
            <a:spLocks noGrp="1"/>
          </p:cNvSpPr>
          <p:nvPr>
            <p:ph type="body" sz="quarter" idx="10"/>
          </p:nvPr>
        </p:nvSpPr>
        <p:spPr>
          <a:xfrm>
            <a:off x="4433776" y="855081"/>
            <a:ext cx="4365038" cy="2053220"/>
          </a:xfrm>
        </p:spPr>
        <p:txBody>
          <a:bodyPr/>
          <a:lstStyle/>
          <a:p>
            <a:pPr algn="just"/>
            <a:r>
              <a:rPr lang="en-US" sz="1000" dirty="0">
                <a:hlinkClick r:id="rId2"/>
              </a:rPr>
              <a:t>Public Preview - Azure Lockbox Approver Role for Subscription Scoped Requests</a:t>
            </a:r>
            <a:endParaRPr lang="ru-RU" sz="1000" dirty="0"/>
          </a:p>
          <a:p>
            <a:pPr algn="just"/>
            <a:r>
              <a:rPr lang="en-US" sz="1000" dirty="0"/>
              <a:t>Customer Lockbox for Microsoft Azure is launching a new built-in Azure Role-based access control role that enables customers to use </a:t>
            </a:r>
            <a:r>
              <a:rPr lang="en-US" sz="1000" b="1" dirty="0"/>
              <a:t>a lesser privileged role for users responsible for approving/rejecting Customer Lockbox requests</a:t>
            </a:r>
            <a:r>
              <a:rPr lang="en-US" sz="1000" dirty="0"/>
              <a:t>. This feature is targeted to the </a:t>
            </a:r>
            <a:r>
              <a:rPr lang="en-US" sz="1000" b="1" dirty="0"/>
              <a:t>customer admin workflow where a lockbox approver </a:t>
            </a:r>
            <a:r>
              <a:rPr lang="en-US" sz="1000" dirty="0"/>
              <a:t>acts on the request from Microsoft Support engineer to access Azure resources in a customer subscription.</a:t>
            </a:r>
          </a:p>
          <a:p>
            <a:pPr algn="just"/>
            <a:r>
              <a:rPr lang="en-US" sz="1000" dirty="0"/>
              <a:t>In this first phase, </a:t>
            </a:r>
            <a:r>
              <a:rPr lang="en-US" sz="1000" b="1" dirty="0"/>
              <a:t>MS is launching a new built-in Azure RBAC role that helps scope down the access possible for an individual with Azure Customer Lockbox approver rights on a subscription and its resources</a:t>
            </a:r>
            <a:r>
              <a:rPr lang="en-US" sz="1000" dirty="0"/>
              <a:t>. A similar role for tenant-scoped requests is available in subsequent releases.</a:t>
            </a:r>
          </a:p>
        </p:txBody>
      </p:sp>
      <p:sp>
        <p:nvSpPr>
          <p:cNvPr id="11" name="Title 10">
            <a:extLst>
              <a:ext uri="{FF2B5EF4-FFF2-40B4-BE49-F238E27FC236}">
                <a16:creationId xmlns:a16="http://schemas.microsoft.com/office/drawing/2014/main" id="{F0B3E087-D7E0-A826-1AA8-170A462C1EA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7848980B-3A78-D666-3450-DFE39787814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3B30361-210F-0C86-1A80-ECA062F48EE8}"/>
              </a:ext>
            </a:extLst>
          </p:cNvPr>
          <p:cNvSpPr>
            <a:spLocks noGrp="1"/>
          </p:cNvSpPr>
          <p:nvPr>
            <p:ph type="body" sz="quarter" idx="16"/>
          </p:nvPr>
        </p:nvSpPr>
        <p:spPr>
          <a:xfrm>
            <a:off x="342900" y="855081"/>
            <a:ext cx="3955312" cy="2313570"/>
          </a:xfrm>
        </p:spPr>
        <p:txBody>
          <a:bodyPr/>
          <a:lstStyle/>
          <a:p>
            <a:pPr algn="just"/>
            <a:r>
              <a:rPr lang="en-US" dirty="0">
                <a:hlinkClick r:id="rId3"/>
              </a:rPr>
              <a:t>Public Preview - Convert external users to internal</a:t>
            </a:r>
            <a:endParaRPr lang="ru-RU" dirty="0"/>
          </a:p>
          <a:p>
            <a:pPr algn="just"/>
            <a:r>
              <a:rPr lang="en-US" dirty="0"/>
              <a:t>External </a:t>
            </a:r>
            <a:r>
              <a:rPr lang="en-US" b="1" dirty="0"/>
              <a:t>user conversion enables customers to convert external users </a:t>
            </a:r>
            <a:r>
              <a:rPr lang="en-US" dirty="0"/>
              <a:t>to internal members </a:t>
            </a:r>
            <a:r>
              <a:rPr lang="en-US" b="1" dirty="0"/>
              <a:t>without needing to delete and create new user objects</a:t>
            </a:r>
            <a:r>
              <a:rPr lang="en-US" dirty="0"/>
              <a:t>. Maintaining the same underlying </a:t>
            </a:r>
            <a:r>
              <a:rPr lang="en-US" b="1" dirty="0"/>
              <a:t>object ensures the user’s account</a:t>
            </a:r>
            <a:r>
              <a:rPr lang="en-US" dirty="0"/>
              <a:t>, and access to resources, </a:t>
            </a:r>
            <a:r>
              <a:rPr lang="en-US" b="1" dirty="0"/>
              <a:t>isn’t disrupted and that their history of activities remains intact as their relationship with </a:t>
            </a:r>
            <a:r>
              <a:rPr lang="en-US" dirty="0"/>
              <a:t>the host organization changes.</a:t>
            </a:r>
          </a:p>
          <a:p>
            <a:pPr algn="just"/>
            <a:r>
              <a:rPr lang="en-US" dirty="0"/>
              <a:t>The external to internal user conversion feature includes the ability to convert </a:t>
            </a:r>
            <a:r>
              <a:rPr lang="en-US" b="1" dirty="0"/>
              <a:t>on-premises synchronized users as well</a:t>
            </a:r>
            <a:r>
              <a:rPr lang="en-US" dirty="0"/>
              <a:t>.</a:t>
            </a:r>
            <a:endParaRPr lang="ru-RU" dirty="0"/>
          </a:p>
          <a:p>
            <a:pPr marL="171450" indent="-171450" algn="just">
              <a:buFont typeface="Arial" panose="020B0604020202020204" pitchFamily="34" charset="0"/>
              <a:buChar char="•"/>
            </a:pPr>
            <a:r>
              <a:rPr lang="en-US" dirty="0"/>
              <a:t>Converting external users requires an account with at least the user administrator role assigned.</a:t>
            </a:r>
          </a:p>
          <a:p>
            <a:pPr marL="171450" indent="-171450" algn="just">
              <a:buFont typeface="Arial" panose="020B0604020202020204" pitchFamily="34" charset="0"/>
              <a:buChar char="•"/>
            </a:pPr>
            <a:r>
              <a:rPr lang="en-US" dirty="0"/>
              <a:t>Only users configured with an </a:t>
            </a:r>
            <a:r>
              <a:rPr lang="en-US" b="1" dirty="0"/>
              <a:t>authentication method external </a:t>
            </a:r>
            <a:r>
              <a:rPr lang="en-US" dirty="0"/>
              <a:t>to the host organization are eligible for conversion.</a:t>
            </a:r>
          </a:p>
        </p:txBody>
      </p:sp>
      <p:pic>
        <p:nvPicPr>
          <p:cNvPr id="11266" name="Picture 2" descr="Screenshot showing the user properties with a red box around the Convert to Internal user option.">
            <a:extLst>
              <a:ext uri="{FF2B5EF4-FFF2-40B4-BE49-F238E27FC236}">
                <a16:creationId xmlns:a16="http://schemas.microsoft.com/office/drawing/2014/main" id="{7F49AB9A-7010-208E-7B72-0FEA98BE6E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2116" y="3168651"/>
            <a:ext cx="1660184" cy="1835835"/>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57479334-5343-836A-A5A1-9242291E92AE}"/>
              </a:ext>
            </a:extLst>
          </p:cNvPr>
          <p:cNvSpPr txBox="1">
            <a:spLocks/>
          </p:cNvSpPr>
          <p:nvPr/>
        </p:nvSpPr>
        <p:spPr>
          <a:xfrm>
            <a:off x="4433776" y="3026783"/>
            <a:ext cx="4365038" cy="1195967"/>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Public Preview - Alternate Email Notifications for Lockbox Requests</a:t>
            </a:r>
            <a:endParaRPr lang="en-US" sz="1000" dirty="0"/>
          </a:p>
          <a:p>
            <a:pPr algn="just"/>
            <a:r>
              <a:rPr lang="en-US" sz="1000" dirty="0"/>
              <a:t>Customer Lockbox for Microsoft Azure is launching a new feature that enables </a:t>
            </a:r>
            <a:r>
              <a:rPr lang="en-US" sz="1000" b="1" dirty="0"/>
              <a:t>customers to use alternate email IDs for getting lockbox notifications</a:t>
            </a:r>
            <a:r>
              <a:rPr lang="en-US" sz="1000" dirty="0"/>
              <a:t>. This enables Lockbox customers to receive notifications in scenarios where their Azure account isn't email enabled, or </a:t>
            </a:r>
            <a:r>
              <a:rPr lang="en-US" sz="1000" b="1" dirty="0"/>
              <a:t>if they have a service principal defined </a:t>
            </a:r>
            <a:r>
              <a:rPr lang="en-US" sz="1000" dirty="0"/>
              <a:t>as the tenant admin or subscription owner.</a:t>
            </a:r>
          </a:p>
        </p:txBody>
      </p:sp>
    </p:spTree>
    <p:extLst>
      <p:ext uri="{BB962C8B-B14F-4D97-AF65-F5344CB8AC3E}">
        <p14:creationId xmlns:p14="http://schemas.microsoft.com/office/powerpoint/2010/main" val="19969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941970"/>
          </a:xfrm>
        </p:spPr>
        <p:txBody>
          <a:bodyPr/>
          <a:lstStyle/>
          <a:p>
            <a:pPr algn="just"/>
            <a:r>
              <a:rPr lang="en-US" sz="1000" dirty="0">
                <a:hlinkClick r:id="rId2"/>
              </a:rPr>
              <a:t>ARM Templates for Kusto</a:t>
            </a:r>
            <a:endParaRPr lang="en-US" sz="1000" dirty="0"/>
          </a:p>
          <a:p>
            <a:pPr algn="just"/>
            <a:r>
              <a:rPr lang="en-US" sz="1000" dirty="0"/>
              <a:t>For many years now, Azure </a:t>
            </a:r>
            <a:r>
              <a:rPr lang="en-US" sz="1000" dirty="0" err="1"/>
              <a:t>Quickstart</a:t>
            </a:r>
            <a:r>
              <a:rPr lang="en-US" sz="1000" dirty="0"/>
              <a:t> templates have been a repository of ARM templates aimed at being a starting point for different </a:t>
            </a:r>
            <a:r>
              <a:rPr lang="en-US" sz="1000" b="1" dirty="0"/>
              <a:t>Azure Workload</a:t>
            </a:r>
            <a:r>
              <a:rPr lang="en-US" sz="1000" dirty="0"/>
              <a:t>. Now Microsoft Released 6 ARM templates: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811920"/>
          </a:xfrm>
        </p:spPr>
        <p:txBody>
          <a:bodyPr/>
          <a:lstStyle/>
          <a:p>
            <a:pPr algn="just"/>
            <a:r>
              <a:rPr lang="en-US" dirty="0">
                <a:hlinkClick r:id="rId3"/>
              </a:rPr>
              <a:t>Public preview: Backup and restore of virtual machines with private endpoint enabled disks</a:t>
            </a:r>
            <a:endParaRPr lang="en-US" dirty="0"/>
          </a:p>
          <a:p>
            <a:pPr algn="just"/>
            <a:r>
              <a:rPr lang="en-US" b="1" dirty="0"/>
              <a:t>Azure Backup </a:t>
            </a:r>
            <a:r>
              <a:rPr lang="en-US" dirty="0"/>
              <a:t>now allows to back up </a:t>
            </a:r>
            <a:r>
              <a:rPr lang="en-US" b="1" dirty="0"/>
              <a:t>Azure virtual machines </a:t>
            </a:r>
            <a:r>
              <a:rPr lang="en-US" dirty="0"/>
              <a:t>that use disks with private endpoints enabled. This support is available for virtual machines using standard backup policies as well as enhanced backup policies, and can be configured using standard </a:t>
            </a:r>
            <a:r>
              <a:rPr lang="en-US" b="1" dirty="0"/>
              <a:t>Azure Backup experiences</a:t>
            </a:r>
            <a:r>
              <a:rPr lang="en-US" dirty="0"/>
              <a:t>. Additionally, while initiating restores, it is possible to specify the network access settings for restored disks- you can choose if you want the restored disks to use the same network configuration as the source disks, allow access from specific networks only, or allow public access from all networks.</a:t>
            </a:r>
          </a:p>
        </p:txBody>
      </p:sp>
      <p:pic>
        <p:nvPicPr>
          <p:cNvPr id="4098" name="Picture 2" descr="Screenshot shows the access configuration options for restored disks.">
            <a:extLst>
              <a:ext uri="{FF2B5EF4-FFF2-40B4-BE49-F238E27FC236}">
                <a16:creationId xmlns:a16="http://schemas.microsoft.com/office/drawing/2014/main" id="{9DADAF92-F584-130C-3E39-5B9A41BC83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1908" y="2711449"/>
            <a:ext cx="1964705" cy="20891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FE99970-AE16-7626-A9D0-8FE7F57FB424}"/>
              </a:ext>
            </a:extLst>
          </p:cNvPr>
          <p:cNvPicPr>
            <a:picLocks noChangeAspect="1"/>
          </p:cNvPicPr>
          <p:nvPr/>
        </p:nvPicPr>
        <p:blipFill>
          <a:blip r:embed="rId5"/>
          <a:stretch>
            <a:fillRect/>
          </a:stretch>
        </p:blipFill>
        <p:spPr>
          <a:xfrm>
            <a:off x="4845790" y="1761041"/>
            <a:ext cx="3794754" cy="1922167"/>
          </a:xfrm>
          <a:prstGeom prst="rect">
            <a:avLst/>
          </a:prstGeom>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4DE7C614-AA74-4D4D-9D2D-D96DA5126C78}">
  <ds:schemaRefs>
    <ds:schemaRef ds:uri="http://purl.org/dc/terms/"/>
    <ds:schemaRef ds:uri="4e7ac07f-2cd6-47aa-8863-e3015989625c"/>
    <ds:schemaRef ds:uri="http://purl.org/dc/elements/1.1/"/>
    <ds:schemaRef ds:uri="http://schemas.microsoft.com/office/2006/documentManagement/types"/>
    <ds:schemaRef ds:uri="http://www.w3.org/XML/1998/namespace"/>
    <ds:schemaRef ds:uri="http://schemas.microsoft.com/office/2006/metadata/properties"/>
    <ds:schemaRef ds:uri="2e7e23d5-2c80-4164-89d2-1708db4037b8"/>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1876</TotalTime>
  <Words>4166</Words>
  <Application>Microsoft Office PowerPoint</Application>
  <PresentationFormat>On-screen Show (16:9)</PresentationFormat>
  <Paragraphs>181</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vt:lpstr>
      <vt:lpstr>Calibri</vt:lpstr>
      <vt:lpstr>Human Sans</vt:lpstr>
      <vt:lpstr>Human Sans Regular</vt:lpstr>
      <vt:lpstr>SegoeUI</vt:lpstr>
      <vt:lpstr>Continuum Theme</vt:lpstr>
      <vt:lpstr>Azure Times #114</vt:lpstr>
      <vt:lpstr>PowerPoint Presentation</vt:lpstr>
      <vt:lpstr>Networking Updates</vt:lpstr>
      <vt:lpstr>PowerPoint Presentation</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Compute Updates</vt:lpstr>
      <vt:lpstr>PowerPoint Presentation</vt:lpstr>
      <vt:lpstr>Databases Updates</vt:lpstr>
      <vt:lpstr>Databases Updates</vt:lpstr>
      <vt:lpstr>Databases Updates</vt:lpstr>
      <vt:lpstr>PowerPoint Presentation</vt:lpstr>
      <vt:lpstr>Integration Updates</vt:lpstr>
      <vt:lpstr>PowerPoint Presentation</vt:lpstr>
      <vt:lpstr>Miscellaneous Updates</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197</cp:revision>
  <dcterms:created xsi:type="dcterms:W3CDTF">2018-01-26T19:23:30Z</dcterms:created>
  <dcterms:modified xsi:type="dcterms:W3CDTF">2024-04-16T16:06:11Z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