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36"/>
  </p:notesMasterIdLst>
  <p:handoutMasterIdLst>
    <p:handoutMasterId r:id="rId37"/>
  </p:handoutMasterIdLst>
  <p:sldIdLst>
    <p:sldId id="2142532340" r:id="rId5"/>
    <p:sldId id="2146847045" r:id="rId6"/>
    <p:sldId id="2146847127" r:id="rId7"/>
    <p:sldId id="10657" r:id="rId8"/>
    <p:sldId id="2146847046" r:id="rId9"/>
    <p:sldId id="2146847089" r:id="rId10"/>
    <p:sldId id="2146847130" r:id="rId11"/>
    <p:sldId id="2146847048" r:id="rId12"/>
    <p:sldId id="2146847049" r:id="rId13"/>
    <p:sldId id="2146847132" r:id="rId14"/>
    <p:sldId id="2146847133" r:id="rId15"/>
    <p:sldId id="2146847050" r:id="rId16"/>
    <p:sldId id="2146847096" r:id="rId17"/>
    <p:sldId id="2146847052" r:id="rId18"/>
    <p:sldId id="2146847100" r:id="rId19"/>
    <p:sldId id="2146847054" r:id="rId20"/>
    <p:sldId id="2146847103" r:id="rId21"/>
    <p:sldId id="2146847141" r:id="rId22"/>
    <p:sldId id="2146847142" r:id="rId23"/>
    <p:sldId id="2146847058" r:id="rId24"/>
    <p:sldId id="2146847111" r:id="rId25"/>
    <p:sldId id="2146847119" r:id="rId26"/>
    <p:sldId id="2146847120" r:id="rId27"/>
    <p:sldId id="2146847062" r:id="rId28"/>
    <p:sldId id="2146847115" r:id="rId29"/>
    <p:sldId id="2146847153" r:id="rId30"/>
    <p:sldId id="2146847154" r:id="rId31"/>
    <p:sldId id="2146847155" r:id="rId32"/>
    <p:sldId id="2146847085" r:id="rId33"/>
    <p:sldId id="2146847084" r:id="rId34"/>
    <p:sldId id="2146847064" r:id="rId35"/>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2146847127"/>
            <p14:sldId id="10657"/>
          </p14:sldIdLst>
        </p14:section>
        <p14:section name="Security &amp; Identity" id="{1AA42572-B3BD-44F7-813B-C2C647DDBB3C}">
          <p14:sldIdLst>
            <p14:sldId id="2146847046"/>
            <p14:sldId id="2146847089"/>
            <p14:sldId id="2146847130"/>
          </p14:sldIdLst>
        </p14:section>
        <p14:section name="Management &amp; Governance" id="{34181601-6D48-4406-A525-C7B5A12C6C5B}">
          <p14:sldIdLst>
            <p14:sldId id="2146847048"/>
            <p14:sldId id="2146847049"/>
            <p14:sldId id="2146847132"/>
            <p14:sldId id="2146847133"/>
          </p14:sldIdLst>
        </p14:section>
        <p14:section name="Compute" id="{05AA80BB-8802-49AB-8336-A884227CE2F7}">
          <p14:sldIdLst>
            <p14:sldId id="2146847050"/>
            <p14:sldId id="2146847096"/>
          </p14:sldIdLst>
        </p14:section>
        <p14:section name="Storage &amp; Data" id="{1F159046-CE0A-45BC-9D5B-6E6C95980F78}">
          <p14:sldIdLst>
            <p14:sldId id="2146847052"/>
            <p14:sldId id="2146847100"/>
          </p14:sldIdLst>
        </p14:section>
        <p14:section name="Databases" id="{AEAFAE72-AD56-48F3-926B-38BAE269038F}">
          <p14:sldIdLst>
            <p14:sldId id="2146847054"/>
            <p14:sldId id="2146847103"/>
            <p14:sldId id="2146847141"/>
            <p14:sldId id="2146847142"/>
          </p14:sldIdLst>
        </p14:section>
        <p14:section name="Integration" id="{ACBD46A3-6F1C-451B-A154-0A056E0DEFF6}">
          <p14:sldIdLst/>
        </p14:section>
        <p14:section name="ML &amp; AI &amp; IOT" id="{F4E1EAF1-55E9-4CA4-8ADC-28B69C1D66D2}">
          <p14:sldIdLst>
            <p14:sldId id="2146847058"/>
            <p14:sldId id="2146847111"/>
            <p14:sldId id="2146847119"/>
            <p14:sldId id="2146847120"/>
          </p14:sldIdLst>
        </p14:section>
        <p14:section name="Miscellaneous" id="{A1456D7A-93BE-4023-90AA-7269D2F177BA}">
          <p14:sldIdLst>
            <p14:sldId id="2146847062"/>
            <p14:sldId id="2146847115"/>
            <p14:sldId id="2146847153"/>
            <p14:sldId id="2146847154"/>
            <p14:sldId id="2146847155"/>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varScale="1">
        <p:scale>
          <a:sx n="150" d="100"/>
          <a:sy n="150" d="100"/>
        </p:scale>
        <p:origin x="120" y="936"/>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4/27/2024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4/27/2024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techcommunity.microsoft.com/t5/azure-stack-blog/sneak-peek-at-new-azure-edge-infrastructure-at-hannover-messe/ba-p/4120256" TargetMode="Externa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hyperlink" Target="https://techcommunity.microsoft.com/t5/azure-infrastructure-blog/introducing-infra-copilot-unleashing-github-copilot-for/ba-p/4124031" TargetMode="External"/><Relationship Id="rId2" Type="http://schemas.openxmlformats.org/officeDocument/2006/relationships/hyperlink" Target="https://azure.microsoft.com/en-us/updates/azure-monitor-agent-upload-to-storage-and-eventhubs-now-publicpreview/"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zure.microsoft.com/en-us/updates/the-billing-meter-for-azure-databricks-materialized-views-and-streaming-tables-will-change-1-may-2024/"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techcommunity.microsoft.com/t5/oracle-on-azure-blog/announcing-oracle-database-azure-in-united-kingdom-south/ba-p/4114962"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en-us/updates/generally-available-index-advisor-in-azure-cosmos-db-helps-optimize-your-index-policy-for-nosql-queries/" TargetMode="External"/><Relationship Id="rId2" Type="http://schemas.openxmlformats.org/officeDocument/2006/relationships/hyperlink" Target="https://azure.microsoft.com/en-us/updates/general-availability-semantic-caching-with-vcore-based-azure-cosmos-db/" TargetMode="External"/><Relationship Id="rId1" Type="http://schemas.openxmlformats.org/officeDocument/2006/relationships/slideLayout" Target="../slideLayouts/slideLayout7.xml"/><Relationship Id="rId5" Type="http://schemas.openxmlformats.org/officeDocument/2006/relationships/hyperlink" Target="https://azure.microsoft.com/en-us/updates/general-availability-azure-cosmos-db-for-postgresql-georedundant-backup-and-restore/" TargetMode="External"/><Relationship Id="rId4" Type="http://schemas.openxmlformats.org/officeDocument/2006/relationships/hyperlink" Target="https://azure.microsoft.com/en-us/updates/public-preview-filtered-vector-search-in-vcore-based-azure-cosmos-db-for-mongodb/"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azure.microsoft.com/en-us/updates/general-availability-hnsw-vector-index-in-vcore-based-azure-cosmos-db-for-mongodb/" TargetMode="External"/><Relationship Id="rId2" Type="http://schemas.openxmlformats.org/officeDocument/2006/relationships/hyperlink" Target="https://azure.microsoft.com/en-us/updates/general-availability-azure-database-for-postgresql-flexible-server-enhanced-disaster-recovery-features/"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techcommunity.microsoft.com/t5/microsoft-data-migration-blog/release-azure-sql-migration-extension-for-azure-data-studio-v1-5/ba-p/4120828"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azure.microsoft.com/en-us/blog/introducing-phi-3-redefining-whats-possible-with-slms/"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hashicorp.com/blog/hashicorp-joins-ibm" TargetMode="External"/><Relationship Id="rId2" Type="http://schemas.openxmlformats.org/officeDocument/2006/relationships/hyperlink" Target="https://azure.microsoft.com/en-us/updates/public-preview-extensibility-model-in-azure-deployment-environments/" TargetMode="Externa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azure.microsoft.com/en-us/updates/net-standard-userdefined-functions-for-azure-stream-analytics-will-be-retired-on-30-september-2024/" TargetMode="External"/><Relationship Id="rId2" Type="http://schemas.openxmlformats.org/officeDocument/2006/relationships/hyperlink" Target="https://azure.microsoft.com/en-us/updates/azure-advisor-will-no-longer-display-aggregated-potential-yearly-savings-beginning-30-september-2024/"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azure.microsoft.com/en-us/updates/classic-networking-retirements-april2024/" TargetMode="External"/><Relationship Id="rId2" Type="http://schemas.openxmlformats.org/officeDocument/2006/relationships/hyperlink" Target="https://azure.microsoft.com/en-us/updates/cloud-services-classic-retirement-announcement-apr2024/"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azure.microsoft.com/en-us/updates/app-service-environment-version-1-and-version-2-will-be-retired-on-31-august-2024-3/" TargetMode="External"/><Relationship Id="rId2" Type="http://schemas.openxmlformats.org/officeDocument/2006/relationships/hyperlink" Target="https://azure.microsoft.com/en-us/updates/support-of-azure-notification-hubs-firebase-cloud-messaging-fcm-legacy-api-will-be-deprecated-by-july-2024/"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nam06.safelinks.protection.outlook.com/?url=https%3A%2F%2Faka.ms%2Fcopilotlab&amp;data=05%7C02%7Cv-temuzzi%40microsoft.com%7C8348d598e02f4b538cfc08dc5025b79c%7C72f988bf86f141af91ab2d7cd011db47%7C1%7C0%7C638473370234365624%7CUnknown%7CTWFpbGZsb3d8eyJWIjoiMC4wLjAwMDAiLCJQIjoiV2luMzIiLCJBTiI6Ik1haWwiLCJXVCI6Mn0%3D%7C0%7C%7C%7C&amp;sdata=rVDxuMy%2BiDSMGlgKfCjAx2YdKrKgno2j%2Bh9g6mzflhU%3D&amp;reserved=0" TargetMode="External"/><Relationship Id="rId7" Type="http://schemas.openxmlformats.org/officeDocument/2006/relationships/hyperlink" Target="https://azure.microsoft.com/en-us/updates/updated-retirement-notice-azure-data-catalog-will-now-be-retired-on-15-may-2024/" TargetMode="External"/><Relationship Id="rId2" Type="http://schemas.openxmlformats.org/officeDocument/2006/relationships/hyperlink" Target="https://techcommunity.microsoft.com/t5/microsoft-learn-blog/skill-up-on-modern-work-quarterly-recap/ba-p/4012277" TargetMode="External"/><Relationship Id="rId1" Type="http://schemas.openxmlformats.org/officeDocument/2006/relationships/slideLayout" Target="../slideLayouts/slideLayout7.xml"/><Relationship Id="rId6" Type="http://schemas.openxmlformats.org/officeDocument/2006/relationships/hyperlink" Target="https://learn.microsoft.com/en-us/training/courses/ms-4006" TargetMode="External"/><Relationship Id="rId5" Type="http://schemas.openxmlformats.org/officeDocument/2006/relationships/hyperlink" Target="https://learn.microsoft.com/en-us/training/courses/ms-4005" TargetMode="External"/><Relationship Id="rId4" Type="http://schemas.openxmlformats.org/officeDocument/2006/relationships/hyperlink" Target="https://learn.microsoft.com/en-us/training/courses/ms-4004"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zure.microsoft.com/en-us/updates/general-availability-virtual-network-flow-logs/"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zure.microsoft.com/en-us/updates/azure-virtual-network-manager-security-admin-rule-generally-available-in-all-public-regions/" TargetMode="External"/><Relationship Id="rId2" Type="http://schemas.openxmlformats.org/officeDocument/2006/relationships/hyperlink" Target="https://azure.microsoft.com/en-us/updates/general-availability-application-gateway-web-application-firewall-waf-inspection-limit-size-enforcement/"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techcommunity.microsoft.com/t5/microsoft-entra-blog/collaborate-across-m365-tenants-with-entra-id-multi-tenant/ba-p/4120309"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techcommunity.microsoft.com/t5/microsoft-defender-for-cloud/introducing-our-cnapp-mastery-e-book/ba-p/4118156"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techcommunity.microsoft.com/t5/azure-arc-blog/public-preview-of-azure-arc-site-manager/ba-p/4118023"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#116</a:t>
            </a:r>
          </a:p>
        </p:txBody>
      </p:sp>
      <p:sp>
        <p:nvSpPr>
          <p:cNvPr id="4" name="Text Placeholder 3"/>
          <p:cNvSpPr>
            <a:spLocks noGrp="1"/>
          </p:cNvSpPr>
          <p:nvPr>
            <p:ph type="body" sz="quarter" idx="11"/>
          </p:nvPr>
        </p:nvSpPr>
        <p:spPr/>
        <p:txBody>
          <a:bodyPr/>
          <a:lstStyle/>
          <a:p>
            <a:r>
              <a:rPr lang="en-US" spc="300" dirty="0"/>
              <a:t>May 1, 2024</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B2A5C-E35F-E18E-05A4-B6AF8CF698D5}"/>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89DE73F3-4A2F-648B-BD17-44C88CDB5688}"/>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1A20683A-1573-CC2D-401E-61BAED70A144}"/>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5FF973-31C8-BEFD-DC1E-6209231AED94}"/>
              </a:ext>
            </a:extLst>
          </p:cNvPr>
          <p:cNvSpPr>
            <a:spLocks noGrp="1"/>
          </p:cNvSpPr>
          <p:nvPr>
            <p:ph type="body" sz="quarter" idx="16"/>
          </p:nvPr>
        </p:nvSpPr>
        <p:spPr>
          <a:xfrm>
            <a:off x="342900" y="855080"/>
            <a:ext cx="3955312" cy="2402469"/>
          </a:xfrm>
        </p:spPr>
        <p:txBody>
          <a:bodyPr/>
          <a:lstStyle/>
          <a:p>
            <a:r>
              <a:rPr lang="en-US" dirty="0">
                <a:hlinkClick r:id="rId2"/>
              </a:rPr>
              <a:t>Azure edge infrastructure</a:t>
            </a:r>
            <a:endParaRPr lang="en-US" dirty="0"/>
          </a:p>
          <a:p>
            <a:r>
              <a:rPr lang="en-US" dirty="0"/>
              <a:t>As organizations adopt new OT technologies like Azure IoT Operations, which runs on Kubernetes, a core challenge for IT is to provide an appropriate computing infrastructure at the edge to support it. </a:t>
            </a:r>
          </a:p>
          <a:p>
            <a:r>
              <a:rPr lang="en-US" dirty="0"/>
              <a:t>MS introduced a new Edge solution and devices to run Azure Arc-Enabled K8S at edge with:</a:t>
            </a:r>
          </a:p>
          <a:p>
            <a:pPr marL="171450" indent="-171450">
              <a:buFont typeface="Arial" panose="020B0604020202020204" pitchFamily="34" charset="0"/>
              <a:buChar char="•"/>
            </a:pPr>
            <a:r>
              <a:rPr lang="en-US" dirty="0"/>
              <a:t>Zero-Touch Prisoning</a:t>
            </a:r>
          </a:p>
          <a:p>
            <a:pPr marL="171450" indent="-171450">
              <a:buFont typeface="Arial" panose="020B0604020202020204" pitchFamily="34" charset="0"/>
              <a:buChar char="•"/>
            </a:pPr>
            <a:r>
              <a:rPr lang="en-US" dirty="0"/>
              <a:t>Fully Managed from the Cloud</a:t>
            </a:r>
          </a:p>
          <a:p>
            <a:pPr marL="171450" indent="-171450">
              <a:buFont typeface="Arial" panose="020B0604020202020204" pitchFamily="34" charset="0"/>
              <a:buChar char="•"/>
            </a:pPr>
            <a:r>
              <a:rPr lang="en-US" dirty="0"/>
              <a:t>Optimized</a:t>
            </a:r>
          </a:p>
          <a:p>
            <a:pPr marL="171450" indent="-171450">
              <a:buFont typeface="Arial" panose="020B0604020202020204" pitchFamily="34" charset="0"/>
              <a:buChar char="•"/>
            </a:pPr>
            <a:r>
              <a:rPr lang="en-US" dirty="0"/>
              <a:t>Integrated with ARC</a:t>
            </a:r>
          </a:p>
          <a:p>
            <a:pPr marL="171450" indent="-171450">
              <a:buFont typeface="Arial" panose="020B0604020202020204" pitchFamily="34" charset="0"/>
              <a:buChar char="•"/>
            </a:pPr>
            <a:r>
              <a:rPr lang="en-US" dirty="0"/>
              <a:t>Enterprise Scale</a:t>
            </a:r>
          </a:p>
        </p:txBody>
      </p:sp>
      <p:pic>
        <p:nvPicPr>
          <p:cNvPr id="3" name="Picture 2">
            <a:extLst>
              <a:ext uri="{FF2B5EF4-FFF2-40B4-BE49-F238E27FC236}">
                <a16:creationId xmlns:a16="http://schemas.microsoft.com/office/drawing/2014/main" id="{6D72E3BE-BC16-5A51-55AE-971A07F50B0A}"/>
              </a:ext>
            </a:extLst>
          </p:cNvPr>
          <p:cNvPicPr>
            <a:picLocks noChangeAspect="1"/>
          </p:cNvPicPr>
          <p:nvPr/>
        </p:nvPicPr>
        <p:blipFill>
          <a:blip r:embed="rId3"/>
          <a:stretch>
            <a:fillRect/>
          </a:stretch>
        </p:blipFill>
        <p:spPr>
          <a:xfrm>
            <a:off x="607050" y="3359150"/>
            <a:ext cx="3427012" cy="1197372"/>
          </a:xfrm>
          <a:prstGeom prst="rect">
            <a:avLst/>
          </a:prstGeom>
        </p:spPr>
      </p:pic>
      <p:pic>
        <p:nvPicPr>
          <p:cNvPr id="2050" name="Picture 2" descr="thumbnail image 2 of blog post titled &#10; &#10; &#10;  &#10; &#10; &#10; &#10;    &#10;  &#10;   &#10;    &#10;      &#10;       Sneak peek at new Azure edge infrastructure at Hannover Messe 2024&#10;       &#10;      &#10;     &#10;   &#10;  &#10; &#10;   &#10; &#10; &#10; &#10; &#10; &#10;">
            <a:extLst>
              <a:ext uri="{FF2B5EF4-FFF2-40B4-BE49-F238E27FC236}">
                <a16:creationId xmlns:a16="http://schemas.microsoft.com/office/drawing/2014/main" id="{2E04EC54-2B49-6C85-38F9-4CED0280E92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41687" y="514350"/>
            <a:ext cx="3678423" cy="151479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umbnail image 3 of blog post titled &#10; &#10; &#10;  &#10; &#10; &#10; &#10;    &#10;  &#10;   &#10;    &#10;      &#10;       Sneak peek at new Azure edge infrastructure at Hannover Messe 2024&#10;       &#10;      &#10;     &#10;   &#10;  &#10; &#10;   &#10; &#10; &#10; &#10; &#10; &#10;">
            <a:extLst>
              <a:ext uri="{FF2B5EF4-FFF2-40B4-BE49-F238E27FC236}">
                <a16:creationId xmlns:a16="http://schemas.microsoft.com/office/drawing/2014/main" id="{8131239C-D51F-65AB-4E72-13DC9614717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79636" y="2257425"/>
            <a:ext cx="3737024" cy="220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73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5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43C16-70E1-76E8-34FC-4D971266F2E4}"/>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6EFEF9D-C531-5164-3001-CAB3E530800A}"/>
              </a:ext>
            </a:extLst>
          </p:cNvPr>
          <p:cNvSpPr>
            <a:spLocks noGrp="1"/>
          </p:cNvSpPr>
          <p:nvPr>
            <p:ph type="body" sz="quarter" idx="10"/>
          </p:nvPr>
        </p:nvSpPr>
        <p:spPr>
          <a:xfrm>
            <a:off x="4433776" y="855081"/>
            <a:ext cx="4365038" cy="1246770"/>
          </a:xfrm>
        </p:spPr>
        <p:txBody>
          <a:bodyPr/>
          <a:lstStyle/>
          <a:p>
            <a:pPr algn="just"/>
            <a:r>
              <a:rPr lang="en-US" sz="1000" dirty="0">
                <a:hlinkClick r:id="rId2"/>
              </a:rPr>
              <a:t>Public Preview: Azure Monitor Agent Upload to Storage and Event Hubs</a:t>
            </a:r>
            <a:endParaRPr lang="en-US" sz="1000" dirty="0"/>
          </a:p>
          <a:p>
            <a:pPr algn="just"/>
            <a:r>
              <a:rPr lang="en-US" sz="1000" dirty="0"/>
              <a:t>The Azure Monitor Agent is the new, consolidated telemetry agent for collecting data from IaaS resources like virtual machines. By using the upload capability in this preview, it is possible to upload the logs send to Log Analytics workspaces to Event Hubs and Storage. Both data destinations use data collection rules to configure collection setup for the agents.</a:t>
            </a:r>
          </a:p>
          <a:p>
            <a:pPr algn="just"/>
            <a:endParaRPr lang="en-US" sz="1000" dirty="0"/>
          </a:p>
        </p:txBody>
      </p:sp>
      <p:sp>
        <p:nvSpPr>
          <p:cNvPr id="11" name="Title 10">
            <a:extLst>
              <a:ext uri="{FF2B5EF4-FFF2-40B4-BE49-F238E27FC236}">
                <a16:creationId xmlns:a16="http://schemas.microsoft.com/office/drawing/2014/main" id="{1469B97F-5DC9-9FCE-E7F9-3A690CE53011}"/>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21B9C0FA-660D-52E2-A52D-5071C6022C4D}"/>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4278EE4-80FF-FF66-93C7-3BE34B7B9EDB}"/>
              </a:ext>
            </a:extLst>
          </p:cNvPr>
          <p:cNvSpPr>
            <a:spLocks noGrp="1"/>
          </p:cNvSpPr>
          <p:nvPr>
            <p:ph type="body" sz="quarter" idx="16"/>
          </p:nvPr>
        </p:nvSpPr>
        <p:spPr/>
        <p:txBody>
          <a:bodyPr/>
          <a:lstStyle/>
          <a:p>
            <a:r>
              <a:rPr lang="en-US" dirty="0">
                <a:hlinkClick r:id="rId3"/>
              </a:rPr>
              <a:t>GitHub Copilot for Infrastructure as Code</a:t>
            </a:r>
            <a:endParaRPr lang="ru-RU" dirty="0"/>
          </a:p>
          <a:p>
            <a:pPr algn="just"/>
            <a:r>
              <a:rPr lang="en-US" dirty="0"/>
              <a:t>Infra </a:t>
            </a:r>
            <a:r>
              <a:rPr lang="en-US" b="1" dirty="0"/>
              <a:t>Copilot is leveraging GitHub </a:t>
            </a:r>
            <a:r>
              <a:rPr lang="en-US" dirty="0"/>
              <a:t>Copilot to generate infra code specifically for infrastructure professionals—</a:t>
            </a:r>
            <a:r>
              <a:rPr lang="en-US" b="1" dirty="0"/>
              <a:t>Infra Copilot</a:t>
            </a:r>
            <a:r>
              <a:rPr lang="en-US" dirty="0"/>
              <a:t>. </a:t>
            </a:r>
            <a:r>
              <a:rPr lang="en-US" b="1" dirty="0"/>
              <a:t>Infra Copilot </a:t>
            </a:r>
            <a:r>
              <a:rPr lang="en-US" dirty="0"/>
              <a:t>is helping to revolutionize the way </a:t>
            </a:r>
            <a:r>
              <a:rPr lang="en-US" b="1" dirty="0"/>
              <a:t>infrastructure is written</a:t>
            </a:r>
            <a:r>
              <a:rPr lang="en-US" dirty="0"/>
              <a:t>, addressing the pain points experienced by professionals in the field.</a:t>
            </a:r>
          </a:p>
          <a:p>
            <a:pPr marL="171450" indent="-171450">
              <a:buFont typeface="Arial" panose="020B0604020202020204" pitchFamily="34" charset="0"/>
              <a:buChar char="•"/>
            </a:pPr>
            <a:r>
              <a:rPr lang="en-US" dirty="0"/>
              <a:t>Code Generation with Precision</a:t>
            </a:r>
          </a:p>
          <a:p>
            <a:pPr marL="171450" indent="-171450">
              <a:buFont typeface="Arial" panose="020B0604020202020204" pitchFamily="34" charset="0"/>
              <a:buChar char="•"/>
            </a:pPr>
            <a:r>
              <a:rPr lang="en-US" dirty="0"/>
              <a:t>Streamlining the IaC Development Process</a:t>
            </a:r>
          </a:p>
          <a:p>
            <a:pPr marL="171450" indent="-171450">
              <a:buFont typeface="Arial" panose="020B0604020202020204" pitchFamily="34" charset="0"/>
              <a:buChar char="•"/>
            </a:pPr>
            <a:r>
              <a:rPr lang="en-US" dirty="0"/>
              <a:t>Consistency Across Environments and Projects</a:t>
            </a:r>
          </a:p>
          <a:p>
            <a:pPr marL="171450" indent="-171450">
              <a:buFont typeface="Arial" panose="020B0604020202020204" pitchFamily="34" charset="0"/>
              <a:buChar char="•"/>
            </a:pPr>
            <a:r>
              <a:rPr lang="en-US" dirty="0"/>
              <a:t>Accelerating Onboarding and Learning</a:t>
            </a:r>
          </a:p>
          <a:p>
            <a:pPr marL="171450" indent="-171450">
              <a:buFont typeface="Arial" panose="020B0604020202020204" pitchFamily="34" charset="0"/>
              <a:buChar char="•"/>
            </a:pPr>
            <a:r>
              <a:rPr lang="en-US" dirty="0"/>
              <a:t>Efficiency and Time Savings</a:t>
            </a:r>
          </a:p>
          <a:p>
            <a:r>
              <a:rPr lang="en-US" b="1" dirty="0"/>
              <a:t>Prerequisites</a:t>
            </a:r>
          </a:p>
          <a:p>
            <a:pPr marL="171450" indent="-171450">
              <a:buFont typeface="Arial" panose="020B0604020202020204" pitchFamily="34" charset="0"/>
              <a:buChar char="•"/>
            </a:pPr>
            <a:r>
              <a:rPr lang="en-US" dirty="0"/>
              <a:t>Install visual studio code</a:t>
            </a:r>
          </a:p>
          <a:p>
            <a:pPr marL="171450" indent="-171450">
              <a:buFont typeface="Arial" panose="020B0604020202020204" pitchFamily="34" charset="0"/>
              <a:buChar char="•"/>
            </a:pPr>
            <a:r>
              <a:rPr lang="en-US" dirty="0"/>
              <a:t>GitHub Copilot license</a:t>
            </a:r>
          </a:p>
          <a:p>
            <a:pPr marL="171450" indent="-171450">
              <a:buFont typeface="Arial" panose="020B0604020202020204" pitchFamily="34" charset="0"/>
              <a:buChar char="•"/>
            </a:pPr>
            <a:r>
              <a:rPr lang="en-US" dirty="0"/>
              <a:t>PowerShell extension for VS Code</a:t>
            </a:r>
          </a:p>
        </p:txBody>
      </p:sp>
    </p:spTree>
    <p:extLst>
      <p:ext uri="{BB962C8B-B14F-4D97-AF65-F5344CB8AC3E}">
        <p14:creationId xmlns:p14="http://schemas.microsoft.com/office/powerpoint/2010/main" val="359488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807158"/>
          </a:xfrm>
        </p:spPr>
        <p:txBody>
          <a:bodyPr/>
          <a:lstStyle/>
          <a:p>
            <a:pPr algn="just"/>
            <a:r>
              <a:rPr lang="en-US" dirty="0">
                <a:hlinkClick r:id="rId2"/>
              </a:rPr>
              <a:t>The billing meter for Azure Databricks materialized views and streaming tables will change 1 May 2024</a:t>
            </a:r>
            <a:endParaRPr lang="en-US" dirty="0"/>
          </a:p>
          <a:p>
            <a:pPr algn="just"/>
            <a:r>
              <a:rPr lang="en-US" dirty="0"/>
              <a:t>MS announced that the billing meters for Azure Databricks Materialized Views and streaming tables will be changed on 1 May 2024.</a:t>
            </a:r>
          </a:p>
          <a:p>
            <a:pPr algn="just"/>
            <a:r>
              <a:rPr lang="en-US" dirty="0"/>
              <a:t>Pricing before 1 May 2024</a:t>
            </a:r>
          </a:p>
          <a:p>
            <a:pPr marL="171450" indent="-171450" algn="just">
              <a:buFont typeface="Arial" panose="020B0604020202020204" pitchFamily="34" charset="0"/>
              <a:buChar char="•"/>
            </a:pPr>
            <a:r>
              <a:rPr lang="en-US" dirty="0"/>
              <a:t>Usage charged to Serverless SQL Compute billing meter</a:t>
            </a:r>
          </a:p>
          <a:p>
            <a:pPr algn="just"/>
            <a:r>
              <a:rPr lang="en-US" dirty="0"/>
              <a:t>Pricing after 1 May 2024</a:t>
            </a:r>
          </a:p>
          <a:p>
            <a:pPr marL="171450" indent="-171450" algn="just">
              <a:buFont typeface="Arial" panose="020B0604020202020204" pitchFamily="34" charset="0"/>
              <a:buChar char="•"/>
            </a:pPr>
            <a:r>
              <a:rPr lang="en-US" dirty="0"/>
              <a:t>Usage charged to Automated Serverless Compute billing meter</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764170"/>
          </a:xfrm>
        </p:spPr>
        <p:txBody>
          <a:bodyPr/>
          <a:lstStyle/>
          <a:p>
            <a:r>
              <a:rPr lang="en-US" dirty="0">
                <a:hlinkClick r:id="rId2"/>
              </a:rPr>
              <a:t>Announcing Oracle </a:t>
            </a:r>
            <a:r>
              <a:rPr lang="en-US" dirty="0" err="1">
                <a:hlinkClick r:id="rId2"/>
              </a:rPr>
              <a:t>Database@Azure</a:t>
            </a:r>
            <a:r>
              <a:rPr lang="en-US" dirty="0">
                <a:hlinkClick r:id="rId2"/>
              </a:rPr>
              <a:t> in United Kingdom South</a:t>
            </a:r>
            <a:endParaRPr lang="en-US" dirty="0"/>
          </a:p>
          <a:p>
            <a:r>
              <a:rPr lang="en-US" dirty="0"/>
              <a:t>MS announced the general availability of </a:t>
            </a:r>
            <a:r>
              <a:rPr lang="en-US" dirty="0" err="1"/>
              <a:t>Oracle@Azure</a:t>
            </a:r>
            <a:r>
              <a:rPr lang="en-US" dirty="0"/>
              <a:t> for the Azure United Kingdom South region in London. </a:t>
            </a:r>
          </a:p>
        </p:txBody>
      </p:sp>
      <p:pic>
        <p:nvPicPr>
          <p:cNvPr id="3074" name="Picture 2" descr="thumbnail image 1 of blog post titled &#10; &#10; &#10;  &#10; &#10; &#10; &#10;    &#10;  &#10;   &#10;    &#10;      &#10;       Announcing Oracle Database@Azure in United Kingdom South&#10;       &#10;      &#10;     &#10;   &#10;  &#10; &#10;   &#10; &#10; &#10; &#10; &#10; &#10;">
            <a:extLst>
              <a:ext uri="{FF2B5EF4-FFF2-40B4-BE49-F238E27FC236}">
                <a16:creationId xmlns:a16="http://schemas.microsoft.com/office/drawing/2014/main" id="{51628536-149E-E026-45CC-61F9C1FC7B8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 y="1788532"/>
            <a:ext cx="3955312" cy="2347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716670"/>
          </a:xfrm>
        </p:spPr>
        <p:txBody>
          <a:bodyPr/>
          <a:lstStyle/>
          <a:p>
            <a:r>
              <a:rPr lang="en-US" sz="1000" dirty="0">
                <a:hlinkClick r:id="rId2"/>
              </a:rPr>
              <a:t>General availability: Semantic caching with vCore-based Azure Cosmos DB for MongoDB</a:t>
            </a:r>
            <a:endParaRPr lang="en-US" sz="1000" dirty="0"/>
          </a:p>
          <a:p>
            <a:r>
              <a:rPr lang="en-US" sz="1000" dirty="0"/>
              <a:t>Get ready to revolutionize the way we handle data with Semantic Caching and </a:t>
            </a:r>
            <a:r>
              <a:rPr lang="en-US" sz="1000" b="1" dirty="0"/>
              <a:t>vCore-based Azure Cosmos DB for MongoDB!  </a:t>
            </a:r>
          </a:p>
          <a:p>
            <a:r>
              <a:rPr lang="en-US" sz="1000" dirty="0"/>
              <a:t>By harnessing the power of </a:t>
            </a:r>
            <a:r>
              <a:rPr lang="en-US" sz="1000" b="1" dirty="0"/>
              <a:t>historical user inquiries and LLM </a:t>
            </a:r>
            <a:r>
              <a:rPr lang="en-US" sz="1000" dirty="0"/>
              <a:t>responses stored in Cosmos DB, we’re catapulting our applications into a new realm of efficiency. Imagine the speed - </a:t>
            </a:r>
            <a:r>
              <a:rPr lang="en-US" sz="1000" b="1" dirty="0"/>
              <a:t>a vector search can deliver past LLM responses </a:t>
            </a:r>
            <a:r>
              <a:rPr lang="en-US" sz="1000" dirty="0"/>
              <a:t>in a flash, saving you both time (</a:t>
            </a:r>
            <a:r>
              <a:rPr lang="en-US" sz="1000" b="1" dirty="0"/>
              <a:t>lower latency</a:t>
            </a:r>
            <a:r>
              <a:rPr lang="en-US" sz="1000" dirty="0"/>
              <a:t>) and money (</a:t>
            </a:r>
            <a:r>
              <a:rPr lang="en-US" sz="1000" b="1" dirty="0"/>
              <a:t>fewer calls to LLM APIs</a:t>
            </a:r>
            <a:r>
              <a:rPr lang="en-US" sz="1000" dirty="0"/>
              <a:t>), especially with top-tier models like GPT-4!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1864183"/>
          </a:xfrm>
        </p:spPr>
        <p:txBody>
          <a:bodyPr/>
          <a:lstStyle/>
          <a:p>
            <a:pPr algn="just"/>
            <a:r>
              <a:rPr lang="en-US" dirty="0">
                <a:hlinkClick r:id="rId3"/>
              </a:rPr>
              <a:t>Generally Available: Index Advisor in Azure Cosmos DB helps optimize  index policy for NoSQL queries</a:t>
            </a:r>
            <a:endParaRPr lang="en-US" dirty="0"/>
          </a:p>
          <a:p>
            <a:pPr algn="just"/>
            <a:r>
              <a:rPr lang="en-US" dirty="0"/>
              <a:t>The new </a:t>
            </a:r>
            <a:r>
              <a:rPr lang="en-US" b="1" dirty="0"/>
              <a:t>Index Advisor </a:t>
            </a:r>
            <a:r>
              <a:rPr lang="en-US" dirty="0"/>
              <a:t>feature is a game-changer for </a:t>
            </a:r>
            <a:r>
              <a:rPr lang="en-US" b="1" dirty="0"/>
              <a:t>Azure Cosmos DB </a:t>
            </a:r>
            <a:r>
              <a:rPr lang="en-US" dirty="0"/>
              <a:t>users! It’s like having a personal consultant that guides on optimizing NoSQL queries, ensuring you’re using the right indexes to slash </a:t>
            </a:r>
            <a:r>
              <a:rPr lang="en-US" b="1" dirty="0"/>
              <a:t>costs and boost query speeds. </a:t>
            </a:r>
          </a:p>
          <a:p>
            <a:pPr algn="just"/>
            <a:r>
              <a:rPr lang="en-US" dirty="0"/>
              <a:t>With Index Advisor, it is possible to receive tailored advice on which indexes to add to policy and which ones are already working hard, making queries not just faster, but also more cost-efficient. It’s the smart way to get the most out of </a:t>
            </a:r>
            <a:r>
              <a:rPr lang="en-US" b="1" dirty="0"/>
              <a:t>Azure Cosmos DB! </a:t>
            </a:r>
          </a:p>
        </p:txBody>
      </p:sp>
      <p:sp>
        <p:nvSpPr>
          <p:cNvPr id="2" name="Text Placeholder 11">
            <a:extLst>
              <a:ext uri="{FF2B5EF4-FFF2-40B4-BE49-F238E27FC236}">
                <a16:creationId xmlns:a16="http://schemas.microsoft.com/office/drawing/2014/main" id="{BE1FD9B3-8FB0-FFDE-DB01-7A057186411C}"/>
              </a:ext>
            </a:extLst>
          </p:cNvPr>
          <p:cNvSpPr txBox="1">
            <a:spLocks/>
          </p:cNvSpPr>
          <p:nvPr/>
        </p:nvSpPr>
        <p:spPr>
          <a:xfrm>
            <a:off x="4433776" y="2531481"/>
            <a:ext cx="4365038" cy="1716670"/>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4"/>
              </a:rPr>
              <a:t>Public preview: Filtered vector search in vCore-based Azure Cosmos DB for MongoDB</a:t>
            </a:r>
            <a:endParaRPr lang="en-US" sz="1000" dirty="0"/>
          </a:p>
          <a:p>
            <a:pPr algn="just"/>
            <a:r>
              <a:rPr lang="en-US" sz="1000" b="1" dirty="0"/>
              <a:t>Azure Cosmos DB for MongoDB </a:t>
            </a:r>
            <a:r>
              <a:rPr lang="en-US" sz="1000" dirty="0"/>
              <a:t>has improved its vector search capabilities through the introduction of pre-filter vector search. The filter expression in the search spec can compare an indexed single path field, </a:t>
            </a:r>
            <a:r>
              <a:rPr lang="en-US" sz="1000" b="1" dirty="0"/>
              <a:t>effectively acting </a:t>
            </a:r>
            <a:r>
              <a:rPr lang="en-US" sz="1000" dirty="0"/>
              <a:t>as a prefilter to significantly narrow </a:t>
            </a:r>
            <a:r>
              <a:rPr lang="en-US" sz="1000" b="1" dirty="0"/>
              <a:t>the scope of the vector search. </a:t>
            </a:r>
          </a:p>
        </p:txBody>
      </p:sp>
      <p:sp>
        <p:nvSpPr>
          <p:cNvPr id="3" name="Text Placeholder 13">
            <a:extLst>
              <a:ext uri="{FF2B5EF4-FFF2-40B4-BE49-F238E27FC236}">
                <a16:creationId xmlns:a16="http://schemas.microsoft.com/office/drawing/2014/main" id="{E7E84CE0-B3B5-3195-B027-29EC6EC53326}"/>
              </a:ext>
            </a:extLst>
          </p:cNvPr>
          <p:cNvSpPr txBox="1">
            <a:spLocks/>
          </p:cNvSpPr>
          <p:nvPr/>
        </p:nvSpPr>
        <p:spPr>
          <a:xfrm>
            <a:off x="342900" y="2719263"/>
            <a:ext cx="3955312" cy="1864183"/>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5"/>
              </a:rPr>
              <a:t>General availability: Azure Cosmos DB for PostgreSQL geo-redundant backup and restore</a:t>
            </a:r>
            <a:endParaRPr lang="en-US" dirty="0"/>
          </a:p>
          <a:p>
            <a:pPr algn="just"/>
            <a:r>
              <a:rPr lang="en-US" dirty="0"/>
              <a:t>While increasingly rare, a </a:t>
            </a:r>
            <a:r>
              <a:rPr lang="en-US" b="1" dirty="0"/>
              <a:t>region-wide outage might happen</a:t>
            </a:r>
            <a:r>
              <a:rPr lang="en-US" dirty="0"/>
              <a:t>, impacting availability of </a:t>
            </a:r>
            <a:r>
              <a:rPr lang="en-US" b="1" dirty="0"/>
              <a:t>Azure Cosmos DB for PostgreSQL </a:t>
            </a:r>
            <a:r>
              <a:rPr lang="en-US" dirty="0"/>
              <a:t>clusters hosted in that region. Geo-redundant backup for Azure Cosmos DB for PostgreSQL allows you to protect against outages impacting the primary region by storing cluster backup in another Azure region.  </a:t>
            </a:r>
          </a:p>
          <a:p>
            <a:pPr algn="just"/>
            <a:r>
              <a:rPr lang="en-US" dirty="0"/>
              <a:t> </a:t>
            </a:r>
            <a:r>
              <a:rPr lang="en-US" b="1" dirty="0"/>
              <a:t>Geo-redundant backup is an optional capability </a:t>
            </a:r>
            <a:r>
              <a:rPr lang="en-US" dirty="0"/>
              <a:t>that can be enabled during cluster provisioning. With geo-redundant backup enabled on your cluster, you can do point-in-time restore (PITR) for your cluster to another region at any time regardless of availability of the primary region. </a:t>
            </a:r>
          </a:p>
        </p:txBody>
      </p:sp>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93715-9869-88DC-2CB8-A7701BFB332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69D1DAA-5541-5F8D-D325-1706397A6A43}"/>
              </a:ext>
            </a:extLst>
          </p:cNvPr>
          <p:cNvSpPr>
            <a:spLocks noGrp="1"/>
          </p:cNvSpPr>
          <p:nvPr>
            <p:ph type="body" sz="quarter" idx="10"/>
          </p:nvPr>
        </p:nvSpPr>
        <p:spPr/>
        <p:txBody>
          <a:bodyPr/>
          <a:lstStyle/>
          <a:p>
            <a:pPr algn="just"/>
            <a:r>
              <a:rPr lang="en-US" sz="1000" dirty="0">
                <a:hlinkClick r:id="rId2"/>
              </a:rPr>
              <a:t>General availability: Azure Database for PostgreSQL - Flexible Server enhanced disaster recovery features</a:t>
            </a:r>
            <a:endParaRPr lang="en-US" sz="1000" dirty="0"/>
          </a:p>
          <a:p>
            <a:pPr algn="just"/>
            <a:r>
              <a:rPr lang="en-US" sz="1000" b="1" dirty="0"/>
              <a:t>MS excited to announce </a:t>
            </a:r>
            <a:r>
              <a:rPr lang="en-US" sz="1000" dirty="0"/>
              <a:t>the general availability of new disaster recovery features for </a:t>
            </a:r>
            <a:r>
              <a:rPr lang="en-US" sz="1000" b="1" dirty="0"/>
              <a:t>Azure Database for PostgreSQL - Flexible Server</a:t>
            </a:r>
            <a:r>
              <a:rPr lang="en-US" sz="1000" dirty="0"/>
              <a:t>. These updates make keeping data safe and accessible easier than ever.  </a:t>
            </a:r>
          </a:p>
          <a:p>
            <a:pPr algn="just"/>
            <a:r>
              <a:rPr lang="en-US" sz="1000" dirty="0"/>
              <a:t>With virtual endpoints, </a:t>
            </a:r>
            <a:r>
              <a:rPr lang="en-US" sz="1000" b="1" dirty="0"/>
              <a:t>database connection stays stable</a:t>
            </a:r>
            <a:r>
              <a:rPr lang="en-US" sz="1000" dirty="0"/>
              <a:t>, no matter the current role of servers. This means if it is needed to promote read replica to primary server, apps will keep working without any changes.  </a:t>
            </a:r>
          </a:p>
          <a:p>
            <a:pPr algn="just"/>
            <a:r>
              <a:rPr lang="en-US" sz="1000" dirty="0"/>
              <a:t> Also, the new </a:t>
            </a:r>
            <a:r>
              <a:rPr lang="en-US" sz="1000" b="1" dirty="0"/>
              <a:t>"Promote to primary server" </a:t>
            </a:r>
            <a:r>
              <a:rPr lang="en-US" sz="1000" dirty="0"/>
              <a:t>feature lets switch roles between primary database and its replica quickly. This is crucial for disaster recovery and running recovery drills, ensuring minimal disruption and smooth operations even during unexpected issues. </a:t>
            </a:r>
          </a:p>
        </p:txBody>
      </p:sp>
      <p:sp>
        <p:nvSpPr>
          <p:cNvPr id="11" name="Title 10">
            <a:extLst>
              <a:ext uri="{FF2B5EF4-FFF2-40B4-BE49-F238E27FC236}">
                <a16:creationId xmlns:a16="http://schemas.microsoft.com/office/drawing/2014/main" id="{B05E9534-3C35-9313-C6E7-9E564BDFC466}"/>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DE6CD169-A2F9-0F7E-49EE-EC7FAE204B1C}"/>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510AD9-2A44-5DDF-30FA-DE4500EB2760}"/>
              </a:ext>
            </a:extLst>
          </p:cNvPr>
          <p:cNvSpPr>
            <a:spLocks noGrp="1"/>
          </p:cNvSpPr>
          <p:nvPr>
            <p:ph type="body" sz="quarter" idx="16"/>
          </p:nvPr>
        </p:nvSpPr>
        <p:spPr>
          <a:xfrm>
            <a:off x="342900" y="855081"/>
            <a:ext cx="3955312" cy="1265820"/>
          </a:xfrm>
        </p:spPr>
        <p:txBody>
          <a:bodyPr/>
          <a:lstStyle/>
          <a:p>
            <a:pPr algn="just"/>
            <a:r>
              <a:rPr lang="en-US" dirty="0">
                <a:hlinkClick r:id="rId3"/>
              </a:rPr>
              <a:t>General availability: HNSW vector index in vCore-based Azure Cosmos DB for MongoDB</a:t>
            </a:r>
            <a:endParaRPr lang="en-US" dirty="0"/>
          </a:p>
          <a:p>
            <a:pPr algn="just"/>
            <a:r>
              <a:rPr lang="en-US" dirty="0"/>
              <a:t>The HNSW vector index is now generally available in </a:t>
            </a:r>
            <a:r>
              <a:rPr lang="en-US" b="1" dirty="0"/>
              <a:t>vCore-based Azure Cosmos DB for MongoDB in M40 </a:t>
            </a:r>
            <a:r>
              <a:rPr lang="en-US" dirty="0"/>
              <a:t>and above cluster tiers! This enables applications to scale to millions of vector embeddings at high accuracy and fast speeds. </a:t>
            </a:r>
          </a:p>
        </p:txBody>
      </p:sp>
    </p:spTree>
    <p:extLst>
      <p:ext uri="{BB962C8B-B14F-4D97-AF65-F5344CB8AC3E}">
        <p14:creationId xmlns:p14="http://schemas.microsoft.com/office/powerpoint/2010/main" val="5800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71DA1-B55D-EF7E-C705-3E2EBD8AB3D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3337F290-7F05-F6C7-FB30-521D100BB24B}"/>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C62E7423-4266-2E57-7ECF-35621C61E139}"/>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915420FD-81AB-F129-C44C-1ADB2CE5081E}"/>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99C1840-42CB-2AAA-82F4-807BF7A8EB8F}"/>
              </a:ext>
            </a:extLst>
          </p:cNvPr>
          <p:cNvSpPr>
            <a:spLocks noGrp="1"/>
          </p:cNvSpPr>
          <p:nvPr>
            <p:ph type="body" sz="quarter" idx="16"/>
          </p:nvPr>
        </p:nvSpPr>
        <p:spPr/>
        <p:txBody>
          <a:bodyPr/>
          <a:lstStyle/>
          <a:p>
            <a:pPr algn="just"/>
            <a:r>
              <a:rPr lang="en-US" dirty="0">
                <a:hlinkClick r:id="rId2"/>
              </a:rPr>
              <a:t>Azure SQL Migration extension for Azure Data Studio v1.5.4</a:t>
            </a:r>
            <a:endParaRPr lang="en-US" dirty="0"/>
          </a:p>
          <a:p>
            <a:pPr marL="171450" indent="-171450" algn="just">
              <a:buFont typeface="Arial" panose="020B0604020202020204" pitchFamily="34" charset="0"/>
              <a:buChar char="•"/>
            </a:pPr>
            <a:r>
              <a:rPr lang="en-US" b="1" dirty="0"/>
              <a:t>Single-click SHIR </a:t>
            </a:r>
            <a:r>
              <a:rPr lang="en-US" dirty="0"/>
              <a:t>- Now with this feature, all the steps required for Self-hosted IR configuration will be done with a Single-click. This allows the users to choose if they want to configure the current node (running Azure Data Studio) or a remote node to be configured as a Self-hosted IR node by using PowerShell script. The PowerShell script will take care of downloading the script, then installing it and then registering it against the Azure Database Migration Service.</a:t>
            </a:r>
          </a:p>
          <a:p>
            <a:pPr marL="171450" indent="-171450" algn="just">
              <a:buFont typeface="Arial" panose="020B0604020202020204" pitchFamily="34" charset="0"/>
              <a:buChar char="•"/>
            </a:pPr>
            <a:r>
              <a:rPr lang="en-US" b="1" dirty="0"/>
              <a:t>SKU recommendation fix for different cultural region - </a:t>
            </a:r>
            <a:r>
              <a:rPr lang="en-US" dirty="0"/>
              <a:t>Every region has its own standard and convention for representing numbers. Similarly decimal point representation varies from region to region, example:  frequently used decimal separator are the comma (, U+002C) and the dot (. U+002E). This fix allows to correctly present and parse the decimal point separation based upon the region. Hence presenting the SKU recommendation data in the correct format.</a:t>
            </a:r>
          </a:p>
          <a:p>
            <a:pPr marL="171450" indent="-171450" algn="just">
              <a:buFont typeface="Arial" panose="020B0604020202020204" pitchFamily="34" charset="0"/>
              <a:buChar char="•"/>
            </a:pPr>
            <a:r>
              <a:rPr lang="en-US" dirty="0"/>
              <a:t> </a:t>
            </a:r>
            <a:r>
              <a:rPr lang="en-US" b="1" dirty="0"/>
              <a:t>Cancellation feedback </a:t>
            </a:r>
            <a:r>
              <a:rPr lang="en-US" dirty="0"/>
              <a:t>- Now user can provide feedback (optional) while cancelling the Azure data studio’s extension – Azure SQL migration session or migration. Users can now provide the reason for the cancellation of the current migration.</a:t>
            </a:r>
          </a:p>
          <a:p>
            <a:pPr algn="just"/>
            <a:endParaRPr lang="en-US" dirty="0"/>
          </a:p>
        </p:txBody>
      </p:sp>
    </p:spTree>
    <p:extLst>
      <p:ext uri="{BB962C8B-B14F-4D97-AF65-F5344CB8AC3E}">
        <p14:creationId xmlns:p14="http://schemas.microsoft.com/office/powerpoint/2010/main" val="72484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656470"/>
          </a:xfrm>
        </p:spPr>
        <p:txBody>
          <a:bodyPr/>
          <a:lstStyle/>
          <a:p>
            <a:pPr algn="just"/>
            <a:r>
              <a:rPr lang="en-US" dirty="0">
                <a:hlinkClick r:id="rId2"/>
              </a:rPr>
              <a:t>Introducing Phi-3: Redefining what’s possible with SLMs</a:t>
            </a:r>
            <a:endParaRPr lang="en-US" dirty="0"/>
          </a:p>
          <a:p>
            <a:pPr algn="just"/>
            <a:r>
              <a:rPr lang="en-US" dirty="0"/>
              <a:t>MS announced Phi-3, a family of open AI models developed by Microsoft. Phi-3 models are the most capable and cost-effective small language models (SLMs) available, outperforming models of the same size and next size up across a variety of language, reasoning, coding, and math benchmarks. This release expands the selection of high-quality models for customers, offering more practical choices as they compose and build generative AI applications.</a:t>
            </a:r>
          </a:p>
          <a:p>
            <a:pPr marL="171450" indent="-171450" algn="just">
              <a:buFont typeface="Arial" panose="020B0604020202020204" pitchFamily="34" charset="0"/>
              <a:buChar char="•"/>
            </a:pPr>
            <a:r>
              <a:rPr lang="en-US" dirty="0"/>
              <a:t>Phi-3-mini, a 3.8B language model is available on Microsoft Azure AI Studio, Hugging Face, and </a:t>
            </a:r>
            <a:r>
              <a:rPr lang="en-US" dirty="0" err="1"/>
              <a:t>Ollama</a:t>
            </a:r>
            <a:r>
              <a:rPr lang="en-US" dirty="0"/>
              <a:t>.</a:t>
            </a:r>
          </a:p>
          <a:p>
            <a:pPr marL="171450" indent="-171450" algn="just">
              <a:buFont typeface="Arial" panose="020B0604020202020204" pitchFamily="34" charset="0"/>
              <a:buChar char="•"/>
            </a:pPr>
            <a:r>
              <a:rPr lang="en-US" dirty="0"/>
              <a:t>Phi-3-mini is available in two context-length variants—4K and 128K tokens.</a:t>
            </a:r>
          </a:p>
          <a:p>
            <a:pPr marL="171450" indent="-171450" algn="just">
              <a:buFont typeface="Arial" panose="020B0604020202020204" pitchFamily="34" charset="0"/>
              <a:buChar char="•"/>
            </a:pPr>
            <a:r>
              <a:rPr lang="en-US" dirty="0"/>
              <a:t>It has been optimized for ONNX Runtime with support for Windows </a:t>
            </a:r>
            <a:r>
              <a:rPr lang="en-US" dirty="0" err="1"/>
              <a:t>DirectML</a:t>
            </a:r>
            <a:r>
              <a:rPr lang="en-US" dirty="0"/>
              <a:t> along with cross-platform support across graphics processing unit (GPU), CPU, and even mobile hardware.</a:t>
            </a:r>
          </a:p>
        </p:txBody>
      </p:sp>
      <p:pic>
        <p:nvPicPr>
          <p:cNvPr id="2050" name="Picture 2" descr="Abstract illustration of a computer monitor">
            <a:extLst>
              <a:ext uri="{FF2B5EF4-FFF2-40B4-BE49-F238E27FC236}">
                <a16:creationId xmlns:a16="http://schemas.microsoft.com/office/drawing/2014/main" id="{0FA9E930-9048-D3B4-E2AC-CC3B624022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2226" y="3511551"/>
            <a:ext cx="2428873" cy="1363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2656470"/>
          </a:xfrm>
        </p:spPr>
        <p:txBody>
          <a:bodyPr/>
          <a:lstStyle/>
          <a:p>
            <a:pPr algn="just"/>
            <a:r>
              <a:rPr lang="en-US" sz="1000" dirty="0">
                <a:hlinkClick r:id="rId2"/>
              </a:rPr>
              <a:t>Public preview: Extensibility model in Azure Deployment Environments</a:t>
            </a:r>
            <a:endParaRPr lang="en-US" sz="1000" dirty="0"/>
          </a:p>
          <a:p>
            <a:pPr algn="just"/>
            <a:r>
              <a:rPr lang="en-US" sz="1000" dirty="0"/>
              <a:t>Azure Deployment Environments is adding a new extensibility model, now available in public preview, that empowers customers to customize their deployment workflows using Bicep, Terraform, Pulumi, or any other infrastructure-as-code (IaC) framework of their choice. The model further streamlines app infrastructure provisioning and gives platform engineers the flexibility to meet the unique needs of their organization.</a:t>
            </a:r>
          </a:p>
          <a:p>
            <a:pPr marL="171450" indent="-171450" algn="just">
              <a:buFont typeface="Arial" panose="020B0604020202020204" pitchFamily="34" charset="0"/>
              <a:buChar char="•"/>
            </a:pPr>
            <a:r>
              <a:rPr lang="en-US" sz="1000" b="1" dirty="0"/>
              <a:t>Extensibility model: </a:t>
            </a:r>
            <a:r>
              <a:rPr lang="en-US" sz="1000" dirty="0"/>
              <a:t>Harness any preferred IaC framework of choice and customize deployment workflows to meet specific needs. </a:t>
            </a:r>
          </a:p>
          <a:p>
            <a:pPr marL="171450" indent="-171450" algn="just">
              <a:buFont typeface="Arial" panose="020B0604020202020204" pitchFamily="34" charset="0"/>
              <a:buChar char="•"/>
            </a:pPr>
            <a:r>
              <a:rPr lang="en-US" sz="1000" b="1" dirty="0"/>
              <a:t>Terraform support: </a:t>
            </a:r>
            <a:r>
              <a:rPr lang="en-US" sz="1000" dirty="0"/>
              <a:t>Directly use Terraform templates in Azure Deployment Environments by configuring a container image.</a:t>
            </a:r>
          </a:p>
          <a:p>
            <a:pPr marL="171450" indent="-171450" algn="just">
              <a:buFont typeface="Arial" panose="020B0604020202020204" pitchFamily="34" charset="0"/>
              <a:buChar char="•"/>
            </a:pPr>
            <a:r>
              <a:rPr lang="en-US" sz="1000" b="1" dirty="0"/>
              <a:t>Bicep support: </a:t>
            </a:r>
            <a:r>
              <a:rPr lang="en-US" sz="1000" dirty="0"/>
              <a:t>Directly use Bicep templates in Deployment Environments with a sample Bicep container image or by building a container image for Bicep deployments.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602370"/>
          </a:xfrm>
        </p:spPr>
        <p:txBody>
          <a:bodyPr/>
          <a:lstStyle/>
          <a:p>
            <a:pPr algn="just"/>
            <a:r>
              <a:rPr lang="en-US" dirty="0">
                <a:hlinkClick r:id="rId3"/>
              </a:rPr>
              <a:t>HashiCorp joins IBM to accelerate multi-cloud automation</a:t>
            </a:r>
            <a:endParaRPr lang="en-US" dirty="0"/>
          </a:p>
          <a:p>
            <a:pPr algn="just"/>
            <a:r>
              <a:rPr lang="en-US" dirty="0"/>
              <a:t>IBM  and HashiCorp a leading multi-cloud infrastructure automation company, announced that they have entered into a definitive agreement under which IBM will acquire HashiCorp for </a:t>
            </a:r>
            <a:r>
              <a:rPr lang="en-US" b="1" dirty="0"/>
              <a:t>$35 per share in cash</a:t>
            </a:r>
            <a:r>
              <a:rPr lang="en-US" dirty="0"/>
              <a:t>, representing an enterprise value of </a:t>
            </a:r>
            <a:r>
              <a:rPr lang="en-US" b="1" dirty="0"/>
              <a:t>$6.4 billion</a:t>
            </a:r>
            <a:r>
              <a:rPr lang="en-US" dirty="0"/>
              <a:t>. </a:t>
            </a:r>
            <a:r>
              <a:rPr lang="en-US" dirty="0" err="1"/>
              <a:t>HashiCorp's</a:t>
            </a:r>
            <a:r>
              <a:rPr lang="en-US" dirty="0"/>
              <a:t> suite of products provides enterprises with extensive Infrastructure Lifecycle Management and Security Lifecycle Management capabilities to enable organizations to automate their hybrid and multi-cloud environments. </a:t>
            </a:r>
          </a:p>
        </p:txBody>
      </p:sp>
      <p:pic>
        <p:nvPicPr>
          <p:cNvPr id="3074" name="Picture 2" descr="HashiCorp joins IBM to accelerate multi-cloud automation">
            <a:extLst>
              <a:ext uri="{FF2B5EF4-FFF2-40B4-BE49-F238E27FC236}">
                <a16:creationId xmlns:a16="http://schemas.microsoft.com/office/drawing/2014/main" id="{667ABAE1-E995-E598-3343-ABE345D57E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4181" y="2571750"/>
            <a:ext cx="2952750" cy="15525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humbnail image 1 of blog post titled &#10; &#10; &#10;  &#10; &#10; &#10; &#10;    &#10;  &#10;   &#10;    &#10;      &#10;       Harness any IaC framework with the new extensibility model in Azure Deployment Environments&#10;       &#10;      &#10;     &#10;   &#10;  &#10; &#10;   &#10; &#10; &#10; &#10; &#10; &#10;">
            <a:extLst>
              <a:ext uri="{FF2B5EF4-FFF2-40B4-BE49-F238E27FC236}">
                <a16:creationId xmlns:a16="http://schemas.microsoft.com/office/drawing/2014/main" id="{21D2C5DC-0ED9-6AC0-EC73-8BC28B994F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1968" y="3568487"/>
            <a:ext cx="4306132" cy="1439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2218320"/>
          </a:xfrm>
        </p:spPr>
        <p:txBody>
          <a:bodyPr/>
          <a:lstStyle/>
          <a:p>
            <a:pPr algn="just"/>
            <a:r>
              <a:rPr lang="en-US" sz="1000" dirty="0">
                <a:hlinkClick r:id="rId2"/>
              </a:rPr>
              <a:t>Azure Advisor will no longer display aggregated potential yearly savings beginning 30 September 2024</a:t>
            </a:r>
            <a:endParaRPr lang="en-US" sz="1000" dirty="0"/>
          </a:p>
          <a:p>
            <a:pPr algn="just"/>
            <a:r>
              <a:rPr lang="en-US" sz="1000" dirty="0"/>
              <a:t>In the </a:t>
            </a:r>
            <a:r>
              <a:rPr lang="en-US" sz="1000" b="1" dirty="0"/>
              <a:t>Azure portal</a:t>
            </a:r>
            <a:r>
              <a:rPr lang="en-US" sz="1000" dirty="0"/>
              <a:t>, </a:t>
            </a:r>
            <a:r>
              <a:rPr lang="en-US" sz="1000" b="1" dirty="0"/>
              <a:t>Azure Advisor currently shows </a:t>
            </a:r>
            <a:r>
              <a:rPr lang="en-US" sz="1000" dirty="0"/>
              <a:t>potential aggregated cost savings under the label </a:t>
            </a:r>
            <a:r>
              <a:rPr lang="en-US" sz="1000" b="1" dirty="0"/>
              <a:t>"Potential yearly savings based on retail pricing</a:t>
            </a:r>
            <a:r>
              <a:rPr lang="en-US" sz="1000" dirty="0"/>
              <a:t>" on pages where cost recommendations are displayed. This aggregated savings estimate will be removed from the Azure portal on 30 September 2024. </a:t>
            </a:r>
          </a:p>
          <a:p>
            <a:pPr algn="just"/>
            <a:r>
              <a:rPr lang="en-US" sz="1000" b="1" dirty="0"/>
              <a:t>Recommended action</a:t>
            </a:r>
          </a:p>
          <a:p>
            <a:pPr algn="just"/>
            <a:r>
              <a:rPr lang="en-US" sz="1000" dirty="0"/>
              <a:t>If you want to continue calculating aggregated potential yearly savings, follow these steps. </a:t>
            </a:r>
            <a:r>
              <a:rPr lang="en-US" sz="1000" b="1" dirty="0"/>
              <a:t>Note that individual recommendations may show savings </a:t>
            </a:r>
            <a:r>
              <a:rPr lang="en-US" sz="1000" dirty="0"/>
              <a:t>that overlap with the savings shown in other recommendations, although you may not be able to benefit from them concurrently.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770770"/>
          </a:xfrm>
        </p:spPr>
        <p:txBody>
          <a:bodyPr/>
          <a:lstStyle/>
          <a:p>
            <a:pPr algn="just"/>
            <a:r>
              <a:rPr lang="en-US" dirty="0">
                <a:hlinkClick r:id="rId3"/>
              </a:rPr>
              <a:t>.Net Standard user-defined functions for Azure Stream Analytics will be retired on 30 September 2024.</a:t>
            </a:r>
            <a:endParaRPr lang="en-US" dirty="0"/>
          </a:p>
          <a:p>
            <a:pPr algn="just"/>
            <a:r>
              <a:rPr lang="en-US" b="1" dirty="0"/>
              <a:t>.Net Standard </a:t>
            </a:r>
            <a:r>
              <a:rPr lang="en-US" dirty="0"/>
              <a:t>user-defined functions for </a:t>
            </a:r>
            <a:r>
              <a:rPr lang="en-US" b="1" dirty="0"/>
              <a:t>Azure Stream Analytics </a:t>
            </a:r>
            <a:r>
              <a:rPr lang="en-US" dirty="0"/>
              <a:t>will be retired on 30 September 2024. After that date, it won’t be possible to use the feature. </a:t>
            </a:r>
          </a:p>
          <a:p>
            <a:pPr algn="just"/>
            <a:r>
              <a:rPr lang="en-US" dirty="0"/>
              <a:t>MS released support for .Net Standard user-defined functions in public preview for Azure Stream Analytics to let customers invoke their own functions written in any .</a:t>
            </a:r>
            <a:r>
              <a:rPr lang="en-US" b="1" dirty="0"/>
              <a:t>NET Standard language (C#, F#, etc.) </a:t>
            </a:r>
            <a:r>
              <a:rPr lang="en-US" dirty="0"/>
              <a:t>to extend the Stream Analytics query language.</a:t>
            </a:r>
          </a:p>
          <a:p>
            <a:pPr algn="just"/>
            <a:r>
              <a:rPr lang="en-US" b="1" dirty="0"/>
              <a:t>Required action </a:t>
            </a:r>
          </a:p>
          <a:p>
            <a:pPr algn="just"/>
            <a:r>
              <a:rPr lang="en-US" dirty="0"/>
              <a:t>MS recommend replace </a:t>
            </a:r>
            <a:r>
              <a:rPr lang="en-US" b="1" dirty="0" err="1"/>
              <a:t>.net</a:t>
            </a:r>
            <a:r>
              <a:rPr lang="en-US" b="1" dirty="0"/>
              <a:t> standard user-defined </a:t>
            </a:r>
            <a:r>
              <a:rPr lang="en-US" dirty="0"/>
              <a:t>functions with JavaScript user-defined functions in Azure Stream Analytics. JavaScript user-defined functions support stateless, compute-only scalar functions that don't require external connectivity. </a:t>
            </a:r>
          </a:p>
          <a:p>
            <a:pPr algn="just"/>
            <a:endParaRPr lang="en-US" dirty="0"/>
          </a:p>
        </p:txBody>
      </p:sp>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F6376-AFAE-7966-3832-BF94E416269A}"/>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58E78F44-EBA7-0070-3283-4FD74A0787A3}"/>
              </a:ext>
            </a:extLst>
          </p:cNvPr>
          <p:cNvSpPr>
            <a:spLocks noGrp="1"/>
          </p:cNvSpPr>
          <p:nvPr>
            <p:ph type="body" sz="quarter" idx="10"/>
          </p:nvPr>
        </p:nvSpPr>
        <p:spPr>
          <a:xfrm>
            <a:off x="4433776" y="855081"/>
            <a:ext cx="4365038" cy="2885070"/>
          </a:xfrm>
        </p:spPr>
        <p:txBody>
          <a:bodyPr/>
          <a:lstStyle/>
          <a:p>
            <a:pPr algn="just"/>
            <a:r>
              <a:rPr lang="en-US" sz="1000" dirty="0">
                <a:hlinkClick r:id="rId2"/>
              </a:rPr>
              <a:t>Cloud Services (classic) deployment model is retiring on 31 August 2024</a:t>
            </a:r>
            <a:endParaRPr lang="en-US" sz="1000" dirty="0"/>
          </a:p>
          <a:p>
            <a:pPr algn="just"/>
            <a:r>
              <a:rPr lang="en-US" sz="1000" b="1" dirty="0"/>
              <a:t>On 31 August 2024, </a:t>
            </a:r>
            <a:r>
              <a:rPr lang="en-US" sz="1000" dirty="0"/>
              <a:t>we’ll retire the </a:t>
            </a:r>
            <a:r>
              <a:rPr lang="en-US" sz="1000" b="1" dirty="0"/>
              <a:t>Cloud Services (classic) </a:t>
            </a:r>
            <a:r>
              <a:rPr lang="en-US" sz="1000" dirty="0"/>
              <a:t>deployment model. Before that date, you’ll need to migrate your services that were deployed using this model to </a:t>
            </a:r>
            <a:r>
              <a:rPr lang="en-US" sz="1000" b="1" dirty="0"/>
              <a:t>Cloud Services (extended support) </a:t>
            </a:r>
            <a:r>
              <a:rPr lang="en-US" sz="1000" dirty="0"/>
              <a:t>in Azure Resource Manager, which provides new capabilities, including: </a:t>
            </a:r>
          </a:p>
          <a:p>
            <a:pPr marL="171450" indent="-171450" algn="just">
              <a:buFont typeface="Arial" panose="020B0604020202020204" pitchFamily="34" charset="0"/>
              <a:buChar char="•"/>
            </a:pPr>
            <a:r>
              <a:rPr lang="en-US" sz="1000" dirty="0"/>
              <a:t>Support for deployment templates.</a:t>
            </a:r>
          </a:p>
          <a:p>
            <a:pPr marL="171450" indent="-171450" algn="just">
              <a:buFont typeface="Arial" panose="020B0604020202020204" pitchFamily="34" charset="0"/>
              <a:buChar char="•"/>
            </a:pPr>
            <a:r>
              <a:rPr lang="en-US" sz="1000" dirty="0"/>
              <a:t>Role-based access control.  </a:t>
            </a:r>
          </a:p>
          <a:p>
            <a:pPr marL="171450" indent="-171450" algn="just">
              <a:buFont typeface="Arial" panose="020B0604020202020204" pitchFamily="34" charset="0"/>
              <a:buChar char="•"/>
            </a:pPr>
            <a:r>
              <a:rPr lang="en-US" sz="1000" dirty="0"/>
              <a:t>Regional resiliency.  </a:t>
            </a:r>
          </a:p>
          <a:p>
            <a:pPr algn="just"/>
            <a:r>
              <a:rPr lang="en-US" sz="1000" b="1" dirty="0"/>
              <a:t>Required action  </a:t>
            </a:r>
          </a:p>
          <a:p>
            <a:pPr algn="just"/>
            <a:r>
              <a:rPr lang="en-US" sz="1000" dirty="0"/>
              <a:t>In order to avoid service disruption and continue to use your cloud services that were deployed using </a:t>
            </a:r>
            <a:r>
              <a:rPr lang="en-US" sz="1000" b="1" dirty="0"/>
              <a:t>Cloud Services (classic)</a:t>
            </a:r>
            <a:r>
              <a:rPr lang="en-US" sz="1000" dirty="0"/>
              <a:t>, you must migrate them to Cloud Services (extended support) in Resource Manager </a:t>
            </a:r>
            <a:r>
              <a:rPr lang="en-US" sz="1000" b="1" dirty="0"/>
              <a:t>before 31 August 2024</a:t>
            </a:r>
            <a:r>
              <a:rPr lang="en-US" sz="1000" dirty="0"/>
              <a:t>. Beginning 1st </a:t>
            </a:r>
            <a:r>
              <a:rPr lang="en-US" sz="1000" b="1" dirty="0"/>
              <a:t>September 2024, </a:t>
            </a:r>
            <a:r>
              <a:rPr lang="en-US" sz="1000" dirty="0"/>
              <a:t>your Cloud Service deployments would be stopped and deallocated, and data will be permanently lost.</a:t>
            </a:r>
          </a:p>
        </p:txBody>
      </p:sp>
      <p:sp>
        <p:nvSpPr>
          <p:cNvPr id="11" name="Title 10">
            <a:extLst>
              <a:ext uri="{FF2B5EF4-FFF2-40B4-BE49-F238E27FC236}">
                <a16:creationId xmlns:a16="http://schemas.microsoft.com/office/drawing/2014/main" id="{2FB73DF5-B435-B08A-FA0B-4E67E050E300}"/>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34A31A64-CCC6-D99D-7AF9-F1B68C99CE8F}"/>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28244EA9-AA7C-544B-0E10-45F0A7930630}"/>
              </a:ext>
            </a:extLst>
          </p:cNvPr>
          <p:cNvSpPr>
            <a:spLocks noGrp="1"/>
          </p:cNvSpPr>
          <p:nvPr>
            <p:ph type="body" sz="quarter" idx="16"/>
          </p:nvPr>
        </p:nvSpPr>
        <p:spPr/>
        <p:txBody>
          <a:bodyPr/>
          <a:lstStyle/>
          <a:p>
            <a:pPr algn="just"/>
            <a:r>
              <a:rPr lang="en-US" dirty="0">
                <a:hlinkClick r:id="rId3"/>
              </a:rPr>
              <a:t>Five Azure classic networking services will be retired on 31 August 2024</a:t>
            </a:r>
            <a:endParaRPr lang="en-US" dirty="0"/>
          </a:p>
          <a:p>
            <a:pPr algn="just"/>
            <a:r>
              <a:rPr lang="en-US" dirty="0"/>
              <a:t>MS announced that </a:t>
            </a:r>
            <a:r>
              <a:rPr lang="en-US" b="1" dirty="0"/>
              <a:t>Azure Cloud Services (classic) </a:t>
            </a:r>
            <a:r>
              <a:rPr lang="en-US" dirty="0"/>
              <a:t>will be retired on 31 August 2024. Because classic Azure Virtual Network, reserved IP addresses, Azure ExpressRoute gateway, Azure Application Gateway, and Azure VPN Gateway are dependent on Azure Cloud Services (classic), they’ll be retired on the same date.</a:t>
            </a:r>
          </a:p>
          <a:p>
            <a:pPr algn="just"/>
            <a:r>
              <a:rPr lang="en-US" dirty="0"/>
              <a:t>Before that date, it is mandatory to </a:t>
            </a:r>
            <a:r>
              <a:rPr lang="en-US" b="1" dirty="0"/>
              <a:t>migrate any resources </a:t>
            </a:r>
            <a:r>
              <a:rPr lang="en-US" dirty="0"/>
              <a:t>that use these classic networking services to the Azure Resource Manager deployment model, which provides the same capabilities as classic plus.</a:t>
            </a:r>
          </a:p>
          <a:p>
            <a:pPr algn="just"/>
            <a:r>
              <a:rPr lang="en-US" dirty="0"/>
              <a:t>To avoid service disruptions, follow the guidance to migrate your resources that use these classic networking services </a:t>
            </a:r>
            <a:r>
              <a:rPr lang="en-US" b="1" dirty="0"/>
              <a:t>to Azure Resource Manager by 31 August 2024: </a:t>
            </a:r>
          </a:p>
          <a:p>
            <a:pPr marL="171450" indent="-171450" algn="just">
              <a:buFont typeface="Arial" panose="020B0604020202020204" pitchFamily="34" charset="0"/>
              <a:buChar char="•"/>
            </a:pPr>
            <a:r>
              <a:rPr lang="en-US" b="1" dirty="0"/>
              <a:t>Classic Application Gateway </a:t>
            </a:r>
          </a:p>
          <a:p>
            <a:pPr marL="171450" indent="-171450" algn="just">
              <a:buFont typeface="Arial" panose="020B0604020202020204" pitchFamily="34" charset="0"/>
              <a:buChar char="•"/>
            </a:pPr>
            <a:r>
              <a:rPr lang="en-US" b="1" dirty="0"/>
              <a:t>Classic Virtual Network </a:t>
            </a:r>
          </a:p>
          <a:p>
            <a:pPr marL="171450" indent="-171450" algn="just">
              <a:buFont typeface="Arial" panose="020B0604020202020204" pitchFamily="34" charset="0"/>
              <a:buChar char="•"/>
            </a:pPr>
            <a:r>
              <a:rPr lang="en-US" b="1" dirty="0"/>
              <a:t>Classic reserved IP addresses </a:t>
            </a:r>
          </a:p>
          <a:p>
            <a:pPr marL="171450" indent="-171450" algn="just">
              <a:buFont typeface="Arial" panose="020B0604020202020204" pitchFamily="34" charset="0"/>
              <a:buChar char="•"/>
            </a:pPr>
            <a:r>
              <a:rPr lang="en-US" b="1" dirty="0"/>
              <a:t>Classic ExpressRoute Gateway </a:t>
            </a:r>
          </a:p>
          <a:p>
            <a:pPr marL="171450" indent="-171450" algn="just">
              <a:buFont typeface="Arial" panose="020B0604020202020204" pitchFamily="34" charset="0"/>
              <a:buChar char="•"/>
            </a:pPr>
            <a:r>
              <a:rPr lang="en-US" b="1" dirty="0"/>
              <a:t>Classic VPN gateway </a:t>
            </a:r>
          </a:p>
        </p:txBody>
      </p:sp>
    </p:spTree>
    <p:extLst>
      <p:ext uri="{BB962C8B-B14F-4D97-AF65-F5344CB8AC3E}">
        <p14:creationId xmlns:p14="http://schemas.microsoft.com/office/powerpoint/2010/main" val="3277490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9BB758-24BC-C7E4-BF87-3DCA23EF4558}"/>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D05302F-8CC9-E6C3-B3FE-2196226826D5}"/>
              </a:ext>
            </a:extLst>
          </p:cNvPr>
          <p:cNvSpPr>
            <a:spLocks noGrp="1"/>
          </p:cNvSpPr>
          <p:nvPr>
            <p:ph type="body" sz="quarter" idx="10"/>
          </p:nvPr>
        </p:nvSpPr>
        <p:spPr>
          <a:xfrm>
            <a:off x="4433776" y="855081"/>
            <a:ext cx="4365038" cy="2269120"/>
          </a:xfrm>
        </p:spPr>
        <p:txBody>
          <a:bodyPr/>
          <a:lstStyle/>
          <a:p>
            <a:pPr algn="just"/>
            <a:r>
              <a:rPr lang="en-US" sz="1000" dirty="0">
                <a:hlinkClick r:id="rId2"/>
              </a:rPr>
              <a:t>Support of Azure Notification Hubs’ Firebase Cloud Messaging (FCM) legacy API will be deprecated by July 2024.</a:t>
            </a:r>
            <a:endParaRPr lang="en-US" sz="1000" dirty="0"/>
          </a:p>
          <a:p>
            <a:pPr algn="just"/>
            <a:r>
              <a:rPr lang="en-US" sz="1000" b="1" dirty="0"/>
              <a:t>Firebase Cloud Messaging (FCM) </a:t>
            </a:r>
            <a:r>
              <a:rPr lang="en-US" sz="1000" dirty="0"/>
              <a:t>is a service that, among other things, facilitates developers sending </a:t>
            </a:r>
            <a:r>
              <a:rPr lang="en-US" sz="1000" b="1" dirty="0"/>
              <a:t>push notifications to Google Play </a:t>
            </a:r>
            <a:r>
              <a:rPr lang="en-US" sz="1000" dirty="0"/>
              <a:t>supported Android devices. ANH previously communicated with </a:t>
            </a:r>
            <a:r>
              <a:rPr lang="en-US" sz="1000" b="1" dirty="0"/>
              <a:t>FCM using the Legacy HTTP protocol. FCM v1 is an updated API that offers mo</a:t>
            </a:r>
            <a:r>
              <a:rPr lang="en-US" sz="1000" dirty="0"/>
              <a:t>re features and capabilities. Google will stop supporting </a:t>
            </a:r>
            <a:r>
              <a:rPr lang="en-US" sz="1000" b="1" dirty="0"/>
              <a:t>FCM legacy HTTP on June 20, 2024</a:t>
            </a:r>
            <a:r>
              <a:rPr lang="en-US" sz="1000" dirty="0"/>
              <a:t>. All customers must migrate your applications and notification payloads to the new format (FCM v1) before then. The Firebase Cloud Messaging (FCM) legacy API will be deprecated </a:t>
            </a:r>
            <a:r>
              <a:rPr lang="en-US" sz="1000" b="1" dirty="0"/>
              <a:t>by July 2024.   </a:t>
            </a:r>
          </a:p>
          <a:p>
            <a:pPr algn="just"/>
            <a:r>
              <a:rPr lang="en-US" sz="1000" b="1" dirty="0"/>
              <a:t>Required action </a:t>
            </a:r>
          </a:p>
          <a:p>
            <a:pPr algn="just"/>
            <a:r>
              <a:rPr lang="en-US" sz="1000" dirty="0"/>
              <a:t>To minimize impact, follow the steps to </a:t>
            </a:r>
            <a:r>
              <a:rPr lang="en-US" sz="1000" b="1" dirty="0"/>
              <a:t>migrate to FCM v1 </a:t>
            </a:r>
            <a:r>
              <a:rPr lang="en-US" sz="1000" dirty="0"/>
              <a:t>before </a:t>
            </a:r>
            <a:r>
              <a:rPr lang="en-US" sz="1000" b="1" dirty="0"/>
              <a:t>1 June 2024. </a:t>
            </a:r>
          </a:p>
        </p:txBody>
      </p:sp>
      <p:sp>
        <p:nvSpPr>
          <p:cNvPr id="11" name="Title 10">
            <a:extLst>
              <a:ext uri="{FF2B5EF4-FFF2-40B4-BE49-F238E27FC236}">
                <a16:creationId xmlns:a16="http://schemas.microsoft.com/office/drawing/2014/main" id="{B38CC501-A225-12DF-0512-D8F6CC4E6D4E}"/>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166D860D-4F27-DA91-CAED-C08905E08AE7}"/>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C2A38DD5-5388-69B7-9975-14827283FDC5}"/>
              </a:ext>
            </a:extLst>
          </p:cNvPr>
          <p:cNvSpPr>
            <a:spLocks noGrp="1"/>
          </p:cNvSpPr>
          <p:nvPr>
            <p:ph type="body" sz="quarter" idx="16"/>
          </p:nvPr>
        </p:nvSpPr>
        <p:spPr>
          <a:xfrm>
            <a:off x="342900" y="855081"/>
            <a:ext cx="3955312" cy="2650120"/>
          </a:xfrm>
        </p:spPr>
        <p:txBody>
          <a:bodyPr/>
          <a:lstStyle/>
          <a:p>
            <a:pPr algn="just"/>
            <a:r>
              <a:rPr lang="en-US" dirty="0">
                <a:hlinkClick r:id="rId3"/>
              </a:rPr>
              <a:t>App Service Environment version 1 and version 2 will be retired on 31 August 2024</a:t>
            </a:r>
            <a:endParaRPr lang="en-US" dirty="0"/>
          </a:p>
          <a:p>
            <a:pPr algn="just"/>
            <a:r>
              <a:rPr lang="en-US" dirty="0"/>
              <a:t>In August 2021, Azure announced that the retirement of </a:t>
            </a:r>
            <a:r>
              <a:rPr lang="en-US" b="1" dirty="0"/>
              <a:t>Cloud Services (classic) is happening on 31 August 2024</a:t>
            </a:r>
            <a:r>
              <a:rPr lang="en-US" dirty="0"/>
              <a:t>. As App Service Environment v1 and v2 run on Cloud Services (classic), MS will retire App Service Environment v1 and v2 on the same date. Before that date, please complete migration to App Service Environment v3.</a:t>
            </a:r>
          </a:p>
          <a:p>
            <a:pPr algn="just"/>
            <a:r>
              <a:rPr lang="en-US" b="1" dirty="0"/>
              <a:t>As of 29 January 2024</a:t>
            </a:r>
            <a:r>
              <a:rPr lang="en-US" dirty="0"/>
              <a:t>, App Service Environment v1 and v2 no longer supports the creation of new workloads using any of the available methods including APM/Bicep </a:t>
            </a:r>
            <a:r>
              <a:rPr lang="en-US" b="1" dirty="0"/>
              <a:t>templates, Azure portal, Azure CLI, or REST API.</a:t>
            </a:r>
          </a:p>
          <a:p>
            <a:pPr algn="just"/>
            <a:r>
              <a:rPr lang="en-US" b="1" dirty="0"/>
              <a:t>After 31 August 2024</a:t>
            </a:r>
            <a:r>
              <a:rPr lang="en-US" dirty="0"/>
              <a:t>, App Service Environment v1 and v2 and the applications running on them will be deleted and any application data associated with them will be lost.</a:t>
            </a:r>
          </a:p>
        </p:txBody>
      </p:sp>
    </p:spTree>
    <p:extLst>
      <p:ext uri="{BB962C8B-B14F-4D97-AF65-F5344CB8AC3E}">
        <p14:creationId xmlns:p14="http://schemas.microsoft.com/office/powerpoint/2010/main" val="2384958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6D8106-308E-2058-969F-38FD284FBA83}"/>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E5A60140-5658-B128-A355-F9517ACA00B1}"/>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BB974F60-AEAB-B4F3-C4A4-C3BFD0F4DB1E}"/>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25E6B4A4-F469-633F-707A-1111BB3ED4D4}"/>
              </a:ext>
            </a:extLst>
          </p:cNvPr>
          <p:cNvSpPr>
            <a:spLocks noGrp="1"/>
          </p:cNvSpPr>
          <p:nvPr>
            <p:ph type="body" sz="quarter" idx="16"/>
          </p:nvPr>
        </p:nvSpPr>
        <p:spPr>
          <a:xfrm>
            <a:off x="342900" y="855081"/>
            <a:ext cx="3955312" cy="2173870"/>
          </a:xfrm>
        </p:spPr>
        <p:txBody>
          <a:bodyPr/>
          <a:lstStyle/>
          <a:p>
            <a:pPr algn="just"/>
            <a:r>
              <a:rPr lang="en-US" dirty="0">
                <a:hlinkClick r:id="rId2"/>
              </a:rPr>
              <a:t>Skill up on Modern Work</a:t>
            </a:r>
            <a:endParaRPr lang="ru-RU" dirty="0"/>
          </a:p>
          <a:p>
            <a:pPr marL="171450" indent="-171450" algn="just">
              <a:buFont typeface="Arial" panose="020B0604020202020204" pitchFamily="34" charset="0"/>
              <a:buChar char="•"/>
            </a:pPr>
            <a:r>
              <a:rPr lang="en-US" b="0" i="0" dirty="0">
                <a:solidFill>
                  <a:srgbClr val="333333"/>
                </a:solidFill>
                <a:effectLst/>
              </a:rPr>
              <a:t>Copilot is everyday AI companion, bringing the power of generative AI to everyone across work and life</a:t>
            </a:r>
            <a:r>
              <a:rPr lang="ru-RU" b="0" i="0" dirty="0">
                <a:solidFill>
                  <a:srgbClr val="333333"/>
                </a:solidFill>
                <a:effectLst/>
              </a:rPr>
              <a:t> - </a:t>
            </a:r>
            <a:r>
              <a:rPr lang="en-US" b="0" i="0" u="sng" dirty="0">
                <a:solidFill>
                  <a:srgbClr val="146CAC"/>
                </a:solidFill>
                <a:effectLst/>
                <a:hlinkClick r:id="rId3"/>
              </a:rPr>
              <a:t>Copilot Lab</a:t>
            </a:r>
            <a:r>
              <a:rPr lang="en-US" b="0" i="0" dirty="0">
                <a:solidFill>
                  <a:srgbClr val="333333"/>
                </a:solidFill>
                <a:effectLst/>
              </a:rPr>
              <a:t> </a:t>
            </a:r>
            <a:endParaRPr lang="ru-RU" b="0" i="0" dirty="0">
              <a:solidFill>
                <a:srgbClr val="333333"/>
              </a:solidFill>
              <a:effectLst/>
            </a:endParaRPr>
          </a:p>
          <a:p>
            <a:pPr marL="171450" indent="-171450" algn="just">
              <a:buFont typeface="Arial" panose="020B0604020202020204" pitchFamily="34" charset="0"/>
              <a:buChar char="•"/>
            </a:pPr>
            <a:r>
              <a:rPr lang="en-US" b="0" i="0" dirty="0">
                <a:solidFill>
                  <a:srgbClr val="333333"/>
                </a:solidFill>
                <a:effectLst/>
              </a:rPr>
              <a:t>Enhance your Microsoft Copilot for Microsoft 365 skills: MS-4004</a:t>
            </a:r>
            <a:r>
              <a:rPr lang="en-US" b="1" i="0" dirty="0">
                <a:solidFill>
                  <a:srgbClr val="333333"/>
                </a:solidFill>
                <a:effectLst/>
              </a:rPr>
              <a:t> -</a:t>
            </a:r>
            <a:r>
              <a:rPr lang="en-US" b="0" i="0" dirty="0">
                <a:solidFill>
                  <a:srgbClr val="333333"/>
                </a:solidFill>
                <a:effectLst/>
              </a:rPr>
              <a:t> </a:t>
            </a:r>
            <a:r>
              <a:rPr lang="en-US" b="0" i="0" u="sng" dirty="0">
                <a:solidFill>
                  <a:srgbClr val="146CAC"/>
                </a:solidFill>
                <a:effectLst/>
                <a:hlinkClick r:id="rId4"/>
              </a:rPr>
              <a:t>Empower your workforce with Copilot for Microsoft 365 Use Cases</a:t>
            </a:r>
            <a:r>
              <a:rPr lang="en-US" b="0" i="0" dirty="0">
                <a:solidFill>
                  <a:srgbClr val="333333"/>
                </a:solidFill>
                <a:effectLst/>
              </a:rPr>
              <a:t>  </a:t>
            </a:r>
          </a:p>
          <a:p>
            <a:pPr marL="171450" indent="-171450" algn="just">
              <a:buFont typeface="Arial" panose="020B0604020202020204" pitchFamily="34" charset="0"/>
              <a:buChar char="•"/>
            </a:pPr>
            <a:r>
              <a:rPr lang="en-US" b="0" i="0" dirty="0">
                <a:solidFill>
                  <a:srgbClr val="333333"/>
                </a:solidFill>
                <a:effectLst/>
              </a:rPr>
              <a:t>Discover ways to craft effective and contextual prompts for Microsoft Copilot for Microsoft 365: MS-4005 - </a:t>
            </a:r>
            <a:r>
              <a:rPr lang="en-US" b="0" i="0" u="sng" dirty="0">
                <a:solidFill>
                  <a:srgbClr val="146CAC"/>
                </a:solidFill>
                <a:effectLst/>
                <a:hlinkClick r:id="rId5"/>
              </a:rPr>
              <a:t>Craft effective prompts for Microsoft Copilot for Microsoft 365</a:t>
            </a:r>
            <a:r>
              <a:rPr lang="en-US" b="0" i="0" dirty="0">
                <a:solidFill>
                  <a:srgbClr val="333333"/>
                </a:solidFill>
                <a:effectLst/>
              </a:rPr>
              <a:t> </a:t>
            </a:r>
          </a:p>
          <a:p>
            <a:pPr marL="171450" indent="-171450" algn="just">
              <a:buFont typeface="Arial" panose="020B0604020202020204" pitchFamily="34" charset="0"/>
              <a:buChar char="•"/>
            </a:pPr>
            <a:r>
              <a:rPr lang="en-US" b="0" i="0" dirty="0">
                <a:solidFill>
                  <a:srgbClr val="333333"/>
                </a:solidFill>
                <a:effectLst/>
              </a:rPr>
              <a:t>Learn about Copilot for Microsoft 365 design for administrators with a focus on security: Course MS-4006 - </a:t>
            </a:r>
            <a:r>
              <a:rPr lang="en-US" b="0" i="0" u="sng" dirty="0">
                <a:solidFill>
                  <a:srgbClr val="146CAC"/>
                </a:solidFill>
                <a:effectLst/>
                <a:hlinkClick r:id="rId6"/>
              </a:rPr>
              <a:t>Copilot for Microsoft 365 for Administrators</a:t>
            </a:r>
            <a:r>
              <a:rPr lang="en-US" b="0" i="0" dirty="0">
                <a:solidFill>
                  <a:srgbClr val="333333"/>
                </a:solidFill>
                <a:effectLst/>
              </a:rPr>
              <a:t> </a:t>
            </a:r>
          </a:p>
        </p:txBody>
      </p:sp>
      <p:sp>
        <p:nvSpPr>
          <p:cNvPr id="2" name="Text Placeholder 13">
            <a:extLst>
              <a:ext uri="{FF2B5EF4-FFF2-40B4-BE49-F238E27FC236}">
                <a16:creationId xmlns:a16="http://schemas.microsoft.com/office/drawing/2014/main" id="{F9236CF0-2456-B571-B05B-6A384B36831D}"/>
              </a:ext>
            </a:extLst>
          </p:cNvPr>
          <p:cNvSpPr txBox="1">
            <a:spLocks/>
          </p:cNvSpPr>
          <p:nvPr/>
        </p:nvSpPr>
        <p:spPr>
          <a:xfrm>
            <a:off x="4570857" y="855081"/>
            <a:ext cx="3955312" cy="4072520"/>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7"/>
              </a:rPr>
              <a:t>Updated Retirement Notice: Azure Data Catalog will now be retired on 15 May 2024</a:t>
            </a:r>
            <a:endParaRPr lang="en-US" dirty="0"/>
          </a:p>
          <a:p>
            <a:pPr algn="just"/>
            <a:r>
              <a:rPr lang="en-US" dirty="0">
                <a:solidFill>
                  <a:srgbClr val="333333"/>
                </a:solidFill>
              </a:rPr>
              <a:t>To enhance data security and comprehensive data management, MS has moved up the retirement date of Azure Data Catalog to May 15, 2024. MS strongly recommend migrating to Microsoft Purview before this date. </a:t>
            </a:r>
          </a:p>
          <a:p>
            <a:pPr algn="just"/>
            <a:r>
              <a:rPr lang="en-US" dirty="0">
                <a:solidFill>
                  <a:srgbClr val="333333"/>
                </a:solidFill>
              </a:rPr>
              <a:t>Like Azure Data Catalog, Microsoft Purview is more than just a data catalog; it’s a complete governance platform for data security. We’re committed to ensuring your migration to a secure solution is successful, especially given that your current data catalog offers insights into a large subset of organizational data assets. Swift migration to Purview is crucial for maintaining data security and governance standards. </a:t>
            </a:r>
          </a:p>
          <a:p>
            <a:pPr algn="just"/>
            <a:r>
              <a:rPr lang="en-US" dirty="0">
                <a:solidFill>
                  <a:srgbClr val="333333"/>
                </a:solidFill>
              </a:rPr>
              <a:t>Microsoft Purview is a fully managed cloud service that facilitates comprehensive data discovery and understanding of your data landscape. With Purview, you can effectively manage and govern your data across on-premises, multi-cloud, and SaaS environments, all while ensuring robust data security measures are in place, presenting a superior alternative to Azure Data Catalog. Additionally, with Microsoft Purview, you can: </a:t>
            </a:r>
          </a:p>
          <a:p>
            <a:pPr marL="171450" indent="-171450" algn="just">
              <a:buFont typeface="Arial" panose="020B0604020202020204" pitchFamily="34" charset="0"/>
              <a:buChar char="•"/>
            </a:pPr>
            <a:r>
              <a:rPr lang="en-US" dirty="0">
                <a:solidFill>
                  <a:srgbClr val="333333"/>
                </a:solidFill>
              </a:rPr>
              <a:t>Create a holistic, up-to-date map of your data landscape. </a:t>
            </a:r>
          </a:p>
          <a:p>
            <a:pPr marL="171450" indent="-171450" algn="just">
              <a:buFont typeface="Arial" panose="020B0604020202020204" pitchFamily="34" charset="0"/>
              <a:buChar char="•"/>
            </a:pPr>
            <a:r>
              <a:rPr lang="en-US" dirty="0">
                <a:solidFill>
                  <a:srgbClr val="333333"/>
                </a:solidFill>
              </a:rPr>
              <a:t>Drive automated data discovery, sensitive data classification, and end-to-end data lineage. </a:t>
            </a:r>
          </a:p>
          <a:p>
            <a:pPr marL="171450" indent="-171450" algn="just">
              <a:buFont typeface="Arial" panose="020B0604020202020204" pitchFamily="34" charset="0"/>
              <a:buChar char="•"/>
            </a:pPr>
            <a:r>
              <a:rPr lang="en-US" dirty="0">
                <a:solidFill>
                  <a:srgbClr val="333333"/>
                </a:solidFill>
              </a:rPr>
              <a:t>Find valuable, trustworthy data through its data catalog. </a:t>
            </a:r>
          </a:p>
        </p:txBody>
      </p:sp>
    </p:spTree>
    <p:extLst>
      <p:ext uri="{BB962C8B-B14F-4D97-AF65-F5344CB8AC3E}">
        <p14:creationId xmlns:p14="http://schemas.microsoft.com/office/powerpoint/2010/main" val="60209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EEE44-A3A9-5916-28C3-73C176E34A58}"/>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08381F3B-4FD0-B81E-E9ED-5F1037B0948F}"/>
              </a:ext>
            </a:extLst>
          </p:cNvPr>
          <p:cNvSpPr>
            <a:spLocks noGrp="1"/>
          </p:cNvSpPr>
          <p:nvPr>
            <p:ph type="body" sz="quarter" idx="10"/>
          </p:nvPr>
        </p:nvSpPr>
        <p:spPr/>
        <p:txBody>
          <a:bodyPr/>
          <a:lstStyle/>
          <a:p>
            <a:r>
              <a:rPr lang="en-US" sz="1000" dirty="0"/>
              <a:t>Currently flow logs are supported on </a:t>
            </a:r>
            <a:r>
              <a:rPr lang="en-US" sz="1000" b="1" dirty="0"/>
              <a:t>network security groups</a:t>
            </a:r>
            <a:r>
              <a:rPr lang="en-US" sz="1000" dirty="0"/>
              <a:t>, this new functionality allows to log traffic at the scope of </a:t>
            </a:r>
            <a:r>
              <a:rPr lang="en-US" sz="1000" b="1" dirty="0"/>
              <a:t>virtual networks</a:t>
            </a:r>
            <a:r>
              <a:rPr lang="en-US" sz="1000" dirty="0"/>
              <a:t>. Flow data is sent to Azure </a:t>
            </a:r>
            <a:r>
              <a:rPr lang="en-US" sz="1000" b="1" dirty="0"/>
              <a:t>Storage accounts. </a:t>
            </a:r>
          </a:p>
          <a:p>
            <a:pPr marL="171450" indent="-171450">
              <a:buFont typeface="Arial" panose="020B0604020202020204" pitchFamily="34" charset="0"/>
              <a:buChar char="•"/>
            </a:pPr>
            <a:r>
              <a:rPr lang="en-US" sz="1000" dirty="0"/>
              <a:t>Virtual network flow logs will be billed effective June 1, 2024</a:t>
            </a:r>
          </a:p>
          <a:p>
            <a:pPr marL="171450" indent="-171450">
              <a:buFont typeface="Arial" panose="020B0604020202020204" pitchFamily="34" charset="0"/>
              <a:buChar char="•"/>
            </a:pPr>
            <a:r>
              <a:rPr lang="en-US" sz="1000" dirty="0"/>
              <a:t>Virtual network flow logs are charged per gigabyte of Network flow logs collected and come with a free tier of 5 GB/month per subscription</a:t>
            </a:r>
          </a:p>
          <a:p>
            <a:pPr marL="171450" indent="-171450">
              <a:buFont typeface="Arial" panose="020B0604020202020204" pitchFamily="34" charset="0"/>
              <a:buChar char="•"/>
            </a:pPr>
            <a:r>
              <a:rPr lang="en-US" sz="1000" dirty="0"/>
              <a:t>Storage of logs is charged separately</a:t>
            </a:r>
          </a:p>
          <a:p>
            <a:r>
              <a:rPr lang="en-US" sz="1000" dirty="0"/>
              <a:t>Key properties of virtual network flow logs include:</a:t>
            </a:r>
          </a:p>
          <a:p>
            <a:pPr marL="171450" indent="-171450">
              <a:buFont typeface="Arial" panose="020B0604020202020204" pitchFamily="34" charset="0"/>
              <a:buChar char="•"/>
            </a:pPr>
            <a:r>
              <a:rPr lang="en-US" sz="1000" dirty="0"/>
              <a:t>Flow logs operate at </a:t>
            </a:r>
            <a:r>
              <a:rPr lang="en-US" sz="1000" b="1" dirty="0"/>
              <a:t>Layer 4 of the Open Systems Interconnection (OSI) </a:t>
            </a:r>
            <a:r>
              <a:rPr lang="en-US" sz="1000" dirty="0"/>
              <a:t>model and record all IP flows going through a virtual network.</a:t>
            </a:r>
          </a:p>
          <a:p>
            <a:pPr marL="171450" indent="-171450">
              <a:buFont typeface="Arial" panose="020B0604020202020204" pitchFamily="34" charset="0"/>
              <a:buChar char="•"/>
            </a:pPr>
            <a:r>
              <a:rPr lang="en-US" sz="1000" b="1" dirty="0"/>
              <a:t>Logs are collected at one-minute intervals through the Azure platform. </a:t>
            </a:r>
            <a:r>
              <a:rPr lang="en-US" sz="1000" dirty="0"/>
              <a:t>They don't affect Azure resources or network traffic.</a:t>
            </a:r>
          </a:p>
          <a:p>
            <a:pPr marL="171450" indent="-171450">
              <a:buFont typeface="Arial" panose="020B0604020202020204" pitchFamily="34" charset="0"/>
              <a:buChar char="•"/>
            </a:pPr>
            <a:r>
              <a:rPr lang="en-US" sz="1000" dirty="0"/>
              <a:t>Logs are written in the </a:t>
            </a:r>
            <a:r>
              <a:rPr lang="en-US" sz="1000" b="1" dirty="0"/>
              <a:t>JavaScript Object Notation (JSON) format.</a:t>
            </a:r>
          </a:p>
          <a:p>
            <a:pPr marL="171450" indent="-171450">
              <a:buFont typeface="Arial" panose="020B0604020202020204" pitchFamily="34" charset="0"/>
              <a:buChar char="•"/>
            </a:pPr>
            <a:r>
              <a:rPr lang="en-US" sz="1000" dirty="0"/>
              <a:t>Each log record contains the network interface that the flow applies to, </a:t>
            </a:r>
            <a:r>
              <a:rPr lang="en-US" sz="1000" b="1" dirty="0"/>
              <a:t>5-tuple information, traffic direction, flow state, encryption state</a:t>
            </a:r>
            <a:r>
              <a:rPr lang="en-US" sz="1000" dirty="0"/>
              <a:t>, and throughput information.</a:t>
            </a:r>
          </a:p>
          <a:p>
            <a:pPr marL="171450" indent="-171450">
              <a:buFont typeface="Arial" panose="020B0604020202020204" pitchFamily="34" charset="0"/>
              <a:buChar char="•"/>
            </a:pPr>
            <a:r>
              <a:rPr lang="en-US" sz="1000" b="1" dirty="0"/>
              <a:t>All traffic flows in network </a:t>
            </a:r>
            <a:r>
              <a:rPr lang="en-US" sz="1000" dirty="0"/>
              <a:t>are evaluated through the applicable network security group rules or Azure Virtual Network Manager security admin rules.</a:t>
            </a:r>
          </a:p>
        </p:txBody>
      </p:sp>
      <p:sp>
        <p:nvSpPr>
          <p:cNvPr id="11" name="Title 10">
            <a:extLst>
              <a:ext uri="{FF2B5EF4-FFF2-40B4-BE49-F238E27FC236}">
                <a16:creationId xmlns:a16="http://schemas.microsoft.com/office/drawing/2014/main" id="{C735E067-643C-4669-293E-B1878549EE12}"/>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FDBC16BD-C9C7-ACBB-576D-EBDB3A535BE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6D884AE-3074-77B9-2821-DC774A2B2C02}"/>
              </a:ext>
            </a:extLst>
          </p:cNvPr>
          <p:cNvSpPr>
            <a:spLocks noGrp="1"/>
          </p:cNvSpPr>
          <p:nvPr>
            <p:ph type="body" sz="quarter" idx="16"/>
          </p:nvPr>
        </p:nvSpPr>
        <p:spPr/>
        <p:txBody>
          <a:bodyPr/>
          <a:lstStyle/>
          <a:p>
            <a:pPr algn="just"/>
            <a:r>
              <a:rPr lang="en-US" dirty="0">
                <a:hlinkClick r:id="rId2"/>
              </a:rPr>
              <a:t>General availability: Virtual network flow logs</a:t>
            </a:r>
            <a:endParaRPr lang="en-US" dirty="0"/>
          </a:p>
          <a:p>
            <a:pPr algn="just"/>
            <a:r>
              <a:rPr lang="en-US" b="1" dirty="0"/>
              <a:t>Azure Network Watcher provides </a:t>
            </a:r>
            <a:r>
              <a:rPr lang="en-US" dirty="0"/>
              <a:t>network monitoring and troubleshooting capabilities to increase observability and actionable insights with out of box health metrics and topology visualization, connectivity  monitoring, traffic monitoring and diagnostics suite.</a:t>
            </a:r>
          </a:p>
          <a:p>
            <a:pPr algn="just"/>
            <a:r>
              <a:rPr lang="en-US" b="1" dirty="0"/>
              <a:t>Virtual network flow logs </a:t>
            </a:r>
            <a:r>
              <a:rPr lang="en-US" dirty="0"/>
              <a:t>are a new capability of Network Watcher service that enable to capture information about IP traffic flowing through virtual networks for usage monitoring and optimization, troubleshooting connectivity, compliance, and security analysis. These flow logs provide a lightweight, scalable approach to address network observability needs.</a:t>
            </a:r>
          </a:p>
          <a:p>
            <a:pPr algn="just"/>
            <a:r>
              <a:rPr lang="en-US" b="1" dirty="0"/>
              <a:t>Benefits:</a:t>
            </a:r>
          </a:p>
          <a:p>
            <a:pPr marL="171450" indent="-171450" algn="just">
              <a:buFont typeface="Arial" panose="020B0604020202020204" pitchFamily="34" charset="0"/>
              <a:buChar char="•"/>
            </a:pPr>
            <a:r>
              <a:rPr lang="en-US" b="1" dirty="0"/>
              <a:t>Record network traffic</a:t>
            </a:r>
            <a:r>
              <a:rPr lang="en-US" dirty="0"/>
              <a:t> at the scope of virtual network, subnet, or NIC to meet audit and compliance needs.</a:t>
            </a:r>
          </a:p>
          <a:p>
            <a:pPr marL="171450" indent="-171450" algn="just">
              <a:buFont typeface="Arial" panose="020B0604020202020204" pitchFamily="34" charset="0"/>
              <a:buChar char="•"/>
            </a:pPr>
            <a:r>
              <a:rPr lang="en-US" b="1" dirty="0"/>
              <a:t>Identify top talkers </a:t>
            </a:r>
            <a:r>
              <a:rPr lang="en-US" dirty="0"/>
              <a:t>in network for usage monitoring and optimization to evaluate traffic levels and bandwidth consumption.</a:t>
            </a:r>
          </a:p>
          <a:p>
            <a:pPr marL="171450" indent="-171450" algn="just">
              <a:buFont typeface="Arial" panose="020B0604020202020204" pitchFamily="34" charset="0"/>
              <a:buChar char="•"/>
            </a:pPr>
            <a:r>
              <a:rPr lang="en-US" b="1" dirty="0"/>
              <a:t>Troubleshoot connectivity </a:t>
            </a:r>
            <a:r>
              <a:rPr lang="en-US" dirty="0"/>
              <a:t>issues and identify blocked traffic due to Network Security Group (NSG) or Azure Virtual Network Manager rules.</a:t>
            </a:r>
          </a:p>
          <a:p>
            <a:pPr marL="171450" indent="-171450" algn="just">
              <a:buFont typeface="Arial" panose="020B0604020202020204" pitchFamily="34" charset="0"/>
              <a:buChar char="•"/>
            </a:pPr>
            <a:r>
              <a:rPr lang="en-US" b="1" dirty="0"/>
              <a:t>Observe encrypted traffic </a:t>
            </a:r>
            <a:r>
              <a:rPr lang="en-US" dirty="0"/>
              <a:t>and evaluate encryption status of the traffic.</a:t>
            </a:r>
          </a:p>
          <a:p>
            <a:pPr marL="171450" indent="-171450" algn="just">
              <a:buFont typeface="Arial" panose="020B0604020202020204" pitchFamily="34" charset="0"/>
              <a:buChar char="•"/>
            </a:pPr>
            <a:r>
              <a:rPr lang="en-US" b="1" dirty="0"/>
              <a:t>Perform security analysis </a:t>
            </a:r>
            <a:r>
              <a:rPr lang="en-US" dirty="0"/>
              <a:t>on network data to detect malicious activity.</a:t>
            </a:r>
          </a:p>
        </p:txBody>
      </p:sp>
    </p:spTree>
    <p:extLst>
      <p:ext uri="{BB962C8B-B14F-4D97-AF65-F5344CB8AC3E}">
        <p14:creationId xmlns:p14="http://schemas.microsoft.com/office/powerpoint/2010/main" val="289062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xEl>
                                              <p:pRg st="5" end="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xEl>
                                              <p:pRg st="7" end="7"/>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xEl>
                                              <p:pRg st="8" end="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2027820"/>
          </a:xfrm>
        </p:spPr>
        <p:txBody>
          <a:bodyPr/>
          <a:lstStyle/>
          <a:p>
            <a:pPr algn="just"/>
            <a:r>
              <a:rPr lang="en-US" sz="1000" dirty="0">
                <a:hlinkClick r:id="rId2"/>
              </a:rPr>
              <a:t>General availability: Application Gateway Web Application Firewall (WAF) inspection limit &amp; size enforcement</a:t>
            </a:r>
            <a:endParaRPr lang="en-US" sz="1000" dirty="0"/>
          </a:p>
          <a:p>
            <a:pPr algn="just"/>
            <a:r>
              <a:rPr lang="en-US" sz="1000" dirty="0"/>
              <a:t>Azure’s regional Web Application Firewall (WAF) integrated with Application Gateway v2 now supports greater control over inspection limits and size enforcement for WAF policies running Core Rule Set (CRS) 3.2 or later. This feature allows to control </a:t>
            </a:r>
            <a:r>
              <a:rPr lang="en-US" sz="1000" b="1" dirty="0"/>
              <a:t>request body inspection, maximum request body limit</a:t>
            </a:r>
            <a:r>
              <a:rPr lang="en-US" sz="1000" dirty="0"/>
              <a:t>, and </a:t>
            </a:r>
            <a:r>
              <a:rPr lang="en-US" sz="1000" b="1" dirty="0"/>
              <a:t>maximum file upload limit </a:t>
            </a:r>
            <a:r>
              <a:rPr lang="en-US" sz="1000" dirty="0"/>
              <a:t>independently of each other. Additionally, it is possible now disable maximum request body limit enforcement and/or maximum file upload limit enforcement without disabling request body inspection. With this update, now there are more flexibility on how </a:t>
            </a:r>
            <a:r>
              <a:rPr lang="en-US" sz="1000" b="1" dirty="0"/>
              <a:t>WAF inspects </a:t>
            </a:r>
            <a:r>
              <a:rPr lang="en-US" sz="1000" dirty="0"/>
              <a:t>requests while allowing larger requests to pass without being blocked.</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389770"/>
          </a:xfrm>
        </p:spPr>
        <p:txBody>
          <a:bodyPr/>
          <a:lstStyle/>
          <a:p>
            <a:pPr algn="just"/>
            <a:r>
              <a:rPr lang="en-US" dirty="0">
                <a:hlinkClick r:id="rId3"/>
              </a:rPr>
              <a:t>Azure Virtual Network Manager security admin rule generally available in all public regions</a:t>
            </a:r>
            <a:endParaRPr lang="en-US" dirty="0"/>
          </a:p>
          <a:p>
            <a:pPr algn="just"/>
            <a:r>
              <a:rPr lang="en-US" b="1" dirty="0"/>
              <a:t>Azure Virtual Network Manager </a:t>
            </a:r>
            <a:r>
              <a:rPr lang="en-US" dirty="0"/>
              <a:t>security admin rule lets enforce security policies for virtual networks at scale across subscriptions and regions globally. These rules will be evaluated before </a:t>
            </a:r>
            <a:r>
              <a:rPr lang="en-US" b="1" dirty="0"/>
              <a:t>network security groups (NSGs), </a:t>
            </a:r>
            <a:r>
              <a:rPr lang="en-US" dirty="0"/>
              <a:t>ensuring standardized security enforcement. They help prevent potential misconfigurations and oversights, making sure that critical services run without interruption and that network owners adhere to company policies. </a:t>
            </a:r>
          </a:p>
          <a:p>
            <a:pPr algn="just"/>
            <a:r>
              <a:rPr lang="en-US" b="1" dirty="0"/>
              <a:t>Security admin </a:t>
            </a:r>
            <a:r>
              <a:rPr lang="en-US" dirty="0"/>
              <a:t>rules allow users to manage security efficiently, reducing operational complexities. They also offer a default setting to avoid errors or oversights in setting up </a:t>
            </a:r>
            <a:r>
              <a:rPr lang="en-US" b="1" dirty="0"/>
              <a:t>NSGs. </a:t>
            </a:r>
            <a:r>
              <a:rPr lang="en-US" dirty="0"/>
              <a:t>As such, users can simplify and enhance their network security for their growing network environments.</a:t>
            </a:r>
          </a:p>
        </p:txBody>
      </p:sp>
      <p:pic>
        <p:nvPicPr>
          <p:cNvPr id="1026" name="Picture 2" descr="Diagram showing order of evaluation for network traffic with security admin rules and network security rules.">
            <a:extLst>
              <a:ext uri="{FF2B5EF4-FFF2-40B4-BE49-F238E27FC236}">
                <a16:creationId xmlns:a16="http://schemas.microsoft.com/office/drawing/2014/main" id="{E0B9C0D9-EA76-04B2-3E09-14234E06823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7151" y="3414132"/>
            <a:ext cx="4081061" cy="1083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503819"/>
          </a:xfrm>
        </p:spPr>
        <p:txBody>
          <a:bodyPr/>
          <a:lstStyle/>
          <a:p>
            <a:r>
              <a:rPr lang="en-US" sz="1000" dirty="0"/>
              <a:t>Limitations:</a:t>
            </a:r>
          </a:p>
          <a:p>
            <a:pPr marL="171450" indent="-171450">
              <a:buFont typeface="Arial" panose="020B0604020202020204" pitchFamily="34" charset="0"/>
              <a:buChar char="•"/>
            </a:pPr>
            <a:r>
              <a:rPr lang="en-US" sz="1000" dirty="0"/>
              <a:t>Maximum number of active tenants, including the owner tenant is 100</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203200" y="855080"/>
            <a:ext cx="4013200" cy="4114800"/>
          </a:xfrm>
        </p:spPr>
        <p:txBody>
          <a:bodyPr/>
          <a:lstStyle/>
          <a:p>
            <a:pPr algn="just"/>
            <a:r>
              <a:rPr lang="en-US" sz="900" dirty="0">
                <a:hlinkClick r:id="rId2"/>
              </a:rPr>
              <a:t>Collaborate across M365 tenants with Entra ID multi-tenant organization</a:t>
            </a:r>
            <a:endParaRPr lang="en-US" sz="900" dirty="0"/>
          </a:p>
          <a:p>
            <a:pPr algn="just"/>
            <a:r>
              <a:rPr lang="en-US" sz="900" dirty="0"/>
              <a:t>Multitenant organization is a feature in Microsoft Entra ID and Microsoft 365 that enables to form a tenant group within organization. Each pair of tenants in the group is governed by cross-tenant access settings that can use to configure B2B or cross-tenant synchronization. The primary goals are:</a:t>
            </a:r>
          </a:p>
          <a:p>
            <a:pPr marL="171450" indent="-171450" algn="just">
              <a:buFont typeface="Arial" panose="020B0604020202020204" pitchFamily="34" charset="0"/>
              <a:buChar char="•"/>
            </a:pPr>
            <a:r>
              <a:rPr lang="en-US" sz="900" dirty="0"/>
              <a:t>Define a group of tenants belonging to organization</a:t>
            </a:r>
          </a:p>
          <a:p>
            <a:pPr marL="171450" indent="-171450" algn="just">
              <a:buFont typeface="Arial" panose="020B0604020202020204" pitchFamily="34" charset="0"/>
              <a:buChar char="•"/>
            </a:pPr>
            <a:r>
              <a:rPr lang="en-US" sz="900" dirty="0"/>
              <a:t>Collaborate across tenants in new Microsoft Teams</a:t>
            </a:r>
          </a:p>
          <a:p>
            <a:pPr marL="171450" indent="-171450" algn="just">
              <a:buFont typeface="Arial" panose="020B0604020202020204" pitchFamily="34" charset="0"/>
              <a:buChar char="•"/>
            </a:pPr>
            <a:r>
              <a:rPr lang="en-US" sz="900" dirty="0"/>
              <a:t>Enable search and discovery of user profiles across tenants through Microsoft 365 people search</a:t>
            </a:r>
          </a:p>
          <a:p>
            <a:pPr algn="just"/>
            <a:r>
              <a:rPr lang="en-US" sz="900" dirty="0"/>
              <a:t>The following is the process to establish multi-tenant organization:</a:t>
            </a:r>
          </a:p>
          <a:p>
            <a:pPr marL="171450" indent="-171450" algn="just">
              <a:buFont typeface="Arial" panose="020B0604020202020204" pitchFamily="34" charset="0"/>
              <a:buChar char="•"/>
            </a:pPr>
            <a:r>
              <a:rPr lang="en-US" sz="900" dirty="0"/>
              <a:t>Define a multitenant organization</a:t>
            </a:r>
          </a:p>
          <a:p>
            <a:pPr marL="171450" indent="-171450" algn="just">
              <a:buFont typeface="Arial" panose="020B0604020202020204" pitchFamily="34" charset="0"/>
              <a:buChar char="•"/>
            </a:pPr>
            <a:r>
              <a:rPr lang="en-US" sz="900" dirty="0"/>
              <a:t>Join a multitenant organization</a:t>
            </a:r>
          </a:p>
          <a:p>
            <a:pPr algn="just"/>
            <a:r>
              <a:rPr lang="en-US" sz="900" dirty="0"/>
              <a:t>The multitenant organization capability has been designed with the following constraints:</a:t>
            </a:r>
          </a:p>
          <a:p>
            <a:pPr marL="171450" indent="-171450" algn="just">
              <a:buFont typeface="Arial" panose="020B0604020202020204" pitchFamily="34" charset="0"/>
              <a:buChar char="•"/>
            </a:pPr>
            <a:r>
              <a:rPr lang="en-US" sz="900" dirty="0"/>
              <a:t>Any given tenant can only create or join a single multitenant organization.</a:t>
            </a:r>
          </a:p>
          <a:p>
            <a:pPr marL="171450" indent="-171450" algn="just">
              <a:buFont typeface="Arial" panose="020B0604020202020204" pitchFamily="34" charset="0"/>
              <a:buChar char="•"/>
            </a:pPr>
            <a:r>
              <a:rPr lang="en-US" sz="900" dirty="0"/>
              <a:t>Any multitenant organization must have at least one active owner tenant.</a:t>
            </a:r>
          </a:p>
          <a:p>
            <a:pPr marL="171450" indent="-171450" algn="just">
              <a:buFont typeface="Arial" panose="020B0604020202020204" pitchFamily="34" charset="0"/>
              <a:buChar char="•"/>
            </a:pPr>
            <a:r>
              <a:rPr lang="en-US" sz="900" dirty="0"/>
              <a:t>Each active tenant must have cross-tenant access settings for all active tenants.</a:t>
            </a:r>
          </a:p>
          <a:p>
            <a:pPr marL="171450" indent="-171450" algn="just">
              <a:buFont typeface="Arial" panose="020B0604020202020204" pitchFamily="34" charset="0"/>
              <a:buChar char="•"/>
            </a:pPr>
            <a:r>
              <a:rPr lang="en-US" sz="900" dirty="0"/>
              <a:t>Any active tenant may leave a multitenant organization by removing themselves from it.</a:t>
            </a:r>
          </a:p>
          <a:p>
            <a:pPr marL="171450" indent="-171450" algn="just">
              <a:buFont typeface="Arial" panose="020B0604020202020204" pitchFamily="34" charset="0"/>
              <a:buChar char="•"/>
            </a:pPr>
            <a:r>
              <a:rPr lang="en-US" sz="900" dirty="0"/>
              <a:t>A multitenant organization is deleted when the only remaining active (owner) tenant leaves.</a:t>
            </a:r>
          </a:p>
        </p:txBody>
      </p:sp>
      <p:pic>
        <p:nvPicPr>
          <p:cNvPr id="1026" name="Picture 2" descr="thumbnail image 1 of blog post titled &#10; &#10; &#10;  &#10; &#10; &#10; &#10;    &#10;  &#10;   &#10;    &#10;      &#10;       Collaborate across M365 tenants with Entra ID multi-tenant organization&#10;       &#10;      &#10;     &#10;   &#10;  &#10; &#10;   &#10; &#10; &#10; &#10; &#10; &#10;">
            <a:extLst>
              <a:ext uri="{FF2B5EF4-FFF2-40B4-BE49-F238E27FC236}">
                <a16:creationId xmlns:a16="http://schemas.microsoft.com/office/drawing/2014/main" id="{B63789EA-55B4-DE3B-A7C6-18BC6B9EB7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4516" y="1612900"/>
            <a:ext cx="2878187" cy="2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4E758-0E9C-1A59-D8C1-58D462C9879C}"/>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108EB9BC-7C8E-C179-D7B3-FA8C3832EAD4}"/>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5B52A8BE-107A-17D0-9868-4A2D8C2F4337}"/>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25CF61-DD31-42B7-98F6-ACEF3D4AB8DC}"/>
              </a:ext>
            </a:extLst>
          </p:cNvPr>
          <p:cNvSpPr>
            <a:spLocks noGrp="1"/>
          </p:cNvSpPr>
          <p:nvPr>
            <p:ph type="body" sz="quarter" idx="16"/>
          </p:nvPr>
        </p:nvSpPr>
        <p:spPr>
          <a:xfrm>
            <a:off x="342900" y="855081"/>
            <a:ext cx="3955312" cy="2910470"/>
          </a:xfrm>
        </p:spPr>
        <p:txBody>
          <a:bodyPr/>
          <a:lstStyle/>
          <a:p>
            <a:r>
              <a:rPr lang="en-US" dirty="0">
                <a:hlinkClick r:id="rId2"/>
              </a:rPr>
              <a:t>Introducing of CNAPP mastery</a:t>
            </a:r>
            <a:endParaRPr lang="en-US" dirty="0"/>
          </a:p>
          <a:p>
            <a:pPr algn="just"/>
            <a:r>
              <a:rPr lang="en-US" dirty="0"/>
              <a:t>MS Released new CNAPP mastery e-book! MS released an e-book all about CNAPP (Cloud Native Application Protection Platform) that has been written by some of the leading experts out there.</a:t>
            </a:r>
          </a:p>
          <a:p>
            <a:pPr algn="just"/>
            <a:r>
              <a:rPr lang="en-US" dirty="0"/>
              <a:t>CNAPP is a framework for securing cloud-native applications and infrastructure. The book is packed with valuable information on how to create a unified, proactive, and holistic strategy that covers all aspects of cloud security. From threat detection and scaling to governance and compliance, this book has got you covered. </a:t>
            </a:r>
            <a:endParaRPr lang="ru-RU" dirty="0"/>
          </a:p>
          <a:p>
            <a:pPr marL="171450" indent="-171450" algn="just">
              <a:buFont typeface="Arial" panose="020B0604020202020204" pitchFamily="34" charset="0"/>
              <a:buChar char="•"/>
            </a:pPr>
            <a:r>
              <a:rPr lang="en-US" b="1" dirty="0"/>
              <a:t>Comprehensive and integrated cloud security approach</a:t>
            </a:r>
            <a:endParaRPr lang="ru-RU" b="1" dirty="0"/>
          </a:p>
          <a:p>
            <a:pPr marL="171450" indent="-171450" algn="just">
              <a:buFont typeface="Arial" panose="020B0604020202020204" pitchFamily="34" charset="0"/>
              <a:buChar char="•"/>
            </a:pPr>
            <a:r>
              <a:rPr lang="en-US" b="1" dirty="0"/>
              <a:t>Scalability and customization of Microsoft Defender for Cloud</a:t>
            </a:r>
            <a:endParaRPr lang="ru-RU" b="1" dirty="0"/>
          </a:p>
          <a:p>
            <a:pPr marL="171450" indent="-171450" algn="just">
              <a:buFont typeface="Arial" panose="020B0604020202020204" pitchFamily="34" charset="0"/>
              <a:buChar char="•"/>
            </a:pPr>
            <a:r>
              <a:rPr lang="en-US" b="1" dirty="0"/>
              <a:t>Streamlining compliance in a complex regulatory environment</a:t>
            </a:r>
            <a:endParaRPr lang="ru-RU" b="1" dirty="0"/>
          </a:p>
          <a:p>
            <a:pPr marL="171450" indent="-171450" algn="just">
              <a:buFont typeface="Arial" panose="020B0604020202020204" pitchFamily="34" charset="0"/>
              <a:buChar char="•"/>
            </a:pPr>
            <a:r>
              <a:rPr lang="en-US" b="1" dirty="0"/>
              <a:t>Embracing the shift-left paradigm in cloud security</a:t>
            </a:r>
            <a:endParaRPr lang="ru-RU" b="1" dirty="0"/>
          </a:p>
          <a:p>
            <a:pPr marL="171450" indent="-171450" algn="just">
              <a:buFont typeface="Arial" panose="020B0604020202020204" pitchFamily="34" charset="0"/>
              <a:buChar char="•"/>
            </a:pPr>
            <a:r>
              <a:rPr lang="en-US" b="1" i="0" dirty="0">
                <a:solidFill>
                  <a:srgbClr val="333333"/>
                </a:solidFill>
                <a:effectLst/>
              </a:rPr>
              <a:t>Empowering SOC with advanced insights: </a:t>
            </a:r>
            <a:endParaRPr lang="en-US" b="1" dirty="0"/>
          </a:p>
        </p:txBody>
      </p:sp>
      <p:pic>
        <p:nvPicPr>
          <p:cNvPr id="4098" name="Picture 2" descr="thumbnail image 1 of blog post titled &#10; &#10; &#10;  &#10; &#10; &#10; &#10;    &#10;  &#10;   &#10;    &#10;      &#10;       Introducing our CNAPP mastery e-book!&#10;       &#10;      &#10;     &#10;   &#10;  &#10; &#10;   &#10; &#10; &#10; &#10; &#10; &#10;">
            <a:extLst>
              <a:ext uri="{FF2B5EF4-FFF2-40B4-BE49-F238E27FC236}">
                <a16:creationId xmlns:a16="http://schemas.microsoft.com/office/drawing/2014/main" id="{7CD50295-DE03-A482-9164-5D5D2C604D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012" y="793750"/>
            <a:ext cx="3556000" cy="355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36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526170"/>
          </a:xfrm>
        </p:spPr>
        <p:txBody>
          <a:bodyPr/>
          <a:lstStyle/>
          <a:p>
            <a:r>
              <a:rPr lang="en-US" sz="1000" b="1" dirty="0"/>
              <a:t>Supported Resources:</a:t>
            </a:r>
          </a:p>
          <a:p>
            <a:pPr marL="171450" indent="-171450">
              <a:buFont typeface="Arial" panose="020B0604020202020204" pitchFamily="34" charset="0"/>
              <a:buChar char="•"/>
            </a:pPr>
            <a:r>
              <a:rPr lang="en-US" sz="1000" dirty="0"/>
              <a:t>Azure Stack HCI</a:t>
            </a:r>
          </a:p>
          <a:p>
            <a:pPr marL="171450" indent="-171450">
              <a:buFont typeface="Arial" panose="020B0604020202020204" pitchFamily="34" charset="0"/>
              <a:buChar char="•"/>
            </a:pPr>
            <a:r>
              <a:rPr lang="en-US" sz="1000" dirty="0"/>
              <a:t>Arc-enabled Servers</a:t>
            </a:r>
          </a:p>
          <a:p>
            <a:pPr marL="171450" indent="-171450">
              <a:buFont typeface="Arial" panose="020B0604020202020204" pitchFamily="34" charset="0"/>
              <a:buChar char="•"/>
            </a:pPr>
            <a:r>
              <a:rPr lang="en-US" sz="1000" dirty="0"/>
              <a:t>Arc-enabled VMs</a:t>
            </a:r>
          </a:p>
          <a:p>
            <a:pPr marL="171450" indent="-171450">
              <a:buFont typeface="Arial" panose="020B0604020202020204" pitchFamily="34" charset="0"/>
              <a:buChar char="•"/>
            </a:pPr>
            <a:r>
              <a:rPr lang="en-US" sz="1000" dirty="0"/>
              <a:t>Arc-enabled Kubernetes</a:t>
            </a:r>
          </a:p>
          <a:p>
            <a:pPr marL="171450" indent="-171450">
              <a:buFont typeface="Arial" panose="020B0604020202020204" pitchFamily="34" charset="0"/>
              <a:buChar char="•"/>
            </a:pPr>
            <a:r>
              <a:rPr lang="en-US" sz="1000" dirty="0"/>
              <a:t>Azure Kubernetes Service (AKS) hybrid</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2332619"/>
          </a:xfrm>
        </p:spPr>
        <p:txBody>
          <a:bodyPr/>
          <a:lstStyle/>
          <a:p>
            <a:pPr algn="just"/>
            <a:r>
              <a:rPr lang="en-US" dirty="0">
                <a:hlinkClick r:id="rId2"/>
              </a:rPr>
              <a:t>Public Preview of Azure Arc Site Manager</a:t>
            </a:r>
            <a:endParaRPr lang="en-US" dirty="0"/>
          </a:p>
          <a:p>
            <a:pPr algn="just"/>
            <a:r>
              <a:rPr lang="en-US" dirty="0"/>
              <a:t>MS announced the Public Preview of Azure Arc site manager. Azure Arc site manager allows to </a:t>
            </a:r>
            <a:r>
              <a:rPr lang="en-US" b="1" dirty="0"/>
              <a:t>manage and monitor on-premises environments </a:t>
            </a:r>
            <a:r>
              <a:rPr lang="en-US" dirty="0"/>
              <a:t>as Azure Arc sites. Arc sites are scoped to an </a:t>
            </a:r>
            <a:r>
              <a:rPr lang="en-US" b="1" dirty="0"/>
              <a:t>Azure resource group </a:t>
            </a:r>
            <a:r>
              <a:rPr lang="en-US" dirty="0"/>
              <a:t>or </a:t>
            </a:r>
            <a:r>
              <a:rPr lang="en-US" b="1" dirty="0"/>
              <a:t>subscription</a:t>
            </a:r>
            <a:r>
              <a:rPr lang="en-US" dirty="0"/>
              <a:t> and enable to track connectivity, alerts, and updates across environment. The experience is tailored for on-premises scenarios where infrastructure is often managed within a common physical boundary, such as a store, restaurant, or factory.</a:t>
            </a:r>
          </a:p>
          <a:p>
            <a:pPr marL="171450" indent="-171450" algn="just">
              <a:buFont typeface="Arial" panose="020B0604020202020204" pitchFamily="34" charset="0"/>
              <a:buChar char="•"/>
            </a:pPr>
            <a:r>
              <a:rPr lang="en-US" dirty="0"/>
              <a:t>Arc sites currently have a </a:t>
            </a:r>
            <a:r>
              <a:rPr lang="en-US" b="1" dirty="0"/>
              <a:t>1:1</a:t>
            </a:r>
            <a:r>
              <a:rPr lang="en-US" dirty="0"/>
              <a:t> relationship with resource groups and subscriptions.</a:t>
            </a:r>
          </a:p>
          <a:p>
            <a:pPr marL="171450" indent="-171450" algn="just">
              <a:buFont typeface="Arial" panose="020B0604020202020204" pitchFamily="34" charset="0"/>
              <a:buChar char="•"/>
            </a:pPr>
            <a:r>
              <a:rPr lang="en-US" dirty="0"/>
              <a:t>Free of charge</a:t>
            </a:r>
          </a:p>
          <a:p>
            <a:pPr marL="171450" indent="-171450" algn="just">
              <a:buFont typeface="Arial" panose="020B0604020202020204" pitchFamily="34" charset="0"/>
              <a:buChar char="•"/>
            </a:pPr>
            <a:r>
              <a:rPr lang="en-US" dirty="0"/>
              <a:t>Sites Can be aggregated into hierarchy </a:t>
            </a:r>
          </a:p>
        </p:txBody>
      </p:sp>
      <p:pic>
        <p:nvPicPr>
          <p:cNvPr id="1026" name="Picture 2" descr="Screenshot that shows Site manager with a nested site.">
            <a:extLst>
              <a:ext uri="{FF2B5EF4-FFF2-40B4-BE49-F238E27FC236}">
                <a16:creationId xmlns:a16="http://schemas.microsoft.com/office/drawing/2014/main" id="{B61E905C-284A-4A5F-8909-F41A20DEE4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 y="3289301"/>
            <a:ext cx="3866260" cy="13921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umbnail image 3 of blog post titled &#10; &#10; &#10;  &#10; &#10; &#10; &#10;    &#10;  &#10;   &#10;    &#10;      &#10;       Public Preview of Azure Arc Site Manager&#10;       &#10;      &#10;     &#10;   &#10;  &#10; &#10;   &#10; &#10; &#10; &#10; &#10; &#10;">
            <a:extLst>
              <a:ext uri="{FF2B5EF4-FFF2-40B4-BE49-F238E27FC236}">
                <a16:creationId xmlns:a16="http://schemas.microsoft.com/office/drawing/2014/main" id="{84FE0965-A310-BD03-6DC8-AE28E6AC6D4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34842" y="2286000"/>
            <a:ext cx="341630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2.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1026</TotalTime>
  <Words>3760</Words>
  <Application>Microsoft Office PowerPoint</Application>
  <PresentationFormat>On-screen Show (16:9)</PresentationFormat>
  <Paragraphs>200</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Human Sans</vt:lpstr>
      <vt:lpstr>Human Sans Regular</vt:lpstr>
      <vt:lpstr>Continuum Theme</vt:lpstr>
      <vt:lpstr>Azure Times #116</vt:lpstr>
      <vt:lpstr>PowerPoint Presentation</vt:lpstr>
      <vt:lpstr>Networking Updates</vt:lpstr>
      <vt:lpstr>Networking Updates</vt:lpstr>
      <vt:lpstr>PowerPoint Presentation</vt:lpstr>
      <vt:lpstr>Security &amp; Identity Updates</vt:lpstr>
      <vt:lpstr>Security &amp; Identity Updates</vt:lpstr>
      <vt:lpstr>PowerPoint Presentation</vt:lpstr>
      <vt:lpstr>Management &amp; Governance Updates</vt:lpstr>
      <vt:lpstr>Management &amp; Governance Updates</vt:lpstr>
      <vt:lpstr>Management &amp; Governance Updates</vt:lpstr>
      <vt:lpstr>PowerPoint Presentation</vt:lpstr>
      <vt:lpstr>Compute Updates</vt:lpstr>
      <vt:lpstr>PowerPoint Presentation</vt:lpstr>
      <vt:lpstr>Storage &amp; Data Updates</vt:lpstr>
      <vt:lpstr>PowerPoint Presentation</vt:lpstr>
      <vt:lpstr>Databases Updates</vt:lpstr>
      <vt:lpstr>Databases Updates</vt:lpstr>
      <vt:lpstr>Databases Updates</vt:lpstr>
      <vt:lpstr>PowerPoint Presentation</vt:lpstr>
      <vt:lpstr>ML &amp; AI &amp; IOT Updates</vt:lpstr>
      <vt:lpstr>PowerPoint Presentation</vt:lpstr>
      <vt:lpstr>DevOps &amp; IaC &amp; Automation</vt:lpstr>
      <vt:lpstr>PowerPoint Presentation</vt:lpstr>
      <vt:lpstr>Miscellaneous Updates</vt:lpstr>
      <vt:lpstr>Miscellaneous Updates</vt:lpstr>
      <vt:lpstr>Miscellaneous Updates</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cp:lastModifiedBy>
  <cp:revision>194</cp:revision>
  <dcterms:created xsi:type="dcterms:W3CDTF">2018-01-26T19:23:30Z</dcterms:created>
  <dcterms:modified xsi:type="dcterms:W3CDTF">2024-04-27T08:02:50Z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