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46"/>
  </p:notesMasterIdLst>
  <p:handoutMasterIdLst>
    <p:handoutMasterId r:id="rId47"/>
  </p:handoutMasterIdLst>
  <p:sldIdLst>
    <p:sldId id="2142532340" r:id="rId5"/>
    <p:sldId id="2146847045" r:id="rId6"/>
    <p:sldId id="10657" r:id="rId7"/>
    <p:sldId id="2146847086" r:id="rId8"/>
    <p:sldId id="2146847046" r:id="rId9"/>
    <p:sldId id="2146847089" r:id="rId10"/>
    <p:sldId id="2146847090" r:id="rId11"/>
    <p:sldId id="2146847048" r:id="rId12"/>
    <p:sldId id="2146847049" r:id="rId13"/>
    <p:sldId id="2146847092" r:id="rId14"/>
    <p:sldId id="2146847095" r:id="rId15"/>
    <p:sldId id="2146847124" r:id="rId16"/>
    <p:sldId id="2146847050" r:id="rId17"/>
    <p:sldId id="2146847096" r:id="rId18"/>
    <p:sldId id="2146847097" r:id="rId19"/>
    <p:sldId id="2146847098" r:id="rId20"/>
    <p:sldId id="2146847099" r:id="rId21"/>
    <p:sldId id="2146847051" r:id="rId22"/>
    <p:sldId id="2146847093" r:id="rId23"/>
    <p:sldId id="2146847125" r:id="rId24"/>
    <p:sldId id="2146847094" r:id="rId25"/>
    <p:sldId id="2146847052" r:id="rId26"/>
    <p:sldId id="2146847100" r:id="rId27"/>
    <p:sldId id="2146847101" r:id="rId28"/>
    <p:sldId id="2146847054" r:id="rId29"/>
    <p:sldId id="2146847103" r:id="rId30"/>
    <p:sldId id="2146847104" r:id="rId31"/>
    <p:sldId id="2146847105" r:id="rId32"/>
    <p:sldId id="2146847106" r:id="rId33"/>
    <p:sldId id="2146847056" r:id="rId34"/>
    <p:sldId id="2146847107" r:id="rId35"/>
    <p:sldId id="2146847058" r:id="rId36"/>
    <p:sldId id="2146847111" r:id="rId37"/>
    <p:sldId id="2146847119" r:id="rId38"/>
    <p:sldId id="2146847121" r:id="rId39"/>
    <p:sldId id="2146847120" r:id="rId40"/>
    <p:sldId id="2146847062" r:id="rId41"/>
    <p:sldId id="2146847115" r:id="rId42"/>
    <p:sldId id="2146847085" r:id="rId43"/>
    <p:sldId id="2146847084" r:id="rId44"/>
    <p:sldId id="2146847064" r:id="rId4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086"/>
          </p14:sldIdLst>
        </p14:section>
        <p14:section name="Security &amp; Identity" id="{1AA42572-B3BD-44F7-813B-C2C647DDBB3C}">
          <p14:sldIdLst>
            <p14:sldId id="2146847046"/>
            <p14:sldId id="2146847089"/>
            <p14:sldId id="2146847090"/>
          </p14:sldIdLst>
        </p14:section>
        <p14:section name="Management &amp; Governance" id="{34181601-6D48-4406-A525-C7B5A12C6C5B}">
          <p14:sldIdLst>
            <p14:sldId id="2146847048"/>
            <p14:sldId id="2146847049"/>
            <p14:sldId id="2146847092"/>
            <p14:sldId id="2146847095"/>
            <p14:sldId id="2146847124"/>
          </p14:sldIdLst>
        </p14:section>
        <p14:section name="Compute" id="{05AA80BB-8802-49AB-8336-A884227CE2F7}">
          <p14:sldIdLst>
            <p14:sldId id="2146847050"/>
            <p14:sldId id="2146847096"/>
            <p14:sldId id="2146847097"/>
            <p14:sldId id="2146847098"/>
            <p14:sldId id="2146847099"/>
            <p14:sldId id="2146847051"/>
            <p14:sldId id="2146847093"/>
            <p14:sldId id="2146847125"/>
            <p14:sldId id="2146847094"/>
          </p14:sldIdLst>
        </p14:section>
        <p14:section name="Storage &amp; Data" id="{1F159046-CE0A-45BC-9D5B-6E6C95980F78}">
          <p14:sldIdLst>
            <p14:sldId id="2146847052"/>
            <p14:sldId id="2146847100"/>
            <p14:sldId id="2146847101"/>
          </p14:sldIdLst>
        </p14:section>
        <p14:section name="Databases" id="{AEAFAE72-AD56-48F3-926B-38BAE269038F}">
          <p14:sldIdLst>
            <p14:sldId id="2146847054"/>
            <p14:sldId id="2146847103"/>
            <p14:sldId id="2146847104"/>
            <p14:sldId id="2146847105"/>
            <p14:sldId id="2146847106"/>
          </p14:sldIdLst>
        </p14:section>
        <p14:section name="Integration" id="{ACBD46A3-6F1C-451B-A154-0A056E0DEFF6}">
          <p14:sldIdLst>
            <p14:sldId id="2146847056"/>
            <p14:sldId id="2146847107"/>
          </p14:sldIdLst>
        </p14:section>
        <p14:section name="ML &amp; AI &amp; IOT" id="{F4E1EAF1-55E9-4CA4-8ADC-28B69C1D66D2}">
          <p14:sldIdLst>
            <p14:sldId id="2146847058"/>
            <p14:sldId id="2146847111"/>
            <p14:sldId id="2146847119"/>
            <p14:sldId id="2146847121"/>
            <p14:sldId id="2146847120"/>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99" d="100"/>
          <a:sy n="199" d="100"/>
        </p:scale>
        <p:origin x="3228" y="150"/>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2/6/2024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3" name="TextBox 2"/>
          <p:cNvSpPr txBox="1"/>
          <p:nvPr userDrawn="1"/>
        </p:nvSpPr>
        <p:spPr>
          <a:xfrm>
            <a:off x="342901" y="4800600"/>
            <a:ext cx="1872761" cy="171450"/>
          </a:xfrm>
          <a:prstGeom prst="rect">
            <a:avLst/>
          </a:prstGeom>
          <a:noFill/>
        </p:spPr>
        <p:txBody>
          <a:bodyPr wrap="square" lIns="0" tIns="0" rIns="0" bIns="0" rtlCol="0" anchor="ctr">
            <a:noAutofit/>
          </a:bodyPr>
          <a:lstStyle/>
          <a:p>
            <a:r>
              <a:rPr lang="en-US" sz="600">
                <a:solidFill>
                  <a:schemeClr val="bg1"/>
                </a:solidFill>
              </a:rPr>
              <a:t>EPAM Proprietary &amp; Confidential.</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pic>
        <p:nvPicPr>
          <p:cNvPr id="11" name="Picture 10">
            <a:extLst>
              <a:ext uri="{FF2B5EF4-FFF2-40B4-BE49-F238E27FC236}">
                <a16:creationId xmlns:a16="http://schemas.microsoft.com/office/drawing/2014/main" id="{37F3AAE4-D237-FB40-918C-B4E3A6E606D2}"/>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192107" y="4698253"/>
            <a:ext cx="693420" cy="347297"/>
          </a:xfrm>
          <a:prstGeom prst="rect">
            <a:avLst/>
          </a:prstGeom>
        </p:spPr>
      </p:pic>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
        <p:nvSpPr>
          <p:cNvPr id="10" name="Footer Placeholder 14">
            <a:extLst>
              <a:ext uri="{FF2B5EF4-FFF2-40B4-BE49-F238E27FC236}">
                <a16:creationId xmlns:a16="http://schemas.microsoft.com/office/drawing/2014/main" id="{5BFF04F4-2662-4648-A0BC-B3BE58B92E2A}"/>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mn-lt"/>
              </a:rPr>
              <a:t>EPAM Proprietary &amp; Confidential.</a:t>
            </a:r>
          </a:p>
        </p:txBody>
      </p:sp>
      <p:pic>
        <p:nvPicPr>
          <p:cNvPr id="9" name="Picture 8">
            <a:extLst>
              <a:ext uri="{FF2B5EF4-FFF2-40B4-BE49-F238E27FC236}">
                <a16:creationId xmlns:a16="http://schemas.microsoft.com/office/drawing/2014/main" id="{F41F53C0-4AFD-2C4E-853D-C4FF27CEE1A8}"/>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511E1D-1179-1E4E-B8F6-3A857DA47D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6" name="Picture 5">
            <a:extLst>
              <a:ext uri="{FF2B5EF4-FFF2-40B4-BE49-F238E27FC236}">
                <a16:creationId xmlns:a16="http://schemas.microsoft.com/office/drawing/2014/main" id="{9480FF24-2E7F-EE48-9F2F-24C27E37BE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5" name="Picture 4">
            <a:extLst>
              <a:ext uri="{FF2B5EF4-FFF2-40B4-BE49-F238E27FC236}">
                <a16:creationId xmlns:a16="http://schemas.microsoft.com/office/drawing/2014/main" id="{F0D36121-CC3E-4849-8F15-F8CB253412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FE9967C0-CA63-5946-9975-93D508DE80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495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pic>
        <p:nvPicPr>
          <p:cNvPr id="7" name="Picture 6">
            <a:extLst>
              <a:ext uri="{FF2B5EF4-FFF2-40B4-BE49-F238E27FC236}">
                <a16:creationId xmlns:a16="http://schemas.microsoft.com/office/drawing/2014/main" id="{7060A3A3-E3AA-FB40-9C07-6323B6984B1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435F639F-918D-6E44-932B-0320A20666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
        <p:nvSpPr>
          <p:cNvPr id="13" name="Footer Placeholder 14">
            <a:extLst>
              <a:ext uri="{FF2B5EF4-FFF2-40B4-BE49-F238E27FC236}">
                <a16:creationId xmlns:a16="http://schemas.microsoft.com/office/drawing/2014/main" id="{60EC7757-045A-DA49-8039-7EDE49F60DE4}"/>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Human Sans Regular" pitchFamily="2" charset="77"/>
              </a:rPr>
              <a:t>EPAM Proprietary &amp; Confidential.</a:t>
            </a:r>
          </a:p>
        </p:txBody>
      </p:sp>
      <p:pic>
        <p:nvPicPr>
          <p:cNvPr id="9" name="Picture 8">
            <a:extLst>
              <a:ext uri="{FF2B5EF4-FFF2-40B4-BE49-F238E27FC236}">
                <a16:creationId xmlns:a16="http://schemas.microsoft.com/office/drawing/2014/main" id="{A8852FE3-E2ED-094B-91C8-82500C39B612}"/>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
        <p:nvSpPr>
          <p:cNvPr id="8" name="Footer Placeholder 14"/>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latin typeface="Calibri" panose="020F0502020204030204" pitchFamily="34" charset="0"/>
                <a:cs typeface="Calibri" panose="020F0502020204030204" pitchFamily="34" charset="0"/>
              </a:rPr>
              <a:t>EPAM Proprietary &amp; Confidential.</a:t>
            </a: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updates/public-preview-azure-business-continuity-center-is-now-available-in-all-regions/" TargetMode="External"/><Relationship Id="rId2" Type="http://schemas.openxmlformats.org/officeDocument/2006/relationships/hyperlink" Target="https://azure.microsoft.com/en-us/updates/private-preview-azure-site-recovery-support-for-azure-trusted-launch-vms-windows-os/" TargetMode="Externa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hyperlink" Target="https://techcommunity.microsoft.com/t5/azure-observability-blog/azure-monitor-announcing-general-availability-of-azure-monitor/ba-p/4041394" TargetMode="External"/><Relationship Id="rId2" Type="http://schemas.openxmlformats.org/officeDocument/2006/relationships/hyperlink" Target="https://azure.microsoft.com/en-us/updates/public-preview-azure-monitor-introduces-prometheus-community-recommended-alert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updates/public-preview-azure-functions-support-for-java-21-on-linux/" TargetMode="External"/><Relationship Id="rId2" Type="http://schemas.openxmlformats.org/officeDocument/2006/relationships/hyperlink" Target="https://techcommunity.microsoft.com/t5/linux-and-open-source-blog/ansible-for-enhanced-automation-on-azure/ba-p/4047604" TargetMode="Externa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hyperlink" Target="https://azure.microsoft.com/en-us/updates/public-preview-distributed-tracing-v2-for-durable-function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us/updates/general-availability-italy-north-region-added-to-azure-hdinsight/" TargetMode="External"/><Relationship Id="rId2" Type="http://schemas.openxmlformats.org/officeDocument/2006/relationships/hyperlink" Target="https://azure.microsoft.com/en-us/updates/general-availability-israel-central-region-added-to-azure-hdinsight/" TargetMode="External"/><Relationship Id="rId1" Type="http://schemas.openxmlformats.org/officeDocument/2006/relationships/slideLayout" Target="../slideLayouts/slideLayout7.xml"/><Relationship Id="rId4" Type="http://schemas.openxmlformats.org/officeDocument/2006/relationships/hyperlink" Target="https://azure.microsoft.com/en-us/updates/azure-red-hat-openshift-january-2024-update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en-us/updates/public-preview-disable-secure-shell-ssh-support-in-aks-2/" TargetMode="External"/><Relationship Id="rId2" Type="http://schemas.openxmlformats.org/officeDocument/2006/relationships/hyperlink" Target="https://azure.microsoft.com/en-us/updates/visual-studio-code-extension-update-for-azure-kubernetes-service-aks/" TargetMode="External"/><Relationship Id="rId1" Type="http://schemas.openxmlformats.org/officeDocument/2006/relationships/slideLayout" Target="../slideLayouts/slideLayout7.xml"/><Relationship Id="rId4" Type="http://schemas.openxmlformats.org/officeDocument/2006/relationships/hyperlink" Target="https://azure.microsoft.com/en-us/updates/generally-available-outbound-type-migration-in-ak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en-us/updates/public-preview-istio-addon-for-aks-now-supports-plugin-certificate-authority-ca/" TargetMode="External"/><Relationship Id="rId2" Type="http://schemas.openxmlformats.org/officeDocument/2006/relationships/hyperlink" Target="https://azure.microsoft.com/en-us/updates/public-preview-upgrade-support-in-istio-addon-for-aks/" TargetMode="External"/><Relationship Id="rId1" Type="http://schemas.openxmlformats.org/officeDocument/2006/relationships/slideLayout" Target="../slideLayouts/slideLayout7.xml"/><Relationship Id="rId4" Type="http://schemas.openxmlformats.org/officeDocument/2006/relationships/hyperlink" Target="https://azure.microsoft.com/en-us/updates/public-preview-node-os-api-options-feature-for-ak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updates/public-preview-new-major-version-of-durable-functions-extension/" TargetMode="External"/><Relationship Id="rId2" Type="http://schemas.openxmlformats.org/officeDocument/2006/relationships/hyperlink" Target="https://azure.microsoft.com/en-us/updates/generally-available-kubereserved-resource-optimization-in-azure-kubernetes-service-ak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github.io/AppService/2024/02/01/Networking-UX-improvements.html" TargetMode="External"/><Relationship Id="rId2" Type="http://schemas.openxmlformats.org/officeDocument/2006/relationships/hyperlink" Target="https://azure.github.io/AppService/2024/01/29/Harnessing-the-Power-of-Network-Trace-Analysis-in-Azure-App-Service.html" TargetMode="External"/><Relationship Id="rId1" Type="http://schemas.openxmlformats.org/officeDocument/2006/relationships/slideLayout" Target="../slideLayouts/slideLayout7.xml"/><Relationship Id="rId4" Type="http://schemas.openxmlformats.org/officeDocument/2006/relationships/hyperlink" Target="https://techcommunity.microsoft.com/t5/apps-on-azure-blog/preview-of-distributed-tracing-v2-for-durable-functions/ba-p/4039050"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en-us/updates/generally-available-azure-stack-hci-latest-feature-release/" TargetMode="External"/><Relationship Id="rId2" Type="http://schemas.openxmlformats.org/officeDocument/2006/relationships/hyperlink" Target="https://techcommunity.microsoft.com/t5/azure-virtual-desktop-blog/azure-virtual-desktop-for-azure-stack-hci-now-available/ba-p/4038030"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echcommunity.microsoft.com/t5/azure-stack-blog/aks-enabled-by-azure-arc-is-now-available-on-azure-stack-hci/ba-p/4045648" TargetMode="External"/><Relationship Id="rId2" Type="http://schemas.openxmlformats.org/officeDocument/2006/relationships/hyperlink" Target="https://techcommunity.microsoft.com/t5/azure-arc-blog/announcing-hcibox-support-for-azure-stack-hci-23h2/ba-p/4035596"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hyperlink" Target="https://techcommunity.microsoft.com/t5/fasttrack-for-azure/common-deployment-challenges-and-workarounds-for-hci-23h2/ba-p/4044172"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techcommunity.microsoft.com/t5/azure-migration-and/generally-available-vmware-cloud-director-availability-for-azure/ba-p/4042469" TargetMode="External"/><Relationship Id="rId2" Type="http://schemas.openxmlformats.org/officeDocument/2006/relationships/hyperlink" Target="https://techcommunity.microsoft.com/t5/apps-on-azure-blog/announcing-public-preview-of-migration-plugin-for-wordpress-on/ba-p/4041920" TargetMode="External"/><Relationship Id="rId1" Type="http://schemas.openxmlformats.org/officeDocument/2006/relationships/slideLayout" Target="../slideLayouts/slideLayout7.xml"/><Relationship Id="rId4" Type="http://schemas.openxmlformats.org/officeDocument/2006/relationships/hyperlink" Target="https://azure.microsoft.com/en-us/updates/generally-available-azure-container-apps-supports-additional-tcp-port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echcommunity.microsoft.com/t5/azure-storage-blog/announcing-the-public-preview-of-metadata-caching-for-azure/ba-p/4046390"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techcommunity.microsoft.com/t5/azure-storage-blog/announcing-the-general-availability-of-nfs-azure-file-share/ba-p/4038596" TargetMode="External"/><Relationship Id="rId2" Type="http://schemas.openxmlformats.org/officeDocument/2006/relationships/hyperlink" Target="https://techcommunity.microsoft.com/t5/azure-storage-blog/azcopy-support-for-entra-id-authentication/ba-p/4037559"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zure.microsoft.com/en-us/updates/general-availability-server-logs-for-azure-database-for-postgresql-flexible-server/" TargetMode="External"/><Relationship Id="rId2" Type="http://schemas.openxmlformats.org/officeDocument/2006/relationships/hyperlink" Target="https://azure.microsoft.com/en-us/updates/general-availability-azure-cosmos-db-for-postgresql-customermanaged-keys-cmk/"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zure.microsoft.com/en-us/updates/public-preview-azure-sql-updates-for-latejanuary-2024/" TargetMode="External"/><Relationship Id="rId1" Type="http://schemas.openxmlformats.org/officeDocument/2006/relationships/slideLayout" Target="../slideLayouts/slideLayout7.xml"/><Relationship Id="rId4" Type="http://schemas.openxmlformats.org/officeDocument/2006/relationships/hyperlink" Target="https://azure.microsoft.com/en-us/updates/general-availability-azure-sql-updates-for-latejanuary-2024/"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azure.microsoft.com/en-us/updates/general-availability-pgaudit-in-azure-cosmos-db-for-postgresql/" TargetMode="External"/><Relationship Id="rId2" Type="http://schemas.openxmlformats.org/officeDocument/2006/relationships/hyperlink" Target="https://azure.microsoft.com/en-us/updates/general-availability-read-replica-in-special-regions-with-azure-database-for-postgresql-flexible-server/"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azure.microsoft.com/en-us/updates/support-for-cross-region-restore-for-postgresql-backups-generally-available/"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zure.microsoft.com/en-us/updates/exrguidedportalexperience/"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azure.microsoft.com/en-us/updates/adxstreamingingestion/"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azure.microsoft.com/en-us/updates/generally-available-continuous-model-monitoring-in-azure-machine-learning/"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azure.github.io/Azure-Verified-Modules/" TargetMode="Externa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hyperlink" Target="https://azure.microsoft.com/en-us/updates/generally-available-up-to-50-test-criteria-in-azure-load-testing/"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azure.microsoft.com/en-us/updates/support-for-log-alert-rules-that-use-crossworkspace-queries-with-resource-names-or-qualified-name-identifiers-will-be-retired/" TargetMode="External"/><Relationship Id="rId2" Type="http://schemas.openxmlformats.org/officeDocument/2006/relationships/hyperlink" Target="https://azure.microsoft.com/en-us/updates/public-preview-azure-api-center-features/"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updates/azure-virtual-network-manager-topology-view-now-generally-available/" TargetMode="External"/><Relationship Id="rId2" Type="http://schemas.openxmlformats.org/officeDocument/2006/relationships/hyperlink" Target="https://azure.microsoft.com/en-us/updates/azure-virtual-network-manager-security-admin-rule-generally-available-in-30-regions/"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echcommunity.microsoft.com/t5/microsoft-entra-blog/introducing-more-granular-certificate-based-authentication/ba-p/2365668" TargetMode="External"/><Relationship Id="rId2" Type="http://schemas.openxmlformats.org/officeDocument/2006/relationships/hyperlink" Target="https://azure.microsoft.com/en-us/updates/preview-selectable-search-parameter-capability-for-the-fhir-service-in-azure-health-data-services/"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hyperlink" Target="https://techcommunity.microsoft.com/t5/storage-at-microsoft/smb-alternative-ports-now-supported-in-windows-insider/ba-p/3974509#:~:text=You%20can%20now%20connect%20to,been%20configured%20to%20do%20so."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zure.microsoft.com/en-us/updates/improved-exports-experienc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#104</a:t>
            </a:r>
          </a:p>
        </p:txBody>
      </p:sp>
      <p:sp>
        <p:nvSpPr>
          <p:cNvPr id="4" name="Text Placeholder 3"/>
          <p:cNvSpPr>
            <a:spLocks noGrp="1"/>
          </p:cNvSpPr>
          <p:nvPr>
            <p:ph type="body" sz="quarter" idx="11"/>
          </p:nvPr>
        </p:nvSpPr>
        <p:spPr/>
        <p:txBody>
          <a:bodyPr/>
          <a:lstStyle/>
          <a:p>
            <a:r>
              <a:rPr lang="en-US" spc="300" dirty="0"/>
              <a:t>February 7,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093406"/>
          </a:xfrm>
        </p:spPr>
        <p:txBody>
          <a:bodyPr/>
          <a:lstStyle/>
          <a:p>
            <a:pPr algn="just"/>
            <a:r>
              <a:rPr lang="en-US" sz="1000" dirty="0">
                <a:latin typeface="+mj-lt"/>
                <a:hlinkClick r:id="rId2"/>
              </a:rPr>
              <a:t>Private Preview: Azure Site Recovery support for Azure Trusted Launch VMs (Windows OS)</a:t>
            </a:r>
            <a:endParaRPr lang="en-US" sz="1000" dirty="0">
              <a:latin typeface="+mj-lt"/>
            </a:endParaRPr>
          </a:p>
          <a:p>
            <a:pPr algn="just"/>
            <a:r>
              <a:rPr lang="en-US" sz="1000" dirty="0">
                <a:latin typeface="+mj-lt"/>
              </a:rPr>
              <a:t>MS announced the </a:t>
            </a:r>
            <a:r>
              <a:rPr lang="en-US" sz="1000" b="1" dirty="0">
                <a:latin typeface="+mj-lt"/>
              </a:rPr>
              <a:t>private preview </a:t>
            </a:r>
            <a:r>
              <a:rPr lang="en-US" sz="1000" dirty="0">
                <a:latin typeface="+mj-lt"/>
              </a:rPr>
              <a:t>of </a:t>
            </a:r>
            <a:r>
              <a:rPr lang="en-US" sz="1000" b="1" dirty="0">
                <a:latin typeface="+mj-lt"/>
              </a:rPr>
              <a:t>Azure Site Recovery support for Azure Trusted Launch VMs.</a:t>
            </a:r>
            <a:r>
              <a:rPr lang="en-US" sz="1000" dirty="0">
                <a:latin typeface="+mj-lt"/>
              </a:rPr>
              <a:t> Azure Trusted Launch VMs provide foundational compute security to </a:t>
            </a:r>
            <a:r>
              <a:rPr lang="en-US" sz="1000" b="1" dirty="0">
                <a:latin typeface="+mj-lt"/>
              </a:rPr>
              <a:t>Azure Generation 2 VMs </a:t>
            </a:r>
            <a:r>
              <a:rPr lang="en-US" sz="1000" dirty="0">
                <a:latin typeface="+mj-lt"/>
              </a:rPr>
              <a:t>by enabling Secure Boot and </a:t>
            </a:r>
            <a:r>
              <a:rPr lang="en-US" sz="1000" dirty="0" err="1">
                <a:latin typeface="+mj-lt"/>
              </a:rPr>
              <a:t>vTPM</a:t>
            </a:r>
            <a:r>
              <a:rPr lang="en-US" sz="1000" dirty="0">
                <a:latin typeface="+mj-lt"/>
              </a:rPr>
              <a:t> capabilities.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582298"/>
          </a:xfrm>
        </p:spPr>
        <p:txBody>
          <a:bodyPr/>
          <a:lstStyle/>
          <a:p>
            <a:pPr algn="just"/>
            <a:r>
              <a:rPr lang="en-US" sz="1000" dirty="0">
                <a:hlinkClick r:id="rId3"/>
              </a:rPr>
              <a:t>Public Preview: Azure Business Continuity Center is now available in all regions</a:t>
            </a:r>
            <a:endParaRPr lang="en-US" sz="1000" dirty="0"/>
          </a:p>
          <a:p>
            <a:pPr algn="just"/>
            <a:r>
              <a:rPr lang="en-US" sz="1000" dirty="0"/>
              <a:t> </a:t>
            </a:r>
            <a:r>
              <a:rPr lang="en-US" sz="1000" b="1" dirty="0"/>
              <a:t>Azure Business Continuity (ABC) Center </a:t>
            </a:r>
            <a:r>
              <a:rPr lang="en-US" sz="1000" dirty="0"/>
              <a:t>a groundbreaking initiative designed to enhance business's resilience across all regions.</a:t>
            </a:r>
          </a:p>
          <a:p>
            <a:pPr algn="just"/>
            <a:r>
              <a:rPr lang="en-US" sz="1000" dirty="0"/>
              <a:t>With the </a:t>
            </a:r>
            <a:r>
              <a:rPr lang="en-US" sz="1000" b="1" dirty="0"/>
              <a:t>Azure Business Continuity Center</a:t>
            </a:r>
            <a:r>
              <a:rPr lang="en-US" sz="1000" dirty="0"/>
              <a:t>, enterprises can seamlessly govern, monitor, operate, and analyze protection at scale:</a:t>
            </a:r>
          </a:p>
          <a:p>
            <a:pPr marL="171450" indent="-171450" algn="just">
              <a:buFont typeface="Arial" panose="020B0604020202020204" pitchFamily="34" charset="0"/>
              <a:buChar char="•"/>
            </a:pPr>
            <a:r>
              <a:rPr lang="en-US" sz="1000" b="1" dirty="0"/>
              <a:t>Insights into Protection Estate</a:t>
            </a:r>
          </a:p>
          <a:p>
            <a:pPr marL="171450" indent="-171450" algn="just">
              <a:buFont typeface="Arial" panose="020B0604020202020204" pitchFamily="34" charset="0"/>
              <a:buChar char="•"/>
            </a:pPr>
            <a:r>
              <a:rPr lang="en-US" sz="1000" b="1" dirty="0"/>
              <a:t>Identify and Protect Resources </a:t>
            </a:r>
          </a:p>
          <a:p>
            <a:pPr marL="171450" indent="-171450" algn="just">
              <a:buFont typeface="Arial" panose="020B0604020202020204" pitchFamily="34" charset="0"/>
              <a:buChar char="•"/>
            </a:pPr>
            <a:r>
              <a:rPr lang="en-US" sz="1000" b="1" dirty="0"/>
              <a:t>Centralized Resource Protection</a:t>
            </a:r>
          </a:p>
          <a:p>
            <a:pPr marL="171450" indent="-171450" algn="just">
              <a:buFont typeface="Arial" panose="020B0604020202020204" pitchFamily="34" charset="0"/>
              <a:buChar char="•"/>
            </a:pPr>
            <a:r>
              <a:rPr lang="en-US" sz="1000" b="1" dirty="0"/>
              <a:t>Optimize Security Configuration</a:t>
            </a:r>
          </a:p>
          <a:p>
            <a:pPr marL="171450" indent="-171450" algn="just">
              <a:buFont typeface="Arial" panose="020B0604020202020204" pitchFamily="34" charset="0"/>
              <a:buChar char="•"/>
            </a:pPr>
            <a:r>
              <a:rPr lang="en-US" sz="1000" b="1" dirty="0"/>
              <a:t>Unified Monitoring</a:t>
            </a:r>
          </a:p>
          <a:p>
            <a:pPr marL="171450" indent="-171450" algn="just">
              <a:buFont typeface="Arial" panose="020B0604020202020204" pitchFamily="34" charset="0"/>
              <a:buChar char="•"/>
            </a:pPr>
            <a:r>
              <a:rPr lang="en-US" sz="1000" b="1" dirty="0"/>
              <a:t>Ensuring Compliance</a:t>
            </a:r>
          </a:p>
        </p:txBody>
      </p:sp>
      <p:pic>
        <p:nvPicPr>
          <p:cNvPr id="2050" name="Picture 2" descr="Azure Site Recovery | Microsoft Azure">
            <a:extLst>
              <a:ext uri="{FF2B5EF4-FFF2-40B4-BE49-F238E27FC236}">
                <a16:creationId xmlns:a16="http://schemas.microsoft.com/office/drawing/2014/main" id="{17EAE640-7BF5-4452-D44B-B518C5451E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5790" y="2174393"/>
            <a:ext cx="3628875" cy="2041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07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Public Preview: Azure Monitor introduces Prometheus community recommended alerts</a:t>
            </a:r>
            <a:endParaRPr lang="en-US" sz="1000" dirty="0">
              <a:latin typeface="+mj-lt"/>
            </a:endParaRPr>
          </a:p>
          <a:p>
            <a:pPr algn="just"/>
            <a:r>
              <a:rPr lang="en-US" sz="1000" dirty="0">
                <a:latin typeface="+mj-lt"/>
              </a:rPr>
              <a:t>With just a single click within the Azure Portal, customers can now</a:t>
            </a:r>
            <a:r>
              <a:rPr lang="en-US" sz="1000" b="1" dirty="0">
                <a:latin typeface="+mj-lt"/>
              </a:rPr>
              <a:t> effortlessly enable Prometheus recommended alerts</a:t>
            </a:r>
            <a:r>
              <a:rPr lang="en-US" sz="1000" dirty="0">
                <a:latin typeface="+mj-lt"/>
              </a:rPr>
              <a:t>. These alerts are an </a:t>
            </a:r>
            <a:r>
              <a:rPr lang="en-US" sz="1000" b="1" dirty="0">
                <a:latin typeface="+mj-lt"/>
              </a:rPr>
              <a:t>enhanced version of the Prometheus community alerts and cover alerts at the cluster</a:t>
            </a:r>
            <a:r>
              <a:rPr lang="en-US" sz="1000" dirty="0">
                <a:latin typeface="+mj-lt"/>
              </a:rPr>
              <a:t>, node, and pod level. Previously, the process required customers to download a template and deploy it via command-line interface (CLI). By enabling recommended alerts, customers will:</a:t>
            </a:r>
          </a:p>
          <a:p>
            <a:pPr marL="171450" indent="-171450" algn="just">
              <a:buFont typeface="Arial" panose="020B0604020202020204" pitchFamily="34" charset="0"/>
              <a:buChar char="•"/>
            </a:pPr>
            <a:r>
              <a:rPr lang="en-US" sz="1000" dirty="0">
                <a:latin typeface="+mj-lt"/>
              </a:rPr>
              <a:t>Monitor key signals to be promptly notified on potential critical issues within their clusters. </a:t>
            </a:r>
          </a:p>
          <a:p>
            <a:pPr marL="171450" indent="-171450" algn="just">
              <a:buFont typeface="Arial" panose="020B0604020202020204" pitchFamily="34" charset="0"/>
              <a:buChar char="•"/>
            </a:pPr>
            <a:r>
              <a:rPr lang="en-US" sz="1000" dirty="0">
                <a:latin typeface="+mj-lt"/>
              </a:rPr>
              <a:t>Streamline the triage and troubleshooting process, reducing the time and effort required to identify and resolve issues.</a:t>
            </a:r>
          </a:p>
          <a:p>
            <a:pPr marL="171450" indent="-171450" algn="just">
              <a:buFont typeface="Arial" panose="020B0604020202020204" pitchFamily="34" charset="0"/>
              <a:buChar char="•"/>
            </a:pPr>
            <a:r>
              <a:rPr lang="en-US" sz="1000" dirty="0">
                <a:latin typeface="+mj-lt"/>
              </a:rPr>
              <a:t>Ensure their clusters are running efficiently and reliably, with minimal downtime and performance issues.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Announcing General Availability of Azure Monitor Metrics Data Plane API</a:t>
            </a:r>
            <a:endParaRPr lang="en-US" sz="1000" dirty="0"/>
          </a:p>
          <a:p>
            <a:pPr algn="just"/>
            <a:r>
              <a:rPr lang="en-US" sz="1000" dirty="0"/>
              <a:t>MS announced that </a:t>
            </a:r>
            <a:r>
              <a:rPr lang="en-US" sz="1000" b="1" dirty="0"/>
              <a:t>the Azure Monitor Metrics Data Plane API </a:t>
            </a:r>
            <a:r>
              <a:rPr lang="en-US" sz="1000" dirty="0"/>
              <a:t>has reached General Availability! Now, it is possible to seamlessly manage and monitor Azure resources with </a:t>
            </a:r>
            <a:r>
              <a:rPr lang="en-US" sz="1000" b="1" dirty="0"/>
              <a:t>enhanced query efficiency</a:t>
            </a:r>
            <a:r>
              <a:rPr lang="en-US" sz="1000" dirty="0"/>
              <a:t>. Azure Metrics Data plane API in Azure monitoring makes resource </a:t>
            </a:r>
            <a:r>
              <a:rPr lang="en-US" sz="1000" b="1" dirty="0"/>
              <a:t>insight gathering more efficient with a higher capacity querying experience</a:t>
            </a:r>
            <a:r>
              <a:rPr lang="en-US" sz="1000" dirty="0"/>
              <a:t>. It provides the capability to retrieve the metric data for up to </a:t>
            </a:r>
            <a:r>
              <a:rPr lang="en-US" sz="1000" b="1" dirty="0"/>
              <a:t>50 resource IDs </a:t>
            </a:r>
            <a:r>
              <a:rPr lang="en-US" sz="1000" dirty="0"/>
              <a:t>in the same subscription and region in a single batch API call thus improving query throughput and reducing the risk of throttling.</a:t>
            </a:r>
          </a:p>
        </p:txBody>
      </p:sp>
    </p:spTree>
    <p:extLst>
      <p:ext uri="{BB962C8B-B14F-4D97-AF65-F5344CB8AC3E}">
        <p14:creationId xmlns:p14="http://schemas.microsoft.com/office/powerpoint/2010/main" val="375120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180220"/>
          </a:xfrm>
        </p:spPr>
        <p:txBody>
          <a:bodyPr/>
          <a:lstStyle/>
          <a:p>
            <a:pPr algn="just"/>
            <a:r>
              <a:rPr lang="en-US" sz="1000" dirty="0">
                <a:latin typeface="+mj-lt"/>
                <a:hlinkClick r:id="rId2"/>
              </a:rPr>
              <a:t>Ansible for Enhanced Automation on Azure</a:t>
            </a:r>
            <a:endParaRPr lang="en-US" sz="1000" dirty="0">
              <a:latin typeface="+mj-lt"/>
            </a:endParaRPr>
          </a:p>
          <a:p>
            <a:pPr algn="just"/>
            <a:r>
              <a:rPr lang="en-US" sz="1000" dirty="0">
                <a:latin typeface="+mj-lt"/>
              </a:rPr>
              <a:t>MS announced partnership with Red Hat to bring their new Ansible Automation Platform self-managed offering to Microsoft Azure.</a:t>
            </a:r>
          </a:p>
          <a:p>
            <a:pPr algn="just"/>
            <a:r>
              <a:rPr lang="en-US" sz="1000" dirty="0">
                <a:latin typeface="+mj-lt"/>
              </a:rPr>
              <a:t>Starting December 20, 2023, it is possible to deploy the </a:t>
            </a:r>
            <a:r>
              <a:rPr lang="en-US" sz="1000" b="1" dirty="0">
                <a:latin typeface="+mj-lt"/>
              </a:rPr>
              <a:t>self-managed Red Hat Ansible Automation Platform on Azure offering </a:t>
            </a:r>
            <a:r>
              <a:rPr lang="en-US" sz="1000" dirty="0">
                <a:latin typeface="+mj-lt"/>
              </a:rPr>
              <a:t>directly through the Azure Marketplace in North America, EMEA, Singapore, India, Korea, New Zealand, Australia with additional availability coming soon. </a:t>
            </a:r>
          </a:p>
          <a:p>
            <a:pPr algn="just"/>
            <a:r>
              <a:rPr lang="en-US" sz="1000" b="1" dirty="0">
                <a:latin typeface="+mj-lt"/>
              </a:rPr>
              <a:t>Red Hat’s Ansible Automation Platform </a:t>
            </a:r>
            <a:r>
              <a:rPr lang="en-US" sz="1000" dirty="0">
                <a:latin typeface="+mj-lt"/>
              </a:rPr>
              <a:t>is a powerful tool that enables organizations to automate their infrastructure, networks, and cloud resources. With the new self-managed offering on Azure, customers can now take full control of their automation environment and tailor it to their specific needs.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3" name="TextBox 2">
            <a:extLst>
              <a:ext uri="{FF2B5EF4-FFF2-40B4-BE49-F238E27FC236}">
                <a16:creationId xmlns:a16="http://schemas.microsoft.com/office/drawing/2014/main" id="{7D4E46CE-F8F6-DE0E-C6BC-595C0D140528}"/>
              </a:ext>
            </a:extLst>
          </p:cNvPr>
          <p:cNvSpPr txBox="1"/>
          <p:nvPr/>
        </p:nvSpPr>
        <p:spPr>
          <a:xfrm>
            <a:off x="139700" y="855080"/>
            <a:ext cx="4083050" cy="2246769"/>
          </a:xfrm>
          <a:prstGeom prst="rect">
            <a:avLst/>
          </a:prstGeom>
          <a:noFill/>
        </p:spPr>
        <p:txBody>
          <a:bodyPr wrap="square">
            <a:spAutoFit/>
          </a:bodyPr>
          <a:lstStyle/>
          <a:p>
            <a:pPr algn="just"/>
            <a:r>
              <a:rPr lang="en-US" sz="1000" dirty="0">
                <a:latin typeface="+mj-lt"/>
                <a:hlinkClick r:id="rId3"/>
              </a:rPr>
              <a:t>Public Preview: Azure Functions Support for Java 21 on Linux</a:t>
            </a:r>
            <a:endParaRPr lang="en-US" sz="1000" dirty="0">
              <a:latin typeface="+mj-lt"/>
            </a:endParaRPr>
          </a:p>
          <a:p>
            <a:pPr algn="just"/>
            <a:r>
              <a:rPr lang="en-US" sz="1000" dirty="0">
                <a:latin typeface="+mj-lt"/>
              </a:rPr>
              <a:t>Azure Functions support for </a:t>
            </a:r>
            <a:r>
              <a:rPr lang="en-US" sz="1000" b="1" dirty="0">
                <a:latin typeface="+mj-lt"/>
              </a:rPr>
              <a:t>Java 21 on Linux is now in preview. </a:t>
            </a:r>
          </a:p>
          <a:p>
            <a:pPr algn="just"/>
            <a:r>
              <a:rPr lang="en-US" sz="1000" dirty="0">
                <a:latin typeface="+mj-lt"/>
              </a:rPr>
              <a:t>It is now possible to develop </a:t>
            </a:r>
            <a:r>
              <a:rPr lang="en-US" sz="1000" b="1" dirty="0">
                <a:latin typeface="+mj-lt"/>
              </a:rPr>
              <a:t>apps using Java 21 locally and deploy </a:t>
            </a:r>
            <a:r>
              <a:rPr lang="en-US" sz="1000" dirty="0">
                <a:latin typeface="+mj-lt"/>
              </a:rPr>
              <a:t>them to all Azure Functions plans on Linux.  </a:t>
            </a:r>
            <a:r>
              <a:rPr lang="en-US" sz="1000" b="1" dirty="0">
                <a:latin typeface="+mj-lt"/>
              </a:rPr>
              <a:t>Azure Functions support for Java 21 </a:t>
            </a:r>
            <a:r>
              <a:rPr lang="en-US" sz="1000" dirty="0">
                <a:latin typeface="+mj-lt"/>
              </a:rPr>
              <a:t>on Windows will be added soon. Learn more about updating your app to Java 21. </a:t>
            </a:r>
          </a:p>
          <a:p>
            <a:pPr algn="just"/>
            <a:r>
              <a:rPr lang="en-US" sz="1000" dirty="0">
                <a:latin typeface="+mj-lt"/>
                <a:hlinkClick r:id="rId4"/>
              </a:rPr>
              <a:t>Public Preview: Distributed tracing v2 for durable Functions</a:t>
            </a:r>
            <a:endParaRPr lang="en-US" sz="1000" dirty="0">
              <a:latin typeface="+mj-lt"/>
            </a:endParaRPr>
          </a:p>
          <a:p>
            <a:pPr algn="just"/>
            <a:r>
              <a:rPr lang="en-US" sz="1000" b="1" dirty="0">
                <a:latin typeface="+mj-lt"/>
              </a:rPr>
              <a:t>Distributed tracing </a:t>
            </a:r>
            <a:r>
              <a:rPr lang="en-US" sz="1000" dirty="0">
                <a:latin typeface="+mj-lt"/>
              </a:rPr>
              <a:t>allows to </a:t>
            </a:r>
            <a:r>
              <a:rPr lang="en-US" sz="1000" b="1" dirty="0">
                <a:latin typeface="+mj-lt"/>
              </a:rPr>
              <a:t>correlate operations and track requests </a:t>
            </a:r>
            <a:r>
              <a:rPr lang="en-US" sz="1000" dirty="0">
                <a:latin typeface="+mj-lt"/>
              </a:rPr>
              <a:t>between services from end to end. </a:t>
            </a:r>
          </a:p>
          <a:p>
            <a:pPr algn="just"/>
            <a:r>
              <a:rPr lang="en-US" sz="1000" dirty="0">
                <a:latin typeface="+mj-lt"/>
              </a:rPr>
              <a:t>It is possible to distributed tracing v2 with any of the supported durable Functions language SDKs and storage backends.</a:t>
            </a:r>
          </a:p>
          <a:p>
            <a:pPr algn="just"/>
            <a:r>
              <a:rPr lang="en-US" sz="1000" b="1" dirty="0">
                <a:latin typeface="+mj-lt"/>
              </a:rPr>
              <a:t>Distributed tracing v2 is </a:t>
            </a:r>
            <a:r>
              <a:rPr lang="en-US" sz="1000" dirty="0">
                <a:latin typeface="+mj-lt"/>
              </a:rPr>
              <a:t>also compatible with applications using Durable Task Framework, the underlying C# OSS framework that powers durable Functions.</a:t>
            </a:r>
          </a:p>
        </p:txBody>
      </p:sp>
      <p:pic>
        <p:nvPicPr>
          <p:cNvPr id="1026" name="Picture 2" descr="thumbnail image 1 of blog post titled &#10; &#10; &#10;  &#10; &#10; &#10; &#10;    &#10;  &#10;   &#10;    &#10;      &#10;       Ansible for Enhanced Automation on Azure&#10;       &#10;      &#10;     &#10;   &#10;  &#10; &#10;   &#10; &#10; &#10; &#10; &#10; &#10;">
            <a:extLst>
              <a:ext uri="{FF2B5EF4-FFF2-40B4-BE49-F238E27FC236}">
                <a16:creationId xmlns:a16="http://schemas.microsoft.com/office/drawing/2014/main" id="{C1982B21-7067-2624-09AE-CB006B44427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8666" y="2933700"/>
            <a:ext cx="3678133" cy="164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56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 availability: Israel Central region added to Azure HDInsight</a:t>
            </a:r>
            <a:endParaRPr lang="en-US" sz="1000" dirty="0">
              <a:latin typeface="+mj-lt"/>
            </a:endParaRPr>
          </a:p>
          <a:p>
            <a:pPr algn="just"/>
            <a:r>
              <a:rPr lang="en-US" sz="1000" dirty="0">
                <a:latin typeface="+mj-lt"/>
              </a:rPr>
              <a:t>HDInsight is now generally available in </a:t>
            </a:r>
            <a:r>
              <a:rPr lang="en-US" sz="1000" b="1" dirty="0">
                <a:latin typeface="+mj-lt"/>
              </a:rPr>
              <a:t>Israel Central</a:t>
            </a:r>
            <a:r>
              <a:rPr lang="en-US" sz="1000" dirty="0">
                <a:latin typeface="+mj-lt"/>
              </a:rPr>
              <a:t>. Azure HDInsight is a managed, full-spectrum, open-source analytics service in the cloud for enterprises. It is now possible to use open-source frameworks such as Hadoop, Apache Spark, Apache Hive, LLAP, Apache Kafka, and more. For more information about HDInsight</a:t>
            </a:r>
          </a:p>
          <a:p>
            <a:pPr algn="just"/>
            <a:r>
              <a:rPr lang="en-US" sz="1000" dirty="0">
                <a:latin typeface="+mj-lt"/>
                <a:hlinkClick r:id="rId3"/>
              </a:rPr>
              <a:t>General availability: Italy North region added to Azure HDInsight</a:t>
            </a:r>
            <a:endParaRPr lang="en-US" sz="1000" dirty="0">
              <a:latin typeface="+mj-lt"/>
            </a:endParaRPr>
          </a:p>
          <a:p>
            <a:pPr algn="just"/>
            <a:r>
              <a:rPr lang="en-US" sz="1000" dirty="0">
                <a:latin typeface="+mj-lt"/>
              </a:rPr>
              <a:t>HDInsight is now generally available in </a:t>
            </a:r>
            <a:r>
              <a:rPr lang="en-US" sz="1000" b="1" dirty="0">
                <a:latin typeface="+mj-lt"/>
              </a:rPr>
              <a:t>Italy North</a:t>
            </a:r>
            <a:r>
              <a:rPr lang="en-US" sz="1000" dirty="0">
                <a:latin typeface="+mj-lt"/>
              </a:rPr>
              <a:t>. Azure HDInsight is a managed, full-spectrum, open-source analytics service in the cloud for enterprises. It is now possible to use open-source frameworks such as Hadoop, Apache Spark, Apache Hive, LLAP, Apache Kafka, and more.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4"/>
              </a:rPr>
              <a:t>Azure Red Hat OpenShift January 2024 updates</a:t>
            </a:r>
            <a:endParaRPr lang="ru-RU" sz="1000" dirty="0"/>
          </a:p>
          <a:p>
            <a:r>
              <a:rPr lang="en-US" sz="1000" b="1" dirty="0"/>
              <a:t>Azure Red Hat OpenShift </a:t>
            </a:r>
            <a:r>
              <a:rPr lang="en-US" sz="1000" dirty="0"/>
              <a:t>now offers Resource Health for clusters with integration with </a:t>
            </a:r>
            <a:r>
              <a:rPr lang="en-US" sz="1000" b="1" dirty="0"/>
              <a:t>Azure Monitor via Signals and Alerts</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Visual Studio Code extension update for Azure Kubernetes Service (AKS)</a:t>
            </a:r>
            <a:endParaRPr lang="en-US" sz="1000" dirty="0">
              <a:latin typeface="+mj-lt"/>
            </a:endParaRPr>
          </a:p>
          <a:p>
            <a:pPr algn="just"/>
            <a:r>
              <a:rPr lang="en-US" sz="1000" b="1" dirty="0">
                <a:latin typeface="+mj-lt"/>
              </a:rPr>
              <a:t>Visual Studio Code extension for Azure Kubernetes Service (AKS) </a:t>
            </a:r>
            <a:r>
              <a:rPr lang="en-US" sz="1000" dirty="0">
                <a:latin typeface="+mj-lt"/>
              </a:rPr>
              <a:t>has recently been updated to bring new capabilities, features, and improvements. Highlights include:</a:t>
            </a:r>
          </a:p>
          <a:p>
            <a:pPr marL="171450" indent="-171450" algn="just">
              <a:buFont typeface="Arial" panose="020B0604020202020204" pitchFamily="34" charset="0"/>
              <a:buChar char="•"/>
            </a:pPr>
            <a:r>
              <a:rPr lang="en-US" sz="1000" dirty="0">
                <a:latin typeface="+mj-lt"/>
              </a:rPr>
              <a:t>A brand-new cluster create experience</a:t>
            </a:r>
          </a:p>
          <a:p>
            <a:pPr marL="171450" indent="-171450" algn="just">
              <a:buFont typeface="Arial" panose="020B0604020202020204" pitchFamily="34" charset="0"/>
              <a:buChar char="•"/>
            </a:pPr>
            <a:r>
              <a:rPr lang="en-US" sz="1000" dirty="0">
                <a:latin typeface="+mj-lt"/>
              </a:rPr>
              <a:t>Reconcile/abort cluster</a:t>
            </a:r>
          </a:p>
          <a:p>
            <a:pPr marL="171450" indent="-171450" algn="just">
              <a:buFont typeface="Arial" panose="020B0604020202020204" pitchFamily="34" charset="0"/>
              <a:buChar char="•"/>
            </a:pPr>
            <a:r>
              <a:rPr lang="en-US" sz="1000" dirty="0">
                <a:latin typeface="+mj-lt"/>
              </a:rPr>
              <a:t>Enhanced networking capabilities such as granular packet capture/</a:t>
            </a:r>
            <a:r>
              <a:rPr lang="en-US" sz="1000" dirty="0" err="1">
                <a:latin typeface="+mj-lt"/>
              </a:rPr>
              <a:t>tcp</a:t>
            </a:r>
            <a:r>
              <a:rPr lang="en-US" sz="1000" dirty="0">
                <a:latin typeface="+mj-lt"/>
              </a:rPr>
              <a:t> dump</a:t>
            </a:r>
          </a:p>
          <a:p>
            <a:pPr marL="171450" indent="-171450" algn="just">
              <a:buFont typeface="Arial" panose="020B0604020202020204" pitchFamily="34" charset="0"/>
              <a:buChar char="•"/>
            </a:pPr>
            <a:endParaRPr lang="en-US" sz="1000" dirty="0">
              <a:latin typeface="+mj-lt"/>
            </a:endParaRPr>
          </a:p>
          <a:p>
            <a:pPr algn="just"/>
            <a:r>
              <a:rPr lang="en-US" sz="1000" dirty="0">
                <a:latin typeface="+mj-lt"/>
                <a:hlinkClick r:id="rId3"/>
              </a:rPr>
              <a:t>Public preview: Disable Secure Shell (SSH) support in AKS</a:t>
            </a:r>
            <a:endParaRPr lang="en-US" sz="1000" dirty="0">
              <a:latin typeface="+mj-lt"/>
            </a:endParaRPr>
          </a:p>
          <a:p>
            <a:pPr algn="just"/>
            <a:r>
              <a:rPr lang="en-US" sz="1000" b="1" dirty="0">
                <a:latin typeface="+mj-lt"/>
              </a:rPr>
              <a:t>Secure Shell (SSH) is currently on by default for AKS </a:t>
            </a:r>
            <a:r>
              <a:rPr lang="en-US" sz="1000" dirty="0">
                <a:latin typeface="+mj-lt"/>
              </a:rPr>
              <a:t>provisioned nodes, and it is a recommended to disable SSH manually.</a:t>
            </a:r>
          </a:p>
          <a:p>
            <a:pPr algn="just"/>
            <a:r>
              <a:rPr lang="en-US" sz="1000" dirty="0">
                <a:latin typeface="+mj-lt"/>
              </a:rPr>
              <a:t>This public preview feature allows to disable or </a:t>
            </a:r>
            <a:r>
              <a:rPr lang="en-US" sz="1000" b="1" dirty="0">
                <a:latin typeface="+mj-lt"/>
              </a:rPr>
              <a:t>enable SSH</a:t>
            </a:r>
            <a:r>
              <a:rPr lang="en-US" sz="1000" dirty="0">
                <a:latin typeface="+mj-lt"/>
              </a:rPr>
              <a:t>. This also gives the ability to secure cluster and reduce the attack surface.</a:t>
            </a:r>
          </a:p>
          <a:p>
            <a:pPr algn="just"/>
            <a:r>
              <a:rPr lang="en-US" sz="1000" dirty="0">
                <a:latin typeface="+mj-lt"/>
              </a:rPr>
              <a:t>After update the </a:t>
            </a:r>
            <a:r>
              <a:rPr lang="en-US" sz="1000" b="1" dirty="0">
                <a:latin typeface="+mj-lt"/>
              </a:rPr>
              <a:t>SSH key, </a:t>
            </a:r>
            <a:r>
              <a:rPr lang="en-US" sz="1000" dirty="0">
                <a:latin typeface="+mj-lt"/>
              </a:rPr>
              <a:t>AKS doesn't automatically update node pool. At anytime, please perform a </a:t>
            </a:r>
            <a:r>
              <a:rPr lang="en-US" sz="1000" b="1" dirty="0" err="1">
                <a:latin typeface="+mj-lt"/>
              </a:rPr>
              <a:t>nodepool</a:t>
            </a:r>
            <a:r>
              <a:rPr lang="en-US" sz="1000" b="1" dirty="0">
                <a:latin typeface="+mj-lt"/>
              </a:rPr>
              <a:t> update operation</a:t>
            </a:r>
            <a:r>
              <a:rPr lang="en-US" sz="1000" dirty="0">
                <a:latin typeface="+mj-lt"/>
              </a:rPr>
              <a:t>. Only after a node image update is complete does the update SSH key operation take effect.</a:t>
            </a:r>
          </a:p>
          <a:p>
            <a:pPr algn="just"/>
            <a:endParaRPr lang="en-US" sz="1000" dirty="0">
              <a:latin typeface="+mj-lt"/>
            </a:endParaRPr>
          </a:p>
          <a:p>
            <a:pPr algn="just"/>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4"/>
              </a:rPr>
              <a:t>Generally Available: Outbound type migration in AKS</a:t>
            </a:r>
            <a:endParaRPr lang="en-US" sz="1000" dirty="0"/>
          </a:p>
          <a:p>
            <a:r>
              <a:rPr lang="en-US" sz="1000" b="1" dirty="0"/>
              <a:t>AKS uses outbound types </a:t>
            </a:r>
            <a:r>
              <a:rPr lang="en-US" sz="1000" dirty="0"/>
              <a:t>to customize egress for a cluster to fit specific scenarios.</a:t>
            </a:r>
          </a:p>
          <a:p>
            <a:r>
              <a:rPr lang="en-US" sz="1000" dirty="0"/>
              <a:t>It is now possible to use </a:t>
            </a:r>
            <a:r>
              <a:rPr lang="en-US" sz="1000" b="1" dirty="0"/>
              <a:t>Azure CLI </a:t>
            </a:r>
            <a:r>
              <a:rPr lang="en-US" sz="1000" dirty="0"/>
              <a:t>to migrate outbound types on existing clusters without having to recreate a cluster.</a:t>
            </a:r>
          </a:p>
          <a:p>
            <a:pPr marL="171450" indent="-171450">
              <a:buFont typeface="Arial" panose="020B0604020202020204" pitchFamily="34" charset="0"/>
              <a:buChar char="•"/>
            </a:pPr>
            <a:r>
              <a:rPr lang="en-US" sz="1000" dirty="0"/>
              <a:t>Migrating the </a:t>
            </a:r>
            <a:r>
              <a:rPr lang="en-US" sz="1000" b="1" dirty="0"/>
              <a:t>outbound type to user managed types </a:t>
            </a:r>
            <a:r>
              <a:rPr lang="en-US" sz="1000" dirty="0"/>
              <a:t>(</a:t>
            </a:r>
            <a:r>
              <a:rPr lang="en-US" sz="1000" dirty="0" err="1"/>
              <a:t>userAssignedNATGateway</a:t>
            </a:r>
            <a:r>
              <a:rPr lang="en-US" sz="1000" dirty="0"/>
              <a:t> and </a:t>
            </a:r>
            <a:r>
              <a:rPr lang="en-US" sz="1000" dirty="0" err="1"/>
              <a:t>userDefinedRouting</a:t>
            </a:r>
            <a:r>
              <a:rPr lang="en-US" sz="1000" dirty="0"/>
              <a:t>) will change the outbound public IP addresses of the cluster.</a:t>
            </a:r>
          </a:p>
          <a:p>
            <a:pPr marL="171450" indent="-171450">
              <a:buFont typeface="Arial" panose="020B0604020202020204" pitchFamily="34" charset="0"/>
              <a:buChar char="•"/>
            </a:pPr>
            <a:r>
              <a:rPr lang="en-US" sz="1000" dirty="0"/>
              <a:t>Changing the </a:t>
            </a:r>
            <a:r>
              <a:rPr lang="en-US" sz="1000" b="1" dirty="0"/>
              <a:t>outbound type on a cluster is disruptive to network </a:t>
            </a:r>
            <a:r>
              <a:rPr lang="en-US" sz="1000" dirty="0"/>
              <a:t>connectivity and will result in a change of the cluster's egress IP address.</a:t>
            </a:r>
          </a:p>
        </p:txBody>
      </p:sp>
      <p:graphicFrame>
        <p:nvGraphicFramePr>
          <p:cNvPr id="2" name="Table 1">
            <a:extLst>
              <a:ext uri="{FF2B5EF4-FFF2-40B4-BE49-F238E27FC236}">
                <a16:creationId xmlns:a16="http://schemas.microsoft.com/office/drawing/2014/main" id="{5B187384-5895-148C-9932-4664E94F4145}"/>
              </a:ext>
            </a:extLst>
          </p:cNvPr>
          <p:cNvGraphicFramePr>
            <a:graphicFrameLocks noGrp="1"/>
          </p:cNvGraphicFramePr>
          <p:nvPr>
            <p:extLst>
              <p:ext uri="{D42A27DB-BD31-4B8C-83A1-F6EECF244321}">
                <p14:modId xmlns:p14="http://schemas.microsoft.com/office/powerpoint/2010/main" val="4101118834"/>
              </p:ext>
            </p:extLst>
          </p:nvPr>
        </p:nvGraphicFramePr>
        <p:xfrm>
          <a:off x="428256" y="3014079"/>
          <a:ext cx="3784600" cy="1676400"/>
        </p:xfrm>
        <a:graphic>
          <a:graphicData uri="http://schemas.openxmlformats.org/drawingml/2006/table">
            <a:tbl>
              <a:tblPr/>
              <a:tblGrid>
                <a:gridCol w="756920">
                  <a:extLst>
                    <a:ext uri="{9D8B030D-6E8A-4147-A177-3AD203B41FA5}">
                      <a16:colId xmlns:a16="http://schemas.microsoft.com/office/drawing/2014/main" val="431142733"/>
                    </a:ext>
                  </a:extLst>
                </a:gridCol>
                <a:gridCol w="756920">
                  <a:extLst>
                    <a:ext uri="{9D8B030D-6E8A-4147-A177-3AD203B41FA5}">
                      <a16:colId xmlns:a16="http://schemas.microsoft.com/office/drawing/2014/main" val="1888833694"/>
                    </a:ext>
                  </a:extLst>
                </a:gridCol>
                <a:gridCol w="756920">
                  <a:extLst>
                    <a:ext uri="{9D8B030D-6E8A-4147-A177-3AD203B41FA5}">
                      <a16:colId xmlns:a16="http://schemas.microsoft.com/office/drawing/2014/main" val="3262335767"/>
                    </a:ext>
                  </a:extLst>
                </a:gridCol>
                <a:gridCol w="756920">
                  <a:extLst>
                    <a:ext uri="{9D8B030D-6E8A-4147-A177-3AD203B41FA5}">
                      <a16:colId xmlns:a16="http://schemas.microsoft.com/office/drawing/2014/main" val="2827985765"/>
                    </a:ext>
                  </a:extLst>
                </a:gridCol>
                <a:gridCol w="756920">
                  <a:extLst>
                    <a:ext uri="{9D8B030D-6E8A-4147-A177-3AD203B41FA5}">
                      <a16:colId xmlns:a16="http://schemas.microsoft.com/office/drawing/2014/main" val="191845006"/>
                    </a:ext>
                  </a:extLst>
                </a:gridCol>
              </a:tblGrid>
              <a:tr h="0">
                <a:tc>
                  <a:txBody>
                    <a:bodyPr/>
                    <a:lstStyle/>
                    <a:p>
                      <a:pPr algn="l" fontAlgn="t"/>
                      <a:r>
                        <a:rPr lang="en-US" sz="800">
                          <a:effectLst/>
                        </a:rPr>
                        <a:t>Managed VNet</a:t>
                      </a:r>
                    </a:p>
                  </a:txBody>
                  <a:tcPr>
                    <a:lnL>
                      <a:noFill/>
                    </a:lnL>
                    <a:lnR>
                      <a:noFill/>
                    </a:lnR>
                    <a:lnT>
                      <a:noFill/>
                    </a:lnT>
                    <a:lnB>
                      <a:noFill/>
                    </a:lnB>
                  </a:tcPr>
                </a:tc>
                <a:tc>
                  <a:txBody>
                    <a:bodyPr/>
                    <a:lstStyle/>
                    <a:p>
                      <a:pPr algn="l" fontAlgn="t"/>
                      <a:r>
                        <a:rPr lang="en-US" sz="800">
                          <a:effectLst/>
                        </a:rPr>
                        <a:t>loadBalancer</a:t>
                      </a:r>
                    </a:p>
                  </a:txBody>
                  <a:tcPr>
                    <a:lnL>
                      <a:noFill/>
                    </a:lnL>
                    <a:lnR>
                      <a:noFill/>
                    </a:lnR>
                    <a:lnT>
                      <a:noFill/>
                    </a:lnT>
                    <a:lnB>
                      <a:noFill/>
                    </a:lnB>
                  </a:tcPr>
                </a:tc>
                <a:tc>
                  <a:txBody>
                    <a:bodyPr/>
                    <a:lstStyle/>
                    <a:p>
                      <a:pPr algn="l" fontAlgn="t"/>
                      <a:r>
                        <a:rPr lang="en-US" sz="800">
                          <a:effectLst/>
                        </a:rPr>
                        <a:t>managedNATGateway</a:t>
                      </a:r>
                    </a:p>
                  </a:txBody>
                  <a:tcPr>
                    <a:lnL>
                      <a:noFill/>
                    </a:lnL>
                    <a:lnR>
                      <a:noFill/>
                    </a:lnR>
                    <a:lnT>
                      <a:noFill/>
                    </a:lnT>
                    <a:lnB>
                      <a:noFill/>
                    </a:lnB>
                  </a:tcPr>
                </a:tc>
                <a:tc>
                  <a:txBody>
                    <a:bodyPr/>
                    <a:lstStyle/>
                    <a:p>
                      <a:pPr algn="l" fontAlgn="t"/>
                      <a:r>
                        <a:rPr lang="en-US" sz="800">
                          <a:effectLst/>
                        </a:rPr>
                        <a:t>userAssignedNATGateway</a:t>
                      </a:r>
                    </a:p>
                  </a:txBody>
                  <a:tcPr>
                    <a:lnL>
                      <a:noFill/>
                    </a:lnL>
                    <a:lnR>
                      <a:noFill/>
                    </a:lnR>
                    <a:lnT>
                      <a:noFill/>
                    </a:lnT>
                    <a:lnB>
                      <a:noFill/>
                    </a:lnB>
                  </a:tcPr>
                </a:tc>
                <a:tc>
                  <a:txBody>
                    <a:bodyPr/>
                    <a:lstStyle/>
                    <a:p>
                      <a:pPr algn="l" fontAlgn="t"/>
                      <a:r>
                        <a:rPr lang="en-US" sz="800">
                          <a:effectLst/>
                        </a:rPr>
                        <a:t>userDefinedRouting</a:t>
                      </a:r>
                    </a:p>
                  </a:txBody>
                  <a:tcPr>
                    <a:lnL>
                      <a:noFill/>
                    </a:lnL>
                    <a:lnR>
                      <a:noFill/>
                    </a:lnR>
                    <a:lnT>
                      <a:noFill/>
                    </a:lnT>
                    <a:lnB>
                      <a:noFill/>
                    </a:lnB>
                  </a:tcPr>
                </a:tc>
                <a:extLst>
                  <a:ext uri="{0D108BD9-81ED-4DB2-BD59-A6C34878D82A}">
                    <a16:rowId xmlns:a16="http://schemas.microsoft.com/office/drawing/2014/main" val="3108721646"/>
                  </a:ext>
                </a:extLst>
              </a:tr>
              <a:tr h="0">
                <a:tc>
                  <a:txBody>
                    <a:bodyPr/>
                    <a:lstStyle/>
                    <a:p>
                      <a:pPr algn="l" fontAlgn="t"/>
                      <a:r>
                        <a:rPr lang="en-US" sz="800">
                          <a:effectLst/>
                        </a:rPr>
                        <a:t>loadBalancer</a:t>
                      </a:r>
                    </a:p>
                  </a:txBody>
                  <a:tcPr>
                    <a:lnL>
                      <a:noFill/>
                    </a:lnL>
                    <a:lnR>
                      <a:noFill/>
                    </a:lnR>
                    <a:lnT>
                      <a:noFill/>
                    </a:lnT>
                    <a:lnB>
                      <a:noFill/>
                    </a:lnB>
                  </a:tcPr>
                </a:tc>
                <a:tc>
                  <a:txBody>
                    <a:bodyPr/>
                    <a:lstStyle/>
                    <a:p>
                      <a:pPr algn="l" fontAlgn="t"/>
                      <a:r>
                        <a:rPr lang="en-US" sz="800">
                          <a:effectLst/>
                        </a:rPr>
                        <a:t>N/A</a:t>
                      </a:r>
                    </a:p>
                  </a:txBody>
                  <a:tcPr>
                    <a:lnL>
                      <a:noFill/>
                    </a:lnL>
                    <a:lnR>
                      <a:noFill/>
                    </a:lnR>
                    <a:lnT>
                      <a:noFill/>
                    </a:lnT>
                    <a:lnB>
                      <a:noFill/>
                    </a:lnB>
                  </a:tcPr>
                </a:tc>
                <a:tc>
                  <a:txBody>
                    <a:bodyPr/>
                    <a:lstStyle/>
                    <a:p>
                      <a:pPr algn="l" fontAlgn="t"/>
                      <a:r>
                        <a:rPr lang="en-US" sz="800" dirty="0">
                          <a:effectLst/>
                        </a:rPr>
                        <a:t>Supported</a:t>
                      </a:r>
                    </a:p>
                  </a:txBody>
                  <a:tcPr>
                    <a:lnL>
                      <a:noFill/>
                    </a:lnL>
                    <a:lnR>
                      <a:noFill/>
                    </a:lnR>
                    <a:lnT>
                      <a:noFill/>
                    </a:lnT>
                    <a:lnB>
                      <a:noFill/>
                    </a:lnB>
                  </a:tcPr>
                </a:tc>
                <a:tc>
                  <a:txBody>
                    <a:bodyPr/>
                    <a:lstStyle/>
                    <a:p>
                      <a:pPr algn="l" fontAlgn="t"/>
                      <a:r>
                        <a:rPr lang="en-US" sz="800">
                          <a:effectLst/>
                        </a:rPr>
                        <a:t>Not Supported</a:t>
                      </a:r>
                    </a:p>
                  </a:txBody>
                  <a:tcPr>
                    <a:lnL>
                      <a:noFill/>
                    </a:lnL>
                    <a:lnR>
                      <a:noFill/>
                    </a:lnR>
                    <a:lnT>
                      <a:noFill/>
                    </a:lnT>
                    <a:lnB>
                      <a:noFill/>
                    </a:lnB>
                  </a:tcPr>
                </a:tc>
                <a:tc>
                  <a:txBody>
                    <a:bodyPr/>
                    <a:lstStyle/>
                    <a:p>
                      <a:pPr algn="l" fontAlgn="t"/>
                      <a:r>
                        <a:rPr lang="en-US" sz="800">
                          <a:effectLst/>
                        </a:rPr>
                        <a:t>Supported</a:t>
                      </a:r>
                    </a:p>
                  </a:txBody>
                  <a:tcPr>
                    <a:lnL>
                      <a:noFill/>
                    </a:lnL>
                    <a:lnR>
                      <a:noFill/>
                    </a:lnR>
                    <a:lnT>
                      <a:noFill/>
                    </a:lnT>
                    <a:lnB>
                      <a:noFill/>
                    </a:lnB>
                  </a:tcPr>
                </a:tc>
                <a:extLst>
                  <a:ext uri="{0D108BD9-81ED-4DB2-BD59-A6C34878D82A}">
                    <a16:rowId xmlns:a16="http://schemas.microsoft.com/office/drawing/2014/main" val="1071378051"/>
                  </a:ext>
                </a:extLst>
              </a:tr>
              <a:tr h="0">
                <a:tc>
                  <a:txBody>
                    <a:bodyPr/>
                    <a:lstStyle/>
                    <a:p>
                      <a:pPr algn="l" fontAlgn="t"/>
                      <a:r>
                        <a:rPr lang="en-US" sz="800">
                          <a:effectLst/>
                        </a:rPr>
                        <a:t>managedNATGateway</a:t>
                      </a:r>
                    </a:p>
                  </a:txBody>
                  <a:tcPr>
                    <a:lnL>
                      <a:noFill/>
                    </a:lnL>
                    <a:lnR>
                      <a:noFill/>
                    </a:lnR>
                    <a:lnT>
                      <a:noFill/>
                    </a:lnT>
                    <a:lnB>
                      <a:noFill/>
                    </a:lnB>
                  </a:tcPr>
                </a:tc>
                <a:tc>
                  <a:txBody>
                    <a:bodyPr/>
                    <a:lstStyle/>
                    <a:p>
                      <a:pPr algn="l" fontAlgn="t"/>
                      <a:r>
                        <a:rPr lang="en-US" sz="800">
                          <a:effectLst/>
                        </a:rPr>
                        <a:t>Supported</a:t>
                      </a:r>
                    </a:p>
                  </a:txBody>
                  <a:tcPr>
                    <a:lnL>
                      <a:noFill/>
                    </a:lnL>
                    <a:lnR>
                      <a:noFill/>
                    </a:lnR>
                    <a:lnT>
                      <a:noFill/>
                    </a:lnT>
                    <a:lnB>
                      <a:noFill/>
                    </a:lnB>
                  </a:tcPr>
                </a:tc>
                <a:tc>
                  <a:txBody>
                    <a:bodyPr/>
                    <a:lstStyle/>
                    <a:p>
                      <a:pPr algn="l" fontAlgn="t"/>
                      <a:r>
                        <a:rPr lang="en-US" sz="800">
                          <a:effectLst/>
                        </a:rPr>
                        <a:t>N/A</a:t>
                      </a:r>
                    </a:p>
                  </a:txBody>
                  <a:tcPr>
                    <a:lnL>
                      <a:noFill/>
                    </a:lnL>
                    <a:lnR>
                      <a:noFill/>
                    </a:lnR>
                    <a:lnT>
                      <a:noFill/>
                    </a:lnT>
                    <a:lnB>
                      <a:noFill/>
                    </a:lnB>
                  </a:tcPr>
                </a:tc>
                <a:tc>
                  <a:txBody>
                    <a:bodyPr/>
                    <a:lstStyle/>
                    <a:p>
                      <a:pPr algn="l" fontAlgn="t"/>
                      <a:r>
                        <a:rPr lang="en-US" sz="800">
                          <a:effectLst/>
                        </a:rPr>
                        <a:t>Not Supported</a:t>
                      </a:r>
                    </a:p>
                  </a:txBody>
                  <a:tcPr>
                    <a:lnL>
                      <a:noFill/>
                    </a:lnL>
                    <a:lnR>
                      <a:noFill/>
                    </a:lnR>
                    <a:lnT>
                      <a:noFill/>
                    </a:lnT>
                    <a:lnB>
                      <a:noFill/>
                    </a:lnB>
                  </a:tcPr>
                </a:tc>
                <a:tc>
                  <a:txBody>
                    <a:bodyPr/>
                    <a:lstStyle/>
                    <a:p>
                      <a:pPr algn="l" fontAlgn="t"/>
                      <a:r>
                        <a:rPr lang="en-US" sz="800">
                          <a:effectLst/>
                        </a:rPr>
                        <a:t>Supported</a:t>
                      </a:r>
                    </a:p>
                  </a:txBody>
                  <a:tcPr>
                    <a:lnL>
                      <a:noFill/>
                    </a:lnL>
                    <a:lnR>
                      <a:noFill/>
                    </a:lnR>
                    <a:lnT>
                      <a:noFill/>
                    </a:lnT>
                    <a:lnB>
                      <a:noFill/>
                    </a:lnB>
                  </a:tcPr>
                </a:tc>
                <a:extLst>
                  <a:ext uri="{0D108BD9-81ED-4DB2-BD59-A6C34878D82A}">
                    <a16:rowId xmlns:a16="http://schemas.microsoft.com/office/drawing/2014/main" val="1131626454"/>
                  </a:ext>
                </a:extLst>
              </a:tr>
              <a:tr h="0">
                <a:tc>
                  <a:txBody>
                    <a:bodyPr/>
                    <a:lstStyle/>
                    <a:p>
                      <a:pPr algn="l" fontAlgn="t"/>
                      <a:r>
                        <a:rPr lang="en-US" sz="800">
                          <a:effectLst/>
                        </a:rPr>
                        <a:t>userAssignedNATGateway</a:t>
                      </a:r>
                    </a:p>
                  </a:txBody>
                  <a:tcPr>
                    <a:lnL>
                      <a:noFill/>
                    </a:lnL>
                    <a:lnR>
                      <a:noFill/>
                    </a:lnR>
                    <a:lnT>
                      <a:noFill/>
                    </a:lnT>
                    <a:lnB>
                      <a:noFill/>
                    </a:lnB>
                  </a:tcPr>
                </a:tc>
                <a:tc>
                  <a:txBody>
                    <a:bodyPr/>
                    <a:lstStyle/>
                    <a:p>
                      <a:pPr algn="l" fontAlgn="t"/>
                      <a:r>
                        <a:rPr lang="en-US" sz="800">
                          <a:effectLst/>
                        </a:rPr>
                        <a:t>Not Supported</a:t>
                      </a:r>
                    </a:p>
                  </a:txBody>
                  <a:tcPr>
                    <a:lnL>
                      <a:noFill/>
                    </a:lnL>
                    <a:lnR>
                      <a:noFill/>
                    </a:lnR>
                    <a:lnT>
                      <a:noFill/>
                    </a:lnT>
                    <a:lnB>
                      <a:noFill/>
                    </a:lnB>
                  </a:tcPr>
                </a:tc>
                <a:tc>
                  <a:txBody>
                    <a:bodyPr/>
                    <a:lstStyle/>
                    <a:p>
                      <a:pPr algn="l" fontAlgn="t"/>
                      <a:r>
                        <a:rPr lang="en-US" sz="800">
                          <a:effectLst/>
                        </a:rPr>
                        <a:t>Not Supported</a:t>
                      </a:r>
                    </a:p>
                  </a:txBody>
                  <a:tcPr>
                    <a:lnL>
                      <a:noFill/>
                    </a:lnL>
                    <a:lnR>
                      <a:noFill/>
                    </a:lnR>
                    <a:lnT>
                      <a:noFill/>
                    </a:lnT>
                    <a:lnB>
                      <a:noFill/>
                    </a:lnB>
                  </a:tcPr>
                </a:tc>
                <a:tc>
                  <a:txBody>
                    <a:bodyPr/>
                    <a:lstStyle/>
                    <a:p>
                      <a:pPr algn="l" fontAlgn="t"/>
                      <a:r>
                        <a:rPr lang="en-US" sz="800">
                          <a:effectLst/>
                        </a:rPr>
                        <a:t>N/A</a:t>
                      </a:r>
                    </a:p>
                  </a:txBody>
                  <a:tcPr>
                    <a:lnL>
                      <a:noFill/>
                    </a:lnL>
                    <a:lnR>
                      <a:noFill/>
                    </a:lnR>
                    <a:lnT>
                      <a:noFill/>
                    </a:lnT>
                    <a:lnB>
                      <a:noFill/>
                    </a:lnB>
                  </a:tcPr>
                </a:tc>
                <a:tc>
                  <a:txBody>
                    <a:bodyPr/>
                    <a:lstStyle/>
                    <a:p>
                      <a:pPr algn="l" fontAlgn="t"/>
                      <a:r>
                        <a:rPr lang="en-US" sz="800">
                          <a:effectLst/>
                        </a:rPr>
                        <a:t>Not Supported</a:t>
                      </a:r>
                    </a:p>
                  </a:txBody>
                  <a:tcPr>
                    <a:lnL>
                      <a:noFill/>
                    </a:lnL>
                    <a:lnR>
                      <a:noFill/>
                    </a:lnR>
                    <a:lnT>
                      <a:noFill/>
                    </a:lnT>
                    <a:lnB>
                      <a:noFill/>
                    </a:lnB>
                  </a:tcPr>
                </a:tc>
                <a:extLst>
                  <a:ext uri="{0D108BD9-81ED-4DB2-BD59-A6C34878D82A}">
                    <a16:rowId xmlns:a16="http://schemas.microsoft.com/office/drawing/2014/main" val="1442499653"/>
                  </a:ext>
                </a:extLst>
              </a:tr>
              <a:tr h="0">
                <a:tc>
                  <a:txBody>
                    <a:bodyPr/>
                    <a:lstStyle/>
                    <a:p>
                      <a:pPr algn="l" fontAlgn="t"/>
                      <a:r>
                        <a:rPr lang="en-US" sz="800">
                          <a:effectLst/>
                        </a:rPr>
                        <a:t>userDefinedRouting</a:t>
                      </a:r>
                    </a:p>
                  </a:txBody>
                  <a:tcPr>
                    <a:lnL>
                      <a:noFill/>
                    </a:lnL>
                    <a:lnR>
                      <a:noFill/>
                    </a:lnR>
                    <a:lnT>
                      <a:noFill/>
                    </a:lnT>
                    <a:lnB>
                      <a:noFill/>
                    </a:lnB>
                  </a:tcPr>
                </a:tc>
                <a:tc>
                  <a:txBody>
                    <a:bodyPr/>
                    <a:lstStyle/>
                    <a:p>
                      <a:pPr algn="l" fontAlgn="t"/>
                      <a:r>
                        <a:rPr lang="en-US" sz="800">
                          <a:effectLst/>
                        </a:rPr>
                        <a:t>Supported</a:t>
                      </a:r>
                    </a:p>
                  </a:txBody>
                  <a:tcPr>
                    <a:lnL>
                      <a:noFill/>
                    </a:lnL>
                    <a:lnR>
                      <a:noFill/>
                    </a:lnR>
                    <a:lnT>
                      <a:noFill/>
                    </a:lnT>
                    <a:lnB>
                      <a:noFill/>
                    </a:lnB>
                  </a:tcPr>
                </a:tc>
                <a:tc>
                  <a:txBody>
                    <a:bodyPr/>
                    <a:lstStyle/>
                    <a:p>
                      <a:pPr algn="l" fontAlgn="t"/>
                      <a:r>
                        <a:rPr lang="en-US" sz="800">
                          <a:effectLst/>
                        </a:rPr>
                        <a:t>Supported</a:t>
                      </a:r>
                    </a:p>
                  </a:txBody>
                  <a:tcPr>
                    <a:lnL>
                      <a:noFill/>
                    </a:lnL>
                    <a:lnR>
                      <a:noFill/>
                    </a:lnR>
                    <a:lnT>
                      <a:noFill/>
                    </a:lnT>
                    <a:lnB>
                      <a:noFill/>
                    </a:lnB>
                  </a:tcPr>
                </a:tc>
                <a:tc>
                  <a:txBody>
                    <a:bodyPr/>
                    <a:lstStyle/>
                    <a:p>
                      <a:pPr algn="l" fontAlgn="t"/>
                      <a:r>
                        <a:rPr lang="en-US" sz="800">
                          <a:effectLst/>
                        </a:rPr>
                        <a:t>Not Supported</a:t>
                      </a:r>
                    </a:p>
                  </a:txBody>
                  <a:tcPr>
                    <a:lnL>
                      <a:noFill/>
                    </a:lnL>
                    <a:lnR>
                      <a:noFill/>
                    </a:lnR>
                    <a:lnT>
                      <a:noFill/>
                    </a:lnT>
                    <a:lnB>
                      <a:noFill/>
                    </a:lnB>
                  </a:tcPr>
                </a:tc>
                <a:tc>
                  <a:txBody>
                    <a:bodyPr/>
                    <a:lstStyle/>
                    <a:p>
                      <a:pPr algn="l" fontAlgn="t"/>
                      <a:r>
                        <a:rPr lang="en-US" sz="800" dirty="0">
                          <a:effectLst/>
                        </a:rPr>
                        <a:t>N/A</a:t>
                      </a:r>
                    </a:p>
                  </a:txBody>
                  <a:tcPr>
                    <a:lnL>
                      <a:noFill/>
                    </a:lnL>
                    <a:lnR>
                      <a:noFill/>
                    </a:lnR>
                    <a:lnT>
                      <a:noFill/>
                    </a:lnT>
                    <a:lnB>
                      <a:noFill/>
                    </a:lnB>
                  </a:tcPr>
                </a:tc>
                <a:extLst>
                  <a:ext uri="{0D108BD9-81ED-4DB2-BD59-A6C34878D82A}">
                    <a16:rowId xmlns:a16="http://schemas.microsoft.com/office/drawing/2014/main" val="1619896310"/>
                  </a:ext>
                </a:extLst>
              </a:tr>
            </a:tbl>
          </a:graphicData>
        </a:graphic>
      </p:graphicFrame>
    </p:spTree>
    <p:extLst>
      <p:ext uri="{BB962C8B-B14F-4D97-AF65-F5344CB8AC3E}">
        <p14:creationId xmlns:p14="http://schemas.microsoft.com/office/powerpoint/2010/main" val="40361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4199520"/>
          </a:xfrm>
        </p:spPr>
        <p:txBody>
          <a:bodyPr/>
          <a:lstStyle/>
          <a:p>
            <a:pPr algn="just"/>
            <a:r>
              <a:rPr lang="en-US" sz="1000" dirty="0">
                <a:latin typeface="+mj-lt"/>
                <a:hlinkClick r:id="rId2"/>
              </a:rPr>
              <a:t>Public preview: Upgrade support in Istio add-on for AKS</a:t>
            </a:r>
            <a:endParaRPr lang="en-US" sz="1000" dirty="0">
              <a:latin typeface="+mj-lt"/>
            </a:endParaRPr>
          </a:p>
          <a:p>
            <a:pPr algn="just"/>
            <a:r>
              <a:rPr lang="en-US" sz="1000" dirty="0">
                <a:latin typeface="+mj-lt"/>
              </a:rPr>
              <a:t>Istio add-on for </a:t>
            </a:r>
            <a:r>
              <a:rPr lang="en-US" sz="1000" b="1" dirty="0">
                <a:latin typeface="+mj-lt"/>
              </a:rPr>
              <a:t>AKS now allows upgrading the minor </a:t>
            </a:r>
            <a:r>
              <a:rPr lang="en-US" sz="1000" dirty="0">
                <a:latin typeface="+mj-lt"/>
              </a:rPr>
              <a:t>version of Istio using canary upgrade process.</a:t>
            </a:r>
          </a:p>
          <a:p>
            <a:pPr algn="just"/>
            <a:r>
              <a:rPr lang="en-US" sz="1000" dirty="0">
                <a:latin typeface="+mj-lt"/>
              </a:rPr>
              <a:t>When an </a:t>
            </a:r>
            <a:r>
              <a:rPr lang="en-US" sz="1000" b="1" dirty="0">
                <a:latin typeface="+mj-lt"/>
              </a:rPr>
              <a:t>Istio upgrade is initiated</a:t>
            </a:r>
            <a:r>
              <a:rPr lang="en-US" sz="1000" dirty="0">
                <a:latin typeface="+mj-lt"/>
              </a:rPr>
              <a:t>, the control plane of the new (canary) revision is deployed alongside the old (stable) revision's control plane.  Workload pods can then be restarted while using monitoring tools to track the health of workloads during this process.</a:t>
            </a:r>
          </a:p>
          <a:p>
            <a:pPr algn="just"/>
            <a:r>
              <a:rPr lang="en-US" sz="1000" dirty="0">
                <a:latin typeface="+mj-lt"/>
              </a:rPr>
              <a:t>If no issues are observed with the </a:t>
            </a:r>
            <a:r>
              <a:rPr lang="en-US" sz="1000" b="1" dirty="0">
                <a:latin typeface="+mj-lt"/>
              </a:rPr>
              <a:t>health of workloads</a:t>
            </a:r>
            <a:r>
              <a:rPr lang="en-US" sz="1000" dirty="0">
                <a:latin typeface="+mj-lt"/>
              </a:rPr>
              <a:t>, upgrade can be completed so that only the new Istio revision remains on the cluster. Otherwise, it is possible to roll back to the previous revision of Istio.</a:t>
            </a:r>
          </a:p>
          <a:p>
            <a:pPr algn="just"/>
            <a:r>
              <a:rPr lang="en-US" sz="1000" dirty="0">
                <a:latin typeface="+mj-lt"/>
                <a:hlinkClick r:id="rId3"/>
              </a:rPr>
              <a:t>Public preview: Istio add-on for AKS now supports plug-in certificate authority (CA)</a:t>
            </a:r>
            <a:endParaRPr lang="en-US" sz="1000" dirty="0">
              <a:latin typeface="+mj-lt"/>
            </a:endParaRPr>
          </a:p>
          <a:p>
            <a:pPr algn="just"/>
            <a:r>
              <a:rPr lang="en-US" sz="1000" dirty="0">
                <a:latin typeface="+mj-lt"/>
              </a:rPr>
              <a:t>In the </a:t>
            </a:r>
            <a:r>
              <a:rPr lang="en-US" sz="1000" b="1" dirty="0">
                <a:latin typeface="+mj-lt"/>
              </a:rPr>
              <a:t>Istio-based service mesh add-on (currently in public preview) for Azure Kubernetes Service</a:t>
            </a:r>
            <a:r>
              <a:rPr lang="en-US" sz="1000" dirty="0">
                <a:latin typeface="+mj-lt"/>
              </a:rPr>
              <a:t>, by default the Istio certificate authority (CA) generates a self-signed root certificate and key and uses them to sign the workload certificates.</a:t>
            </a:r>
          </a:p>
          <a:p>
            <a:pPr algn="just"/>
            <a:r>
              <a:rPr lang="en-US" sz="1000" dirty="0">
                <a:latin typeface="+mj-lt"/>
              </a:rPr>
              <a:t>To protect the </a:t>
            </a:r>
            <a:r>
              <a:rPr lang="en-US" sz="1000" b="1" dirty="0">
                <a:latin typeface="+mj-lt"/>
              </a:rPr>
              <a:t>root CA key</a:t>
            </a:r>
            <a:r>
              <a:rPr lang="en-US" sz="1000" dirty="0">
                <a:latin typeface="+mj-lt"/>
              </a:rPr>
              <a:t>, it is recommended to </a:t>
            </a:r>
            <a:r>
              <a:rPr lang="en-US" sz="1000" b="1" dirty="0">
                <a:latin typeface="+mj-lt"/>
              </a:rPr>
              <a:t>use a root CA</a:t>
            </a:r>
            <a:r>
              <a:rPr lang="en-US" sz="1000" dirty="0">
                <a:latin typeface="+mj-lt"/>
              </a:rPr>
              <a:t>, which runs on a secure machine offline. It is possible to use the root CA to issue intermediate certificates to the Istio CAs that run in each cluster.</a:t>
            </a:r>
          </a:p>
          <a:p>
            <a:pPr algn="just"/>
            <a:r>
              <a:rPr lang="en-US" sz="1000" dirty="0">
                <a:latin typeface="+mj-lt"/>
              </a:rPr>
              <a:t>The Istio add-on now allows to bring your own certificates and keys for Istio CA. An </a:t>
            </a:r>
            <a:r>
              <a:rPr lang="en-US" sz="1000" b="1" dirty="0">
                <a:latin typeface="+mj-lt"/>
              </a:rPr>
              <a:t>Istio CA can sign workload </a:t>
            </a:r>
            <a:r>
              <a:rPr lang="en-US" sz="1000" dirty="0">
                <a:latin typeface="+mj-lt"/>
              </a:rPr>
              <a:t>certificates using the administrator-specified certificate and key and distribute an administrator-specified root certificate to the workloads as the root of trust.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4"/>
              </a:rPr>
              <a:t>Public preview: Node OS API options feature for AKS</a:t>
            </a:r>
            <a:endParaRPr lang="en-US" sz="1000" dirty="0"/>
          </a:p>
          <a:p>
            <a:pPr algn="just"/>
            <a:r>
              <a:rPr lang="en-US" sz="1000" dirty="0"/>
              <a:t>Node OS API options feature </a:t>
            </a:r>
            <a:r>
              <a:rPr lang="en-US" sz="1000" b="1" dirty="0"/>
              <a:t>for AKS is now in public preview</a:t>
            </a:r>
            <a:r>
              <a:rPr lang="en-US" sz="1000" dirty="0"/>
              <a:t>. This feature allows those without </a:t>
            </a:r>
            <a:r>
              <a:rPr lang="en-US" sz="1000" b="1" dirty="0"/>
              <a:t>Kubernetes API access to get private IP &amp; name </a:t>
            </a:r>
            <a:r>
              <a:rPr lang="en-US" sz="1000" dirty="0"/>
              <a:t>information of a node in a </a:t>
            </a:r>
            <a:r>
              <a:rPr lang="en-US" sz="1000" dirty="0" err="1"/>
              <a:t>nodepool</a:t>
            </a:r>
            <a:r>
              <a:rPr lang="en-US" sz="1000" dirty="0"/>
              <a:t> using the ARM API. This is useful in situations such as when it is required to perform Node API for troubleshooting.</a:t>
            </a:r>
          </a:p>
        </p:txBody>
      </p:sp>
    </p:spTree>
    <p:extLst>
      <p:ext uri="{BB962C8B-B14F-4D97-AF65-F5344CB8AC3E}">
        <p14:creationId xmlns:p14="http://schemas.microsoft.com/office/powerpoint/2010/main" val="24180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Generally Available: </a:t>
            </a:r>
            <a:r>
              <a:rPr lang="en-US" sz="1000" dirty="0" err="1">
                <a:latin typeface="+mj-lt"/>
                <a:hlinkClick r:id="rId2"/>
              </a:rPr>
              <a:t>Kube</a:t>
            </a:r>
            <a:r>
              <a:rPr lang="en-US" sz="1000" dirty="0">
                <a:latin typeface="+mj-lt"/>
                <a:hlinkClick r:id="rId2"/>
              </a:rPr>
              <a:t>-reserved resource optimization in Azure Kubernetes Service (AKS)</a:t>
            </a:r>
            <a:endParaRPr lang="en-US" sz="1000" dirty="0">
              <a:latin typeface="+mj-lt"/>
            </a:endParaRPr>
          </a:p>
          <a:p>
            <a:pPr algn="just"/>
            <a:r>
              <a:rPr lang="en-US" sz="1000" b="1" dirty="0">
                <a:latin typeface="+mj-lt"/>
              </a:rPr>
              <a:t>Reserved space contains resources </a:t>
            </a:r>
            <a:r>
              <a:rPr lang="en-US" sz="1000" dirty="0">
                <a:latin typeface="+mj-lt"/>
              </a:rPr>
              <a:t>set aside on a node, such as system daemons that back Kubernetes and the operating system itself. If these resources are not allocated sufficient reserved space, pods and system daemons will compete. This competition leads to starvation on the node.</a:t>
            </a:r>
          </a:p>
          <a:p>
            <a:pPr algn="just"/>
            <a:r>
              <a:rPr lang="en-US" sz="1000" b="1" dirty="0">
                <a:latin typeface="+mj-lt"/>
              </a:rPr>
              <a:t>Azure Kubernetes Service (AKS) addresses </a:t>
            </a:r>
            <a:r>
              <a:rPr lang="en-US" sz="1000" dirty="0">
                <a:latin typeface="+mj-lt"/>
              </a:rPr>
              <a:t>this issue by enforcing a rate at which it reserves space, as detailed by the </a:t>
            </a:r>
            <a:r>
              <a:rPr lang="en-US" sz="1000" dirty="0" err="1">
                <a:latin typeface="+mj-lt"/>
              </a:rPr>
              <a:t>Kube</a:t>
            </a:r>
            <a:r>
              <a:rPr lang="en-US" sz="1000" dirty="0">
                <a:latin typeface="+mj-lt"/>
              </a:rPr>
              <a:t>-reserved flag. This flag shows the resource reservation for Kubernetes system daemons including </a:t>
            </a:r>
            <a:r>
              <a:rPr lang="en-US" sz="1000" dirty="0" err="1">
                <a:latin typeface="+mj-lt"/>
              </a:rPr>
              <a:t>kubelet</a:t>
            </a:r>
            <a:r>
              <a:rPr lang="en-US" sz="1000" dirty="0">
                <a:latin typeface="+mj-lt"/>
              </a:rPr>
              <a:t>, container runtime, and more.</a:t>
            </a:r>
          </a:p>
          <a:p>
            <a:pPr algn="just"/>
            <a:r>
              <a:rPr lang="en-US" sz="1000" dirty="0">
                <a:latin typeface="+mj-lt"/>
              </a:rPr>
              <a:t>Beginning with </a:t>
            </a:r>
            <a:r>
              <a:rPr lang="en-US" sz="1000" b="1" dirty="0">
                <a:latin typeface="+mj-lt"/>
              </a:rPr>
              <a:t>AKS support of Kubernetes 1.29 in preview</a:t>
            </a:r>
            <a:r>
              <a:rPr lang="en-US" sz="1000" dirty="0">
                <a:latin typeface="+mj-lt"/>
              </a:rPr>
              <a:t>, optimized reservation logic reduces </a:t>
            </a:r>
            <a:r>
              <a:rPr lang="en-US" sz="1000" dirty="0" err="1">
                <a:latin typeface="+mj-lt"/>
              </a:rPr>
              <a:t>Kube</a:t>
            </a:r>
            <a:r>
              <a:rPr lang="en-US" sz="1000" dirty="0">
                <a:latin typeface="+mj-lt"/>
              </a:rPr>
              <a:t>-reserved memory by up to 20% depending on the node configuration and will apply to everyone.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Public Preview: New major version of durable Functions extension</a:t>
            </a:r>
            <a:endParaRPr lang="en-US" sz="1000" dirty="0"/>
          </a:p>
          <a:p>
            <a:pPr algn="just"/>
            <a:r>
              <a:rPr lang="en-US" sz="1000" dirty="0"/>
              <a:t>Durable Functions </a:t>
            </a:r>
            <a:r>
              <a:rPr lang="en-US" sz="1000" b="1" dirty="0"/>
              <a:t>extension v3.0.0 is now in public preview</a:t>
            </a:r>
            <a:r>
              <a:rPr lang="en-US" sz="1000" dirty="0"/>
              <a:t>. This new major version introduced two key changes: upgrade to the latest Azure Storage SDK and a new partition manager.</a:t>
            </a:r>
          </a:p>
          <a:p>
            <a:pPr algn="just"/>
            <a:r>
              <a:rPr lang="en-US" sz="1000" dirty="0"/>
              <a:t>This </a:t>
            </a:r>
            <a:r>
              <a:rPr lang="en-US" sz="1000" b="1" dirty="0"/>
              <a:t>SDK upgrade provides </a:t>
            </a:r>
            <a:r>
              <a:rPr lang="en-US" sz="1000" dirty="0"/>
              <a:t>the latest performance, correctness, and security updates. However, it may be a breaking change for some .NET in-process users.</a:t>
            </a:r>
          </a:p>
          <a:p>
            <a:pPr algn="just"/>
            <a:r>
              <a:rPr lang="en-US" sz="1000" dirty="0"/>
              <a:t>The new partition manager helps to reduce idle-state costs significantly for those using </a:t>
            </a:r>
            <a:r>
              <a:rPr lang="en-US" sz="1000" b="1" dirty="0"/>
              <a:t>Azure Storage backend</a:t>
            </a:r>
            <a:r>
              <a:rPr lang="en-US" sz="1000" dirty="0"/>
              <a:t>, especially v2 Storage accounts. In a benchmark, daily cost reduction is 93%. The new partition manager uses </a:t>
            </a:r>
            <a:r>
              <a:rPr lang="en-US" sz="1000" b="1" dirty="0"/>
              <a:t>Azure Tables </a:t>
            </a:r>
            <a:r>
              <a:rPr lang="en-US" sz="1000" dirty="0"/>
              <a:t>to manage partition assignments instead of Azure Blob leases, and in addition to being more cost efficient, it is also easier to debug.</a:t>
            </a:r>
          </a:p>
        </p:txBody>
      </p:sp>
    </p:spTree>
    <p:extLst>
      <p:ext uri="{BB962C8B-B14F-4D97-AF65-F5344CB8AC3E}">
        <p14:creationId xmlns:p14="http://schemas.microsoft.com/office/powerpoint/2010/main" val="8584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4078870"/>
          </a:xfrm>
        </p:spPr>
        <p:txBody>
          <a:bodyPr/>
          <a:lstStyle/>
          <a:p>
            <a:pPr algn="just"/>
            <a:r>
              <a:rPr lang="en-US" sz="1000" dirty="0">
                <a:latin typeface="+mj-lt"/>
                <a:hlinkClick r:id="rId2"/>
              </a:rPr>
              <a:t>Harnessing the Power of Network Trace Analysis in Azure App Service</a:t>
            </a:r>
            <a:endParaRPr lang="en-US" sz="1000" dirty="0">
              <a:latin typeface="+mj-lt"/>
            </a:endParaRPr>
          </a:p>
          <a:p>
            <a:pPr algn="just"/>
            <a:r>
              <a:rPr lang="en-US" sz="1000" b="1" dirty="0">
                <a:latin typeface="+mj-lt"/>
              </a:rPr>
              <a:t>MS announced the public preview</a:t>
            </a:r>
            <a:r>
              <a:rPr lang="en-US" sz="1000" dirty="0">
                <a:latin typeface="+mj-lt"/>
              </a:rPr>
              <a:t> of a powerful new feature in Azure App Service: the Network Trace Analyzer. </a:t>
            </a:r>
            <a:r>
              <a:rPr lang="en-US" sz="1000" b="1" dirty="0">
                <a:latin typeface="+mj-lt"/>
              </a:rPr>
              <a:t>Designed to simplify the often-complex </a:t>
            </a:r>
            <a:r>
              <a:rPr lang="en-US" sz="1000" dirty="0">
                <a:latin typeface="+mj-lt"/>
              </a:rPr>
              <a:t>task of network trace analysis, this tool is set to revolutionize your troubleshooting process.</a:t>
            </a:r>
          </a:p>
          <a:p>
            <a:pPr algn="just"/>
            <a:r>
              <a:rPr lang="en-US" sz="1000" b="1" dirty="0">
                <a:latin typeface="+mj-lt"/>
              </a:rPr>
              <a:t>Key Features</a:t>
            </a:r>
          </a:p>
          <a:p>
            <a:pPr marL="171450" indent="-171450" algn="just">
              <a:buFont typeface="Arial" panose="020B0604020202020204" pitchFamily="34" charset="0"/>
              <a:buChar char="•"/>
            </a:pPr>
            <a:r>
              <a:rPr lang="en-US" sz="1000" dirty="0">
                <a:latin typeface="+mj-lt"/>
              </a:rPr>
              <a:t>Basic Network Connectivity</a:t>
            </a:r>
          </a:p>
          <a:p>
            <a:pPr marL="171450" indent="-171450" algn="just">
              <a:buFont typeface="Arial" panose="020B0604020202020204" pitchFamily="34" charset="0"/>
              <a:buChar char="•"/>
            </a:pPr>
            <a:r>
              <a:rPr lang="en-US" sz="1000" b="1" dirty="0">
                <a:latin typeface="+mj-lt"/>
              </a:rPr>
              <a:t>Transmission Control Protocol (TCP) Reset Errors: </a:t>
            </a:r>
            <a:r>
              <a:rPr lang="en-US" sz="1000" dirty="0">
                <a:latin typeface="+mj-lt"/>
              </a:rPr>
              <a:t>Identify and address TCP reset errors that may be disrupting your web application’s connectivity.</a:t>
            </a:r>
          </a:p>
          <a:p>
            <a:pPr marL="171450" indent="-171450" algn="just">
              <a:buFont typeface="Arial" panose="020B0604020202020204" pitchFamily="34" charset="0"/>
              <a:buChar char="•"/>
            </a:pPr>
            <a:r>
              <a:rPr lang="en-US" sz="1000" b="1" dirty="0">
                <a:latin typeface="+mj-lt"/>
              </a:rPr>
              <a:t>TCP SYN Retransmissions: </a:t>
            </a:r>
            <a:r>
              <a:rPr lang="en-US" sz="1000" dirty="0">
                <a:latin typeface="+mj-lt"/>
              </a:rPr>
              <a:t>Detect and troubleshoot TCP SYN retransmission errors that can degrade your web application’s performance.</a:t>
            </a:r>
          </a:p>
          <a:p>
            <a:pPr marL="171450" indent="-171450" algn="just">
              <a:buFont typeface="Arial" panose="020B0604020202020204" pitchFamily="34" charset="0"/>
              <a:buChar char="•"/>
            </a:pPr>
            <a:r>
              <a:rPr lang="en-US" sz="1000" b="1" dirty="0">
                <a:latin typeface="+mj-lt"/>
              </a:rPr>
              <a:t>TCP Reset Errors: </a:t>
            </a:r>
            <a:r>
              <a:rPr lang="en-US" sz="1000" dirty="0">
                <a:latin typeface="+mj-lt"/>
              </a:rPr>
              <a:t>Checks for TCP reset errors which occur when a TCP connection is abruptly closed by the receiving end of the connection.</a:t>
            </a:r>
          </a:p>
          <a:p>
            <a:pPr marL="171450" indent="-171450" algn="just">
              <a:buFont typeface="Arial" panose="020B0604020202020204" pitchFamily="34" charset="0"/>
              <a:buChar char="•"/>
            </a:pPr>
            <a:r>
              <a:rPr lang="en-US" sz="1000" b="1" dirty="0">
                <a:latin typeface="+mj-lt"/>
              </a:rPr>
              <a:t>Transport Layer Security (TLS) Handshake: </a:t>
            </a:r>
            <a:r>
              <a:rPr lang="en-US" sz="1000" dirty="0">
                <a:latin typeface="+mj-lt"/>
              </a:rPr>
              <a:t>This tool checks the TLS “handshake” process, which is the initial step in establishing a TLS connection</a:t>
            </a:r>
          </a:p>
          <a:p>
            <a:pPr marL="171450" indent="-171450" algn="just">
              <a:buFont typeface="Arial" panose="020B0604020202020204" pitchFamily="34" charset="0"/>
              <a:buChar char="•"/>
            </a:pPr>
            <a:r>
              <a:rPr lang="en-US" sz="1000" b="1" dirty="0">
                <a:latin typeface="+mj-lt"/>
              </a:rPr>
              <a:t>TLS Alerts: </a:t>
            </a:r>
            <a:r>
              <a:rPr lang="en-US" sz="1000" dirty="0">
                <a:latin typeface="+mj-lt"/>
              </a:rPr>
              <a:t>Monitor for TLS alerts, which are warning or error messages that can be sent at any time during the TLS connection process. These alerts can indicate issues like an unknown certificate authority, a decryption error, or a protocol version mismatch.</a:t>
            </a:r>
          </a:p>
          <a:p>
            <a:pPr marL="171450" indent="-171450" algn="just">
              <a:buFont typeface="Arial" panose="020B0604020202020204" pitchFamily="34" charset="0"/>
              <a:buChar char="•"/>
            </a:pPr>
            <a:r>
              <a:rPr lang="en-US" sz="1000" dirty="0">
                <a:latin typeface="+mj-lt"/>
              </a:rPr>
              <a:t>Future updates will introduce scenarios like TCP Packet Loss, TCP Zero Window Dead, and more.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Improvements to configuring networking in Azure portal</a:t>
            </a:r>
            <a:endParaRPr lang="en-US" sz="1000" dirty="0"/>
          </a:p>
          <a:p>
            <a:pPr algn="just"/>
            <a:r>
              <a:rPr lang="en-US" sz="1000" dirty="0"/>
              <a:t>MS has gradually been making improvements to the Azure portal experience for managing network configuration in App Service. </a:t>
            </a:r>
          </a:p>
          <a:p>
            <a:pPr marL="171450" indent="-171450" algn="just">
              <a:buFont typeface="Arial" panose="020B0604020202020204" pitchFamily="34" charset="0"/>
              <a:buChar char="•"/>
            </a:pPr>
            <a:r>
              <a:rPr lang="en-US" sz="1000" b="1" dirty="0"/>
              <a:t>New Network Hub Overview</a:t>
            </a:r>
          </a:p>
          <a:p>
            <a:pPr marL="171450" indent="-171450" algn="just">
              <a:buFont typeface="Arial" panose="020B0604020202020204" pitchFamily="34" charset="0"/>
              <a:buChar char="•"/>
            </a:pPr>
            <a:r>
              <a:rPr lang="en-US" sz="1000" b="1" dirty="0"/>
              <a:t>Networking Integration</a:t>
            </a:r>
          </a:p>
          <a:p>
            <a:pPr marL="171450" indent="-171450" algn="just">
              <a:buFont typeface="Arial" panose="020B0604020202020204" pitchFamily="34" charset="0"/>
              <a:buChar char="•"/>
            </a:pPr>
            <a:r>
              <a:rPr lang="en-US" sz="1000" b="1" dirty="0"/>
              <a:t>Domain Names</a:t>
            </a:r>
          </a:p>
          <a:p>
            <a:pPr marL="171450" indent="-171450" algn="just">
              <a:buFont typeface="Arial" panose="020B0604020202020204" pitchFamily="34" charset="0"/>
              <a:buChar char="•"/>
            </a:pPr>
            <a:r>
              <a:rPr lang="en-US" sz="1000" b="1" dirty="0"/>
              <a:t>Public network access/Access restrictions</a:t>
            </a:r>
          </a:p>
          <a:p>
            <a:pPr marL="171450" indent="-171450" algn="just">
              <a:buFont typeface="Arial" panose="020B0604020202020204" pitchFamily="34" charset="0"/>
              <a:buChar char="•"/>
            </a:pPr>
            <a:r>
              <a:rPr lang="en-US" sz="1000" b="1" dirty="0"/>
              <a:t>DNS Configuration</a:t>
            </a:r>
          </a:p>
          <a:p>
            <a:pPr algn="just"/>
            <a:r>
              <a:rPr lang="en-US" sz="1000" dirty="0">
                <a:hlinkClick r:id="rId4"/>
              </a:rPr>
              <a:t>Preview of Distributed Tracing V2 for Durable Functions</a:t>
            </a:r>
            <a:endParaRPr lang="en-US" sz="1000" dirty="0"/>
          </a:p>
          <a:p>
            <a:pPr algn="just"/>
            <a:r>
              <a:rPr lang="en-US" sz="1000" dirty="0"/>
              <a:t>MS released </a:t>
            </a:r>
            <a:r>
              <a:rPr lang="en-US" sz="1000" b="1" dirty="0"/>
              <a:t>Distributed Tracing V2 for Durable Functions </a:t>
            </a:r>
            <a:r>
              <a:rPr lang="en-US" sz="1000" dirty="0"/>
              <a:t>to help improve observability! </a:t>
            </a:r>
          </a:p>
          <a:p>
            <a:pPr algn="just"/>
            <a:r>
              <a:rPr lang="en-US" sz="1000" b="1" dirty="0"/>
              <a:t>Durable Functions enables to write long-running, </a:t>
            </a:r>
            <a:r>
              <a:rPr lang="en-US" sz="1000" dirty="0"/>
              <a:t>reliable, event-driven, and stateful logic on the Azure Functions platform using everyday imperative code. </a:t>
            </a:r>
          </a:p>
          <a:p>
            <a:pPr algn="just"/>
            <a:r>
              <a:rPr lang="en-US" sz="1000" b="1" dirty="0"/>
              <a:t>Distributed Tracing allows to correlate </a:t>
            </a:r>
            <a:r>
              <a:rPr lang="en-US" sz="1000" dirty="0"/>
              <a:t>operations together and track requests between services. This is especially useful for Durable Functions apps as they coordinate work across multiple services and VMs. </a:t>
            </a:r>
          </a:p>
        </p:txBody>
      </p:sp>
    </p:spTree>
    <p:extLst>
      <p:ext uri="{BB962C8B-B14F-4D97-AF65-F5344CB8AC3E}">
        <p14:creationId xmlns:p14="http://schemas.microsoft.com/office/powerpoint/2010/main" val="130070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736600"/>
            <a:ext cx="4365038" cy="3892549"/>
          </a:xfrm>
        </p:spPr>
        <p:txBody>
          <a:bodyPr/>
          <a:lstStyle/>
          <a:p>
            <a:pPr algn="just"/>
            <a:r>
              <a:rPr lang="en-US" sz="1000" dirty="0">
                <a:latin typeface="+mj-lt"/>
                <a:hlinkClick r:id="rId2"/>
              </a:rPr>
              <a:t>Azure Virtual Desktop for Azure Stack HCI</a:t>
            </a:r>
            <a:endParaRPr lang="en-US" sz="1000" dirty="0">
              <a:latin typeface="+mj-lt"/>
            </a:endParaRPr>
          </a:p>
          <a:p>
            <a:pPr algn="just"/>
            <a:r>
              <a:rPr lang="en-US" sz="1000" dirty="0">
                <a:latin typeface="+mj-lt"/>
              </a:rPr>
              <a:t>For organizations with data residency requirements, latency-sensitive workloads, or those with data proximity requirements. </a:t>
            </a:r>
            <a:r>
              <a:rPr lang="en-US" sz="1000" b="1" dirty="0">
                <a:latin typeface="+mj-lt"/>
              </a:rPr>
              <a:t>Azure Virtual Desktop for Azure Stack HCI </a:t>
            </a:r>
            <a:r>
              <a:rPr lang="en-US" sz="1000" dirty="0">
                <a:latin typeface="+mj-lt"/>
              </a:rPr>
              <a:t>extends the capabilities of the Microsoft Cloud to local datacenters.</a:t>
            </a:r>
          </a:p>
          <a:p>
            <a:pPr algn="just"/>
            <a:r>
              <a:rPr lang="en-US" sz="1000" dirty="0">
                <a:latin typeface="+mj-lt"/>
              </a:rPr>
              <a:t>With Azure Virtual Desktop for </a:t>
            </a:r>
            <a:r>
              <a:rPr lang="en-US" sz="1000" b="1" dirty="0">
                <a:latin typeface="+mj-lt"/>
              </a:rPr>
              <a:t>Azure Stack HCI</a:t>
            </a:r>
            <a:r>
              <a:rPr lang="en-US" sz="1000" dirty="0">
                <a:latin typeface="+mj-lt"/>
              </a:rPr>
              <a:t>, it is possible</a:t>
            </a:r>
          </a:p>
          <a:p>
            <a:pPr marL="171450" indent="-171450" algn="just">
              <a:buFont typeface="Arial" panose="020B0604020202020204" pitchFamily="34" charset="0"/>
              <a:buChar char="•"/>
            </a:pPr>
            <a:r>
              <a:rPr lang="en-US" sz="1000" dirty="0">
                <a:latin typeface="+mj-lt"/>
              </a:rPr>
              <a:t>Improve performance for Azure Virtual Desktop users in areas with poor connectivity to the Azure public cloud by giving them session hosts closer to their location.</a:t>
            </a:r>
          </a:p>
          <a:p>
            <a:pPr marL="171450" indent="-171450" algn="just">
              <a:buFont typeface="Arial" panose="020B0604020202020204" pitchFamily="34" charset="0"/>
              <a:buChar char="•"/>
            </a:pPr>
            <a:r>
              <a:rPr lang="en-US" sz="1000" dirty="0">
                <a:latin typeface="+mj-lt"/>
              </a:rPr>
              <a:t>Meet data locality requirements by keeping app and user data on-premises. </a:t>
            </a:r>
          </a:p>
          <a:p>
            <a:pPr marL="171450" indent="-171450" algn="just">
              <a:buFont typeface="Arial" panose="020B0604020202020204" pitchFamily="34" charset="0"/>
              <a:buChar char="•"/>
            </a:pPr>
            <a:r>
              <a:rPr lang="en-US" sz="1000" dirty="0">
                <a:latin typeface="+mj-lt"/>
              </a:rPr>
              <a:t>Improve access to legacy on-premises apps and data sources by keeping desktops and apps in the same location.</a:t>
            </a:r>
          </a:p>
          <a:p>
            <a:pPr marL="171450" indent="-171450" algn="just">
              <a:buFont typeface="Arial" panose="020B0604020202020204" pitchFamily="34" charset="0"/>
              <a:buChar char="•"/>
            </a:pPr>
            <a:r>
              <a:rPr lang="en-US" sz="1000" dirty="0">
                <a:latin typeface="+mj-lt"/>
              </a:rPr>
              <a:t>Deliver the full Windows experience while retaining cost efficiency with Windows 11 and Windows 10 Enterprise multi-session. </a:t>
            </a:r>
          </a:p>
          <a:p>
            <a:pPr marL="171450" indent="-171450" algn="just">
              <a:buFont typeface="Arial" panose="020B0604020202020204" pitchFamily="34" charset="0"/>
              <a:buChar char="•"/>
            </a:pPr>
            <a:r>
              <a:rPr lang="en-US" sz="1000" dirty="0">
                <a:latin typeface="+mj-lt"/>
              </a:rPr>
              <a:t>Unify VDI deployment and management compared to traditional on-premises VDI solutions by using the Azure portal.</a:t>
            </a:r>
          </a:p>
          <a:p>
            <a:pPr marL="171450" indent="-171450" algn="just">
              <a:buFont typeface="Arial" panose="020B0604020202020204" pitchFamily="34" charset="0"/>
              <a:buChar char="•"/>
            </a:pPr>
            <a:r>
              <a:rPr lang="en-US" sz="1000" dirty="0">
                <a:latin typeface="+mj-lt"/>
              </a:rPr>
              <a:t>Achieve the best performance by using </a:t>
            </a:r>
            <a:r>
              <a:rPr lang="en-US" sz="1000" b="1" dirty="0">
                <a:latin typeface="+mj-lt"/>
              </a:rPr>
              <a:t>RDP </a:t>
            </a:r>
            <a:r>
              <a:rPr lang="en-US" sz="1000" b="1" dirty="0" err="1">
                <a:latin typeface="+mj-lt"/>
              </a:rPr>
              <a:t>Shortpath</a:t>
            </a:r>
            <a:r>
              <a:rPr lang="en-US" sz="1000" b="1" dirty="0">
                <a:latin typeface="+mj-lt"/>
              </a:rPr>
              <a:t> </a:t>
            </a:r>
            <a:r>
              <a:rPr lang="en-US" sz="1000" dirty="0">
                <a:latin typeface="+mj-lt"/>
              </a:rPr>
              <a:t>for low-latency user access.</a:t>
            </a:r>
          </a:p>
          <a:p>
            <a:pPr marL="171450" indent="-171450" algn="just">
              <a:buFont typeface="Arial" panose="020B0604020202020204" pitchFamily="34" charset="0"/>
              <a:buChar char="•"/>
            </a:pPr>
            <a:r>
              <a:rPr lang="en-US" sz="1000" dirty="0">
                <a:latin typeface="+mj-lt"/>
              </a:rPr>
              <a:t>Deploy the latest fully patched images quickly and easily using Azure Marketplace images.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689980"/>
            <a:ext cx="3955312" cy="4279900"/>
          </a:xfrm>
        </p:spPr>
        <p:txBody>
          <a:bodyPr/>
          <a:lstStyle/>
          <a:p>
            <a:pPr algn="just"/>
            <a:r>
              <a:rPr lang="en-US" sz="1000" dirty="0">
                <a:hlinkClick r:id="rId3"/>
              </a:rPr>
              <a:t>Generally Available: Azure Stack HCI latest feature release</a:t>
            </a:r>
            <a:endParaRPr lang="en-US" sz="1000" dirty="0"/>
          </a:p>
          <a:p>
            <a:pPr algn="just"/>
            <a:r>
              <a:rPr lang="en-US" sz="1000" dirty="0"/>
              <a:t>This new </a:t>
            </a:r>
            <a:r>
              <a:rPr lang="en-US" sz="1000" b="1" dirty="0"/>
              <a:t>Azure Stack HCI </a:t>
            </a:r>
            <a:r>
              <a:rPr lang="en-US" sz="1000" dirty="0"/>
              <a:t>release is the version of the product required to run Azure Virtual Desktop on-prem which is also now in GA and called Azure Virtual Desktop for </a:t>
            </a:r>
            <a:r>
              <a:rPr lang="en-US" sz="1000" b="1" dirty="0"/>
              <a:t>Azure Stack HCI. </a:t>
            </a:r>
            <a:r>
              <a:rPr lang="en-US" sz="1000" dirty="0"/>
              <a:t>This is an exciting development as the public preview of this product is in high demand specifically in Healthcare and Financial Services. </a:t>
            </a:r>
          </a:p>
          <a:p>
            <a:pPr algn="just"/>
            <a:r>
              <a:rPr lang="en-US" sz="1000" dirty="0"/>
              <a:t>In addition, customers will benefit from the following new features and enhancements:</a:t>
            </a:r>
          </a:p>
          <a:p>
            <a:pPr marL="171450" indent="-171450" algn="just">
              <a:buFont typeface="Arial" panose="020B0604020202020204" pitchFamily="34" charset="0"/>
              <a:buChar char="•"/>
            </a:pPr>
            <a:r>
              <a:rPr lang="en-US" sz="1000" b="1" dirty="0"/>
              <a:t>Cloud based life-cycle </a:t>
            </a:r>
            <a:r>
              <a:rPr lang="en-US" sz="1000" dirty="0"/>
              <a:t>management to deploy, create, expand, and update, HCI and AKS infrastructure to host Arc VMs and AVD session host VMs with the consistency of Azure portal, Azure CLI, and ARM templates</a:t>
            </a:r>
          </a:p>
          <a:p>
            <a:pPr marL="171450" indent="-171450" algn="just">
              <a:buFont typeface="Arial" panose="020B0604020202020204" pitchFamily="34" charset="0"/>
              <a:buChar char="•"/>
            </a:pPr>
            <a:r>
              <a:rPr lang="en-US" sz="1000" b="1" dirty="0"/>
              <a:t>Azure Arc (Resource Bridge) </a:t>
            </a:r>
            <a:r>
              <a:rPr lang="en-US" sz="1000" dirty="0"/>
              <a:t>set up automatically for provisioning VMs and provisioning Kubernetes clusters</a:t>
            </a:r>
          </a:p>
          <a:p>
            <a:pPr marL="171450" indent="-171450" algn="just">
              <a:buFont typeface="Arial" panose="020B0604020202020204" pitchFamily="34" charset="0"/>
              <a:buChar char="•"/>
            </a:pPr>
            <a:r>
              <a:rPr lang="en-US" sz="1000" dirty="0"/>
              <a:t>Templatize clusters in ARM and deploy onto minimally-configured servers</a:t>
            </a:r>
          </a:p>
          <a:p>
            <a:pPr marL="171450" indent="-171450" algn="just">
              <a:buFont typeface="Arial" panose="020B0604020202020204" pitchFamily="34" charset="0"/>
              <a:buChar char="•"/>
            </a:pPr>
            <a:r>
              <a:rPr lang="en-US" sz="1000" dirty="0"/>
              <a:t>Manage updates for Azure Stack HCI clusters from the Azure portal, including at-scale (~100s)</a:t>
            </a:r>
          </a:p>
          <a:p>
            <a:pPr marL="171450" indent="-171450" algn="just">
              <a:buFont typeface="Arial" panose="020B0604020202020204" pitchFamily="34" charset="0"/>
              <a:buChar char="•"/>
            </a:pPr>
            <a:r>
              <a:rPr lang="en-US" sz="1000" b="1" dirty="0"/>
              <a:t>Expanded VM Extensions support </a:t>
            </a:r>
            <a:r>
              <a:rPr lang="en-US" sz="1000" dirty="0"/>
              <a:t>including Microsoft Defender for Cloud, Azure Monitor, and Azure Update Management</a:t>
            </a:r>
          </a:p>
          <a:p>
            <a:pPr marL="171450" indent="-171450" algn="just">
              <a:buFont typeface="Arial" panose="020B0604020202020204" pitchFamily="34" charset="0"/>
              <a:buChar char="•"/>
            </a:pPr>
            <a:r>
              <a:rPr lang="en-US" sz="1000" dirty="0"/>
              <a:t>New Site manager to help you organize resources in Azure Arc by location</a:t>
            </a:r>
          </a:p>
          <a:p>
            <a:pPr marL="171450" indent="-171450" algn="just">
              <a:buFont typeface="Arial" panose="020B0604020202020204" pitchFamily="34" charset="0"/>
              <a:buChar char="•"/>
            </a:pPr>
            <a:r>
              <a:rPr lang="en-US" sz="1000" dirty="0"/>
              <a:t>Annual update for core stack (hypervisor, storage, etc.) with new deduplication and compression, Trusted Launch VMs, improved GPU support</a:t>
            </a:r>
          </a:p>
        </p:txBody>
      </p:sp>
    </p:spTree>
    <p:extLst>
      <p:ext uri="{BB962C8B-B14F-4D97-AF65-F5344CB8AC3E}">
        <p14:creationId xmlns:p14="http://schemas.microsoft.com/office/powerpoint/2010/main" val="279375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205819" y="734430"/>
            <a:ext cx="4365038" cy="4021720"/>
          </a:xfrm>
        </p:spPr>
        <p:txBody>
          <a:bodyPr/>
          <a:lstStyle/>
          <a:p>
            <a:pPr algn="just"/>
            <a:r>
              <a:rPr lang="en-US" sz="1000" b="0" i="0" dirty="0">
                <a:solidFill>
                  <a:srgbClr val="333333"/>
                </a:solidFill>
                <a:effectLst/>
                <a:latin typeface="+mj-lt"/>
                <a:hlinkClick r:id="rId2"/>
              </a:rPr>
              <a:t>Announcing </a:t>
            </a:r>
            <a:r>
              <a:rPr lang="en-US" sz="1000" b="0" i="0" dirty="0" err="1">
                <a:solidFill>
                  <a:srgbClr val="333333"/>
                </a:solidFill>
                <a:effectLst/>
                <a:latin typeface="+mj-lt"/>
                <a:hlinkClick r:id="rId2"/>
              </a:rPr>
              <a:t>HCIBox</a:t>
            </a:r>
            <a:r>
              <a:rPr lang="en-US" sz="1000" b="0" i="0" dirty="0">
                <a:solidFill>
                  <a:srgbClr val="333333"/>
                </a:solidFill>
                <a:effectLst/>
                <a:latin typeface="+mj-lt"/>
                <a:hlinkClick r:id="rId2"/>
              </a:rPr>
              <a:t> support for Azure Stack HCI 23H2</a:t>
            </a:r>
            <a:endParaRPr lang="en-US" sz="1000" b="0" i="0" dirty="0">
              <a:solidFill>
                <a:srgbClr val="333333"/>
              </a:solidFill>
              <a:effectLst/>
              <a:latin typeface="+mj-lt"/>
            </a:endParaRPr>
          </a:p>
          <a:p>
            <a:pPr algn="just"/>
            <a:r>
              <a:rPr lang="en-US" sz="1000" b="1" dirty="0" err="1">
                <a:latin typeface="+mj-lt"/>
              </a:rPr>
              <a:t>HCIBox</a:t>
            </a:r>
            <a:r>
              <a:rPr lang="en-US" sz="1000" b="1" dirty="0">
                <a:latin typeface="+mj-lt"/>
              </a:rPr>
              <a:t> now supports Azure Stack HCI 23H2 </a:t>
            </a:r>
            <a:r>
              <a:rPr lang="en-US" sz="1000" dirty="0">
                <a:latin typeface="+mj-lt"/>
              </a:rPr>
              <a:t>and is ready to offer the latest capabilities of Azure edge environments with native Azure Arc and AKS integration in a self-contained sandbox. This sandbox deploys easily into an Azure subscription, and uses nested virtualization to emulate an HCI cluster inside an Azure VM. This allows users to experience </a:t>
            </a:r>
            <a:r>
              <a:rPr lang="en-US" sz="1000" b="1" dirty="0">
                <a:latin typeface="+mj-lt"/>
              </a:rPr>
              <a:t>many Azure Stack HCI 23H2 </a:t>
            </a:r>
            <a:r>
              <a:rPr lang="en-US" sz="1000" dirty="0">
                <a:latin typeface="+mj-lt"/>
              </a:rPr>
              <a:t>features like the new cloud deployment feature with minimal manual effort. </a:t>
            </a:r>
            <a:r>
              <a:rPr lang="en-US" sz="1000" b="1" dirty="0" err="1">
                <a:latin typeface="+mj-lt"/>
              </a:rPr>
              <a:t>HCIBox</a:t>
            </a:r>
            <a:r>
              <a:rPr lang="en-US" sz="1000" dirty="0">
                <a:latin typeface="+mj-lt"/>
              </a:rPr>
              <a:t> automatically generates a ready-to-go ARM template that can be used to deploy a new HCI cluster. The cloud deployment also automatically </a:t>
            </a:r>
            <a:r>
              <a:rPr lang="en-US" sz="1000" b="1" dirty="0">
                <a:latin typeface="+mj-lt"/>
              </a:rPr>
              <a:t>provisions Arc resource bridge </a:t>
            </a:r>
            <a:r>
              <a:rPr lang="en-US" sz="1000" dirty="0">
                <a:latin typeface="+mj-lt"/>
              </a:rPr>
              <a:t>and AKS components, and </a:t>
            </a:r>
            <a:r>
              <a:rPr lang="en-US" sz="1000" dirty="0" err="1">
                <a:latin typeface="+mj-lt"/>
              </a:rPr>
              <a:t>HCIBox</a:t>
            </a:r>
            <a:r>
              <a:rPr lang="en-US" sz="1000" dirty="0">
                <a:latin typeface="+mj-lt"/>
              </a:rPr>
              <a:t> comes with additional modules to showcase cloud VM management and </a:t>
            </a:r>
            <a:r>
              <a:rPr lang="en-US" sz="1000" b="1" dirty="0">
                <a:latin typeface="+mj-lt"/>
              </a:rPr>
              <a:t>AKS on HCI.</a:t>
            </a:r>
          </a:p>
          <a:p>
            <a:pPr algn="just"/>
            <a:r>
              <a:rPr lang="en-US" sz="1000" dirty="0">
                <a:latin typeface="+mj-lt"/>
                <a:hlinkClick r:id="rId3"/>
              </a:rPr>
              <a:t>AKS enabled by Azure Arc is now available on Azure Stack HCI 23H2</a:t>
            </a:r>
            <a:endParaRPr lang="en-US" sz="1000" dirty="0">
              <a:latin typeface="+mj-lt"/>
            </a:endParaRPr>
          </a:p>
          <a:p>
            <a:pPr algn="just"/>
            <a:r>
              <a:rPr lang="en-US" sz="1000" dirty="0">
                <a:latin typeface="+mj-lt"/>
              </a:rPr>
              <a:t>MS announced the general availability of </a:t>
            </a:r>
            <a:r>
              <a:rPr lang="en-US" sz="1000" b="1" dirty="0">
                <a:latin typeface="+mj-lt"/>
              </a:rPr>
              <a:t>Azure Kubernetes Service (AKS)</a:t>
            </a:r>
            <a:r>
              <a:rPr lang="en-US" sz="1000" dirty="0">
                <a:latin typeface="+mj-lt"/>
              </a:rPr>
              <a:t> for the newest </a:t>
            </a:r>
            <a:r>
              <a:rPr lang="en-US" sz="1000" b="1" dirty="0">
                <a:latin typeface="+mj-lt"/>
              </a:rPr>
              <a:t>Azure Stack HCI version</a:t>
            </a:r>
            <a:r>
              <a:rPr lang="en-US" sz="1000" dirty="0">
                <a:latin typeface="+mj-lt"/>
              </a:rPr>
              <a:t>, a key enabler of advancing hybrid cloud to adaptive cloud with Azure. </a:t>
            </a:r>
          </a:p>
          <a:p>
            <a:pPr algn="just"/>
            <a:r>
              <a:rPr lang="en-US" sz="1000" dirty="0">
                <a:latin typeface="+mj-lt"/>
              </a:rPr>
              <a:t>The </a:t>
            </a:r>
            <a:r>
              <a:rPr lang="en-US" sz="1000" b="1" dirty="0">
                <a:latin typeface="+mj-lt"/>
              </a:rPr>
              <a:t>adaptive cloud </a:t>
            </a:r>
            <a:r>
              <a:rPr lang="en-US" sz="1000" dirty="0">
                <a:latin typeface="+mj-lt"/>
              </a:rPr>
              <a:t>approach unifies siloed teams, distributed sites, and sprawling systems into a single operations, security, application, and data model, enabling organizations to leverage cloud-native and AI technologies to work simultaneously across hybrid, </a:t>
            </a:r>
            <a:r>
              <a:rPr lang="en-US" sz="1000" dirty="0" err="1">
                <a:latin typeface="+mj-lt"/>
              </a:rPr>
              <a:t>multicloud</a:t>
            </a:r>
            <a:r>
              <a:rPr lang="en-US" sz="1000" dirty="0">
                <a:latin typeface="+mj-lt"/>
              </a:rPr>
              <a:t>, edge, and IoT.</a:t>
            </a:r>
          </a:p>
          <a:p>
            <a:pPr algn="just"/>
            <a:r>
              <a:rPr lang="en-US" sz="1000" b="1" dirty="0">
                <a:latin typeface="+mj-lt"/>
              </a:rPr>
              <a:t>An adaptive cloud approach shifts organizations </a:t>
            </a:r>
            <a:r>
              <a:rPr lang="en-US" sz="1000" dirty="0">
                <a:latin typeface="+mj-lt"/>
              </a:rPr>
              <a:t>from a reactive posture to one of proactive evolution, enabling people to anticipate and act upon changes in market trends, customer needs, and technological advancements ahead of time.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2" name="Text Placeholder 11">
            <a:extLst>
              <a:ext uri="{FF2B5EF4-FFF2-40B4-BE49-F238E27FC236}">
                <a16:creationId xmlns:a16="http://schemas.microsoft.com/office/drawing/2014/main" id="{823BAD24-83E6-D3C1-9AC7-F6C08D530823}"/>
              </a:ext>
            </a:extLst>
          </p:cNvPr>
          <p:cNvSpPr txBox="1">
            <a:spLocks/>
          </p:cNvSpPr>
          <p:nvPr/>
        </p:nvSpPr>
        <p:spPr>
          <a:xfrm>
            <a:off x="4865576" y="3327400"/>
            <a:ext cx="4072605" cy="1547282"/>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n-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solidFill>
                  <a:srgbClr val="333333"/>
                </a:solidFill>
                <a:latin typeface="+mj-lt"/>
                <a:hlinkClick r:id="rId4"/>
              </a:rPr>
              <a:t>Common Deployment Challenges and Workarounds for HCI 23H2</a:t>
            </a:r>
            <a:endParaRPr lang="en-US" sz="1000" dirty="0">
              <a:solidFill>
                <a:srgbClr val="333333"/>
              </a:solidFill>
              <a:latin typeface="+mj-lt"/>
            </a:endParaRPr>
          </a:p>
          <a:p>
            <a:pPr algn="just"/>
            <a:r>
              <a:rPr lang="en-US" sz="1000" b="1" dirty="0">
                <a:latin typeface="+mj-lt"/>
              </a:rPr>
              <a:t>Azure Stack HCI 23H2 </a:t>
            </a:r>
            <a:r>
              <a:rPr lang="en-US" sz="1000" dirty="0">
                <a:latin typeface="+mj-lt"/>
              </a:rPr>
              <a:t>introduces a new method for deploying the cluster from the Azure portal. Azure portal should be used to join on-premises servers to the domain, build a cluster, and </a:t>
            </a:r>
            <a:r>
              <a:rPr lang="en-US" sz="1000" b="1" dirty="0">
                <a:latin typeface="+mj-lt"/>
              </a:rPr>
              <a:t>set up an AKS </a:t>
            </a:r>
            <a:r>
              <a:rPr lang="en-US" sz="1000" dirty="0">
                <a:latin typeface="+mj-lt"/>
              </a:rPr>
              <a:t>on top of that to act as the resource bridge created by an AKS Cluster. These involve numerous steps and tasks that need completion, spanning from the cloud to your on-premises servers. </a:t>
            </a:r>
          </a:p>
        </p:txBody>
      </p:sp>
      <p:pic>
        <p:nvPicPr>
          <p:cNvPr id="7" name="Picture 6">
            <a:extLst>
              <a:ext uri="{FF2B5EF4-FFF2-40B4-BE49-F238E27FC236}">
                <a16:creationId xmlns:a16="http://schemas.microsoft.com/office/drawing/2014/main" id="{3CA52B9C-5B33-713C-9DD3-7B7C3497922A}"/>
              </a:ext>
            </a:extLst>
          </p:cNvPr>
          <p:cNvPicPr>
            <a:picLocks noChangeAspect="1"/>
          </p:cNvPicPr>
          <p:nvPr/>
        </p:nvPicPr>
        <p:blipFill>
          <a:blip r:embed="rId5"/>
          <a:stretch>
            <a:fillRect/>
          </a:stretch>
        </p:blipFill>
        <p:spPr>
          <a:xfrm>
            <a:off x="5587758" y="814810"/>
            <a:ext cx="2311642" cy="2025862"/>
          </a:xfrm>
          <a:prstGeom prst="rect">
            <a:avLst/>
          </a:prstGeom>
        </p:spPr>
      </p:pic>
    </p:spTree>
    <p:extLst>
      <p:ext uri="{BB962C8B-B14F-4D97-AF65-F5344CB8AC3E}">
        <p14:creationId xmlns:p14="http://schemas.microsoft.com/office/powerpoint/2010/main" val="166946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4053469"/>
          </a:xfrm>
        </p:spPr>
        <p:txBody>
          <a:bodyPr/>
          <a:lstStyle/>
          <a:p>
            <a:pPr algn="just"/>
            <a:r>
              <a:rPr lang="en-US" sz="1000" dirty="0">
                <a:latin typeface="+mj-lt"/>
                <a:hlinkClick r:id="rId2"/>
              </a:rPr>
              <a:t>Announcing Public Preview of Migration plugin for WordPress on App Service</a:t>
            </a:r>
            <a:endParaRPr lang="en-US" sz="1000" dirty="0">
              <a:latin typeface="+mj-lt"/>
            </a:endParaRPr>
          </a:p>
          <a:p>
            <a:pPr algn="just"/>
            <a:r>
              <a:rPr lang="en-US" sz="1000" dirty="0">
                <a:latin typeface="+mj-lt"/>
              </a:rPr>
              <a:t>MS announced the public preview of the </a:t>
            </a:r>
            <a:r>
              <a:rPr lang="en-US" sz="1000" b="1" dirty="0">
                <a:latin typeface="+mj-lt"/>
              </a:rPr>
              <a:t>App Service migration plugin for WordPress.</a:t>
            </a:r>
          </a:p>
          <a:p>
            <a:pPr algn="just"/>
            <a:r>
              <a:rPr lang="en-US" sz="1000" dirty="0">
                <a:latin typeface="+mj-lt"/>
              </a:rPr>
              <a:t>The plugin copies all content from existing site to a new </a:t>
            </a:r>
            <a:r>
              <a:rPr lang="en-US" sz="1000" b="1" dirty="0">
                <a:latin typeface="+mj-lt"/>
              </a:rPr>
              <a:t>WordPress site in App Service </a:t>
            </a:r>
            <a:r>
              <a:rPr lang="en-US" sz="1000" dirty="0">
                <a:latin typeface="+mj-lt"/>
              </a:rPr>
              <a:t>without impacting the existing site, so that it is possible to verify and test new site before making it available to visitors.</a:t>
            </a:r>
          </a:p>
          <a:p>
            <a:pPr algn="just"/>
            <a:r>
              <a:rPr lang="en-US" sz="1000" dirty="0">
                <a:latin typeface="+mj-lt"/>
                <a:hlinkClick r:id="rId3"/>
              </a:rPr>
              <a:t>Generally Available: VMware Cloud Director Availability for Azure VMware solution with Run commands</a:t>
            </a:r>
            <a:endParaRPr lang="en-US" sz="1000" dirty="0">
              <a:latin typeface="+mj-lt"/>
            </a:endParaRPr>
          </a:p>
          <a:p>
            <a:pPr algn="just"/>
            <a:r>
              <a:rPr lang="en-US" sz="1000" dirty="0">
                <a:latin typeface="+mj-lt"/>
              </a:rPr>
              <a:t>MS announced the general availability for </a:t>
            </a:r>
            <a:r>
              <a:rPr lang="en-US" sz="1000" b="1" dirty="0">
                <a:latin typeface="+mj-lt"/>
              </a:rPr>
              <a:t>VMware Cloud Director Availability</a:t>
            </a:r>
            <a:r>
              <a:rPr lang="en-US" sz="1000" dirty="0">
                <a:latin typeface="+mj-lt"/>
              </a:rPr>
              <a:t>, a Disaster Recovery as a Service (</a:t>
            </a:r>
            <a:r>
              <a:rPr lang="en-US" sz="1000" dirty="0" err="1">
                <a:latin typeface="+mj-lt"/>
              </a:rPr>
              <a:t>DRaaS</a:t>
            </a:r>
            <a:r>
              <a:rPr lang="en-US" sz="1000" dirty="0">
                <a:latin typeface="+mj-lt"/>
              </a:rPr>
              <a:t>) solution on Azure VMware Solution.</a:t>
            </a:r>
          </a:p>
          <a:p>
            <a:pPr algn="just"/>
            <a:r>
              <a:rPr lang="en-US" sz="1000" dirty="0">
                <a:latin typeface="+mj-lt"/>
              </a:rPr>
              <a:t>An added benefit is the simplicity it brings to the deployment. Customers can effortlessly deploy and configure </a:t>
            </a:r>
            <a:r>
              <a:rPr lang="en-US" sz="1000" b="1" dirty="0">
                <a:latin typeface="+mj-lt"/>
              </a:rPr>
              <a:t>VMware Cloud Director Availability </a:t>
            </a:r>
            <a:r>
              <a:rPr lang="en-US" sz="1000" dirty="0">
                <a:latin typeface="+mj-lt"/>
              </a:rPr>
              <a:t>in the Azure VMware Solution cloud site using Run commands, streamlining the process with full automation, and eliminating the need for manual intervention.</a:t>
            </a:r>
          </a:p>
          <a:p>
            <a:pPr algn="just"/>
            <a:r>
              <a:rPr lang="en-US" sz="1000" b="1" dirty="0">
                <a:latin typeface="+mj-lt"/>
              </a:rPr>
              <a:t>VMware Cloud Director Availability </a:t>
            </a:r>
            <a:r>
              <a:rPr lang="en-US" sz="1000" dirty="0">
                <a:latin typeface="+mj-lt"/>
              </a:rPr>
              <a:t>can be used to migrate and protect virtual machines, </a:t>
            </a:r>
            <a:r>
              <a:rPr lang="en-US" sz="1000" dirty="0" err="1">
                <a:latin typeface="+mj-lt"/>
              </a:rPr>
              <a:t>vApps</a:t>
            </a:r>
            <a:r>
              <a:rPr lang="en-US" sz="1000" dirty="0">
                <a:latin typeface="+mj-lt"/>
              </a:rPr>
              <a:t> and templates to and from </a:t>
            </a:r>
            <a:r>
              <a:rPr lang="en-US" sz="1000" b="1" dirty="0">
                <a:latin typeface="+mj-lt"/>
              </a:rPr>
              <a:t>Azure VMware Solution Cloud Director </a:t>
            </a:r>
            <a:r>
              <a:rPr lang="en-US" sz="1000" dirty="0">
                <a:latin typeface="+mj-lt"/>
              </a:rPr>
              <a:t>Service site. Azure VMware solution integrates with the classic Data Engine of VMware Cloud Director Availability. This Host-based replication engine not only supports migration but also caters to Disaster Recovery scenarios, making it a comprehensive solution for various use cases.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4"/>
              </a:rPr>
              <a:t>Generally Available: Azure Container Apps supports additional TCP ports</a:t>
            </a:r>
            <a:endParaRPr lang="en-US" sz="1000" dirty="0"/>
          </a:p>
          <a:p>
            <a:pPr algn="just"/>
            <a:r>
              <a:rPr lang="en-US" sz="1000" b="1" dirty="0"/>
              <a:t>Azure Container Apps now supports additional TCP </a:t>
            </a:r>
            <a:r>
              <a:rPr lang="en-US" sz="1000" dirty="0"/>
              <a:t>ports, enabling applications to accept TCP connections on multiple ports. This feature is generally available.</a:t>
            </a:r>
          </a:p>
          <a:p>
            <a:pPr algn="just"/>
            <a:r>
              <a:rPr lang="en-US" sz="1000" dirty="0"/>
              <a:t>The following apply to additional TCP ports:</a:t>
            </a:r>
          </a:p>
          <a:p>
            <a:pPr marL="171450" indent="-171450" algn="just">
              <a:buFont typeface="Arial" panose="020B0604020202020204" pitchFamily="34" charset="0"/>
              <a:buChar char="•"/>
            </a:pPr>
            <a:r>
              <a:rPr lang="en-US" sz="1000" b="1" dirty="0"/>
              <a:t>Additional TCP </a:t>
            </a:r>
            <a:r>
              <a:rPr lang="en-US" sz="1000" dirty="0"/>
              <a:t>ports can only be external if the app itself is set as external and the container app is using a custom VNet.</a:t>
            </a:r>
          </a:p>
          <a:p>
            <a:pPr marL="171450" indent="-171450" algn="just">
              <a:buFont typeface="Arial" panose="020B0604020202020204" pitchFamily="34" charset="0"/>
              <a:buChar char="•"/>
            </a:pPr>
            <a:r>
              <a:rPr lang="en-US" sz="1000" b="1" dirty="0"/>
              <a:t>Any externally exposed additional TCP </a:t>
            </a:r>
            <a:r>
              <a:rPr lang="en-US" sz="1000" dirty="0"/>
              <a:t>ports must be unique across the entire Container Apps environment. This includes all external additional TCP ports, external main TCP ports, and 80/443 ports used by built-in HTTP ingress. If the additional ports are internal, the same port can be shared by multiple apps.</a:t>
            </a:r>
          </a:p>
          <a:p>
            <a:pPr marL="171450" indent="-171450" algn="just">
              <a:buFont typeface="Arial" panose="020B0604020202020204" pitchFamily="34" charset="0"/>
              <a:buChar char="•"/>
            </a:pPr>
            <a:r>
              <a:rPr lang="en-US" sz="1000" b="1" dirty="0"/>
              <a:t>If an exposed port isn't provided, the </a:t>
            </a:r>
            <a:r>
              <a:rPr lang="en-US" sz="1000" dirty="0"/>
              <a:t>exposed port will default to match the target port.</a:t>
            </a:r>
          </a:p>
          <a:p>
            <a:pPr marL="171450" indent="-171450" algn="just">
              <a:buFont typeface="Arial" panose="020B0604020202020204" pitchFamily="34" charset="0"/>
              <a:buChar char="•"/>
            </a:pPr>
            <a:r>
              <a:rPr lang="en-US" sz="1000" dirty="0"/>
              <a:t>Each target port must be unique, and the same target port can't be exposed on different exposed ports.</a:t>
            </a:r>
          </a:p>
          <a:p>
            <a:pPr marL="171450" indent="-171450" algn="just">
              <a:buFont typeface="Arial" panose="020B0604020202020204" pitchFamily="34" charset="0"/>
              <a:buChar char="•"/>
            </a:pPr>
            <a:r>
              <a:rPr lang="en-US" sz="1000" dirty="0"/>
              <a:t>There's a maximum of 5 additional ports per app. If additional ports are required, please open a support request.</a:t>
            </a:r>
          </a:p>
          <a:p>
            <a:pPr marL="171450" indent="-171450" algn="just">
              <a:buFont typeface="Arial" panose="020B0604020202020204" pitchFamily="34" charset="0"/>
              <a:buChar char="•"/>
            </a:pPr>
            <a:r>
              <a:rPr lang="en-US" sz="1000" b="1" dirty="0"/>
              <a:t>Only the main ingress port supports built-in HTTP </a:t>
            </a:r>
            <a:r>
              <a:rPr lang="en-US" sz="1000" dirty="0"/>
              <a:t>features such as CORS and session affinity. When running HTTP on top of the additional TCP ports, these built-in features aren't supported.</a:t>
            </a:r>
          </a:p>
        </p:txBody>
      </p:sp>
    </p:spTree>
    <p:extLst>
      <p:ext uri="{BB962C8B-B14F-4D97-AF65-F5344CB8AC3E}">
        <p14:creationId xmlns:p14="http://schemas.microsoft.com/office/powerpoint/2010/main" val="152198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980070"/>
          </a:xfrm>
        </p:spPr>
        <p:txBody>
          <a:bodyPr/>
          <a:lstStyle/>
          <a:p>
            <a:r>
              <a:rPr lang="en-US" sz="1000" dirty="0">
                <a:latin typeface="+mj-lt"/>
              </a:rPr>
              <a:t>Expected Performance Improvement with Metadata Cache.</a:t>
            </a:r>
          </a:p>
          <a:p>
            <a:pPr marL="171450" indent="-171450">
              <a:buFont typeface="Arial" panose="020B0604020202020204" pitchFamily="34" charset="0"/>
              <a:buChar char="•"/>
            </a:pPr>
            <a:r>
              <a:rPr lang="en-US" sz="1000" dirty="0">
                <a:latin typeface="+mj-lt"/>
              </a:rPr>
              <a:t>2-3x Improved Metadata Latency Consistency</a:t>
            </a:r>
          </a:p>
          <a:p>
            <a:pPr marL="171450" indent="-171450">
              <a:buFont typeface="Arial" panose="020B0604020202020204" pitchFamily="34" charset="0"/>
              <a:buChar char="•"/>
            </a:pPr>
            <a:r>
              <a:rPr lang="en-US" sz="1000" dirty="0">
                <a:latin typeface="+mj-lt"/>
              </a:rPr>
              <a:t>Improved Metadata Latency beyond 30%</a:t>
            </a:r>
          </a:p>
          <a:p>
            <a:pPr marL="171450" indent="-171450">
              <a:buFont typeface="Arial" panose="020B0604020202020204" pitchFamily="34" charset="0"/>
              <a:buChar char="•"/>
            </a:pPr>
            <a:r>
              <a:rPr lang="en-US" sz="1000" dirty="0">
                <a:latin typeface="+mj-lt"/>
              </a:rPr>
              <a:t>Increased IOPS and Bandwidth up to 60%</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Announcing the Public Preview of Metadata Caching for Azure Premium SMB File Shares</a:t>
            </a:r>
            <a:endParaRPr lang="en-US" sz="1000" dirty="0"/>
          </a:p>
          <a:p>
            <a:pPr algn="just"/>
            <a:r>
              <a:rPr lang="en-US" sz="1000" b="1" dirty="0"/>
              <a:t>Azure Files is excited to announce the public preview </a:t>
            </a:r>
            <a:r>
              <a:rPr lang="en-US" sz="1000" dirty="0"/>
              <a:t>of Metadata Caching for the premium SMB file share tier.  </a:t>
            </a:r>
            <a:r>
              <a:rPr lang="en-US" sz="1000" b="1" dirty="0"/>
              <a:t>Metadata Caching is an enhancement aimed at reducing metadata </a:t>
            </a:r>
            <a:r>
              <a:rPr lang="en-US" sz="1000" dirty="0"/>
              <a:t>latency for file workloads running on Windows/Linux clients.  In addition to lowering metadata latency, workloads will observe a consistent latency experience which will allow metadata intensive workloads to be more predictable and deterministic.  </a:t>
            </a:r>
            <a:r>
              <a:rPr lang="en-US" sz="1000" b="1" dirty="0"/>
              <a:t>Reduced metadata latency also translates to more data IOPS (reads/writes) </a:t>
            </a:r>
            <a:r>
              <a:rPr lang="en-US" sz="1000" dirty="0"/>
              <a:t>and throughput.</a:t>
            </a:r>
          </a:p>
          <a:p>
            <a:pPr algn="just"/>
            <a:r>
              <a:rPr lang="en-US" sz="1000" dirty="0"/>
              <a:t>Once </a:t>
            </a:r>
            <a:r>
              <a:rPr lang="en-US" sz="1000" b="1" dirty="0"/>
              <a:t>Metadata Caching is enabled</a:t>
            </a:r>
            <a:r>
              <a:rPr lang="en-US" sz="1000" dirty="0"/>
              <a:t>, there is no additional cost or operational management overhead when using this feature. </a:t>
            </a:r>
          </a:p>
          <a:p>
            <a:pPr algn="just"/>
            <a:r>
              <a:rPr lang="en-US" sz="1000" dirty="0"/>
              <a:t>The following Metadata APIs </a:t>
            </a:r>
            <a:r>
              <a:rPr lang="en-US" sz="1000" b="1" dirty="0"/>
              <a:t>will benefit from Metadata Caching</a:t>
            </a:r>
            <a:r>
              <a:rPr lang="en-US" sz="1000" dirty="0"/>
              <a:t>.</a:t>
            </a:r>
          </a:p>
          <a:p>
            <a:pPr marL="171450" indent="-171450" algn="just">
              <a:buFont typeface="Arial" panose="020B0604020202020204" pitchFamily="34" charset="0"/>
              <a:buChar char="•"/>
            </a:pPr>
            <a:r>
              <a:rPr lang="en-US" sz="1000" dirty="0"/>
              <a:t>Create: Creating a new file; Up to 30% Faster</a:t>
            </a:r>
          </a:p>
          <a:p>
            <a:pPr marL="171450" indent="-171450" algn="just">
              <a:buFont typeface="Arial" panose="020B0604020202020204" pitchFamily="34" charset="0"/>
              <a:buChar char="•"/>
            </a:pPr>
            <a:r>
              <a:rPr lang="en-US" sz="1000" dirty="0"/>
              <a:t>Open: Opening a file; Up to 55% Faster</a:t>
            </a:r>
          </a:p>
          <a:p>
            <a:pPr marL="171450" indent="-171450" algn="just">
              <a:buFont typeface="Arial" panose="020B0604020202020204" pitchFamily="34" charset="0"/>
              <a:buChar char="•"/>
            </a:pPr>
            <a:r>
              <a:rPr lang="en-US" sz="1000" dirty="0"/>
              <a:t>Close: Closing a file; Up to 45% Faster</a:t>
            </a:r>
          </a:p>
          <a:p>
            <a:pPr marL="171450" indent="-171450" algn="just">
              <a:buFont typeface="Arial" panose="020B0604020202020204" pitchFamily="34" charset="0"/>
              <a:buChar char="•"/>
            </a:pPr>
            <a:r>
              <a:rPr lang="en-US" sz="1000" dirty="0"/>
              <a:t>Delete: Deleting a file; Up to 25% Faster</a:t>
            </a:r>
          </a:p>
        </p:txBody>
      </p:sp>
      <p:pic>
        <p:nvPicPr>
          <p:cNvPr id="3074" name="Picture 2" descr="thumbnail image 1 of blog post titled &#10; &#10; &#10;  &#10; &#10; &#10; &#10;    &#10;  &#10;   &#10;    &#10;      &#10;       Announcing the Public Preview of Metadata Caching for Azure Premium SMB File Shares&#10;       &#10;      &#10;     &#10;   &#10;  &#10; &#10;   &#10; &#10; &#10; &#10; &#10; &#10;">
            <a:extLst>
              <a:ext uri="{FF2B5EF4-FFF2-40B4-BE49-F238E27FC236}">
                <a16:creationId xmlns:a16="http://schemas.microsoft.com/office/drawing/2014/main" id="{E2948B6B-F022-F8AF-975C-F3A409355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1739901"/>
            <a:ext cx="394335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AzCopy support for Entra ID authentication</a:t>
            </a:r>
            <a:endParaRPr lang="en-US" sz="1000" dirty="0">
              <a:latin typeface="+mj-lt"/>
            </a:endParaRPr>
          </a:p>
          <a:p>
            <a:pPr algn="just"/>
            <a:r>
              <a:rPr lang="en-US" sz="1000" b="1" dirty="0">
                <a:latin typeface="+mj-lt"/>
              </a:rPr>
              <a:t>Using AzCopy version 10.22.0 </a:t>
            </a:r>
            <a:r>
              <a:rPr lang="en-US" sz="1000" dirty="0">
                <a:latin typeface="+mj-lt"/>
              </a:rPr>
              <a:t>or newer it is possible to use existing Entra ID authentication tokens from </a:t>
            </a:r>
            <a:r>
              <a:rPr lang="en-US" sz="1000" b="1" dirty="0">
                <a:latin typeface="+mj-lt"/>
              </a:rPr>
              <a:t>Azure PowerShell and Azure CLI </a:t>
            </a:r>
            <a:r>
              <a:rPr lang="en-US" sz="1000" dirty="0">
                <a:latin typeface="+mj-lt"/>
              </a:rPr>
              <a:t>for authentication for blob transfers to and from storage accounts. This will reduce the number of times needed to enter credentials when using </a:t>
            </a:r>
            <a:r>
              <a:rPr lang="en-US" sz="1000" b="1" dirty="0">
                <a:latin typeface="+mj-lt"/>
              </a:rPr>
              <a:t>Azure PowerShell </a:t>
            </a:r>
            <a:r>
              <a:rPr lang="en-US" sz="1000" dirty="0">
                <a:latin typeface="+mj-lt"/>
              </a:rPr>
              <a:t>and </a:t>
            </a:r>
            <a:r>
              <a:rPr lang="en-US" sz="1000" b="1" dirty="0">
                <a:latin typeface="+mj-lt"/>
              </a:rPr>
              <a:t>Azure CLI </a:t>
            </a:r>
            <a:r>
              <a:rPr lang="en-US" sz="1000" dirty="0">
                <a:latin typeface="+mj-lt"/>
              </a:rPr>
              <a:t>in the same session as login to either </a:t>
            </a:r>
            <a:r>
              <a:rPr lang="en-US" sz="1000" b="1" dirty="0">
                <a:latin typeface="+mj-lt"/>
              </a:rPr>
              <a:t>Azure PowerShell or Azure CLI </a:t>
            </a:r>
            <a:r>
              <a:rPr lang="en-US" sz="1000" dirty="0">
                <a:latin typeface="+mj-lt"/>
              </a:rPr>
              <a:t>once and you do not need to enter a separate set of credentials in AzCopy.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Announcing the general availability of NFS Azure file share snapshots</a:t>
            </a:r>
            <a:endParaRPr lang="en-US" sz="1000" dirty="0"/>
          </a:p>
          <a:p>
            <a:pPr algn="just"/>
            <a:r>
              <a:rPr lang="en-US" sz="1000" b="1" dirty="0"/>
              <a:t>File share backups are critical to every organization's data protection strategy</a:t>
            </a:r>
            <a:r>
              <a:rPr lang="en-US" sz="1000" dirty="0"/>
              <a:t>. Even though snapshots aren’t </a:t>
            </a:r>
            <a:r>
              <a:rPr lang="en-US" sz="1000" b="1" dirty="0"/>
              <a:t>considered backups in the traditional sense, they’re generally </a:t>
            </a:r>
            <a:r>
              <a:rPr lang="en-US" sz="1000" dirty="0"/>
              <a:t>seen as a complementary approach in mitigating data protection challenges. Customers rely on technologies like snapshots and replication to deliver on lower </a:t>
            </a:r>
            <a:r>
              <a:rPr lang="en-US" sz="1000" b="1" dirty="0"/>
              <a:t>recovery point objective (RPO) </a:t>
            </a:r>
            <a:r>
              <a:rPr lang="en-US" sz="1000" dirty="0"/>
              <a:t>and </a:t>
            </a:r>
            <a:r>
              <a:rPr lang="en-US" sz="1000" b="1" dirty="0"/>
              <a:t>recovery time objective (RTO) </a:t>
            </a:r>
            <a:r>
              <a:rPr lang="en-US" sz="1000" dirty="0"/>
              <a:t>SLAs compared to traditional backup technologies. </a:t>
            </a:r>
          </a:p>
        </p:txBody>
      </p:sp>
    </p:spTree>
    <p:extLst>
      <p:ext uri="{BB962C8B-B14F-4D97-AF65-F5344CB8AC3E}">
        <p14:creationId xmlns:p14="http://schemas.microsoft.com/office/powerpoint/2010/main" val="295859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General availability: Azure Cosmos DB for PostgreSQL Customer-managed keys (CMK)</a:t>
            </a:r>
            <a:endParaRPr lang="en-US" sz="1000" dirty="0"/>
          </a:p>
          <a:p>
            <a:pPr algn="just"/>
            <a:r>
              <a:rPr lang="en-US" sz="1000" dirty="0"/>
              <a:t>Data stored in </a:t>
            </a:r>
            <a:r>
              <a:rPr lang="en-US" sz="1000" b="1" dirty="0"/>
              <a:t>Azure Cosmos DB for PostgreSQL cluster </a:t>
            </a:r>
            <a:r>
              <a:rPr lang="en-US" sz="1000" dirty="0"/>
              <a:t>is automatically and seamlessly </a:t>
            </a:r>
            <a:r>
              <a:rPr lang="en-US" sz="1000" b="1" dirty="0"/>
              <a:t>encrypted with keys managed by Microsoft </a:t>
            </a:r>
            <a:r>
              <a:rPr lang="en-US" sz="1000" dirty="0"/>
              <a:t>(service-managed keys). Optionally, it is possible to add an additional layer of security by enabling encryption with customer-managed keys.</a:t>
            </a:r>
          </a:p>
          <a:p>
            <a:pPr algn="just"/>
            <a:r>
              <a:rPr lang="en-US" sz="1000" dirty="0"/>
              <a:t>Many organizations require full control of access to the data using a customer-managed key. </a:t>
            </a:r>
            <a:r>
              <a:rPr lang="en-US" sz="1000" b="1" dirty="0"/>
              <a:t>Data encryption with customer-managed keys </a:t>
            </a:r>
            <a:r>
              <a:rPr lang="en-US" sz="1000" dirty="0"/>
              <a:t>for Azure Cosmos DB for PostgreSQL allows to bring your own key to protect data at rest. It also allows organizations to implement separation of duties in the management of keys and data.</a:t>
            </a:r>
          </a:p>
          <a:p>
            <a:pPr algn="just"/>
            <a:r>
              <a:rPr lang="en-US" sz="1000" dirty="0"/>
              <a:t> With </a:t>
            </a:r>
            <a:r>
              <a:rPr lang="en-US" sz="1000" b="1" dirty="0"/>
              <a:t>customer-managed encryption</a:t>
            </a:r>
            <a:r>
              <a:rPr lang="en-US" sz="1000" dirty="0"/>
              <a:t>, you're responsible for, and in full control of, a key's lifecycle, key usage permissions, and auditing of operations on keys. </a:t>
            </a:r>
            <a:r>
              <a:rPr lang="en-US" sz="1000" b="1" dirty="0"/>
              <a:t>Data encryption with customer-managed keys </a:t>
            </a:r>
            <a:r>
              <a:rPr lang="en-US" sz="1000" dirty="0"/>
              <a:t>for Azure Cosmos DB for PostgreSQL is set at the node level. Data, including backups, is encrypted on disk, including the temporary files created while running queries.</a:t>
            </a:r>
          </a:p>
        </p:txBody>
      </p:sp>
      <p:sp>
        <p:nvSpPr>
          <p:cNvPr id="4" name="Text Placeholder 11">
            <a:extLst>
              <a:ext uri="{FF2B5EF4-FFF2-40B4-BE49-F238E27FC236}">
                <a16:creationId xmlns:a16="http://schemas.microsoft.com/office/drawing/2014/main" id="{A142185C-7146-AA04-2DBC-142EE6FDD0D6}"/>
              </a:ext>
            </a:extLst>
          </p:cNvPr>
          <p:cNvSpPr>
            <a:spLocks noGrp="1"/>
          </p:cNvSpPr>
          <p:nvPr>
            <p:ph type="body" sz="quarter" idx="10"/>
          </p:nvPr>
        </p:nvSpPr>
        <p:spPr>
          <a:xfrm>
            <a:off x="4433776" y="855081"/>
            <a:ext cx="4365038" cy="1145170"/>
          </a:xfrm>
        </p:spPr>
        <p:txBody>
          <a:bodyPr/>
          <a:lstStyle/>
          <a:p>
            <a:pPr algn="just"/>
            <a:r>
              <a:rPr lang="en-US" sz="1000" dirty="0">
                <a:latin typeface="+mj-lt"/>
                <a:hlinkClick r:id="rId3"/>
              </a:rPr>
              <a:t>General Availability: Server logs for Azure Database for PostgreSQL - Flexible Server</a:t>
            </a:r>
            <a:endParaRPr lang="ru-RU" sz="1000" dirty="0">
              <a:latin typeface="+mj-lt"/>
            </a:endParaRPr>
          </a:p>
          <a:p>
            <a:pPr algn="just"/>
            <a:r>
              <a:rPr lang="en-US" sz="1000" b="1" dirty="0">
                <a:latin typeface="+mj-lt"/>
              </a:rPr>
              <a:t>Server logs for Azure Database for PostgreSQL </a:t>
            </a:r>
            <a:r>
              <a:rPr lang="en-US" sz="1000" dirty="0">
                <a:latin typeface="+mj-lt"/>
              </a:rPr>
              <a:t>- Flexible Server are now generally available.</a:t>
            </a:r>
          </a:p>
          <a:p>
            <a:pPr algn="just"/>
            <a:r>
              <a:rPr lang="en-US" sz="1000" dirty="0">
                <a:latin typeface="+mj-lt"/>
              </a:rPr>
              <a:t>It is possible to use server logs </a:t>
            </a:r>
            <a:r>
              <a:rPr lang="en-US" sz="1000" b="1" dirty="0">
                <a:latin typeface="+mj-lt"/>
              </a:rPr>
              <a:t>for Azure Database for PostgreSQL - Flexible Server </a:t>
            </a:r>
            <a:r>
              <a:rPr lang="en-US" sz="1000" dirty="0">
                <a:latin typeface="+mj-lt"/>
              </a:rPr>
              <a:t>to enable logging for database instance and save the results to a file.</a:t>
            </a:r>
          </a:p>
        </p:txBody>
      </p:sp>
      <p:pic>
        <p:nvPicPr>
          <p:cNvPr id="5" name="Picture 4" descr="Screenshot showing Azure Database for PostgreSQL flexible server logs.">
            <a:extLst>
              <a:ext uri="{FF2B5EF4-FFF2-40B4-BE49-F238E27FC236}">
                <a16:creationId xmlns:a16="http://schemas.microsoft.com/office/drawing/2014/main" id="{50C6072C-33ED-F4B2-7EDC-645EE8A229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4392" y="1964587"/>
            <a:ext cx="4159986" cy="1178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034170"/>
          </a:xfrm>
        </p:spPr>
        <p:txBody>
          <a:bodyPr/>
          <a:lstStyle/>
          <a:p>
            <a:pPr algn="just"/>
            <a:r>
              <a:rPr lang="en-US" sz="1000" dirty="0">
                <a:hlinkClick r:id="rId2"/>
              </a:rPr>
              <a:t>Public preview: Azure SQL updates for late-January 2024</a:t>
            </a:r>
            <a:endParaRPr lang="en-US" sz="1000" dirty="0"/>
          </a:p>
          <a:p>
            <a:pPr algn="just"/>
            <a:r>
              <a:rPr lang="en-US" sz="1000" b="1" dirty="0"/>
              <a:t>Azure SQL Managed Instance </a:t>
            </a:r>
            <a:r>
              <a:rPr lang="en-US" sz="1000" dirty="0"/>
              <a:t>pools now have new functionalities. </a:t>
            </a:r>
            <a:r>
              <a:rPr lang="en-US" sz="1000" b="1" dirty="0"/>
              <a:t>Save costs by migrating to 2-vCore instances </a:t>
            </a:r>
            <a:r>
              <a:rPr lang="en-US" sz="1000" dirty="0"/>
              <a:t>within instance pools, while enjoying great flexibility including instance move into/out of the pool, pool resizing and hardware tier change.</a:t>
            </a:r>
            <a:endParaRPr lang="ru-RU" sz="1000" dirty="0"/>
          </a:p>
          <a:p>
            <a:pPr algn="just"/>
            <a:r>
              <a:rPr lang="en-US" sz="1000" b="1" dirty="0"/>
              <a:t>Instance pools provide the unique </a:t>
            </a:r>
            <a:r>
              <a:rPr lang="en-US" sz="1000" dirty="0"/>
              <a:t>capability to provision small, cost-effective 2-vCores instances within a pre-provisioned instance pool.</a:t>
            </a:r>
            <a:r>
              <a:rPr lang="ru-RU" sz="1000" dirty="0"/>
              <a:t> </a:t>
            </a:r>
            <a:r>
              <a:rPr lang="en-US" sz="1000" dirty="0"/>
              <a:t>This way, small instances </a:t>
            </a:r>
            <a:r>
              <a:rPr lang="en-US" sz="1000" b="1" dirty="0"/>
              <a:t>can cost 50% less compared </a:t>
            </a:r>
            <a:r>
              <a:rPr lang="en-US" sz="1000" dirty="0"/>
              <a:t>to non-pooled instances. As an additional advantage, pooled instances provision very fast (under 5 minutes) which recommends them for many scenarios that involve rapid capacity scaling.</a:t>
            </a:r>
          </a:p>
        </p:txBody>
      </p:sp>
      <p:pic>
        <p:nvPicPr>
          <p:cNvPr id="4098" name="Picture 2" descr="thumbnail image 1 of blog post titled &#10; &#10; &#10;  &#10; &#10; &#10; &#10;    &#10;  &#10;   &#10;    &#10;      &#10;       Azure SQL Managed Instance pools: new features&#10;       &#10;      &#10;     &#10;   &#10;  &#10; &#10;   &#10; &#10; &#10; &#10; &#10; &#10;">
            <a:extLst>
              <a:ext uri="{FF2B5EF4-FFF2-40B4-BE49-F238E27FC236}">
                <a16:creationId xmlns:a16="http://schemas.microsoft.com/office/drawing/2014/main" id="{8855E0B2-F04E-6CEC-4DB2-74B1198C70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1563" y="2889251"/>
            <a:ext cx="1929621" cy="2129418"/>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281B48C6-2E61-F486-0745-71FE10497BBF}"/>
              </a:ext>
            </a:extLst>
          </p:cNvPr>
          <p:cNvSpPr>
            <a:spLocks noGrp="1"/>
          </p:cNvSpPr>
          <p:nvPr>
            <p:ph type="body" sz="quarter" idx="10"/>
          </p:nvPr>
        </p:nvSpPr>
        <p:spPr/>
        <p:txBody>
          <a:bodyPr/>
          <a:lstStyle/>
          <a:p>
            <a:pPr algn="just"/>
            <a:r>
              <a:rPr lang="en-US" sz="1000" dirty="0">
                <a:latin typeface="+mj-lt"/>
                <a:hlinkClick r:id="rId4"/>
              </a:rPr>
              <a:t>General availability: Azure SQL updates for late-January 2024</a:t>
            </a:r>
            <a:endParaRPr lang="en-US" sz="1000" dirty="0">
              <a:latin typeface="+mj-lt"/>
            </a:endParaRPr>
          </a:p>
          <a:p>
            <a:pPr algn="just"/>
            <a:r>
              <a:rPr lang="en-US" sz="1000" dirty="0">
                <a:latin typeface="+mj-lt"/>
              </a:rPr>
              <a:t>The </a:t>
            </a:r>
            <a:r>
              <a:rPr lang="en-US" sz="1000" b="1" dirty="0">
                <a:latin typeface="+mj-lt"/>
              </a:rPr>
              <a:t>Azure SQL trigger is now available and uses SQL change tracking functionality </a:t>
            </a:r>
            <a:r>
              <a:rPr lang="en-US" sz="1000" dirty="0">
                <a:latin typeface="+mj-lt"/>
              </a:rPr>
              <a:t>to monitor a </a:t>
            </a:r>
            <a:r>
              <a:rPr lang="en-US" sz="1000" b="1" dirty="0">
                <a:latin typeface="+mj-lt"/>
              </a:rPr>
              <a:t>SQL table for changes. </a:t>
            </a:r>
            <a:r>
              <a:rPr lang="en-US" sz="1000" dirty="0">
                <a:latin typeface="+mj-lt"/>
              </a:rPr>
              <a:t>This provides developers a no code/low code change data stream capturing when data is created, updated, or deleted allowing for participation in modern application architectures.</a:t>
            </a:r>
          </a:p>
        </p:txBody>
      </p:sp>
    </p:spTree>
    <p:extLst>
      <p:ext uri="{BB962C8B-B14F-4D97-AF65-F5344CB8AC3E}">
        <p14:creationId xmlns:p14="http://schemas.microsoft.com/office/powerpoint/2010/main" val="341872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 Availability: Read replica in special regions with Azure Database for PostgreSQL - Flexible Server</a:t>
            </a:r>
            <a:endParaRPr lang="ru-RU" sz="1000" dirty="0">
              <a:latin typeface="+mj-lt"/>
            </a:endParaRPr>
          </a:p>
          <a:p>
            <a:pPr algn="just"/>
            <a:r>
              <a:rPr lang="en-US" sz="1000" b="1" dirty="0">
                <a:latin typeface="+mj-lt"/>
              </a:rPr>
              <a:t>MS announced the general availability </a:t>
            </a:r>
            <a:r>
              <a:rPr lang="en-US" sz="1000" dirty="0">
                <a:latin typeface="+mj-lt"/>
              </a:rPr>
              <a:t>of the read replica feature in Azure Government regions and </a:t>
            </a:r>
            <a:r>
              <a:rPr lang="en-US" sz="1000" b="1" dirty="0">
                <a:latin typeface="+mj-lt"/>
              </a:rPr>
              <a:t>Microsoft Azure operated by 21Vianet regions</a:t>
            </a:r>
            <a:r>
              <a:rPr lang="en-US" sz="1000" dirty="0">
                <a:latin typeface="+mj-lt"/>
              </a:rPr>
              <a:t>, including US Gov Arizona, Texas, Virginia, China North 3, and China East 3 for Azure Database for PostgreSQL - Flexible Server.</a:t>
            </a:r>
          </a:p>
          <a:p>
            <a:pPr algn="just"/>
            <a:r>
              <a:rPr lang="en-US" sz="1000" dirty="0">
                <a:latin typeface="+mj-lt"/>
              </a:rPr>
              <a:t>The read replica feature allows to isolate read workloads to the replicas, ensuring optimized performance, while directing write workloads to the primary server. This separation not only improves efficiency but also enhances the overall system reliability. </a:t>
            </a:r>
            <a:r>
              <a:rPr lang="en-US" sz="1000" b="1" dirty="0">
                <a:latin typeface="+mj-lt"/>
              </a:rPr>
              <a:t>Additionally, read replicas can be deployed in different regions, providing a robust solution for disaster recovery scenarios. </a:t>
            </a:r>
            <a:r>
              <a:rPr lang="en-US" sz="1000" dirty="0">
                <a:latin typeface="+mj-lt"/>
              </a:rPr>
              <a:t>In such events, these replicas can be converted to read-write servers, ensuring your operations continue seamlessly.</a:t>
            </a:r>
          </a:p>
          <a:p>
            <a:pPr algn="just"/>
            <a:r>
              <a:rPr lang="en-US" sz="1000" b="1" dirty="0">
                <a:latin typeface="+mj-lt"/>
              </a:rPr>
              <a:t>Employing PostgreSQL engine </a:t>
            </a:r>
            <a:r>
              <a:rPr lang="en-US" sz="1000" dirty="0">
                <a:latin typeface="+mj-lt"/>
              </a:rPr>
              <a:t>native physical replication technology, replicas are updated asynchronously, maintaining data integrity and consistency. You have the flexibility to replicate from the primary server to up to five replicas, allowing for extensive scalability and redundancy.</a:t>
            </a:r>
          </a:p>
          <a:p>
            <a:pPr algn="just"/>
            <a:r>
              <a:rPr lang="en-US" sz="1000" b="1" dirty="0">
                <a:latin typeface="+mj-lt"/>
              </a:rPr>
              <a:t>Please note, preview features such as promoting to primary server and virtual endpoints </a:t>
            </a:r>
            <a:r>
              <a:rPr lang="en-US" sz="1000" dirty="0">
                <a:latin typeface="+mj-lt"/>
              </a:rPr>
              <a:t>are not supported in these regions.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 availability: </a:t>
            </a:r>
            <a:r>
              <a:rPr lang="en-US" sz="1000" dirty="0" err="1">
                <a:hlinkClick r:id="rId3"/>
              </a:rPr>
              <a:t>PgAudit</a:t>
            </a:r>
            <a:r>
              <a:rPr lang="en-US" sz="1000" dirty="0">
                <a:hlinkClick r:id="rId3"/>
              </a:rPr>
              <a:t> in Azure Cosmos DB for PostgreSQL</a:t>
            </a:r>
            <a:endParaRPr lang="ru-RU" sz="1000" dirty="0"/>
          </a:p>
          <a:p>
            <a:pPr algn="just"/>
            <a:r>
              <a:rPr lang="en-US" sz="1000" b="1" dirty="0"/>
              <a:t>Audit logging for Azure Cosmos DB for PostgreSQL </a:t>
            </a:r>
            <a:r>
              <a:rPr lang="en-US" sz="1000" dirty="0"/>
              <a:t>clusters via </a:t>
            </a:r>
            <a:r>
              <a:rPr lang="en-US" sz="1000" dirty="0" err="1"/>
              <a:t>pgAudit</a:t>
            </a:r>
            <a:r>
              <a:rPr lang="en-US" sz="1000" dirty="0"/>
              <a:t> is now generally available. Produce audit logs of events on all or some nodes in </a:t>
            </a:r>
            <a:r>
              <a:rPr lang="en-US" sz="1000" b="1" dirty="0"/>
              <a:t>Azure Cosmos DB for PostgreSQL cluster including writes</a:t>
            </a:r>
            <a:r>
              <a:rPr lang="en-US" sz="1000" dirty="0"/>
              <a:t>, reads, role changes, and Data Definition Language (DDL) with the PostgreSQL audit extension. Detailed session and object audit logging is provided using the standard PostgreSQL logging facility. </a:t>
            </a:r>
            <a:r>
              <a:rPr lang="en-US" sz="1000" b="1" dirty="0"/>
              <a:t>PostgreSQL logs can be saved </a:t>
            </a:r>
            <a:r>
              <a:rPr lang="en-US" sz="1000" dirty="0"/>
              <a:t>to a storage account, sent to Event Hub, or queried in Azure Monitor logs.</a:t>
            </a:r>
          </a:p>
        </p:txBody>
      </p:sp>
    </p:spTree>
    <p:extLst>
      <p:ext uri="{BB962C8B-B14F-4D97-AF65-F5344CB8AC3E}">
        <p14:creationId xmlns:p14="http://schemas.microsoft.com/office/powerpoint/2010/main" val="249143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latin typeface="+mj-lt"/>
                <a:hlinkClick r:id="rId2"/>
              </a:rPr>
              <a:t>Generally Available: Support for Cross Region Restore for PostgreSQL backups</a:t>
            </a:r>
            <a:endParaRPr lang="en-US" sz="1000" dirty="0">
              <a:latin typeface="+mj-lt"/>
            </a:endParaRPr>
          </a:p>
          <a:p>
            <a:pPr algn="just"/>
            <a:r>
              <a:rPr lang="en-US" sz="1000" b="1" dirty="0">
                <a:latin typeface="+mj-lt"/>
              </a:rPr>
              <a:t>Cross Region Restore of PostgreSQL backups </a:t>
            </a:r>
            <a:r>
              <a:rPr lang="en-US" sz="1000" dirty="0">
                <a:latin typeface="+mj-lt"/>
              </a:rPr>
              <a:t>using Azure Backup is now generally available. Azure Backup uses Read-Access Geo Redundant Storage (RA-GRS) that stores three replicas of backup data across each of the two paired regions. </a:t>
            </a:r>
            <a:r>
              <a:rPr lang="en-US" sz="1000" b="1" dirty="0">
                <a:latin typeface="+mj-lt"/>
              </a:rPr>
              <a:t>While Geo-Redundant Storage (GRS) </a:t>
            </a:r>
            <a:r>
              <a:rPr lang="en-US" sz="1000" dirty="0">
                <a:latin typeface="+mj-lt"/>
              </a:rPr>
              <a:t>allows to access secondary region backups when Azure declares a disaster, enabling Cross Region Restore allows to access and do restore operation from the backups residing in the paired region at all the times, which includes non-outage scenarios.</a:t>
            </a:r>
          </a:p>
          <a:p>
            <a:pPr algn="just"/>
            <a:r>
              <a:rPr lang="en-US" sz="1000" dirty="0">
                <a:latin typeface="+mj-lt"/>
              </a:rPr>
              <a:t>Enable the </a:t>
            </a:r>
            <a:r>
              <a:rPr lang="en-US" sz="1000" b="1" dirty="0">
                <a:latin typeface="+mj-lt"/>
              </a:rPr>
              <a:t>Cross Region Restore </a:t>
            </a:r>
            <a:r>
              <a:rPr lang="en-US" sz="1000" dirty="0">
                <a:latin typeface="+mj-lt"/>
              </a:rPr>
              <a:t>option when:</a:t>
            </a:r>
          </a:p>
          <a:p>
            <a:pPr marL="171450" indent="-171450" algn="just">
              <a:buFont typeface="Arial" panose="020B0604020202020204" pitchFamily="34" charset="0"/>
              <a:buChar char="•"/>
            </a:pPr>
            <a:r>
              <a:rPr lang="en-US" sz="1000" dirty="0">
                <a:latin typeface="+mj-lt"/>
              </a:rPr>
              <a:t>You need to do recovery drills on your secondary region backups to assess disaster readiness. </a:t>
            </a:r>
          </a:p>
          <a:p>
            <a:pPr marL="171450" indent="-171450" algn="just">
              <a:buFont typeface="Arial" panose="020B0604020202020204" pitchFamily="34" charset="0"/>
              <a:buChar char="•"/>
            </a:pPr>
            <a:r>
              <a:rPr lang="en-US" sz="1000" dirty="0">
                <a:latin typeface="+mj-lt"/>
              </a:rPr>
              <a:t>You need high resiliency of backup data.</a:t>
            </a:r>
          </a:p>
          <a:p>
            <a:pPr algn="just"/>
            <a:r>
              <a:rPr lang="en-US" sz="1000" dirty="0">
                <a:latin typeface="+mj-lt"/>
              </a:rPr>
              <a:t>This </a:t>
            </a:r>
            <a:r>
              <a:rPr lang="en-US" sz="1000" b="1" dirty="0">
                <a:latin typeface="+mj-lt"/>
              </a:rPr>
              <a:t>capability helps in the following </a:t>
            </a:r>
            <a:r>
              <a:rPr lang="en-US" sz="1000" dirty="0">
                <a:latin typeface="+mj-lt"/>
              </a:rPr>
              <a:t>scenarios:</a:t>
            </a:r>
          </a:p>
          <a:p>
            <a:pPr marL="171450" indent="-171450" algn="just">
              <a:buFont typeface="Arial" panose="020B0604020202020204" pitchFamily="34" charset="0"/>
              <a:buChar char="•"/>
            </a:pPr>
            <a:r>
              <a:rPr lang="en-US" sz="1000" dirty="0">
                <a:latin typeface="+mj-lt"/>
              </a:rPr>
              <a:t>When the primary region is available to test data backed up in the secondary region for audit/compliance purposes.</a:t>
            </a:r>
          </a:p>
          <a:p>
            <a:pPr marL="171450" indent="-171450" algn="just">
              <a:buFont typeface="Arial" panose="020B0604020202020204" pitchFamily="34" charset="0"/>
              <a:buChar char="•"/>
            </a:pPr>
            <a:r>
              <a:rPr lang="en-US" sz="1000" dirty="0">
                <a:latin typeface="+mj-lt"/>
              </a:rPr>
              <a:t>When the primary region is unavailable, you can trigger restore of backed-up data in the secondary region without any wait time even if the Azure primary region is partially or completely unavailable.</a:t>
            </a:r>
          </a:p>
          <a:p>
            <a:endParaRPr lang="en-US" sz="1000" dirty="0"/>
          </a:p>
        </p:txBody>
      </p:sp>
    </p:spTree>
    <p:extLst>
      <p:ext uri="{BB962C8B-B14F-4D97-AF65-F5344CB8AC3E}">
        <p14:creationId xmlns:p14="http://schemas.microsoft.com/office/powerpoint/2010/main" val="92069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Public preview: ExpressRoute guided portal experience for multi-site resiliency</a:t>
            </a:r>
            <a:endParaRPr lang="en-US" sz="1000" dirty="0"/>
          </a:p>
          <a:p>
            <a:pPr algn="just"/>
            <a:r>
              <a:rPr lang="en-US" sz="1000" dirty="0"/>
              <a:t>MS Announced the </a:t>
            </a:r>
            <a:r>
              <a:rPr lang="en-US" sz="1000" b="1" dirty="0"/>
              <a:t>public preview of ExpressRoute guided portal experience</a:t>
            </a:r>
            <a:r>
              <a:rPr lang="en-US" sz="1000" dirty="0"/>
              <a:t>, which makes it easier to configure </a:t>
            </a:r>
            <a:r>
              <a:rPr lang="en-US" sz="1000" b="1" dirty="0"/>
              <a:t>multi-site resilient ExpressRoute circuits and connect them to a virtual network gateway</a:t>
            </a:r>
            <a:r>
              <a:rPr lang="en-US" sz="1000" dirty="0"/>
              <a:t>. The new experience provides information including </a:t>
            </a:r>
            <a:r>
              <a:rPr lang="en-US" sz="1000" b="1" dirty="0"/>
              <a:t>distance between the peering-locations (sites) </a:t>
            </a:r>
            <a:r>
              <a:rPr lang="en-US" sz="1000" dirty="0"/>
              <a:t>and traffic engineering recommendations to help customers make informed configuration decisions</a:t>
            </a:r>
          </a:p>
          <a:p>
            <a:pPr algn="just"/>
            <a:r>
              <a:rPr lang="en-US" sz="1000" dirty="0"/>
              <a:t>The public preview includes guided experience for:</a:t>
            </a:r>
          </a:p>
          <a:p>
            <a:pPr marL="171450" indent="-171450" algn="just">
              <a:buFont typeface="Arial" panose="020B0604020202020204" pitchFamily="34" charset="0"/>
              <a:buChar char="•"/>
            </a:pPr>
            <a:r>
              <a:rPr lang="en-US" sz="1000" dirty="0"/>
              <a:t>configuring </a:t>
            </a:r>
            <a:r>
              <a:rPr lang="en-US" sz="1000" b="1" dirty="0"/>
              <a:t>multi-site resiliency ExpressRoute </a:t>
            </a:r>
            <a:r>
              <a:rPr lang="en-US" sz="1000" dirty="0"/>
              <a:t>circuits.</a:t>
            </a:r>
          </a:p>
          <a:p>
            <a:pPr marL="171450" indent="-171450" algn="just">
              <a:buFont typeface="Arial" panose="020B0604020202020204" pitchFamily="34" charset="0"/>
              <a:buChar char="•"/>
            </a:pPr>
            <a:r>
              <a:rPr lang="en-US" sz="1000" dirty="0"/>
              <a:t>configuring standard </a:t>
            </a:r>
            <a:r>
              <a:rPr lang="en-US" sz="1000" b="1" dirty="0"/>
              <a:t>single-site resiliency ExpressRoute </a:t>
            </a:r>
            <a:r>
              <a:rPr lang="en-US" sz="1000" dirty="0"/>
              <a:t>circuit and augmenting for multi-site resiliency.</a:t>
            </a:r>
          </a:p>
          <a:p>
            <a:pPr marL="171450" indent="-171450" algn="just">
              <a:buFont typeface="Arial" panose="020B0604020202020204" pitchFamily="34" charset="0"/>
              <a:buChar char="•"/>
            </a:pPr>
            <a:r>
              <a:rPr lang="en-US" sz="1000" dirty="0"/>
              <a:t>connecting </a:t>
            </a:r>
            <a:r>
              <a:rPr lang="en-US" sz="1000" b="1" dirty="0"/>
              <a:t>multi-site resilient </a:t>
            </a:r>
            <a:r>
              <a:rPr lang="en-US" sz="1000" dirty="0"/>
              <a:t>ExpressRoute circuits to a VNet gateway.</a:t>
            </a:r>
          </a:p>
          <a:p>
            <a:pPr marL="171450" indent="-171450" algn="just">
              <a:buFont typeface="Arial" panose="020B0604020202020204" pitchFamily="34" charset="0"/>
              <a:buChar char="•"/>
            </a:pPr>
            <a:r>
              <a:rPr lang="en-US" sz="1000" dirty="0"/>
              <a:t>connecting </a:t>
            </a:r>
            <a:r>
              <a:rPr lang="en-US" sz="1000" b="1" dirty="0"/>
              <a:t>standard ExpressRoute circuit </a:t>
            </a:r>
            <a:r>
              <a:rPr lang="en-US" sz="1000" dirty="0"/>
              <a:t>to a VNet gateway and augmenting for multi-site resiliency.</a:t>
            </a:r>
          </a:p>
        </p:txBody>
      </p:sp>
      <p:pic>
        <p:nvPicPr>
          <p:cNvPr id="3074" name="Picture 2" descr="Screenshot of the new ExpressRoute circuit configuration page.">
            <a:extLst>
              <a:ext uri="{FF2B5EF4-FFF2-40B4-BE49-F238E27FC236}">
                <a16:creationId xmlns:a16="http://schemas.microsoft.com/office/drawing/2014/main" id="{19F96ED3-4CEC-7A38-69D6-6C7FDEAA9D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5790" y="685800"/>
            <a:ext cx="1985921" cy="389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fade">
                                      <p:cBhvr>
                                        <p:cTn id="16" dur="500"/>
                                        <p:tgtEl>
                                          <p:spTgt spid="1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fade">
                                      <p:cBhvr>
                                        <p:cTn id="19" dur="500"/>
                                        <p:tgtEl>
                                          <p:spTgt spid="1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fade">
                                      <p:cBhvr>
                                        <p:cTn id="22" dur="500"/>
                                        <p:tgtEl>
                                          <p:spTgt spid="1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animEffect transition="in" filter="fade">
                                      <p:cBhvr>
                                        <p:cTn id="25" dur="500"/>
                                        <p:tgtEl>
                                          <p:spTgt spid="1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074"/>
                                        </p:tgtEl>
                                        <p:attrNameLst>
                                          <p:attrName>style.visibility</p:attrName>
                                        </p:attrNameLst>
                                      </p:cBhvr>
                                      <p:to>
                                        <p:strVal val="visible"/>
                                      </p:to>
                                    </p:set>
                                    <p:animEffect transition="in" filter="fade">
                                      <p:cBhvr>
                                        <p:cTn id="28"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3869320"/>
          </a:xfrm>
        </p:spPr>
        <p:txBody>
          <a:bodyPr/>
          <a:lstStyle/>
          <a:p>
            <a:pPr algn="just"/>
            <a:r>
              <a:rPr lang="en-US" sz="1000" dirty="0">
                <a:hlinkClick r:id="rId2"/>
              </a:rPr>
              <a:t>Use Streaming Ingestion to Azure Data Explorer with Azure Stream Analytics</a:t>
            </a:r>
            <a:endParaRPr lang="ru-RU" sz="1000" dirty="0"/>
          </a:p>
          <a:p>
            <a:pPr algn="just"/>
            <a:r>
              <a:rPr lang="en-US" sz="1000" b="1" dirty="0"/>
              <a:t>Azure Streaming Analytics </a:t>
            </a:r>
            <a:r>
              <a:rPr lang="en-US" sz="1000" dirty="0"/>
              <a:t>provides a streaming ingestion mode when writing to Azure Data Explorer, delivering latencies as low as less than ten seconds.</a:t>
            </a:r>
          </a:p>
          <a:p>
            <a:pPr algn="just"/>
            <a:r>
              <a:rPr lang="en-US" sz="1000" dirty="0"/>
              <a:t>Data Ingestion:</a:t>
            </a:r>
          </a:p>
          <a:p>
            <a:pPr algn="just"/>
            <a:r>
              <a:rPr lang="en-US" sz="1000" dirty="0"/>
              <a:t>Azure Data Explorer supports streaming ingestion and queued ingestion:</a:t>
            </a:r>
          </a:p>
          <a:p>
            <a:pPr marL="171450" indent="-171450" algn="just">
              <a:buFont typeface="Arial" panose="020B0604020202020204" pitchFamily="34" charset="0"/>
              <a:buChar char="•"/>
            </a:pPr>
            <a:r>
              <a:rPr lang="en-US" sz="1000" b="1" dirty="0"/>
              <a:t>Streaming ingestion: </a:t>
            </a:r>
            <a:r>
              <a:rPr lang="en-US" sz="1000" dirty="0"/>
              <a:t>This method ensures near-real-time latency for small sets of data per table. Data is ingested in micro batches from a streaming source, initially placed in the row store, and then transferred to column store extents. For more information, see Configure streaming ingestion.</a:t>
            </a:r>
          </a:p>
          <a:p>
            <a:pPr marL="171450" indent="-171450" algn="just">
              <a:buFont typeface="Arial" panose="020B0604020202020204" pitchFamily="34" charset="0"/>
              <a:buChar char="•"/>
            </a:pPr>
            <a:r>
              <a:rPr lang="en-US" sz="1000" b="1" dirty="0"/>
              <a:t>Queued ingestion: </a:t>
            </a:r>
            <a:r>
              <a:rPr lang="en-US" sz="1000" dirty="0"/>
              <a:t>This method is optimized for high ingestion throughput. Data is batched based on ingestion properties, with small batches then merged and optimized for fast query results. By default, the maximum queued values are 5 minutes, 1000 items, or a total size of 1 GB. The data size limit for a queued ingestion command is 6 GB. For more information, see Ingestion batching policy.</a:t>
            </a:r>
          </a:p>
          <a:p>
            <a:pPr algn="just"/>
            <a:r>
              <a:rPr lang="en-US" sz="1000" dirty="0"/>
              <a:t>Considering a streaming injection for:</a:t>
            </a:r>
          </a:p>
          <a:p>
            <a:pPr marL="171450" indent="-171450" algn="just">
              <a:buFont typeface="Arial" panose="020B0604020202020204" pitchFamily="34" charset="0"/>
              <a:buChar char="•"/>
            </a:pPr>
            <a:r>
              <a:rPr lang="en-US" sz="1000" dirty="0"/>
              <a:t>Latency of less than a few seconds is required.</a:t>
            </a:r>
          </a:p>
          <a:p>
            <a:pPr marL="171450" indent="-171450" algn="just">
              <a:buFont typeface="Arial" panose="020B0604020202020204" pitchFamily="34" charset="0"/>
              <a:buChar char="•"/>
            </a:pPr>
            <a:r>
              <a:rPr lang="en-US" sz="1000" dirty="0"/>
              <a:t>Optimize operational processing of many tables where the stream of data into each table is relatively small </a:t>
            </a:r>
          </a:p>
        </p:txBody>
      </p:sp>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Generally Available: Continuous model monitoring in Azure Machine Learning</a:t>
            </a:r>
            <a:endParaRPr lang="en-US" sz="1000" dirty="0"/>
          </a:p>
          <a:p>
            <a:pPr algn="just"/>
            <a:r>
              <a:rPr lang="en-US" sz="1000" b="1" dirty="0"/>
              <a:t>Model monitoring is a critical step in the machine learning lifecycle</a:t>
            </a:r>
            <a:r>
              <a:rPr lang="en-US" sz="1000" dirty="0"/>
              <a:t>. Azure Machine Learning customers can use model monitoring, now generally available, to </a:t>
            </a:r>
            <a:r>
              <a:rPr lang="en-US" sz="1000" b="1" dirty="0"/>
              <a:t>track model performance in production</a:t>
            </a:r>
            <a:r>
              <a:rPr lang="en-US" sz="1000" dirty="0"/>
              <a:t>, better-understand model behavior from both data science and operational perspectives and inform ongoing optimization for improved business value and compliance.</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211970"/>
          </a:xfrm>
        </p:spPr>
        <p:txBody>
          <a:bodyPr/>
          <a:lstStyle/>
          <a:p>
            <a:pPr algn="just"/>
            <a:r>
              <a:rPr lang="en-US" sz="1000" b="1" dirty="0">
                <a:latin typeface="+mj-lt"/>
              </a:rPr>
              <a:t>Azure Verified Modules provides two types of modules: Resource and Pattern modules.</a:t>
            </a:r>
          </a:p>
          <a:p>
            <a:pPr algn="just"/>
            <a:r>
              <a:rPr lang="en-US" sz="1000" b="1" dirty="0">
                <a:latin typeface="+mj-lt"/>
              </a:rPr>
              <a:t>AVM modules are used to deploy Azure resources </a:t>
            </a:r>
            <a:r>
              <a:rPr lang="en-US" sz="1000" dirty="0">
                <a:latin typeface="+mj-lt"/>
              </a:rPr>
              <a:t>and their extensions, as well as reusable architectural patterns consistently.</a:t>
            </a:r>
          </a:p>
          <a:p>
            <a:pPr algn="just"/>
            <a:r>
              <a:rPr lang="en-US" sz="1000" dirty="0">
                <a:latin typeface="+mj-lt"/>
              </a:rPr>
              <a:t>Modules are composable building blocks that encapsulate groups of resources dedicated to one task.</a:t>
            </a:r>
          </a:p>
          <a:p>
            <a:pPr marL="171450" indent="-171450" algn="just">
              <a:buFont typeface="Arial" panose="020B0604020202020204" pitchFamily="34" charset="0"/>
              <a:buChar char="•"/>
            </a:pPr>
            <a:r>
              <a:rPr lang="en-US" sz="1000" dirty="0">
                <a:latin typeface="+mj-lt"/>
              </a:rPr>
              <a:t>Flexible, generalized, multi-purpose</a:t>
            </a:r>
          </a:p>
          <a:p>
            <a:pPr marL="171450" indent="-171450" algn="just">
              <a:buFont typeface="Arial" panose="020B0604020202020204" pitchFamily="34" charset="0"/>
              <a:buChar char="•"/>
            </a:pPr>
            <a:r>
              <a:rPr lang="en-US" sz="1000" dirty="0">
                <a:latin typeface="+mj-lt"/>
              </a:rPr>
              <a:t>Integrates child resources</a:t>
            </a:r>
          </a:p>
          <a:p>
            <a:pPr marL="171450" indent="-171450" algn="just">
              <a:buFont typeface="Arial" panose="020B0604020202020204" pitchFamily="34" charset="0"/>
              <a:buChar char="•"/>
            </a:pPr>
            <a:r>
              <a:rPr lang="en-US" sz="1000" dirty="0">
                <a:latin typeface="+mj-lt"/>
              </a:rPr>
              <a:t>Integrates extension resources</a:t>
            </a:r>
          </a:p>
          <a:p>
            <a:pPr algn="just"/>
            <a:r>
              <a:rPr lang="en-US" sz="1000" dirty="0">
                <a:latin typeface="+mj-lt"/>
              </a:rPr>
              <a:t>AVM improves code quality and provides a unified customer experience.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298450" y="685800"/>
            <a:ext cx="3955312" cy="3774069"/>
          </a:xfrm>
        </p:spPr>
        <p:txBody>
          <a:bodyPr/>
          <a:lstStyle/>
          <a:p>
            <a:pPr algn="just"/>
            <a:r>
              <a:rPr lang="en-US" sz="1000" dirty="0">
                <a:hlinkClick r:id="rId2"/>
              </a:rPr>
              <a:t>Azure Verified Modules</a:t>
            </a:r>
            <a:endParaRPr lang="en-US" sz="1000" dirty="0"/>
          </a:p>
          <a:p>
            <a:pPr algn="just"/>
            <a:r>
              <a:rPr lang="en-US" sz="1000" b="1" dirty="0"/>
              <a:t>Azure Verified Modules (AVM) </a:t>
            </a:r>
            <a:r>
              <a:rPr lang="en-US" sz="1000" dirty="0"/>
              <a:t>is an initiative to consolidate and set the standards for what a good Infrastructure-as-Code module looks like.</a:t>
            </a:r>
          </a:p>
          <a:p>
            <a:pPr algn="just"/>
            <a:r>
              <a:rPr lang="en-US" sz="1000" b="1" dirty="0"/>
              <a:t>Modules will then align to these standards, across languages </a:t>
            </a:r>
            <a:r>
              <a:rPr lang="en-US" sz="1000" dirty="0"/>
              <a:t>(Bicep, Terraform etc.) and will then be classified as AVMs and available from their respective language specific registries.</a:t>
            </a:r>
          </a:p>
          <a:p>
            <a:pPr algn="just"/>
            <a:r>
              <a:rPr lang="en-US" sz="1000" b="1" dirty="0"/>
              <a:t>AVM is a common code base, a toolkit for our Customers, </a:t>
            </a:r>
            <a:r>
              <a:rPr lang="en-US" sz="1000" dirty="0"/>
              <a:t>our Partners, and Microsoft. It’s a community driven aspiration, inside and outside of Microsoft.</a:t>
            </a:r>
          </a:p>
          <a:p>
            <a:pPr algn="just"/>
            <a:r>
              <a:rPr lang="en-US" sz="1000" b="1" dirty="0"/>
              <a:t>Azure Verified Modules enable and accelerate </a:t>
            </a:r>
            <a:r>
              <a:rPr lang="en-US" sz="1000" dirty="0"/>
              <a:t>consistent solution development and delivery of cloud-native or migrated applications and their supporting infrastructure by codifying Microsoft guidance (WAF), with best practice configurations.</a:t>
            </a:r>
          </a:p>
        </p:txBody>
      </p:sp>
      <p:pic>
        <p:nvPicPr>
          <p:cNvPr id="2052" name="Picture 4">
            <a:extLst>
              <a:ext uri="{FF2B5EF4-FFF2-40B4-BE49-F238E27FC236}">
                <a16:creationId xmlns:a16="http://schemas.microsoft.com/office/drawing/2014/main" id="{F68D5E51-1B6E-CDD7-9D88-A05B52958E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6065" y="3134729"/>
            <a:ext cx="1400081" cy="1498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770AF30-93F7-6B83-54B7-976E06F53D1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9575" y="2924767"/>
            <a:ext cx="2293938" cy="1918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54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2"/>
              </a:rPr>
              <a:t>Generally available: Up to 50 test fail criteria in Azure Load Testing</a:t>
            </a:r>
            <a:endParaRPr lang="ru-RU" sz="1000" dirty="0"/>
          </a:p>
          <a:p>
            <a:pPr algn="just"/>
            <a:r>
              <a:rPr lang="en-US" sz="1000" dirty="0"/>
              <a:t>Azure Load Testing now supports specifying up to 50 test fail criteria in load tests. This allows to easily set up multiple failure thresholds across several requests and metrics.</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4066170"/>
          </a:xfrm>
        </p:spPr>
        <p:txBody>
          <a:bodyPr/>
          <a:lstStyle/>
          <a:p>
            <a:pPr algn="just"/>
            <a:r>
              <a:rPr lang="en-US" sz="1000" dirty="0">
                <a:latin typeface="+mj-lt"/>
                <a:hlinkClick r:id="rId2"/>
              </a:rPr>
              <a:t>Public Preview: Azure API Center – January Updates</a:t>
            </a:r>
            <a:endParaRPr lang="en-US" sz="1000" dirty="0">
              <a:latin typeface="+mj-lt"/>
            </a:endParaRPr>
          </a:p>
          <a:p>
            <a:pPr algn="just"/>
            <a:r>
              <a:rPr lang="en-US" sz="1000" dirty="0">
                <a:latin typeface="+mj-lt"/>
              </a:rPr>
              <a:t>Azure API Center is one-stop solution for inventorying and managing organization’s APIs. In this update, MS </a:t>
            </a:r>
            <a:r>
              <a:rPr lang="en-US" sz="1000" dirty="0" err="1">
                <a:latin typeface="+mj-lt"/>
              </a:rPr>
              <a:t>intoruced</a:t>
            </a:r>
            <a:r>
              <a:rPr lang="en-US" sz="1000" dirty="0">
                <a:latin typeface="+mj-lt"/>
              </a:rPr>
              <a:t> new features and improvements to help discover, reuse, and consume APIs more easily and efficiently. </a:t>
            </a:r>
          </a:p>
          <a:p>
            <a:pPr marL="171450" indent="-171450" algn="just">
              <a:buFont typeface="Arial" panose="020B0604020202020204" pitchFamily="34" charset="0"/>
              <a:buChar char="•"/>
            </a:pPr>
            <a:r>
              <a:rPr lang="en-US" sz="1000" b="1" dirty="0">
                <a:latin typeface="+mj-lt"/>
              </a:rPr>
              <a:t>API Center portal: </a:t>
            </a:r>
            <a:r>
              <a:rPr lang="en-US" sz="1000" dirty="0">
                <a:latin typeface="+mj-lt"/>
              </a:rPr>
              <a:t>This is an automatically generated website that showcases APIs and provides a web-based experience for discovering and consuming APIs</a:t>
            </a:r>
          </a:p>
          <a:p>
            <a:pPr marL="171450" indent="-171450" algn="just">
              <a:buFont typeface="Arial" panose="020B0604020202020204" pitchFamily="34" charset="0"/>
              <a:buChar char="•"/>
            </a:pPr>
            <a:r>
              <a:rPr lang="en-US" sz="1000" b="1" dirty="0">
                <a:latin typeface="+mj-lt"/>
              </a:rPr>
              <a:t>CLI extension for Azure API Center: </a:t>
            </a:r>
            <a:r>
              <a:rPr lang="en-US" sz="1000" dirty="0">
                <a:latin typeface="+mj-lt"/>
              </a:rPr>
              <a:t>With the new Azure CLI extension for API Center, it is possible to manage APIs from the command line. </a:t>
            </a:r>
          </a:p>
          <a:p>
            <a:pPr marL="171450" indent="-171450" algn="just">
              <a:buFont typeface="Arial" panose="020B0604020202020204" pitchFamily="34" charset="0"/>
              <a:buChar char="•"/>
            </a:pPr>
            <a:r>
              <a:rPr lang="en-US" sz="1000" b="1" dirty="0">
                <a:latin typeface="+mj-lt"/>
              </a:rPr>
              <a:t>Import APIs from Azure API Management via CLI: </a:t>
            </a:r>
            <a:r>
              <a:rPr lang="en-US" sz="1000" dirty="0">
                <a:latin typeface="+mj-lt"/>
              </a:rPr>
              <a:t>The latest CLI extension release lets import APIs from multiple Azure API Management instances. </a:t>
            </a:r>
          </a:p>
          <a:p>
            <a:pPr marL="171450" indent="-171450" algn="just">
              <a:buFont typeface="Arial" panose="020B0604020202020204" pitchFamily="34" charset="0"/>
              <a:buChar char="•"/>
            </a:pPr>
            <a:r>
              <a:rPr lang="en-US" sz="1000" b="1" dirty="0">
                <a:latin typeface="+mj-lt"/>
              </a:rPr>
              <a:t>Visual Studio Code extension: </a:t>
            </a:r>
            <a:r>
              <a:rPr lang="en-US" sz="1000" dirty="0">
                <a:latin typeface="+mj-lt"/>
              </a:rPr>
              <a:t>It is now possible to discover and test APIs from within Visual Studio Code, the popular code editor and development environment. You can see a list of all your APIs, quickly explore API documentation, and generate SDKs for various languages and platforms.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3774069"/>
          </a:xfrm>
        </p:spPr>
        <p:txBody>
          <a:bodyPr/>
          <a:lstStyle/>
          <a:p>
            <a:pPr algn="just"/>
            <a:r>
              <a:rPr lang="en-US" sz="1000" dirty="0">
                <a:hlinkClick r:id="rId3"/>
              </a:rPr>
              <a:t>Support for log alert rules that use cross-workspace queries with resource names or qualified name identifiers will be retired on 31 May 2024</a:t>
            </a:r>
            <a:endParaRPr lang="en-US" sz="1000" dirty="0"/>
          </a:p>
          <a:p>
            <a:pPr algn="just"/>
            <a:r>
              <a:rPr lang="en-US" sz="1000" dirty="0"/>
              <a:t>As </a:t>
            </a:r>
            <a:r>
              <a:rPr lang="en-US" sz="1000" b="1" dirty="0"/>
              <a:t>of May 31, 2024, log alert rules </a:t>
            </a:r>
            <a:r>
              <a:rPr lang="en-US" sz="1000" dirty="0"/>
              <a:t>will no longer support cross-workspace queries that use resource names or qualified name identifiers.</a:t>
            </a:r>
          </a:p>
          <a:p>
            <a:pPr algn="just"/>
            <a:r>
              <a:rPr lang="en-US" sz="1000" b="1" dirty="0"/>
              <a:t>Alert rules created in the Azure portal </a:t>
            </a:r>
            <a:r>
              <a:rPr lang="en-US" sz="1000" dirty="0"/>
              <a:t>or using the Scheduled Query Rules API version 2023-03-15-preview, using resource names (e.g. workspaces('</a:t>
            </a:r>
            <a:r>
              <a:rPr lang="en-US" sz="1000" dirty="0" err="1"/>
              <a:t>AIFabrikamDemo</a:t>
            </a:r>
            <a:r>
              <a:rPr lang="en-US" sz="1000" dirty="0"/>
              <a:t>')) or qualified names (&lt;</a:t>
            </a:r>
            <a:r>
              <a:rPr lang="en-US" sz="1000" dirty="0" err="1"/>
              <a:t>subscriptionName</a:t>
            </a:r>
            <a:r>
              <a:rPr lang="en-US" sz="1000" dirty="0"/>
              <a:t>&gt;/&lt;</a:t>
            </a:r>
            <a:r>
              <a:rPr lang="en-US" sz="1000" dirty="0" err="1"/>
              <a:t>resourceGroup</a:t>
            </a:r>
            <a:r>
              <a:rPr lang="en-US" sz="1000" dirty="0"/>
              <a:t>&gt;/&lt;</a:t>
            </a:r>
            <a:r>
              <a:rPr lang="en-US" sz="1000" dirty="0" err="1"/>
              <a:t>workspaceName</a:t>
            </a:r>
            <a:r>
              <a:rPr lang="en-US" sz="1000" dirty="0"/>
              <a:t>&gt;) patterns in cross-resource queries will not be supported.</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Azure Virtual Network Manager security admin rule generally available in 30 regions</a:t>
            </a:r>
            <a:endParaRPr lang="en-US" sz="1000" dirty="0">
              <a:latin typeface="+mj-lt"/>
            </a:endParaRPr>
          </a:p>
          <a:p>
            <a:r>
              <a:rPr lang="en-US" sz="1000" b="1" dirty="0">
                <a:latin typeface="+mj-lt"/>
              </a:rPr>
              <a:t>Azure Virtual Network Manager's </a:t>
            </a:r>
            <a:r>
              <a:rPr lang="en-US" sz="1000" dirty="0">
                <a:latin typeface="+mj-lt"/>
              </a:rPr>
              <a:t>security admin rule configuration</a:t>
            </a:r>
            <a:r>
              <a:rPr lang="en-US" sz="1000" b="1" dirty="0">
                <a:latin typeface="+mj-lt"/>
              </a:rPr>
              <a:t> feature is now generally available (GA) in 30 regions</a:t>
            </a:r>
            <a:r>
              <a:rPr lang="en-US" sz="1000" dirty="0">
                <a:latin typeface="+mj-lt"/>
              </a:rPr>
              <a:t>. </a:t>
            </a:r>
          </a:p>
          <a:p>
            <a:r>
              <a:rPr lang="en-US" sz="1000" dirty="0">
                <a:latin typeface="+mj-lt"/>
              </a:rPr>
              <a:t>This feature lets enforce security policies for </a:t>
            </a:r>
            <a:r>
              <a:rPr lang="en-US" sz="1000" b="1" dirty="0">
                <a:latin typeface="+mj-lt"/>
              </a:rPr>
              <a:t>virtual networks (</a:t>
            </a:r>
            <a:r>
              <a:rPr lang="en-US" sz="1000" b="1" dirty="0" err="1">
                <a:latin typeface="+mj-lt"/>
              </a:rPr>
              <a:t>VNets</a:t>
            </a:r>
            <a:r>
              <a:rPr lang="en-US" sz="1000" b="1" dirty="0">
                <a:latin typeface="+mj-lt"/>
              </a:rPr>
              <a:t>) at scale across subscriptions and regions globally</a:t>
            </a:r>
            <a:r>
              <a:rPr lang="en-US" sz="1000" dirty="0">
                <a:latin typeface="+mj-lt"/>
              </a:rPr>
              <a:t>. These rules will be evaluated before network security groups (NSGs), ensuring standardized security enforcement. They help prevent potential misconfigurations and oversights, making sure that critical services run without interruption and that network owners adhere to company policies.</a:t>
            </a:r>
          </a:p>
          <a:p>
            <a:r>
              <a:rPr lang="en-US" sz="1000" b="1" dirty="0">
                <a:latin typeface="+mj-lt"/>
              </a:rPr>
              <a:t>Security admin rules </a:t>
            </a:r>
            <a:r>
              <a:rPr lang="en-US" sz="1000" dirty="0">
                <a:latin typeface="+mj-lt"/>
              </a:rPr>
              <a:t>allow users to manage security efficiently, reducing operational complexities. They also offer a default setting to avoid errors or oversights in setting up NSGs. As such, users can simplify and enhance their network security for their growing network environments.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Azure Virtual Network Manager topology view now generally available</a:t>
            </a:r>
            <a:endParaRPr lang="en-US" sz="1000" dirty="0"/>
          </a:p>
          <a:p>
            <a:pPr algn="just"/>
            <a:r>
              <a:rPr lang="en-US" sz="1000" b="1" dirty="0"/>
              <a:t>Azure Virtual Network Manager (AVNM) topology </a:t>
            </a:r>
            <a:r>
              <a:rPr lang="en-US" sz="1000" dirty="0"/>
              <a:t>view is now generally available.</a:t>
            </a:r>
          </a:p>
          <a:p>
            <a:pPr algn="just"/>
            <a:r>
              <a:rPr lang="en-US" sz="1000" dirty="0"/>
              <a:t>AVNM is a highly scalable and available network management solution that allows to simplify network management across subscriptions globally. </a:t>
            </a:r>
            <a:r>
              <a:rPr lang="en-US" sz="1000" b="1" dirty="0"/>
              <a:t>Azure Resource Topology (ART</a:t>
            </a:r>
            <a:r>
              <a:rPr lang="en-US" sz="1000" dirty="0"/>
              <a:t>) allows to visualize the resources in network – collaborating with </a:t>
            </a:r>
            <a:r>
              <a:rPr lang="en-US" sz="1000" b="1" dirty="0"/>
              <a:t>AVNM results </a:t>
            </a:r>
            <a:r>
              <a:rPr lang="en-US" sz="1000" dirty="0"/>
              <a:t>in a topology view contextualized by AVNM connectivity configurations.</a:t>
            </a:r>
          </a:p>
          <a:p>
            <a:pPr algn="just"/>
            <a:r>
              <a:rPr lang="en-US" sz="1000" dirty="0"/>
              <a:t>With topology view, it is possible to visualize the </a:t>
            </a:r>
            <a:r>
              <a:rPr lang="en-US" sz="1000" b="1" dirty="0"/>
              <a:t>connectivity you’re establishing during and after creation of AVNM connectivity configuration</a:t>
            </a:r>
            <a:r>
              <a:rPr lang="en-US" sz="1000" dirty="0"/>
              <a:t>, providing confidence in the topology want to deploy. Topology view displays the connectivity among </a:t>
            </a:r>
            <a:r>
              <a:rPr lang="en-US" sz="1000" b="1" dirty="0"/>
              <a:t>AVNM network groups </a:t>
            </a:r>
            <a:r>
              <a:rPr lang="en-US" sz="1000" dirty="0"/>
              <a:t>and virtual networks (</a:t>
            </a:r>
            <a:r>
              <a:rPr lang="en-US" sz="1000" dirty="0" err="1"/>
              <a:t>VNets</a:t>
            </a:r>
            <a:r>
              <a:rPr lang="en-US" sz="1000" dirty="0"/>
              <a:t>), and lets dive into the more granular connectivity established among network groups’ member </a:t>
            </a:r>
            <a:r>
              <a:rPr lang="en-US" sz="1000" dirty="0" err="1"/>
              <a:t>VNets</a:t>
            </a:r>
            <a:r>
              <a:rPr lang="en-US" sz="1000" dirty="0"/>
              <a:t> from a global perspective.</a:t>
            </a:r>
          </a:p>
        </p:txBody>
      </p:sp>
    </p:spTree>
    <p:extLst>
      <p:ext uri="{BB962C8B-B14F-4D97-AF65-F5344CB8AC3E}">
        <p14:creationId xmlns:p14="http://schemas.microsoft.com/office/powerpoint/2010/main" val="30085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716670"/>
          </a:xfrm>
        </p:spPr>
        <p:txBody>
          <a:bodyPr/>
          <a:lstStyle/>
          <a:p>
            <a:pPr algn="just"/>
            <a:r>
              <a:rPr lang="en-US" sz="1000" dirty="0">
                <a:latin typeface="+mj-lt"/>
                <a:hlinkClick r:id="rId2"/>
              </a:rPr>
              <a:t>Preview: Selectable search parameter capability for the FHIR service in Azure Health Data Services</a:t>
            </a:r>
            <a:endParaRPr lang="en-US" sz="1000" dirty="0">
              <a:latin typeface="+mj-lt"/>
            </a:endParaRPr>
          </a:p>
          <a:p>
            <a:pPr algn="just"/>
            <a:r>
              <a:rPr lang="en-US" sz="1000" dirty="0">
                <a:latin typeface="+mj-lt"/>
              </a:rPr>
              <a:t>MS announced that the </a:t>
            </a:r>
            <a:r>
              <a:rPr lang="en-US" sz="1000" b="1" dirty="0">
                <a:latin typeface="+mj-lt"/>
              </a:rPr>
              <a:t>selectable search parameter </a:t>
            </a:r>
            <a:r>
              <a:rPr lang="en-US" sz="1000" dirty="0">
                <a:latin typeface="+mj-lt"/>
              </a:rPr>
              <a:t>capability for the </a:t>
            </a:r>
            <a:r>
              <a:rPr lang="en-US" sz="1000" b="1" dirty="0">
                <a:latin typeface="+mj-lt"/>
              </a:rPr>
              <a:t>FHIR service in Azure Health Data Services is available for preview</a:t>
            </a:r>
            <a:r>
              <a:rPr lang="en-US" sz="1000" dirty="0">
                <a:latin typeface="+mj-lt"/>
              </a:rPr>
              <a:t>. This capability allows to tailor and enhance searches on </a:t>
            </a:r>
            <a:r>
              <a:rPr lang="en-US" sz="1000" b="1" dirty="0">
                <a:latin typeface="+mj-lt"/>
              </a:rPr>
              <a:t>FHIR resources</a:t>
            </a:r>
            <a:r>
              <a:rPr lang="en-US" sz="1000" dirty="0">
                <a:latin typeface="+mj-lt"/>
              </a:rPr>
              <a:t>. It is possible to choose which inbuilt search parameters to enable or disable for the FHIR service according to unique requirements. By enabling only, the search parameters it is possible to store more FHIR resources and potentially improve performance of </a:t>
            </a:r>
            <a:r>
              <a:rPr lang="en-US" sz="1000" b="1" dirty="0">
                <a:latin typeface="+mj-lt"/>
              </a:rPr>
              <a:t>FHIR search queries.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342020"/>
          </a:xfrm>
        </p:spPr>
        <p:txBody>
          <a:bodyPr/>
          <a:lstStyle/>
          <a:p>
            <a:pPr algn="just"/>
            <a:r>
              <a:rPr lang="en-US" sz="1000" dirty="0">
                <a:hlinkClick r:id="rId3"/>
              </a:rPr>
              <a:t>Advanced Certificate-Based Authentication Configuration in Conditional Access</a:t>
            </a:r>
            <a:endParaRPr lang="en-US" sz="1000" dirty="0"/>
          </a:p>
          <a:p>
            <a:pPr algn="just"/>
            <a:r>
              <a:rPr lang="en-US" sz="1000" dirty="0"/>
              <a:t>Now it is possible to allow access to specific resources based on the </a:t>
            </a:r>
            <a:r>
              <a:rPr lang="en-US" sz="1000" b="1" dirty="0"/>
              <a:t>certificate Issuer </a:t>
            </a:r>
            <a:r>
              <a:rPr lang="en-US" sz="1000" dirty="0"/>
              <a:t>or </a:t>
            </a:r>
            <a:r>
              <a:rPr lang="en-US" sz="1000" b="1" dirty="0"/>
              <a:t>Policy Object Identifiers (OIDs) properties.</a:t>
            </a:r>
          </a:p>
          <a:p>
            <a:pPr algn="just"/>
            <a:r>
              <a:rPr lang="en-US" sz="1000" dirty="0"/>
              <a:t>Authentication strength capability in </a:t>
            </a:r>
            <a:r>
              <a:rPr lang="en-US" sz="1000" b="1" dirty="0"/>
              <a:t>Conditional Access</a:t>
            </a:r>
            <a:r>
              <a:rPr lang="en-US" sz="1000" dirty="0"/>
              <a:t>, allows to create a custom authentication strength policy, with advanced CBA options to allow access based on </a:t>
            </a:r>
            <a:r>
              <a:rPr lang="en-US" sz="1000" b="1" dirty="0"/>
              <a:t>certificate issuer </a:t>
            </a:r>
            <a:r>
              <a:rPr lang="en-US" sz="1000" dirty="0"/>
              <a:t>or </a:t>
            </a:r>
            <a:r>
              <a:rPr lang="en-US" sz="1000" b="1" dirty="0"/>
              <a:t>policy OIDs.</a:t>
            </a:r>
          </a:p>
          <a:p>
            <a:pPr algn="just"/>
            <a:endParaRPr lang="en-US" sz="1000" dirty="0"/>
          </a:p>
        </p:txBody>
      </p:sp>
      <p:pic>
        <p:nvPicPr>
          <p:cNvPr id="1026" name="Picture 2" descr="thumbnail image 1 captioned Figure 1: Authentication strength - advanced CBA options">
            <a:extLst>
              <a:ext uri="{FF2B5EF4-FFF2-40B4-BE49-F238E27FC236}">
                <a16:creationId xmlns:a16="http://schemas.microsoft.com/office/drawing/2014/main" id="{1BD66A38-B605-B885-8B16-DA192DFCC0F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2667" y="2241549"/>
            <a:ext cx="3995545" cy="2387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FB5F9FD-C5FF-CA6B-BEC6-F7D1CF1ADCA3}"/>
              </a:ext>
            </a:extLst>
          </p:cNvPr>
          <p:cNvPicPr>
            <a:picLocks noChangeAspect="1"/>
          </p:cNvPicPr>
          <p:nvPr/>
        </p:nvPicPr>
        <p:blipFill>
          <a:blip r:embed="rId5"/>
          <a:stretch>
            <a:fillRect/>
          </a:stretch>
        </p:blipFill>
        <p:spPr>
          <a:xfrm>
            <a:off x="4730460" y="2383418"/>
            <a:ext cx="4068354" cy="2245731"/>
          </a:xfrm>
          <a:prstGeom prst="rect">
            <a:avLst/>
          </a:prstGeom>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SMB alternative ports now supported in Windows Insider</a:t>
            </a:r>
            <a:endParaRPr lang="en-US" sz="1000" dirty="0"/>
          </a:p>
          <a:p>
            <a:pPr algn="just"/>
            <a:r>
              <a:rPr lang="en-US" sz="1000" dirty="0"/>
              <a:t>Starting with </a:t>
            </a:r>
            <a:r>
              <a:rPr lang="en-US" sz="1000" b="1" dirty="0"/>
              <a:t>Windows 11 Insider preview Build 25992 (Canary) </a:t>
            </a:r>
            <a:r>
              <a:rPr lang="en-US" sz="1000" dirty="0"/>
              <a:t>and </a:t>
            </a:r>
            <a:r>
              <a:rPr lang="en-US" sz="1000" b="1" dirty="0"/>
              <a:t>Windows Server Preview Build 25997</a:t>
            </a:r>
            <a:r>
              <a:rPr lang="en-US" sz="1000" dirty="0"/>
              <a:t>, the </a:t>
            </a:r>
            <a:r>
              <a:rPr lang="en-US" sz="1000" b="1" dirty="0"/>
              <a:t>SMB client now supports connecting to an SMB server over TCP, QUIC, or RDMA </a:t>
            </a:r>
            <a:r>
              <a:rPr lang="en-US" sz="1000" dirty="0"/>
              <a:t>using alternative network ports. </a:t>
            </a:r>
          </a:p>
          <a:p>
            <a:pPr marL="171450" indent="-171450" algn="just">
              <a:buFont typeface="Arial" panose="020B0604020202020204" pitchFamily="34" charset="0"/>
              <a:buChar char="•"/>
            </a:pPr>
            <a:r>
              <a:rPr lang="en-US" sz="1000" dirty="0"/>
              <a:t>MB server in Windows has required inbound connections using the IANA-registered </a:t>
            </a:r>
            <a:r>
              <a:rPr lang="en-US" sz="1000" b="1" dirty="0"/>
              <a:t>port TCP/445 for decades</a:t>
            </a:r>
            <a:r>
              <a:rPr lang="en-US" sz="1000" dirty="0"/>
              <a:t>, and the SMB TCP client has only supported connecting outbound to that TCP port. The newer SMB over QUIC protocol requires the QUIC-mandated UDP/443, both for server and client. Until now these were hard-coded and unalterable.</a:t>
            </a:r>
          </a:p>
          <a:p>
            <a:pPr marL="171450" indent="-171450" algn="just">
              <a:buFont typeface="Arial" panose="020B0604020202020204" pitchFamily="34" charset="0"/>
              <a:buChar char="•"/>
            </a:pPr>
            <a:r>
              <a:rPr lang="en-US" sz="1000" dirty="0"/>
              <a:t>It is now possible to connect </a:t>
            </a:r>
            <a:r>
              <a:rPr lang="en-US" sz="1000" b="1" dirty="0"/>
              <a:t>to alternative TCP, QUIC, and RDMA ports </a:t>
            </a:r>
            <a:r>
              <a:rPr lang="en-US" sz="1000" dirty="0"/>
              <a:t>with the SMB client as long as the SMB server supports listening on that port and has been configured to do so. </a:t>
            </a:r>
          </a:p>
        </p:txBody>
      </p:sp>
    </p:spTree>
    <p:extLst>
      <p:ext uri="{BB962C8B-B14F-4D97-AF65-F5344CB8AC3E}">
        <p14:creationId xmlns:p14="http://schemas.microsoft.com/office/powerpoint/2010/main" val="89670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8559800" cy="3774069"/>
          </a:xfrm>
        </p:spPr>
        <p:txBody>
          <a:bodyPr/>
          <a:lstStyle/>
          <a:p>
            <a:pPr algn="just"/>
            <a:r>
              <a:rPr lang="en-US" sz="1000" dirty="0">
                <a:hlinkClick r:id="rId2"/>
              </a:rPr>
              <a:t>Improved exports experience</a:t>
            </a:r>
            <a:endParaRPr lang="en-US" sz="1000" dirty="0"/>
          </a:p>
          <a:p>
            <a:pPr algn="just"/>
            <a:r>
              <a:rPr lang="en-US" sz="1000" dirty="0"/>
              <a:t>MS improved </a:t>
            </a:r>
            <a:r>
              <a:rPr lang="en-US" sz="1000" b="1" dirty="0"/>
              <a:t>exports experience design</a:t>
            </a:r>
            <a:r>
              <a:rPr lang="ru-RU" sz="1000" b="1" dirty="0"/>
              <a:t> </a:t>
            </a:r>
            <a:r>
              <a:rPr lang="en-US" sz="1000" dirty="0"/>
              <a:t>with automatic exports of </a:t>
            </a:r>
            <a:r>
              <a:rPr lang="en-US" sz="1000" b="1" dirty="0"/>
              <a:t>additional cost-impacting datasets</a:t>
            </a:r>
            <a:r>
              <a:rPr lang="en-US" sz="1000" dirty="0"/>
              <a:t>.</a:t>
            </a:r>
          </a:p>
          <a:p>
            <a:pPr algn="just"/>
            <a:r>
              <a:rPr lang="en-US" sz="1000" dirty="0"/>
              <a:t>It is now possible </a:t>
            </a:r>
            <a:r>
              <a:rPr lang="en-US" sz="1000" b="1" dirty="0"/>
              <a:t>to export additional datasets</a:t>
            </a:r>
            <a:r>
              <a:rPr lang="en-US" sz="1000" dirty="0"/>
              <a:t>, including price sheets, reservation recommendations, reservation details, and reservation transactions. Furthermore, it is possible to download cost and usage details using the open-source </a:t>
            </a:r>
            <a:r>
              <a:rPr lang="en-US" sz="1000" b="1" dirty="0"/>
              <a:t>FinOps Open Cost and Usage Specification (FOCUS) </a:t>
            </a:r>
            <a:r>
              <a:rPr lang="en-US" sz="1000" dirty="0"/>
              <a:t>format, which combines actual and amortized costs and reduces data processing times and storage and compute costs.   </a:t>
            </a:r>
          </a:p>
        </p:txBody>
      </p:sp>
      <p:pic>
        <p:nvPicPr>
          <p:cNvPr id="2050" name="Picture 2">
            <a:extLst>
              <a:ext uri="{FF2B5EF4-FFF2-40B4-BE49-F238E27FC236}">
                <a16:creationId xmlns:a16="http://schemas.microsoft.com/office/drawing/2014/main" id="{A7B5BF06-7B7B-9BE6-EEA4-6E5779C3FB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7348" y="1843844"/>
            <a:ext cx="6032151" cy="3126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Covers</Template>
  <TotalTime>2156</TotalTime>
  <Words>6136</Words>
  <Application>Microsoft Office PowerPoint</Application>
  <PresentationFormat>On-screen Show (16:9)</PresentationFormat>
  <Paragraphs>306</Paragraphs>
  <Slides>41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Human Sans Regular</vt:lpstr>
      <vt:lpstr>Continuum Theme</vt:lpstr>
      <vt:lpstr>Azure Times #104</vt:lpstr>
      <vt:lpstr>PowerPoint Presentation</vt:lpstr>
      <vt:lpstr>Networking Updates</vt:lpstr>
      <vt:lpstr>Networking Updates</vt:lpstr>
      <vt:lpstr>PowerPoint Presentation</vt:lpstr>
      <vt:lpstr>Security &amp; Identity Updates</vt:lpstr>
      <vt:lpstr>Security &amp; Identity Updates</vt:lpstr>
      <vt:lpstr>PowerPoint Presentation</vt:lpstr>
      <vt:lpstr>Management &amp; Governance Updates</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Compute Updates</vt:lpstr>
      <vt:lpstr>Compute Updates</vt:lpstr>
      <vt:lpstr>Management &amp; Governance Updates</vt:lpstr>
      <vt:lpstr>Management &amp; Governance Updates</vt:lpstr>
      <vt:lpstr>Management &amp; Governance Updates</vt:lpstr>
      <vt:lpstr>PowerPoint Presentation</vt:lpstr>
      <vt:lpstr>Storage &amp; Data Updates</vt:lpstr>
      <vt:lpstr>Storage &amp; Data Updates</vt:lpstr>
      <vt:lpstr>PowerPoint Presentation</vt:lpstr>
      <vt:lpstr>Databases Updates</vt:lpstr>
      <vt:lpstr>Databases Updates</vt:lpstr>
      <vt:lpstr>Databases Updates</vt:lpstr>
      <vt:lpstr>Databases Updates</vt:lpstr>
      <vt:lpstr>PowerPoint Presentation</vt:lpstr>
      <vt:lpstr>Integration Updates</vt:lpstr>
      <vt:lpstr>PowerPoint Presentation</vt:lpstr>
      <vt:lpstr>ML &amp; AI &amp; IOT Updates</vt:lpstr>
      <vt:lpstr>PowerPoint Presentation</vt:lpstr>
      <vt:lpstr>DevOps &amp; IaC &amp; Automation</vt:lpstr>
      <vt:lpstr>DevOps &amp; IaC &amp; Automation</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290</cp:revision>
  <dcterms:created xsi:type="dcterms:W3CDTF">2018-01-26T19:23:30Z</dcterms:created>
  <dcterms:modified xsi:type="dcterms:W3CDTF">2024-02-06T16:48:24Z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