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4"/>
  </p:notesMasterIdLst>
  <p:handoutMasterIdLst>
    <p:handoutMasterId r:id="rId35"/>
  </p:handoutMasterIdLst>
  <p:sldIdLst>
    <p:sldId id="2142532340" r:id="rId5"/>
    <p:sldId id="2146847045" r:id="rId6"/>
    <p:sldId id="10657" r:id="rId7"/>
    <p:sldId id="2146847046" r:id="rId8"/>
    <p:sldId id="2146847089" r:id="rId9"/>
    <p:sldId id="2146847048" r:id="rId10"/>
    <p:sldId id="2146847049" r:id="rId11"/>
    <p:sldId id="2146847092" r:id="rId12"/>
    <p:sldId id="2146847093" r:id="rId13"/>
    <p:sldId id="2146847050" r:id="rId14"/>
    <p:sldId id="2146847096" r:id="rId15"/>
    <p:sldId id="2146847097" r:id="rId16"/>
    <p:sldId id="2146847099" r:id="rId17"/>
    <p:sldId id="2146847098" r:id="rId18"/>
    <p:sldId id="2146847051" r:id="rId19"/>
    <p:sldId id="2146847119" r:id="rId20"/>
    <p:sldId id="2146847054" r:id="rId21"/>
    <p:sldId id="2146847103" r:id="rId22"/>
    <p:sldId id="2146847105" r:id="rId23"/>
    <p:sldId id="2146847106" r:id="rId24"/>
    <p:sldId id="2146847056" r:id="rId25"/>
    <p:sldId id="2146847107" r:id="rId26"/>
    <p:sldId id="2146847062" r:id="rId27"/>
    <p:sldId id="2146847115" r:id="rId28"/>
    <p:sldId id="2146847116" r:id="rId29"/>
    <p:sldId id="2146847117" r:id="rId30"/>
    <p:sldId id="2146847085" r:id="rId31"/>
    <p:sldId id="2146847084" r:id="rId32"/>
    <p:sldId id="2146847064"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092"/>
            <p14:sldId id="2146847093"/>
          </p14:sldIdLst>
        </p14:section>
        <p14:section name="Compute" id="{05AA80BB-8802-49AB-8336-A884227CE2F7}">
          <p14:sldIdLst>
            <p14:sldId id="2146847050"/>
            <p14:sldId id="2146847096"/>
            <p14:sldId id="2146847097"/>
            <p14:sldId id="2146847099"/>
            <p14:sldId id="2146847098"/>
            <p14:sldId id="2146847051"/>
            <p14:sldId id="2146847119"/>
          </p14:sldIdLst>
        </p14:section>
        <p14:section name="Storage &amp; Data" id="{1F159046-CE0A-45BC-9D5B-6E6C95980F78}">
          <p14:sldIdLst/>
        </p14:section>
        <p14:section name="Databases" id="{AEAFAE72-AD56-48F3-926B-38BAE269038F}">
          <p14:sldIdLst>
            <p14:sldId id="2146847054"/>
            <p14:sldId id="2146847103"/>
            <p14:sldId id="2146847105"/>
            <p14:sldId id="2146847106"/>
          </p14:sldIdLst>
        </p14:section>
        <p14:section name="Integration" id="{ACBD46A3-6F1C-451B-A154-0A056E0DEFF6}">
          <p14:sldIdLst>
            <p14:sldId id="2146847056"/>
            <p14:sldId id="2146847107"/>
          </p14:sldIdLst>
        </p14:section>
        <p14:section name="ML &amp; AI &amp; IOT" id="{F4E1EAF1-55E9-4CA4-8ADC-28B69C1D66D2}">
          <p14:sldIdLst/>
        </p14:section>
        <p14:section name="Miscellaneous" id="{A1456D7A-93BE-4023-90AA-7269D2F177BA}">
          <p14:sldIdLst>
            <p14:sldId id="2146847062"/>
            <p14:sldId id="2146847115"/>
            <p14:sldId id="2146847116"/>
            <p14:sldId id="2146847117"/>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CDD8"/>
    <a:srgbClr val="F25D43"/>
    <a:srgbClr val="CADC49"/>
    <a:srgbClr val="E53B2E"/>
    <a:srgbClr val="FFC000"/>
    <a:srgbClr val="D35D47"/>
    <a:srgbClr val="008ACF"/>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zure-data-explorer-blog/announcement-cmk-on-adx-leader-follower-cluster/ba-p/4002292" TargetMode="External"/><Relationship Id="rId2" Type="http://schemas.openxmlformats.org/officeDocument/2006/relationships/hyperlink" Target="https://techcommunity.microsoft.com/t5/azure-virtual-desktop/new-microsoft-teams-app-generally-available-on-azure-virtual/m-p/4002669#M11743"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adx-vnet-migration/" TargetMode="External"/><Relationship Id="rId2" Type="http://schemas.openxmlformats.org/officeDocument/2006/relationships/hyperlink" Target="https://azure.microsoft.com/en-us/updates/ga-azure-kubernetes-service-aks-support-for-5k-node-limit-by-default-for-standard-tier-cluster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generally-available-aks-support-for-api-breaking-change-detection/" TargetMode="External"/><Relationship Id="rId2" Type="http://schemas.openxmlformats.org/officeDocument/2006/relationships/hyperlink" Target="https://azure.microsoft.com/en-us/updates/public-preview-node-autoprovision-support-in-aks/"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azure.microsoft.com/en-us/updates/akscostview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generally-available-azure-functions-support-on-apple-silicon-macs/" TargetMode="External"/><Relationship Id="rId2" Type="http://schemas.openxmlformats.org/officeDocument/2006/relationships/hyperlink" Target="https://techcommunity.microsoft.com/t5/azure-high-performance-computing/azure-previews-nd-mi300x-v5-optimized-for-demanding-ai-and-hpc/ba-p/4002519"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a-azure-sql-trigger-for-azure-functions/"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t5/azure-virtual-desktop-blog/new-app-attach-features-for-azure-virtual-desktop-in-public/ba-p/400282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apps-on-azure-blog/preview-of-durable-functions-extension-v3-0-0/ba-p/4000452"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public-preview-azure-database-for-postgresql-flexible-server-enhanced-disaster-recovery-featur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public-preview-accelerated-logs-in-azure-database-for-mysql-flexible-serv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general-availability-connection-audit-logs-for-enterprise-tier-caches-for-azure-cache-for-redis/" TargetMode="External"/><Relationship Id="rId2" Type="http://schemas.openxmlformats.org/officeDocument/2006/relationships/hyperlink" Target="https://azure.microsoft.com/en-us/updates/generally-available-postgresql-16-support-in-azure-database-for-postgresql-flexible-server/"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azure-event-grid-system-topics-support-for-resource-management-and-health-resources-now-in-public-preview/"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copilot-for-microsoft-365/microsoft-365-copilot-is-generally-available/ba-p/3969331"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en-us/updates/azure-support-plan-offer-extended-063024/" TargetMode="External"/><Relationship Id="rId2" Type="http://schemas.openxmlformats.org/officeDocument/2006/relationships/hyperlink" Target="https://github.blog/2023-12-05-github-enterprise-server-3-11-is-now-generally-available/"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t5/azure-communication-services/azure-communication-services-december-2023-feature-updates/ba-p/4003567"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azure-network-security-blog/azure-firewall-new-embedded-workbooks/ba-p/3999795"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azure-confidential-computing/general-availability-managed-hsm-networking-settings-in-azure/ba-p/4000175" TargetMode="External"/><Relationship Id="rId2" Type="http://schemas.openxmlformats.org/officeDocument/2006/relationships/hyperlink" Target="https://techcommunity.microsoft.com/t5/azure-confidential-computing/public-preview-azure-managed-hsm-backup-restore-when-storage/ba-p/4001389"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encryption-with-customermanaged-keys-in-azure-health-data-servic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core-infrastructure-and-security/switch-to-the-new-defender-for-resource-manager-pricing-plan/ba-p/4001636" TargetMode="External"/><Relationship Id="rId2" Type="http://schemas.openxmlformats.org/officeDocument/2006/relationships/hyperlink" Target="https://azure.microsoft.com/en-us/updates/generally-available-azure-site-recovery-update-rollup-69-november-2023/"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zure-arc-blog/performance-dashboards-for-sql-server-enabled-by-azure-arc-now/ba-p/3996157"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techcommunity.microsoft.com/t5/azure-arc-blog/azure-arc-november-release-pass-announcements/ba-p/4002859"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#99</a:t>
            </a:r>
          </a:p>
        </p:txBody>
      </p:sp>
      <p:sp>
        <p:nvSpPr>
          <p:cNvPr id="4" name="Text Placeholder 3"/>
          <p:cNvSpPr>
            <a:spLocks noGrp="1"/>
          </p:cNvSpPr>
          <p:nvPr>
            <p:ph type="body" sz="quarter" idx="11"/>
          </p:nvPr>
        </p:nvSpPr>
        <p:spPr/>
        <p:txBody>
          <a:bodyPr/>
          <a:lstStyle/>
          <a:p>
            <a:r>
              <a:rPr lang="en-US" spc="300" dirty="0"/>
              <a:t>December 13,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New Microsoft Teams app generally available on Azure Virtual Desktop </a:t>
            </a:r>
            <a:endParaRPr lang="ru-RU" sz="1000" dirty="0">
              <a:latin typeface="+mj-lt"/>
            </a:endParaRPr>
          </a:p>
          <a:p>
            <a:pPr algn="just"/>
            <a:r>
              <a:rPr lang="en-US" sz="1000" dirty="0">
                <a:latin typeface="+mj-lt"/>
              </a:rPr>
              <a:t>MS announced the general availability of the </a:t>
            </a:r>
            <a:r>
              <a:rPr lang="en-US" sz="1000" b="1" dirty="0">
                <a:latin typeface="+mj-lt"/>
              </a:rPr>
              <a:t>new Microsoft Teams app on Azure Virtual Desktop</a:t>
            </a:r>
            <a:r>
              <a:rPr lang="en-US" sz="1000" dirty="0">
                <a:latin typeface="+mj-lt"/>
              </a:rPr>
              <a:t>.</a:t>
            </a:r>
          </a:p>
          <a:p>
            <a:pPr algn="just"/>
            <a:r>
              <a:rPr lang="en-US" sz="1000" dirty="0">
                <a:latin typeface="+mj-lt"/>
              </a:rPr>
              <a:t>Microsoft </a:t>
            </a:r>
            <a:r>
              <a:rPr lang="en-US" sz="1000" b="1" dirty="0">
                <a:latin typeface="+mj-lt"/>
              </a:rPr>
              <a:t>Teams on Azure Virtual Desktop supports chat and collaboration</a:t>
            </a:r>
            <a:r>
              <a:rPr lang="en-US" sz="1000" dirty="0">
                <a:latin typeface="+mj-lt"/>
              </a:rPr>
              <a:t>. With media optimizations, it also supports calling and meeting functionality by redirecting it to the local device when using a supported Remote Desktop client. Users and admins can now experience and enjoy all the benefits of the new Teams app on their virtual desktop. The new Teams App has not only matched features of the classic Teams app, but has also improved performance, reliability, and security.</a:t>
            </a:r>
          </a:p>
          <a:p>
            <a:pPr algn="just"/>
            <a:r>
              <a:rPr lang="en-US" sz="1000" dirty="0">
                <a:latin typeface="+mj-lt"/>
              </a:rPr>
              <a:t>Moving forward, new features and capabilities as well as enhancements to existing features will be available exclusively in the new Teams.</a:t>
            </a:r>
          </a:p>
          <a:p>
            <a:pPr algn="just"/>
            <a:r>
              <a:rPr lang="en-US" sz="1000" dirty="0">
                <a:latin typeface="+mj-lt"/>
              </a:rPr>
              <a:t>The classic Teams will reach the end of support on June 30th, 2024, after which users will not be able to use the classic Teams and will be asked to switch to the new Teams app. Therefore, we recommend you update to the new Teams today.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CMK on ADX Leader/Follower Cluster</a:t>
            </a:r>
            <a:endParaRPr lang="ru-RU" sz="1000" dirty="0"/>
          </a:p>
          <a:p>
            <a:pPr algn="just"/>
            <a:r>
              <a:rPr lang="en-US" sz="1000" dirty="0"/>
              <a:t>MS announced the support </a:t>
            </a:r>
            <a:r>
              <a:rPr lang="en-US" sz="1000" b="1" dirty="0"/>
              <a:t>of utilizing Customer Managed Keys (CMK) in an ADX Leader/Follower configuration</a:t>
            </a:r>
            <a:r>
              <a:rPr lang="en-US" sz="1000" dirty="0"/>
              <a:t>. No additional steps or configuration needed; MS have just unlocked this capability through the normal process!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874265"/>
          </a:xfrm>
        </p:spPr>
        <p:txBody>
          <a:bodyPr/>
          <a:lstStyle/>
          <a:p>
            <a:pPr algn="l"/>
            <a:r>
              <a:rPr lang="en-US" sz="1000" i="0" dirty="0">
                <a:solidFill>
                  <a:srgbClr val="1A1A1F"/>
                </a:solidFill>
                <a:effectLst/>
                <a:latin typeface="+mj-lt"/>
                <a:hlinkClick r:id="rId2"/>
              </a:rPr>
              <a:t>GA: Azure Kubernetes Service (AKS) support for 5K Node limit by default for Standard tier clusters</a:t>
            </a:r>
            <a:endParaRPr lang="en-US" sz="1000" i="0" dirty="0">
              <a:solidFill>
                <a:srgbClr val="1A1A1F"/>
              </a:solidFill>
              <a:effectLst/>
              <a:latin typeface="+mj-lt"/>
            </a:endParaRPr>
          </a:p>
          <a:p>
            <a:pPr algn="just"/>
            <a:r>
              <a:rPr lang="en-US" sz="1000" b="1" i="0" dirty="0">
                <a:solidFill>
                  <a:srgbClr val="1A1A1F"/>
                </a:solidFill>
                <a:effectLst/>
                <a:latin typeface="+mj-lt"/>
              </a:rPr>
              <a:t>AKS now supports cluster scale beyond the 1000 node limit in the  Standard tier</a:t>
            </a:r>
            <a:r>
              <a:rPr lang="en-US" sz="1000" i="0" dirty="0">
                <a:solidFill>
                  <a:srgbClr val="1A1A1F"/>
                </a:solidFill>
                <a:effectLst/>
                <a:latin typeface="+mj-lt"/>
              </a:rPr>
              <a:t>. It is now possible to scale clusters </a:t>
            </a:r>
            <a:r>
              <a:rPr lang="en-US" sz="1000" b="1" i="0" dirty="0">
                <a:solidFill>
                  <a:srgbClr val="1A1A1F"/>
                </a:solidFill>
                <a:effectLst/>
                <a:latin typeface="+mj-lt"/>
              </a:rPr>
              <a:t>beyond 1000 node limit up-to a maximum of 5000 </a:t>
            </a:r>
            <a:r>
              <a:rPr lang="en-US" sz="1000" i="0" dirty="0">
                <a:solidFill>
                  <a:srgbClr val="1A1A1F"/>
                </a:solidFill>
                <a:effectLst/>
                <a:latin typeface="+mj-lt"/>
              </a:rPr>
              <a:t>out of the box without requesting any limit increases or special enablement.</a:t>
            </a:r>
          </a:p>
          <a:p>
            <a:pPr algn="just"/>
            <a:r>
              <a:rPr lang="en-US" sz="1000" i="0" dirty="0">
                <a:solidFill>
                  <a:srgbClr val="1A1A1F"/>
                </a:solidFill>
                <a:effectLst/>
                <a:latin typeface="+mj-lt"/>
              </a:rPr>
              <a:t>Both existing and new AKS clusters using the Standard tier now get greater scalability and performance for Kubernetes control plane, </a:t>
            </a:r>
            <a:r>
              <a:rPr lang="en-US" sz="1000" b="1" i="0" dirty="0">
                <a:solidFill>
                  <a:srgbClr val="1A1A1F"/>
                </a:solidFill>
                <a:effectLst/>
                <a:latin typeface="+mj-lt"/>
              </a:rPr>
              <a:t>up-to a maximum of 5000 nodes and 100,000 pods per cluster</a:t>
            </a:r>
            <a:r>
              <a:rPr lang="en-US" sz="1000" i="0" dirty="0">
                <a:solidFill>
                  <a:srgbClr val="1A1A1F"/>
                </a:solidFill>
                <a:effectLst/>
                <a:latin typeface="+mj-lt"/>
              </a:rPr>
              <a:t>. This will help to run larger workloads and get greater scaling performance of the Kubernetes deployments and allow to consolidate AKS clusters and get better control plane reliability at scale.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Migration of Azure Virtual Network injected Azure Data Explorer cluster to Private Endpoints</a:t>
            </a:r>
            <a:endParaRPr lang="en-US" sz="1000" dirty="0"/>
          </a:p>
          <a:p>
            <a:pPr algn="just"/>
            <a:r>
              <a:rPr lang="en-US" sz="1000" dirty="0"/>
              <a:t>VNet </a:t>
            </a:r>
            <a:r>
              <a:rPr lang="en-US" sz="1000" b="1" dirty="0"/>
              <a:t>injection has some limitations and drawbacks</a:t>
            </a:r>
            <a:r>
              <a:rPr lang="en-US" sz="1000" dirty="0"/>
              <a:t>, such as increased complexity, reduced scalability, and dependency on public IP addresses. Therefore, it is recommended to migrate VNet injected ADX cluster to a new network security model based on Azure Private Endpoints. Private endpoints enable to connect to ADX cluster using a private IP address within VNet, without the need for public IP addresses.</a:t>
            </a:r>
          </a:p>
          <a:p>
            <a:pPr algn="just"/>
            <a:r>
              <a:rPr lang="en-US" sz="1000" b="1" dirty="0"/>
              <a:t>MS released a preview feature that allows to migrate VNet injected ADX cluster to Private Endpoints with minimal downtime and disruption</a:t>
            </a:r>
            <a:r>
              <a:rPr lang="en-US" sz="1000" dirty="0"/>
              <a:t>. The migration process is simple and can be done using the Azure portal, the ARM template, or any code which uses the ADX SDK.</a:t>
            </a:r>
          </a:p>
        </p:txBody>
      </p:sp>
      <p:graphicFrame>
        <p:nvGraphicFramePr>
          <p:cNvPr id="2" name="Table 1">
            <a:extLst>
              <a:ext uri="{FF2B5EF4-FFF2-40B4-BE49-F238E27FC236}">
                <a16:creationId xmlns:a16="http://schemas.microsoft.com/office/drawing/2014/main" id="{2411845F-DCF1-EB40-3A54-A60CCF8CBE35}"/>
              </a:ext>
            </a:extLst>
          </p:cNvPr>
          <p:cNvGraphicFramePr>
            <a:graphicFrameLocks noGrp="1"/>
          </p:cNvGraphicFramePr>
          <p:nvPr>
            <p:extLst>
              <p:ext uri="{D42A27DB-BD31-4B8C-83A1-F6EECF244321}">
                <p14:modId xmlns:p14="http://schemas.microsoft.com/office/powerpoint/2010/main" val="2604741973"/>
              </p:ext>
            </p:extLst>
          </p:nvPr>
        </p:nvGraphicFramePr>
        <p:xfrm>
          <a:off x="4433776" y="2729345"/>
          <a:ext cx="4524600" cy="2239620"/>
        </p:xfrm>
        <a:graphic>
          <a:graphicData uri="http://schemas.openxmlformats.org/drawingml/2006/table">
            <a:tbl>
              <a:tblPr/>
              <a:tblGrid>
                <a:gridCol w="1508200">
                  <a:extLst>
                    <a:ext uri="{9D8B030D-6E8A-4147-A177-3AD203B41FA5}">
                      <a16:colId xmlns:a16="http://schemas.microsoft.com/office/drawing/2014/main" val="2546689799"/>
                    </a:ext>
                  </a:extLst>
                </a:gridCol>
                <a:gridCol w="1508200">
                  <a:extLst>
                    <a:ext uri="{9D8B030D-6E8A-4147-A177-3AD203B41FA5}">
                      <a16:colId xmlns:a16="http://schemas.microsoft.com/office/drawing/2014/main" val="3024608157"/>
                    </a:ext>
                  </a:extLst>
                </a:gridCol>
                <a:gridCol w="1508200">
                  <a:extLst>
                    <a:ext uri="{9D8B030D-6E8A-4147-A177-3AD203B41FA5}">
                      <a16:colId xmlns:a16="http://schemas.microsoft.com/office/drawing/2014/main" val="2053345115"/>
                    </a:ext>
                  </a:extLst>
                </a:gridCol>
              </a:tblGrid>
              <a:tr h="269041">
                <a:tc>
                  <a:txBody>
                    <a:bodyPr/>
                    <a:lstStyle/>
                    <a:p>
                      <a:pPr algn="l" fontAlgn="t"/>
                      <a:br>
                        <a:rPr lang="en-US" sz="700" dirty="0">
                          <a:effectLst/>
                          <a:latin typeface="+mj-lt"/>
                        </a:rPr>
                      </a:br>
                      <a:endParaRPr lang="en-US" sz="700" dirty="0">
                        <a:effectLst/>
                        <a:latin typeface="+mj-lt"/>
                      </a:endParaRPr>
                    </a:p>
                  </a:txBody>
                  <a:tcPr marL="63877" marR="63877" marT="31938" marB="31938">
                    <a:lnL>
                      <a:noFill/>
                    </a:lnL>
                    <a:lnR>
                      <a:noFill/>
                    </a:lnR>
                    <a:lnT>
                      <a:noFill/>
                    </a:lnT>
                    <a:lnB>
                      <a:noFill/>
                    </a:lnB>
                    <a:solidFill>
                      <a:srgbClr val="FFFFFF"/>
                    </a:solidFill>
                  </a:tcPr>
                </a:tc>
                <a:tc>
                  <a:txBody>
                    <a:bodyPr/>
                    <a:lstStyle/>
                    <a:p>
                      <a:pPr algn="l" fontAlgn="t"/>
                      <a:br>
                        <a:rPr lang="en-US" sz="700">
                          <a:effectLst/>
                          <a:latin typeface="+mj-lt"/>
                        </a:rPr>
                      </a:br>
                      <a:r>
                        <a:rPr lang="en-US" sz="700">
                          <a:effectLst/>
                          <a:latin typeface="+mj-lt"/>
                        </a:rPr>
                        <a:t>Free tier</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Standard tier</a:t>
                      </a:r>
                    </a:p>
                  </a:txBody>
                  <a:tcPr marL="63877" marR="63877" marT="31938" marB="31938">
                    <a:lnL>
                      <a:noFill/>
                    </a:lnL>
                  </a:tcPr>
                </a:tc>
                <a:extLst>
                  <a:ext uri="{0D108BD9-81ED-4DB2-BD59-A6C34878D82A}">
                    <a16:rowId xmlns:a16="http://schemas.microsoft.com/office/drawing/2014/main" val="3377071332"/>
                  </a:ext>
                </a:extLst>
              </a:tr>
              <a:tr h="432696">
                <a:tc>
                  <a:txBody>
                    <a:bodyPr/>
                    <a:lstStyle/>
                    <a:p>
                      <a:pPr algn="l" fontAlgn="t"/>
                      <a:r>
                        <a:rPr lang="en-US" sz="700">
                          <a:effectLst/>
                          <a:latin typeface="+mj-lt"/>
                        </a:rPr>
                        <a:t>When to use</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You want to experiment with AKS at no extra cost</a:t>
                      </a:r>
                      <a:br>
                        <a:rPr lang="en-US" sz="700" dirty="0">
                          <a:effectLst/>
                          <a:latin typeface="+mj-lt"/>
                        </a:rPr>
                      </a:br>
                      <a:r>
                        <a:rPr lang="en-US" sz="700" dirty="0">
                          <a:effectLst/>
                          <a:latin typeface="+mj-lt"/>
                        </a:rPr>
                        <a:t>• You're new to AKS and Kubernetes</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You're running production or mission-critical workloads and need high availability and reliability</a:t>
                      </a:r>
                      <a:br>
                        <a:rPr lang="en-US" sz="700" dirty="0">
                          <a:effectLst/>
                          <a:latin typeface="+mj-lt"/>
                        </a:rPr>
                      </a:br>
                      <a:r>
                        <a:rPr lang="en-US" sz="700" dirty="0">
                          <a:effectLst/>
                          <a:latin typeface="+mj-lt"/>
                        </a:rPr>
                        <a:t>• You need a financially backed SLA</a:t>
                      </a:r>
                    </a:p>
                  </a:txBody>
                  <a:tcPr marL="63877" marR="63877" marT="31938" marB="31938">
                    <a:lnL>
                      <a:noFill/>
                    </a:lnL>
                    <a:lnR>
                      <a:noFill/>
                    </a:lnR>
                    <a:lnB>
                      <a:noFill/>
                    </a:lnB>
                    <a:solidFill>
                      <a:srgbClr val="FFFFFF"/>
                    </a:solidFill>
                  </a:tcPr>
                </a:tc>
                <a:extLst>
                  <a:ext uri="{0D108BD9-81ED-4DB2-BD59-A6C34878D82A}">
                    <a16:rowId xmlns:a16="http://schemas.microsoft.com/office/drawing/2014/main" val="903481781"/>
                  </a:ext>
                </a:extLst>
              </a:tr>
              <a:tr h="334207">
                <a:tc>
                  <a:txBody>
                    <a:bodyPr/>
                    <a:lstStyle/>
                    <a:p>
                      <a:pPr algn="l" fontAlgn="t"/>
                      <a:r>
                        <a:rPr lang="en-US" sz="700">
                          <a:effectLst/>
                          <a:latin typeface="+mj-lt"/>
                        </a:rPr>
                        <a:t>Supported cluster types</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Development clusters or small scale testing environments</a:t>
                      </a:r>
                      <a:br>
                        <a:rPr lang="en-US" sz="700" dirty="0">
                          <a:effectLst/>
                          <a:latin typeface="+mj-lt"/>
                        </a:rPr>
                      </a:br>
                      <a:r>
                        <a:rPr lang="en-US" sz="700" dirty="0">
                          <a:effectLst/>
                          <a:latin typeface="+mj-lt"/>
                        </a:rPr>
                        <a:t>• Clusters with fewer than 10 nodes</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Enterprise-grade or production workloads</a:t>
                      </a:r>
                      <a:br>
                        <a:rPr lang="en-US" sz="700" dirty="0">
                          <a:effectLst/>
                          <a:latin typeface="+mj-lt"/>
                        </a:rPr>
                      </a:br>
                      <a:r>
                        <a:rPr lang="en-US" sz="700" dirty="0">
                          <a:effectLst/>
                          <a:latin typeface="+mj-lt"/>
                        </a:rPr>
                        <a:t>• Clusters with up to 5,000 nodes</a:t>
                      </a:r>
                    </a:p>
                  </a:txBody>
                  <a:tcPr marL="63877" marR="63877" marT="31938" marB="31938">
                    <a:lnL>
                      <a:noFill/>
                    </a:lnL>
                    <a:lnR>
                      <a:noFill/>
                    </a:lnR>
                    <a:lnT>
                      <a:noFill/>
                    </a:lnT>
                    <a:lnB>
                      <a:noFill/>
                    </a:lnB>
                    <a:solidFill>
                      <a:srgbClr val="FFFFFF"/>
                    </a:solidFill>
                  </a:tcPr>
                </a:tc>
                <a:extLst>
                  <a:ext uri="{0D108BD9-81ED-4DB2-BD59-A6C34878D82A}">
                    <a16:rowId xmlns:a16="http://schemas.microsoft.com/office/drawing/2014/main" val="2394834485"/>
                  </a:ext>
                </a:extLst>
              </a:tr>
              <a:tr h="359377">
                <a:tc>
                  <a:txBody>
                    <a:bodyPr/>
                    <a:lstStyle/>
                    <a:p>
                      <a:pPr algn="l" fontAlgn="t"/>
                      <a:r>
                        <a:rPr lang="en-US" sz="700">
                          <a:effectLst/>
                          <a:latin typeface="+mj-lt"/>
                        </a:rPr>
                        <a:t>Pricing</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Free cluster management</a:t>
                      </a:r>
                      <a:br>
                        <a:rPr lang="en-US" sz="700" dirty="0">
                          <a:effectLst/>
                          <a:latin typeface="+mj-lt"/>
                        </a:rPr>
                      </a:br>
                      <a:r>
                        <a:rPr lang="en-US" sz="700" dirty="0">
                          <a:effectLst/>
                          <a:latin typeface="+mj-lt"/>
                        </a:rPr>
                        <a:t>• Pay-as-you-go for resources you consume</a:t>
                      </a:r>
                    </a:p>
                  </a:txBody>
                  <a:tcPr marL="63877" marR="63877" marT="31938" marB="31938">
                    <a:lnL>
                      <a:noFill/>
                    </a:lnL>
                    <a:lnR>
                      <a:noFill/>
                    </a:lnR>
                    <a:lnT>
                      <a:noFill/>
                    </a:lnT>
                    <a:lnB>
                      <a:noFill/>
                    </a:lnB>
                    <a:solidFill>
                      <a:srgbClr val="FFFFFF"/>
                    </a:solidFill>
                  </a:tcPr>
                </a:tc>
                <a:tc>
                  <a:txBody>
                    <a:bodyPr/>
                    <a:lstStyle/>
                    <a:p>
                      <a:pPr algn="l" fontAlgn="t"/>
                      <a:r>
                        <a:rPr lang="en-US" sz="700">
                          <a:effectLst/>
                          <a:latin typeface="+mj-lt"/>
                        </a:rPr>
                        <a:t>• Pay-as-you-go for resources you consume</a:t>
                      </a:r>
                    </a:p>
                  </a:txBody>
                  <a:tcPr marL="63877" marR="63877" marT="31938" marB="31938">
                    <a:lnL>
                      <a:noFill/>
                    </a:lnL>
                    <a:lnR>
                      <a:noFill/>
                    </a:lnR>
                    <a:lnT>
                      <a:noFill/>
                    </a:lnT>
                    <a:lnB>
                      <a:noFill/>
                    </a:lnB>
                    <a:solidFill>
                      <a:srgbClr val="FFFFFF"/>
                    </a:solidFill>
                  </a:tcPr>
                </a:tc>
                <a:extLst>
                  <a:ext uri="{0D108BD9-81ED-4DB2-BD59-A6C34878D82A}">
                    <a16:rowId xmlns:a16="http://schemas.microsoft.com/office/drawing/2014/main" val="1695207465"/>
                  </a:ext>
                </a:extLst>
              </a:tr>
              <a:tr h="526834">
                <a:tc>
                  <a:txBody>
                    <a:bodyPr/>
                    <a:lstStyle/>
                    <a:p>
                      <a:pPr algn="l" fontAlgn="t"/>
                      <a:r>
                        <a:rPr lang="en-US" sz="700">
                          <a:effectLst/>
                          <a:latin typeface="+mj-lt"/>
                        </a:rPr>
                        <a:t>Feature comparison</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Recommended for clusters with fewer than 10 nodes, but can support up to 1,000 nodes</a:t>
                      </a:r>
                      <a:br>
                        <a:rPr lang="en-US" sz="700" dirty="0">
                          <a:effectLst/>
                          <a:latin typeface="+mj-lt"/>
                        </a:rPr>
                      </a:br>
                      <a:r>
                        <a:rPr lang="en-US" sz="700" dirty="0">
                          <a:effectLst/>
                          <a:latin typeface="+mj-lt"/>
                        </a:rPr>
                        <a:t>• Includes all current AKS features</a:t>
                      </a:r>
                    </a:p>
                  </a:txBody>
                  <a:tcPr marL="63877" marR="63877" marT="31938" marB="31938">
                    <a:lnL>
                      <a:noFill/>
                    </a:lnL>
                    <a:lnR>
                      <a:noFill/>
                    </a:lnR>
                    <a:lnT>
                      <a:noFill/>
                    </a:lnT>
                    <a:lnB>
                      <a:noFill/>
                    </a:lnB>
                    <a:solidFill>
                      <a:srgbClr val="FFFFFF"/>
                    </a:solidFill>
                  </a:tcPr>
                </a:tc>
                <a:tc>
                  <a:txBody>
                    <a:bodyPr/>
                    <a:lstStyle/>
                    <a:p>
                      <a:pPr algn="l" fontAlgn="t"/>
                      <a:r>
                        <a:rPr lang="en-US" sz="700" dirty="0">
                          <a:effectLst/>
                          <a:latin typeface="+mj-lt"/>
                        </a:rPr>
                        <a:t>• Uptime SLA is enabled by default</a:t>
                      </a:r>
                      <a:br>
                        <a:rPr lang="en-US" sz="700" dirty="0">
                          <a:effectLst/>
                          <a:latin typeface="+mj-lt"/>
                        </a:rPr>
                      </a:br>
                      <a:r>
                        <a:rPr lang="en-US" sz="700" dirty="0">
                          <a:effectLst/>
                          <a:latin typeface="+mj-lt"/>
                        </a:rPr>
                        <a:t>• Greater cluster reliability and resources</a:t>
                      </a:r>
                      <a:br>
                        <a:rPr lang="en-US" sz="700" dirty="0">
                          <a:effectLst/>
                          <a:latin typeface="+mj-lt"/>
                        </a:rPr>
                      </a:br>
                      <a:r>
                        <a:rPr lang="en-US" sz="700" dirty="0">
                          <a:effectLst/>
                          <a:latin typeface="+mj-lt"/>
                        </a:rPr>
                        <a:t>• Can support up to 5,000 nodes in a cluster</a:t>
                      </a:r>
                      <a:br>
                        <a:rPr lang="en-US" sz="700" dirty="0">
                          <a:effectLst/>
                          <a:latin typeface="+mj-lt"/>
                        </a:rPr>
                      </a:br>
                      <a:r>
                        <a:rPr lang="en-US" sz="700" dirty="0">
                          <a:effectLst/>
                          <a:latin typeface="+mj-lt"/>
                        </a:rPr>
                        <a:t>• Includes all current AKS features</a:t>
                      </a:r>
                    </a:p>
                  </a:txBody>
                  <a:tcPr marL="63877" marR="63877" marT="31938" marB="31938">
                    <a:lnL>
                      <a:noFill/>
                    </a:lnL>
                    <a:lnR>
                      <a:noFill/>
                    </a:lnR>
                    <a:lnT>
                      <a:noFill/>
                    </a:lnT>
                    <a:lnB>
                      <a:noFill/>
                    </a:lnB>
                    <a:solidFill>
                      <a:srgbClr val="FFFFFF"/>
                    </a:solidFill>
                  </a:tcPr>
                </a:tc>
                <a:extLst>
                  <a:ext uri="{0D108BD9-81ED-4DB2-BD59-A6C34878D82A}">
                    <a16:rowId xmlns:a16="http://schemas.microsoft.com/office/drawing/2014/main" val="1984730610"/>
                  </a:ext>
                </a:extLst>
              </a:tr>
            </a:tbl>
          </a:graphicData>
        </a:graphic>
      </p:graphicFrame>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382429"/>
          </a:xfrm>
        </p:spPr>
        <p:txBody>
          <a:bodyPr/>
          <a:lstStyle/>
          <a:p>
            <a:pPr algn="just"/>
            <a:r>
              <a:rPr lang="en-US" sz="1000" dirty="0">
                <a:latin typeface="+mj-lt"/>
                <a:hlinkClick r:id="rId2"/>
              </a:rPr>
              <a:t>Public preview: Node </a:t>
            </a:r>
            <a:r>
              <a:rPr lang="en-US" sz="1000" dirty="0" err="1">
                <a:latin typeface="+mj-lt"/>
                <a:hlinkClick r:id="rId2"/>
              </a:rPr>
              <a:t>autoprovision</a:t>
            </a:r>
            <a:r>
              <a:rPr lang="en-US" sz="1000" dirty="0">
                <a:latin typeface="+mj-lt"/>
                <a:hlinkClick r:id="rId2"/>
              </a:rPr>
              <a:t> support in AKS</a:t>
            </a:r>
            <a:endParaRPr lang="en-US" sz="1000" dirty="0">
              <a:latin typeface="+mj-lt"/>
            </a:endParaRPr>
          </a:p>
          <a:p>
            <a:pPr algn="just"/>
            <a:r>
              <a:rPr lang="en-US" sz="1000" b="1" dirty="0">
                <a:latin typeface="+mj-lt"/>
              </a:rPr>
              <a:t>Azure Kubernetes Service (AKS) now supports Node </a:t>
            </a:r>
            <a:r>
              <a:rPr lang="en-US" sz="1000" b="1" dirty="0" err="1">
                <a:latin typeface="+mj-lt"/>
              </a:rPr>
              <a:t>autoprovision</a:t>
            </a:r>
            <a:r>
              <a:rPr lang="en-US" sz="1000" b="1" dirty="0">
                <a:latin typeface="+mj-lt"/>
              </a:rPr>
              <a:t> (NAP) in public preview.  </a:t>
            </a:r>
            <a:r>
              <a:rPr lang="en-US" sz="1000" dirty="0">
                <a:latin typeface="+mj-lt"/>
              </a:rPr>
              <a:t>This feature will provision the right VMs for workloads based on the resources needed to efficiently allocate infrastructure.  This greatly reduces the burden to design node pool configuration ahead of workloads being deployed.  NAP also comes with consolidation, which efficiently reschedules your workloads on the right size of virtual machines greatly reducing running costs for your applications.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3031120"/>
          </a:xfrm>
        </p:spPr>
        <p:txBody>
          <a:bodyPr/>
          <a:lstStyle/>
          <a:p>
            <a:pPr algn="just"/>
            <a:r>
              <a:rPr lang="en-US" sz="1000" dirty="0">
                <a:hlinkClick r:id="rId3"/>
              </a:rPr>
              <a:t>Generally Available: AKS support for API breaking change detection</a:t>
            </a:r>
            <a:endParaRPr lang="en-US" sz="1000" dirty="0"/>
          </a:p>
          <a:p>
            <a:pPr algn="just"/>
            <a:r>
              <a:rPr lang="en-US" sz="1000" dirty="0"/>
              <a:t>Azure Kubernetes Service (AKS) </a:t>
            </a:r>
            <a:r>
              <a:rPr lang="en-US" sz="1000" b="1" dirty="0"/>
              <a:t>now supports fail fast on minor version change of Kubernetes cluster upgrades. </a:t>
            </a:r>
            <a:r>
              <a:rPr lang="en-US" sz="1000" dirty="0"/>
              <a:t>This feature alerts with an error message if it detects usage of deprecated Kubernetes standard APIs in the intended goal version provided you are using the latest API version. Detecting the change at this stage saves time to spend time on post upgrade workload troubleshooting. </a:t>
            </a:r>
          </a:p>
          <a:p>
            <a:pPr algn="just"/>
            <a:r>
              <a:rPr lang="en-US" sz="1000" dirty="0">
                <a:hlinkClick r:id="rId4"/>
              </a:rPr>
              <a:t>Public Preview: New AKS cost views for standard and premium tier clusters</a:t>
            </a:r>
            <a:endParaRPr lang="en-US" sz="1000" dirty="0"/>
          </a:p>
          <a:p>
            <a:pPr algn="just"/>
            <a:r>
              <a:rPr lang="en-US" sz="1000" dirty="0"/>
              <a:t>It provides a granular visibility into </a:t>
            </a:r>
            <a:r>
              <a:rPr lang="en-US" sz="1000" b="1" dirty="0"/>
              <a:t>Kubernetes costs in Cost analysis within Azure portal.  </a:t>
            </a:r>
            <a:r>
              <a:rPr lang="en-US" sz="1000" dirty="0"/>
              <a:t>It is now possible to view the aggregated costs for all clusters in a subscription and costs of all the namespaces for clusters. </a:t>
            </a:r>
          </a:p>
          <a:p>
            <a:pPr algn="just"/>
            <a:r>
              <a:rPr lang="en-US" sz="1000" dirty="0"/>
              <a:t>All you need to do is to enable the</a:t>
            </a:r>
            <a:r>
              <a:rPr lang="en-US" sz="1000" b="1" dirty="0"/>
              <a:t> AKS cost analysis add-on for your clusters</a:t>
            </a:r>
            <a:r>
              <a:rPr lang="en-US" sz="1000" dirty="0"/>
              <a:t>. The AKS cost analysis add-on is built on top of </a:t>
            </a:r>
            <a:r>
              <a:rPr lang="en-US" sz="1000" dirty="0" err="1"/>
              <a:t>OpenCost</a:t>
            </a:r>
            <a:r>
              <a:rPr lang="en-US" sz="1000" dirty="0"/>
              <a:t>, an open-source Cloud Native Computing Foundation Sandbox project for usage data collection, which gets reconciled with your Azure billing data.  Please refer to the articles below for installation of the add-on and accessing the views.</a:t>
            </a:r>
          </a:p>
        </p:txBody>
      </p:sp>
      <p:pic>
        <p:nvPicPr>
          <p:cNvPr id="5122" name="Picture 2" descr="Screenshot showing the Kubernetes namespaces view.">
            <a:extLst>
              <a:ext uri="{FF2B5EF4-FFF2-40B4-BE49-F238E27FC236}">
                <a16:creationId xmlns:a16="http://schemas.microsoft.com/office/drawing/2014/main" id="{23B28075-16DB-402C-0FAE-6BD1C6400F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9322" y="2344663"/>
            <a:ext cx="3522568" cy="108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previews ND MI300X v5 optimized for demanding AI and HPC workloads</a:t>
            </a:r>
            <a:endParaRPr lang="en-US" sz="1000" dirty="0">
              <a:latin typeface="+mj-lt"/>
            </a:endParaRPr>
          </a:p>
          <a:p>
            <a:pPr algn="just"/>
            <a:r>
              <a:rPr lang="en-US" sz="1000" dirty="0">
                <a:latin typeface="+mj-lt"/>
              </a:rPr>
              <a:t>MS announced the Preview of ND MI300X v5 VMs. </a:t>
            </a:r>
          </a:p>
          <a:p>
            <a:pPr algn="just"/>
            <a:r>
              <a:rPr lang="en-US" sz="1000" b="1" dirty="0">
                <a:latin typeface="+mj-lt"/>
              </a:rPr>
              <a:t>ND MI300X v5 VMs</a:t>
            </a:r>
            <a:r>
              <a:rPr lang="en-US" sz="1000" dirty="0">
                <a:latin typeface="+mj-lt"/>
              </a:rPr>
              <a:t> are designed to tackle the most challenging AI and HPC workloads. They are powered by the AMD Instinct MI300X accelerator, which provides each VM with a staggering 1.5 TB of high bandwidth memory (HBM) and 5.2 TB/s of memory bandwidth. Moreover, these VMs are connected by NVIDIA Quantum-2 CX7 InfiniBand, which delivers 3.2Tb/s of scale out bandwidth per VM. This enables you to scale up to thousands of VMs and tens of thousands of GPUs. With ND MI300X v5 VMs, you can train and run the latest large language models (LLMs) faster and with fewer GPUs, saving you power, cost, and time.</a:t>
            </a:r>
          </a:p>
          <a:p>
            <a:pPr algn="just"/>
            <a:r>
              <a:rPr lang="en-US" sz="1000" b="1" dirty="0">
                <a:latin typeface="+mj-lt"/>
              </a:rPr>
              <a:t>ND MI300X v5 VMs </a:t>
            </a:r>
            <a:r>
              <a:rPr lang="en-US" sz="1000" dirty="0">
                <a:latin typeface="+mj-lt"/>
              </a:rPr>
              <a:t>are now available for preview and will soon become a standard offering in the Azure portfolio.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Functions support on Apple Silicon Macs</a:t>
            </a:r>
            <a:endParaRPr lang="en-US" sz="1000" dirty="0"/>
          </a:p>
          <a:p>
            <a:pPr algn="just"/>
            <a:r>
              <a:rPr lang="en-US" sz="1000" b="1" dirty="0"/>
              <a:t>Azure Functions support for local development </a:t>
            </a:r>
            <a:r>
              <a:rPr lang="en-US" sz="1000" dirty="0"/>
              <a:t>on Apple Silicon Macs is now generally available for Node.js, .NET, PowerShell, Python 3.8+, and Java 11 &amp; 17.</a:t>
            </a:r>
          </a:p>
          <a:p>
            <a:pPr algn="just"/>
            <a:r>
              <a:rPr lang="en-US" sz="1000" dirty="0">
                <a:hlinkClick r:id="rId4"/>
              </a:rPr>
              <a:t>GA: Azure SQL Trigger for Azure Functions</a:t>
            </a:r>
            <a:endParaRPr lang="en-US" sz="1000" dirty="0"/>
          </a:p>
          <a:p>
            <a:pPr algn="just"/>
            <a:r>
              <a:rPr lang="en-US" sz="1000" dirty="0"/>
              <a:t>Azure SQL trigger for Azure Functions is now generally available.  </a:t>
            </a:r>
          </a:p>
          <a:p>
            <a:pPr algn="just"/>
            <a:r>
              <a:rPr lang="en-US" sz="1000" b="1" dirty="0"/>
              <a:t>Users can now build application logic </a:t>
            </a:r>
            <a:r>
              <a:rPr lang="en-US" sz="1000" dirty="0"/>
              <a:t>in azure function apps which can be driven by the data from Azure SQL database. Azure SQL trigger for Azure Functions allows customers with nearly any SQL database enabled with change tracking to develop and scale event-driven applications using Azure Functions.</a:t>
            </a:r>
          </a:p>
          <a:p>
            <a:pPr algn="just"/>
            <a:r>
              <a:rPr lang="en-US" sz="1000" dirty="0"/>
              <a:t>Invoking an </a:t>
            </a:r>
            <a:r>
              <a:rPr lang="en-US" sz="1000" b="1" dirty="0"/>
              <a:t>Azure Function from changes to an Azure SQL table </a:t>
            </a:r>
            <a:r>
              <a:rPr lang="en-US" sz="1000" dirty="0"/>
              <a:t>is now possible through the Azure SQL trigger for Azure Functions in Elastic Premium and Dedicated  plans for Azure Functions supported languages.</a:t>
            </a:r>
          </a:p>
          <a:p>
            <a:pPr marL="171450" indent="-171450" algn="just">
              <a:buFont typeface="Arial" panose="020B0604020202020204" pitchFamily="34" charset="0"/>
              <a:buChar char="•"/>
            </a:pPr>
            <a:r>
              <a:rPr lang="en-US" sz="1000" dirty="0"/>
              <a:t>Azure SQL trigger for Azure Functions will allow nearly any SQL database enabled with change tracking,  to develop and scale event-driven applications using Azure Functions. </a:t>
            </a:r>
          </a:p>
          <a:p>
            <a:pPr marL="171450" indent="-171450" algn="just">
              <a:buFont typeface="Arial" panose="020B0604020202020204" pitchFamily="34" charset="0"/>
              <a:buChar char="•"/>
            </a:pPr>
            <a:r>
              <a:rPr lang="en-US" sz="1000" dirty="0"/>
              <a:t>With input and output bindings for SQL already generally available, it is possible to quickly write Azure Functions that read and write from their databases, data can be input from a database to the function with an input binding and data can be output from the function to the database with an output binding. </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latin typeface="+mj-lt"/>
              </a:rPr>
              <a:t>Microsoft Entra ID support for app attach has been introduced, removing the pre-requisite for line of sight to a domain controller. Microsoft Entra Hybrid Join will still work as it did before.</a:t>
            </a:r>
          </a:p>
          <a:p>
            <a:pPr marL="171450" indent="-171450">
              <a:buFont typeface="Arial" panose="020B0604020202020204" pitchFamily="34" charset="0"/>
              <a:buChar char="•"/>
            </a:pPr>
            <a:r>
              <a:rPr lang="en-US" sz="1000" dirty="0">
                <a:latin typeface="+mj-lt"/>
              </a:rPr>
              <a:t>Dependency support has improved, including modification packages for remote apps.</a:t>
            </a:r>
          </a:p>
          <a:p>
            <a:pPr marL="171450" indent="-171450">
              <a:buFont typeface="Arial" panose="020B0604020202020204" pitchFamily="34" charset="0"/>
              <a:buChar char="•"/>
            </a:pPr>
            <a:r>
              <a:rPr lang="en-US" sz="1000" dirty="0">
                <a:latin typeface="+mj-lt"/>
              </a:rPr>
              <a:t>A migration script is available to move existing MSIX app attach application packages to the new architecture.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New app attach features for Azure Virtual Desktop in public preview</a:t>
            </a:r>
            <a:endParaRPr lang="en-US" sz="1000" dirty="0"/>
          </a:p>
          <a:p>
            <a:pPr algn="just"/>
            <a:r>
              <a:rPr lang="en-US" sz="1000" dirty="0"/>
              <a:t>New app attach functionality for </a:t>
            </a:r>
            <a:r>
              <a:rPr lang="en-US" sz="1000" b="1" dirty="0"/>
              <a:t>Azure Virtual Desktop is now available in public preview</a:t>
            </a:r>
            <a:r>
              <a:rPr lang="en-US" sz="1000" dirty="0"/>
              <a:t> and should roll out over the next few days. App attach has had a major re-work with new and exciting features. Here's a summary of the new capabilities in public preview:</a:t>
            </a:r>
          </a:p>
          <a:p>
            <a:pPr marL="171450" indent="-171450" algn="just">
              <a:buFont typeface="Arial" panose="020B0604020202020204" pitchFamily="34" charset="0"/>
              <a:buChar char="•"/>
            </a:pPr>
            <a:r>
              <a:rPr lang="en-US" sz="1000" dirty="0"/>
              <a:t>Applications can now be assigned to any </a:t>
            </a:r>
            <a:r>
              <a:rPr lang="en-US" sz="1000" b="1" dirty="0"/>
              <a:t>host pool or session host</a:t>
            </a:r>
            <a:r>
              <a:rPr lang="en-US" sz="1000" dirty="0"/>
              <a:t>. </a:t>
            </a:r>
          </a:p>
          <a:p>
            <a:pPr marL="171450" indent="-171450" algn="just">
              <a:buFont typeface="Arial" panose="020B0604020202020204" pitchFamily="34" charset="0"/>
              <a:buChar char="•"/>
            </a:pPr>
            <a:r>
              <a:rPr lang="en-US" sz="1000" dirty="0"/>
              <a:t>Applications can now be assigned per user, both within a desktop session and remote app sessions. This means that in any host pool in any session, users can be assigned different application combinations. This should reduce the number of host pools and images you require.</a:t>
            </a:r>
          </a:p>
          <a:p>
            <a:pPr marL="171450" indent="-171450" algn="just">
              <a:buFont typeface="Arial" panose="020B0604020202020204" pitchFamily="34" charset="0"/>
              <a:buChar char="•"/>
            </a:pPr>
            <a:r>
              <a:rPr lang="en-US" sz="1000" dirty="0"/>
              <a:t>Applications are now assigned using the application itself. Application groups are no longer required to assign users to app attach apps, significantly simplifying assignment and reducing the number of application groups needed.</a:t>
            </a:r>
          </a:p>
          <a:p>
            <a:pPr marL="171450" indent="-171450" algn="just">
              <a:buFont typeface="Arial" panose="020B0604020202020204" pitchFamily="34" charset="0"/>
              <a:buChar char="•"/>
            </a:pPr>
            <a:r>
              <a:rPr lang="en-US" sz="1000" dirty="0"/>
              <a:t>Application assignment, removal, and upgrades can be performed without needing a maintenance window and without interrupting a user's workflow.</a:t>
            </a:r>
          </a:p>
          <a:p>
            <a:pPr algn="just"/>
            <a:endParaRPr lang="en-US" sz="1000" dirty="0"/>
          </a:p>
        </p:txBody>
      </p:sp>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ECA933-6ED7-2F2A-39A6-477E137112FE}"/>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A4B0A303-6FD8-1DB6-AE13-50E44CA7957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4FB9861-BD54-BD2A-3F16-DB9DC4887EEB}"/>
              </a:ext>
            </a:extLst>
          </p:cNvPr>
          <p:cNvSpPr>
            <a:spLocks noGrp="1"/>
          </p:cNvSpPr>
          <p:nvPr>
            <p:ph type="body" sz="quarter" idx="16"/>
          </p:nvPr>
        </p:nvSpPr>
        <p:spPr/>
        <p:txBody>
          <a:bodyPr/>
          <a:lstStyle/>
          <a:p>
            <a:pPr algn="just"/>
            <a:r>
              <a:rPr lang="en-US" sz="1000" dirty="0">
                <a:hlinkClick r:id="rId2"/>
              </a:rPr>
              <a:t>Preview of Durable Functions Extension v3.0.0</a:t>
            </a:r>
            <a:endParaRPr lang="ru-RU" sz="1000" dirty="0"/>
          </a:p>
          <a:p>
            <a:pPr algn="just"/>
            <a:r>
              <a:rPr lang="en-US" sz="1000" dirty="0"/>
              <a:t>There are two major changes introduced in this release: upgrading to the latest version of the Azure Storage SDK (a breaking change for .NET in-process apps) and the introduction of a new partition manager.</a:t>
            </a:r>
          </a:p>
          <a:p>
            <a:pPr algn="just"/>
            <a:r>
              <a:rPr lang="en-US" sz="1000" b="1" dirty="0"/>
              <a:t>Partition Manager:</a:t>
            </a:r>
          </a:p>
          <a:p>
            <a:pPr algn="just"/>
            <a:r>
              <a:rPr lang="en-US" sz="1000" dirty="0"/>
              <a:t>In the Azure Storage backend, an internal component known as the Partition Manager is responsible for distributing partitions/control queues among workers. Internally, this partition manager uses </a:t>
            </a:r>
            <a:r>
              <a:rPr lang="en-US" sz="1000" b="1" dirty="0"/>
              <a:t>Azure Blob </a:t>
            </a:r>
            <a:r>
              <a:rPr lang="en-US" sz="1000" dirty="0"/>
              <a:t>leases to determine which app instances own which control queue partitions. In the new v3 extension release, we’ve introduced a new partition manager (called Partition Manager V3) that uses </a:t>
            </a:r>
            <a:r>
              <a:rPr lang="en-US" sz="1000" b="1" dirty="0"/>
              <a:t>Azure Tables </a:t>
            </a:r>
            <a:r>
              <a:rPr lang="en-US" sz="1000" dirty="0"/>
              <a:t>to manage partition assignment instead of Azure Blob leases. This new design reduces storage costs, especially when using an Azure Storage v2 account, and is easier to debug compared to previous implementations. </a:t>
            </a:r>
          </a:p>
          <a:p>
            <a:pPr algn="just"/>
            <a:r>
              <a:rPr lang="en-US" sz="1000" dirty="0"/>
              <a:t>When utilizing Partition Manager V3, a new Table named "Partitions" is introduced into your Durable Function App’s </a:t>
            </a:r>
            <a:r>
              <a:rPr lang="en-US" sz="1000" dirty="0" err="1"/>
              <a:t>TaskHub</a:t>
            </a:r>
            <a:r>
              <a:rPr lang="en-US" sz="1000" dirty="0"/>
              <a:t>. This Table stores and displays the current partition information, providing a clear view of your app’s activity for improved debuggability. </a:t>
            </a:r>
          </a:p>
        </p:txBody>
      </p:sp>
    </p:spTree>
    <p:extLst>
      <p:ext uri="{BB962C8B-B14F-4D97-AF65-F5344CB8AC3E}">
        <p14:creationId xmlns:p14="http://schemas.microsoft.com/office/powerpoint/2010/main" val="220002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089011"/>
          </a:xfrm>
        </p:spPr>
        <p:txBody>
          <a:bodyPr/>
          <a:lstStyle/>
          <a:p>
            <a:r>
              <a:rPr lang="en-US" sz="1000" b="1" dirty="0">
                <a:latin typeface="+mj-lt"/>
              </a:rPr>
              <a:t>Virtual Endpoints (preview) :</a:t>
            </a:r>
          </a:p>
          <a:p>
            <a:pPr algn="just"/>
            <a:r>
              <a:rPr lang="en-US" sz="1000" dirty="0">
                <a:latin typeface="+mj-lt"/>
              </a:rPr>
              <a:t>Virtual Endpoints are read-write and read-only listener endpoints, that remain consistent irrespective of the current role of the PostgreSQL instance. This means you don't have to update your application's connection string after performing the promote to primary server action, as the endpoints will automatically point to the correct instance following a role change.</a:t>
            </a:r>
          </a:p>
          <a:p>
            <a:pPr algn="just"/>
            <a:r>
              <a:rPr lang="en-US" sz="1000" dirty="0">
                <a:latin typeface="+mj-lt"/>
              </a:rPr>
              <a:t>Virtual Endpoints offer two distinct types of connection points:</a:t>
            </a:r>
          </a:p>
          <a:p>
            <a:pPr marL="171450" indent="-171450" algn="just">
              <a:buFont typeface="Arial" panose="020B0604020202020204" pitchFamily="34" charset="0"/>
              <a:buChar char="•"/>
            </a:pPr>
            <a:r>
              <a:rPr lang="en-US" sz="1000" dirty="0">
                <a:latin typeface="+mj-lt"/>
              </a:rPr>
              <a:t>Writer Endpoint (Read/Write): This endpoint always points to the current primary server. </a:t>
            </a:r>
          </a:p>
          <a:p>
            <a:pPr marL="171450" indent="-171450" algn="just">
              <a:buFont typeface="Arial" panose="020B0604020202020204" pitchFamily="34" charset="0"/>
              <a:buChar char="•"/>
            </a:pPr>
            <a:r>
              <a:rPr lang="en-US" sz="1000" dirty="0">
                <a:latin typeface="+mj-lt"/>
              </a:rPr>
              <a:t>Read-Only Endpoint: This endpoint can be configured by users to point either to a read replica or the primary server.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Database for PostgreSQL - Flexible Server, enhanced disaster recovery features</a:t>
            </a:r>
            <a:endParaRPr lang="en-US" sz="1000" dirty="0"/>
          </a:p>
          <a:p>
            <a:pPr algn="just"/>
            <a:r>
              <a:rPr lang="en-US" sz="1000" b="1" dirty="0"/>
              <a:t>Promote replicas:</a:t>
            </a:r>
          </a:p>
          <a:p>
            <a:pPr algn="just"/>
            <a:r>
              <a:rPr lang="en-US" sz="1000" dirty="0"/>
              <a:t>"Promote" refers to the process where a replica is commanded to end its replica mode and transition into full read-write operations.</a:t>
            </a:r>
          </a:p>
          <a:p>
            <a:pPr algn="just"/>
            <a:r>
              <a:rPr lang="en-US" sz="1000" i="0" dirty="0">
                <a:solidFill>
                  <a:srgbClr val="161616"/>
                </a:solidFill>
                <a:effectLst/>
              </a:rPr>
              <a:t>Promotion of replicas can be done in two distinct manners:</a:t>
            </a:r>
          </a:p>
          <a:p>
            <a:pPr marL="171450" indent="-171450" algn="just">
              <a:buFont typeface="Arial" panose="020B0604020202020204" pitchFamily="34" charset="0"/>
              <a:buChar char="•"/>
            </a:pPr>
            <a:r>
              <a:rPr lang="en-US" sz="1000" i="0" dirty="0">
                <a:solidFill>
                  <a:srgbClr val="161616"/>
                </a:solidFill>
                <a:effectLst/>
              </a:rPr>
              <a:t>Promote to primary server (preview): This action elevates a replica to the role of the primary server. In the process, the current primary server is demoted to a replica role, swapping their roles. For a successful promotion, it's necessary to have a virtual endpoint configured for both the current primary as the writer endpoint, and the replica intended for promotion as the reader endpoint. The promotion will only be successful if the targeted replica is included in the reader endpoint configuration, or if a reader virtual endpoint has yet to be established.</a:t>
            </a:r>
          </a:p>
          <a:p>
            <a:pPr marL="171450" indent="-171450" algn="just">
              <a:buFont typeface="Arial" panose="020B0604020202020204" pitchFamily="34" charset="0"/>
              <a:buChar char="•"/>
            </a:pPr>
            <a:r>
              <a:rPr lang="en-US" sz="1000" i="0" dirty="0">
                <a:solidFill>
                  <a:srgbClr val="161616"/>
                </a:solidFill>
                <a:effectLst/>
              </a:rPr>
              <a:t>Promote to independent server and remove from replication: By opting for this, the replica becomes an independent server and is removed from the replication process. As a result, both the primary and the promoted server will function as two independent read-write servers. It should be noted that while virtual endpoints can be configured, they aren't a necessity for this operation. </a:t>
            </a:r>
          </a:p>
          <a:p>
            <a:pPr marL="171450" indent="-171450" algn="just">
              <a:buFont typeface="Arial" panose="020B0604020202020204" pitchFamily="34" charset="0"/>
              <a:buChar char="•"/>
            </a:pPr>
            <a:endParaRPr lang="en-US" sz="1000" i="0" dirty="0">
              <a:solidFill>
                <a:srgbClr val="161616"/>
              </a:solidFill>
              <a:effectLst/>
            </a:endParaRPr>
          </a:p>
          <a:p>
            <a:pPr algn="just"/>
            <a:endParaRPr lang="en-US" sz="1000" dirty="0"/>
          </a:p>
          <a:p>
            <a:pPr algn="just"/>
            <a:endParaRPr lang="en-US" sz="1000" dirty="0"/>
          </a:p>
        </p:txBody>
      </p:sp>
      <p:pic>
        <p:nvPicPr>
          <p:cNvPr id="4098" name="Picture 2" descr="thumbnail image 2 captioned Diagram of promote to primary server flow.">
            <a:extLst>
              <a:ext uri="{FF2B5EF4-FFF2-40B4-BE49-F238E27FC236}">
                <a16:creationId xmlns:a16="http://schemas.microsoft.com/office/drawing/2014/main" id="{C573F472-CEC6-C241-A9CD-2D9A2B13A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90" y="2944091"/>
            <a:ext cx="3617935" cy="196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latin typeface="+mj-lt"/>
              </a:rPr>
              <a:t>Limitations</a:t>
            </a:r>
          </a:p>
          <a:p>
            <a:pPr marL="514350" lvl="1" indent="-171450" algn="just">
              <a:buFont typeface="Arial" panose="020B0604020202020204" pitchFamily="34" charset="0"/>
              <a:buChar char="•"/>
            </a:pPr>
            <a:r>
              <a:rPr lang="en-US" sz="1000" dirty="0">
                <a:latin typeface="+mj-lt"/>
              </a:rPr>
              <a:t>New primary servers created under the Business Critical service tier created after November 14 are eligible to use the accelerated logs feature. </a:t>
            </a:r>
          </a:p>
          <a:p>
            <a:pPr marL="514350" lvl="1" indent="-171450" algn="just">
              <a:buFont typeface="Arial" panose="020B0604020202020204" pitchFamily="34" charset="0"/>
              <a:buChar char="•"/>
            </a:pPr>
            <a:r>
              <a:rPr lang="en-US" sz="1000" dirty="0">
                <a:latin typeface="+mj-lt"/>
              </a:rPr>
              <a:t>During the preview phase, the accelerated logs are not supported feature on servers that have the following features enabled.</a:t>
            </a:r>
          </a:p>
          <a:p>
            <a:pPr marL="857250" lvl="2" indent="-171450" algn="just">
              <a:buFont typeface="Arial" panose="020B0604020202020204" pitchFamily="34" charset="0"/>
              <a:buChar char="•"/>
            </a:pPr>
            <a:r>
              <a:rPr lang="en-US" sz="1000" dirty="0">
                <a:latin typeface="+mj-lt"/>
              </a:rPr>
              <a:t>High Availability (HA) servers.</a:t>
            </a:r>
          </a:p>
          <a:p>
            <a:pPr marL="857250" lvl="2" indent="-171450" algn="just">
              <a:buFont typeface="Arial" panose="020B0604020202020204" pitchFamily="34" charset="0"/>
              <a:buChar char="•"/>
            </a:pPr>
            <a:r>
              <a:rPr lang="en-US" sz="1000" dirty="0">
                <a:latin typeface="+mj-lt"/>
              </a:rPr>
              <a:t>Servers enabled with Customer Managed Keys (CMK).</a:t>
            </a:r>
          </a:p>
          <a:p>
            <a:pPr marL="857250" lvl="2" indent="-171450" algn="just">
              <a:buFont typeface="Arial" panose="020B0604020202020204" pitchFamily="34" charset="0"/>
              <a:buChar char="•"/>
            </a:pPr>
            <a:r>
              <a:rPr lang="en-US" sz="1000" dirty="0">
                <a:latin typeface="+mj-lt"/>
              </a:rPr>
              <a:t>Servers enabled with Microsoft Entra ID authentication.</a:t>
            </a:r>
          </a:p>
          <a:p>
            <a:pPr marL="514350" lvl="1" indent="-171450" algn="just">
              <a:buFont typeface="Arial" panose="020B0604020202020204" pitchFamily="34" charset="0"/>
              <a:buChar char="•"/>
            </a:pPr>
            <a:r>
              <a:rPr lang="en-US" sz="1000" dirty="0">
                <a:latin typeface="+mj-lt"/>
              </a:rPr>
              <a:t>Performing a major version upgrade on Azure Database for MySQL flexible server with the accelerated logs feature enabled is not supported.</a:t>
            </a:r>
          </a:p>
          <a:p>
            <a:pPr marL="514350" lvl="1" indent="-171450" algn="just">
              <a:buFont typeface="Arial" panose="020B0604020202020204" pitchFamily="34" charset="0"/>
              <a:buChar char="•"/>
            </a:pPr>
            <a:r>
              <a:rPr lang="en-US" sz="1000" dirty="0">
                <a:latin typeface="+mj-lt"/>
              </a:rPr>
              <a:t> Accelerated logs feature in preview is currently available only in specific regions.</a:t>
            </a:r>
          </a:p>
          <a:p>
            <a:pPr marL="514350" lvl="1" indent="-171450" algn="just">
              <a:buFont typeface="Arial" panose="020B0604020202020204" pitchFamily="34" charset="0"/>
              <a:buChar char="•"/>
            </a:pPr>
            <a:r>
              <a:rPr lang="en-US" sz="1000" dirty="0">
                <a:latin typeface="+mj-lt"/>
              </a:rPr>
              <a:t>After the accelerated logs feature is activated, any previously configured value for the "</a:t>
            </a:r>
            <a:r>
              <a:rPr lang="en-US" sz="1000" dirty="0" err="1">
                <a:latin typeface="+mj-lt"/>
              </a:rPr>
              <a:t>binlog_expire_seconds</a:t>
            </a:r>
            <a:r>
              <a:rPr lang="en-US" sz="1000" dirty="0">
                <a:latin typeface="+mj-lt"/>
              </a:rPr>
              <a:t>" server parameter will be disregarded and not considered.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Accelerated logs in Azure Database for MySQL - Flexible Server</a:t>
            </a:r>
            <a:endParaRPr lang="en-US" sz="1000" dirty="0"/>
          </a:p>
          <a:p>
            <a:pPr algn="just"/>
            <a:r>
              <a:rPr lang="en-US" sz="1000" dirty="0"/>
              <a:t>The accelerated logs feature </a:t>
            </a:r>
            <a:r>
              <a:rPr lang="en-US" sz="1000" b="1" dirty="0"/>
              <a:t>in Azure Database for My SQL – Flexible Server </a:t>
            </a:r>
            <a:r>
              <a:rPr lang="en-US" sz="1000" dirty="0"/>
              <a:t>allows to boost the performance of servers in the Business-Critical service tier. Enable this feature to store server transactional logs on faster storage thereby enhancing throughput without incurring any extra cost. </a:t>
            </a:r>
          </a:p>
          <a:p>
            <a:pPr marL="171450" indent="-171450" algn="just">
              <a:buFont typeface="Arial" panose="020B0604020202020204" pitchFamily="34" charset="0"/>
              <a:buChar char="•"/>
            </a:pPr>
            <a:r>
              <a:rPr lang="en-US" sz="1000" b="1" dirty="0"/>
              <a:t>Enhanced throughput</a:t>
            </a:r>
            <a:r>
              <a:rPr lang="en-US" sz="1000" dirty="0"/>
              <a:t>: Experience up to 2x increased query throughput in high concurrency scenarios, resulting in faster query execution. This improvement also comes with reduced latency, reducing latency by up to 50%, for enhanced performance.</a:t>
            </a:r>
          </a:p>
          <a:p>
            <a:pPr marL="171450" indent="-171450" algn="just">
              <a:buFont typeface="Arial" panose="020B0604020202020204" pitchFamily="34" charset="0"/>
              <a:buChar char="•"/>
            </a:pPr>
            <a:r>
              <a:rPr lang="en-US" sz="1000" b="1" dirty="0"/>
              <a:t>Cost efficiency</a:t>
            </a:r>
            <a:r>
              <a:rPr lang="en-US" sz="1000" dirty="0"/>
              <a:t>: Accelerated logs provide enhanced performance at no extra expense, offering a cost-effective solution for mission-critical workloads.</a:t>
            </a:r>
          </a:p>
          <a:p>
            <a:pPr marL="171450" indent="-171450" algn="just">
              <a:buFont typeface="Arial" panose="020B0604020202020204" pitchFamily="34" charset="0"/>
              <a:buChar char="•"/>
            </a:pPr>
            <a:r>
              <a:rPr lang="en-US" sz="1000" b="1" dirty="0"/>
              <a:t>Enhanced scalability</a:t>
            </a:r>
            <a:r>
              <a:rPr lang="en-US" sz="1000" dirty="0"/>
              <a:t>: Accelerated logs can accommodate growing workloads, making it an ideal choice for applications that need to scale easily while maintaining high performance. Applications and services on the Business Critical service tier benefit from more responsive interactions and reduced query wait times.</a:t>
            </a:r>
          </a:p>
          <a:p>
            <a:pPr algn="just"/>
            <a:endParaRPr lang="en-US" sz="1000" dirty="0"/>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Generally available: PostgreSQL 16 support in Azure Database for PostgreSQL – Flexible Server</a:t>
            </a:r>
            <a:endParaRPr lang="en-US" sz="1000" dirty="0"/>
          </a:p>
          <a:p>
            <a:pPr algn="just"/>
            <a:r>
              <a:rPr lang="en-US" sz="1000" dirty="0"/>
              <a:t>MS Introduced the </a:t>
            </a:r>
            <a:r>
              <a:rPr lang="en-US" sz="1000" b="1" dirty="0"/>
              <a:t>PostgreSQL 16 on Azure Database for PostgreSQL – Flexible Server</a:t>
            </a:r>
            <a:r>
              <a:rPr lang="en-US" sz="1000" dirty="0"/>
              <a:t>. With this release, you will get a new experience enhanced logical replication capabilities, allowing for more efficient and reliable data synchronization across systems. Improve the performance and efficiency of your query execution, thanks to advanced optimizations in FULL and RIGHT joins, and refined plans for complex queries. </a:t>
            </a:r>
          </a:p>
          <a:p>
            <a:pPr algn="just"/>
            <a:r>
              <a:rPr lang="en-US" sz="1000" dirty="0"/>
              <a:t>Furthermore, bulk data loading is now faster, with some operations showing up to a 300% speed increase, streamlining your data handling tasks. The enhancements in vacuum strategy also mean less need for full-table vacuums, making database maintenance smoother and more efficient. </a:t>
            </a:r>
          </a:p>
          <a:p>
            <a:pPr algn="just"/>
            <a:r>
              <a:rPr lang="en-US" sz="1000" dirty="0"/>
              <a:t>Embrace this opportunity to elevate your database performance and reliability. Start exploring PostgreSQL 16 on Azure Database for PostgreSQL – Flexible Server today, and see how these advancements can transform your data management and analysis</a:t>
            </a:r>
          </a:p>
        </p:txBody>
      </p:sp>
      <p:sp>
        <p:nvSpPr>
          <p:cNvPr id="2" name="Text Placeholder 13">
            <a:extLst>
              <a:ext uri="{FF2B5EF4-FFF2-40B4-BE49-F238E27FC236}">
                <a16:creationId xmlns:a16="http://schemas.microsoft.com/office/drawing/2014/main" id="{7078736A-DC11-C56C-F8AC-06AC3EA5994A}"/>
              </a:ext>
            </a:extLst>
          </p:cNvPr>
          <p:cNvSpPr txBox="1">
            <a:spLocks/>
          </p:cNvSpPr>
          <p:nvPr/>
        </p:nvSpPr>
        <p:spPr>
          <a:xfrm>
            <a:off x="4570857"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General Availability: Connection audit logs for Enterprise tier caches for Azure Cache for Redis</a:t>
            </a:r>
            <a:endParaRPr lang="en-US" sz="1000" dirty="0"/>
          </a:p>
          <a:p>
            <a:pPr algn="just"/>
            <a:r>
              <a:rPr lang="en-US" sz="1000" dirty="0"/>
              <a:t>Enterprise and Enterprise Flash tier caches for </a:t>
            </a:r>
            <a:r>
              <a:rPr lang="en-US" sz="1000" b="1" dirty="0"/>
              <a:t>Azure Cache for Redis are able to log all connection, disconnection, and authentication events occurring on cache.</a:t>
            </a:r>
            <a:r>
              <a:rPr lang="en-US" sz="1000" dirty="0"/>
              <a:t> This is a powerful tool for to monitor for any unauthorized usage of a cache resource, for instance by looking for unknown IP addresses connected to cache or for unsuccessful authentication attempts. Logging occurs on a separate thread to optimize performance, and logs can be sent to Azure Log Analytics, a storage account, an event hub, or even a partner solution.</a:t>
            </a:r>
          </a:p>
        </p:txBody>
      </p:sp>
    </p:spTree>
    <p:extLst>
      <p:ext uri="{BB962C8B-B14F-4D97-AF65-F5344CB8AC3E}">
        <p14:creationId xmlns:p14="http://schemas.microsoft.com/office/powerpoint/2010/main" val="92069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Event Grid system topics support for resource management and health resources now in Public Preview</a:t>
            </a:r>
            <a:endParaRPr lang="en-US" sz="1000" dirty="0"/>
          </a:p>
          <a:p>
            <a:pPr algn="just"/>
            <a:r>
              <a:rPr lang="en-US" sz="1000" dirty="0"/>
              <a:t>Azure Event Grid has created a new system topic for Azure health resources and resource management events.</a:t>
            </a:r>
          </a:p>
          <a:p>
            <a:pPr algn="just"/>
            <a:r>
              <a:rPr lang="en-US" sz="1000" dirty="0"/>
              <a:t>This new system topic utilizes Azure Resource Notifications (ARN), which means you can now receive near real-time alerts in Event Grid regarding disruptions from a wide range of publishers, allowing to immediately begin mitigation activities. </a:t>
            </a:r>
          </a:p>
          <a:p>
            <a:pPr algn="just"/>
            <a:r>
              <a:rPr lang="en-US" sz="1000" dirty="0"/>
              <a:t>Azure Resource Notifications (ARN) represent the cutting-edge unified pub/sub service catering to all Azure resources. ARN taps into a diverse range of publishers, and this wealth of data is now accessible through ARN's dedicated system topics in Azure Event Grid.</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57393"/>
          </a:xfrm>
        </p:spPr>
        <p:txBody>
          <a:bodyPr/>
          <a:lstStyle/>
          <a:p>
            <a:r>
              <a:rPr lang="en-US" sz="1000" dirty="0">
                <a:hlinkClick r:id="rId2"/>
              </a:rPr>
              <a:t>Microsoft 365 Copilot is generally available</a:t>
            </a:r>
            <a:endParaRPr lang="ru-RU" sz="1000" dirty="0"/>
          </a:p>
          <a:p>
            <a:pPr algn="just"/>
            <a:r>
              <a:rPr lang="en-US" sz="1000" dirty="0"/>
              <a:t>Microsoft 365 Copilot combines the power of </a:t>
            </a:r>
            <a:r>
              <a:rPr lang="en-US" sz="1000" b="1" dirty="0"/>
              <a:t>large language models (LLMs) </a:t>
            </a:r>
            <a:r>
              <a:rPr lang="en-US" sz="1000" dirty="0"/>
              <a:t>with your data in the Microsoft Graph, the Microsoft 365 apps, and the web to turn words into the most powerful productivity tool on the planet. </a:t>
            </a:r>
            <a:endParaRPr lang="ru-RU" sz="1000" dirty="0"/>
          </a:p>
          <a:p>
            <a:pPr algn="just"/>
            <a:r>
              <a:rPr lang="en-US" sz="1000" dirty="0"/>
              <a:t>Copilot is covered by the Microsoft 365 product terms applicable to core online services, data protection addendum, and our commitments under the EU Data Boundary. </a:t>
            </a:r>
          </a:p>
          <a:p>
            <a:pPr algn="just"/>
            <a:r>
              <a:rPr lang="en-US" sz="1000" dirty="0"/>
              <a:t>Copilot is currently supported in the following languages: </a:t>
            </a:r>
            <a:r>
              <a:rPr lang="en-US" sz="1000" b="1" dirty="0"/>
              <a:t>English (US, GB, AU, CA, IN)​​, Spanish (ES, MX)​​, Japanese​​, French (FR, CA)​​, German​​, Portuguese (BR)​​, Italian​​, and Chinese Simplified</a:t>
            </a:r>
            <a:r>
              <a:rPr lang="en-US" sz="1000" dirty="0"/>
              <a:t>​​. </a:t>
            </a:r>
          </a:p>
        </p:txBody>
      </p:sp>
      <p:graphicFrame>
        <p:nvGraphicFramePr>
          <p:cNvPr id="2" name="Table 1">
            <a:extLst>
              <a:ext uri="{FF2B5EF4-FFF2-40B4-BE49-F238E27FC236}">
                <a16:creationId xmlns:a16="http://schemas.microsoft.com/office/drawing/2014/main" id="{D940FD1B-24EE-D28C-045D-B3B5131072AD}"/>
              </a:ext>
            </a:extLst>
          </p:cNvPr>
          <p:cNvGraphicFramePr>
            <a:graphicFrameLocks noGrp="1"/>
          </p:cNvGraphicFramePr>
          <p:nvPr>
            <p:extLst>
              <p:ext uri="{D42A27DB-BD31-4B8C-83A1-F6EECF244321}">
                <p14:modId xmlns:p14="http://schemas.microsoft.com/office/powerpoint/2010/main" val="2552794114"/>
              </p:ext>
            </p:extLst>
          </p:nvPr>
        </p:nvGraphicFramePr>
        <p:xfrm>
          <a:off x="5069621" y="342900"/>
          <a:ext cx="3818070" cy="4173682"/>
        </p:xfrm>
        <a:graphic>
          <a:graphicData uri="http://schemas.openxmlformats.org/drawingml/2006/table">
            <a:tbl>
              <a:tblPr/>
              <a:tblGrid>
                <a:gridCol w="1909035">
                  <a:extLst>
                    <a:ext uri="{9D8B030D-6E8A-4147-A177-3AD203B41FA5}">
                      <a16:colId xmlns:a16="http://schemas.microsoft.com/office/drawing/2014/main" val="2805746466"/>
                    </a:ext>
                  </a:extLst>
                </a:gridCol>
                <a:gridCol w="1909035">
                  <a:extLst>
                    <a:ext uri="{9D8B030D-6E8A-4147-A177-3AD203B41FA5}">
                      <a16:colId xmlns:a16="http://schemas.microsoft.com/office/drawing/2014/main" val="315851238"/>
                    </a:ext>
                  </a:extLst>
                </a:gridCol>
              </a:tblGrid>
              <a:tr h="157472">
                <a:tc>
                  <a:txBody>
                    <a:bodyPr/>
                    <a:lstStyle/>
                    <a:p>
                      <a:pPr algn="l" fontAlgn="t"/>
                      <a:r>
                        <a:rPr lang="en-US" sz="800" dirty="0">
                          <a:solidFill>
                            <a:schemeClr val="bg1"/>
                          </a:solidFill>
                          <a:effectLst/>
                        </a:rPr>
                        <a:t>Microsoft 365 App</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DD8"/>
                    </a:solidFill>
                  </a:tcPr>
                </a:tc>
                <a:tc>
                  <a:txBody>
                    <a:bodyPr/>
                    <a:lstStyle/>
                    <a:p>
                      <a:pPr algn="l" fontAlgn="t"/>
                      <a:r>
                        <a:rPr lang="en-US" sz="800" dirty="0">
                          <a:solidFill>
                            <a:schemeClr val="bg1"/>
                          </a:solidFill>
                          <a:effectLst/>
                        </a:rPr>
                        <a:t>Feature</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DD8"/>
                    </a:solidFill>
                  </a:tcPr>
                </a:tc>
                <a:extLst>
                  <a:ext uri="{0D108BD9-81ED-4DB2-BD59-A6C34878D82A}">
                    <a16:rowId xmlns:a16="http://schemas.microsoft.com/office/drawing/2014/main" val="224795919"/>
                  </a:ext>
                </a:extLst>
              </a:tr>
              <a:tr h="192019">
                <a:tc>
                  <a:txBody>
                    <a:bodyPr/>
                    <a:lstStyle/>
                    <a:p>
                      <a:pPr algn="l" fontAlgn="t"/>
                      <a:r>
                        <a:rPr lang="en-US" sz="800" dirty="0">
                          <a:effectLst/>
                        </a:rPr>
                        <a:t>Word</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Draft with Copilot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7449507"/>
                  </a:ext>
                </a:extLst>
              </a:tr>
              <a:tr h="238289">
                <a:tc>
                  <a:txBody>
                    <a:bodyPr/>
                    <a:lstStyle/>
                    <a:p>
                      <a:pPr algn="l" fontAlgn="t"/>
                      <a:endParaRPr lang="en-US" sz="800" dirty="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Chat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01107166"/>
                  </a:ext>
                </a:extLst>
              </a:tr>
              <a:tr h="204405">
                <a:tc>
                  <a:txBody>
                    <a:bodyPr/>
                    <a:lstStyle/>
                    <a:p>
                      <a:pPr algn="l" fontAlgn="t"/>
                      <a:r>
                        <a:rPr lang="en-US" sz="800">
                          <a:effectLst/>
                        </a:rPr>
                        <a:t>PowerPoint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Draft with Copilot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37946654"/>
                  </a:ext>
                </a:extLst>
              </a:tr>
              <a:tr h="333731">
                <a:tc>
                  <a:txBody>
                    <a:bodyPr/>
                    <a:lstStyle/>
                    <a:p>
                      <a:pPr algn="l" fontAlgn="t"/>
                      <a:endParaRPr lang="en-US" sz="800" dirty="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Chat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15065612"/>
                  </a:ext>
                </a:extLst>
              </a:tr>
              <a:tr h="298223">
                <a:tc>
                  <a:txBody>
                    <a:bodyPr/>
                    <a:lstStyle/>
                    <a:p>
                      <a:pPr algn="l" fontAlgn="t"/>
                      <a:endParaRPr lang="en-US" sz="800" dirty="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Light commanding</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486679"/>
                  </a:ext>
                </a:extLst>
              </a:tr>
              <a:tr h="301108">
                <a:tc>
                  <a:txBody>
                    <a:bodyPr/>
                    <a:lstStyle/>
                    <a:p>
                      <a:pPr algn="l" fontAlgn="t"/>
                      <a:r>
                        <a:rPr lang="en-US" sz="800" dirty="0">
                          <a:effectLst/>
                        </a:rPr>
                        <a:t>Loop</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Collaborative content creation</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35244437"/>
                  </a:ext>
                </a:extLst>
              </a:tr>
              <a:tr h="309776">
                <a:tc>
                  <a:txBody>
                    <a:bodyPr/>
                    <a:lstStyle/>
                    <a:p>
                      <a:pPr algn="l" fontAlgn="t"/>
                      <a:r>
                        <a:rPr lang="en-US" sz="800">
                          <a:effectLst/>
                        </a:rPr>
                        <a:t>Outlook</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Coaching tips</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52163713"/>
                  </a:ext>
                </a:extLst>
              </a:tr>
              <a:tr h="230346">
                <a:tc>
                  <a:txBody>
                    <a:bodyPr/>
                    <a:lstStyle/>
                    <a:p>
                      <a:pPr algn="l" fontAlgn="t"/>
                      <a:endParaRPr lang="en-US" sz="80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Summarize</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8922517"/>
                  </a:ext>
                </a:extLst>
              </a:tr>
              <a:tr h="246231">
                <a:tc>
                  <a:txBody>
                    <a:bodyPr/>
                    <a:lstStyle/>
                    <a:p>
                      <a:pPr algn="l" fontAlgn="t"/>
                      <a:endParaRPr lang="en-US" sz="80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Leverage content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80196986"/>
                  </a:ext>
                </a:extLst>
              </a:tr>
              <a:tr h="288059">
                <a:tc>
                  <a:txBody>
                    <a:bodyPr/>
                    <a:lstStyle/>
                    <a:p>
                      <a:pPr algn="l" fontAlgn="t"/>
                      <a:r>
                        <a:rPr lang="en-US" sz="800">
                          <a:effectLst/>
                        </a:rPr>
                        <a:t>Teams</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Chat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3470590"/>
                  </a:ext>
                </a:extLst>
              </a:tr>
              <a:tr h="214461">
                <a:tc>
                  <a:txBody>
                    <a:bodyPr/>
                    <a:lstStyle/>
                    <a:p>
                      <a:pPr algn="l" fontAlgn="t"/>
                      <a:endParaRPr lang="en-US" sz="80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Meetings</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176273"/>
                  </a:ext>
                </a:extLst>
              </a:tr>
              <a:tr h="246231">
                <a:tc>
                  <a:txBody>
                    <a:bodyPr/>
                    <a:lstStyle/>
                    <a:p>
                      <a:pPr algn="l" fontAlgn="t"/>
                      <a:endParaRPr lang="en-US" sz="80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Business Chat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20554181"/>
                  </a:ext>
                </a:extLst>
              </a:tr>
              <a:tr h="333605">
                <a:tc>
                  <a:txBody>
                    <a:bodyPr/>
                    <a:lstStyle/>
                    <a:p>
                      <a:pPr algn="l" fontAlgn="t"/>
                      <a:endParaRPr lang="en-US" sz="800">
                        <a:effectLst/>
                      </a:endParaRP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a:effectLst/>
                        </a:rPr>
                        <a:t>Whiteboard</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407365"/>
                  </a:ext>
                </a:extLst>
              </a:tr>
              <a:tr h="579726">
                <a:tc>
                  <a:txBody>
                    <a:bodyPr/>
                    <a:lstStyle/>
                    <a:p>
                      <a:pPr algn="l" fontAlgn="t"/>
                      <a:r>
                        <a:rPr lang="en-US" sz="800">
                          <a:effectLst/>
                        </a:rPr>
                        <a:t>OneNote</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800" dirty="0">
                          <a:effectLst/>
                        </a:rPr>
                        <a:t>Draft with Copilot</a:t>
                      </a:r>
                    </a:p>
                  </a:txBody>
                  <a:tcPr marL="14481" marR="14481" marT="7241" marB="72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04618390"/>
                  </a:ext>
                </a:extLst>
              </a:tr>
            </a:tbl>
          </a:graphicData>
        </a:graphic>
      </p:graphicFrame>
      <p:pic>
        <p:nvPicPr>
          <p:cNvPr id="1026" name="Picture 2" descr="Diagram that shows the relationship among the components of Microsoft Copilot for Microsoft 365, such as Microsoft Graph and LLM.">
            <a:extLst>
              <a:ext uri="{FF2B5EF4-FFF2-40B4-BE49-F238E27FC236}">
                <a16:creationId xmlns:a16="http://schemas.microsoft.com/office/drawing/2014/main" id="{B11F3400-A4AB-30D0-E929-16D04227E0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09" y="2713754"/>
            <a:ext cx="4010891" cy="225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GitHub Enterprise Server 3.11 is now generally available</a:t>
            </a:r>
            <a:endParaRPr lang="en-US" sz="1000" dirty="0">
              <a:latin typeface="+mj-lt"/>
            </a:endParaRPr>
          </a:p>
          <a:p>
            <a:pPr algn="just"/>
            <a:r>
              <a:rPr lang="en-US" sz="1000" dirty="0">
                <a:latin typeface="+mj-lt"/>
              </a:rPr>
              <a:t>Highlights of this version include:</a:t>
            </a:r>
          </a:p>
          <a:p>
            <a:pPr marL="171450" indent="-171450" algn="just">
              <a:buFont typeface="Arial" panose="020B0604020202020204" pitchFamily="34" charset="0"/>
              <a:buChar char="•"/>
            </a:pPr>
            <a:r>
              <a:rPr lang="en-US" sz="1000" dirty="0">
                <a:latin typeface="+mj-lt"/>
              </a:rPr>
              <a:t>Scale application security testing with code scanning’s default setup</a:t>
            </a:r>
          </a:p>
          <a:p>
            <a:pPr marL="171450" indent="-171450" algn="just">
              <a:buFont typeface="Arial" panose="020B0604020202020204" pitchFamily="34" charset="0"/>
              <a:buChar char="•"/>
            </a:pPr>
            <a:r>
              <a:rPr lang="en-US" sz="1000" dirty="0">
                <a:latin typeface="+mj-lt"/>
              </a:rPr>
              <a:t>The new Activity view makes viewing repository history much easier by showing activities like pushes, merges, force pushes, tag changes, and branch changes.</a:t>
            </a:r>
          </a:p>
          <a:p>
            <a:pPr marL="171450" indent="-171450" algn="just">
              <a:buFont typeface="Arial" panose="020B0604020202020204" pitchFamily="34" charset="0"/>
              <a:buChar char="•"/>
            </a:pPr>
            <a:r>
              <a:rPr lang="en-US" sz="1000" dirty="0">
                <a:latin typeface="+mj-lt"/>
              </a:rPr>
              <a:t>Prevent secret leaks with data-driven insights and new metrics on secret leak prevention in security overview</a:t>
            </a:r>
          </a:p>
          <a:p>
            <a:pPr marL="171450" indent="-171450" algn="just">
              <a:buFont typeface="Arial" panose="020B0604020202020204" pitchFamily="34" charset="0"/>
              <a:buChar char="•"/>
            </a:pPr>
            <a:r>
              <a:rPr lang="en-US" sz="1000" dirty="0">
                <a:latin typeface="+mj-lt"/>
              </a:rPr>
              <a:t>A GitHub CLI extension for the Manage GitHub Enterprise Server API to interact with your GitHub Enterprise Server instance via the </a:t>
            </a:r>
            <a:r>
              <a:rPr lang="en-US" sz="1000" dirty="0" err="1">
                <a:latin typeface="+mj-lt"/>
              </a:rPr>
              <a:t>gh</a:t>
            </a:r>
            <a:r>
              <a:rPr lang="en-US" sz="1000" dirty="0">
                <a:latin typeface="+mj-lt"/>
              </a:rPr>
              <a:t> command-line interface.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Azure support plan offer extended to June 30, 2024</a:t>
            </a:r>
            <a:endParaRPr lang="ru-RU" sz="1000" dirty="0"/>
          </a:p>
          <a:p>
            <a:r>
              <a:rPr lang="en-US" sz="1000" b="1" dirty="0"/>
              <a:t>The existing Azure Support offer is being extended</a:t>
            </a:r>
            <a:r>
              <a:rPr lang="en-US" sz="1000" dirty="0"/>
              <a:t>. Beginning January 1, 2024, all new and renewing Azure customers who purchase an Enterprise Agreement (EA or EES) or are part of the field-led Microsoft Customer Agreement (MCA) will receive free Azure Standard support.  Qualifications for the promotion will end on June 30, 2024.  </a:t>
            </a:r>
          </a:p>
          <a:p>
            <a:r>
              <a:rPr lang="en-US" sz="1000" dirty="0"/>
              <a:t>This offer is designed for customers who buy Microsoft Azure services on an Enterprise Agreement. It provides an additional level of access to expert technical support from Microsoft to help customers with their cloud journey and comes at no additional charge.</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964320"/>
          </a:xfrm>
        </p:spPr>
        <p:txBody>
          <a:bodyPr/>
          <a:lstStyle/>
          <a:p>
            <a:pPr algn="just"/>
            <a:r>
              <a:rPr lang="en-US" sz="1000" b="1" dirty="0">
                <a:latin typeface="+mj-lt"/>
                <a:hlinkClick r:id="rId2"/>
              </a:rPr>
              <a:t>Email SMTP as a Service</a:t>
            </a:r>
            <a:endParaRPr lang="en-US" sz="1000" b="1" dirty="0">
              <a:latin typeface="+mj-lt"/>
            </a:endParaRPr>
          </a:p>
          <a:p>
            <a:pPr algn="just"/>
            <a:r>
              <a:rPr lang="en-US" sz="1000" b="1" dirty="0">
                <a:latin typeface="+mj-lt"/>
              </a:rPr>
              <a:t>Azure Communication Services Email’s SMTP </a:t>
            </a:r>
            <a:r>
              <a:rPr lang="en-US" sz="1000" dirty="0">
                <a:latin typeface="+mj-lt"/>
              </a:rPr>
              <a:t>as a Service feature is now available in public preview. With SMTP support in Azure Communication Services, it is possible to  easily send emails, enhance security features, and centralize control over outbound communications. As a bridge between email clients and mail servers, the SMTP Relay Service improves the effectiveness of email delivery. It creates a specialized relay infrastructure that not only meets the higher throughput requirements and successful email delivery but also enhances authentication to secure communication. Additionally, this service provides business with a centralized platform that gives them the power to manage outgoing emails for all B2C communications and gain insights into email traffic.</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83320"/>
          </a:xfrm>
        </p:spPr>
        <p:txBody>
          <a:bodyPr/>
          <a:lstStyle/>
          <a:p>
            <a:r>
              <a:rPr lang="en-US" sz="1000" dirty="0">
                <a:hlinkClick r:id="rId2"/>
              </a:rPr>
              <a:t>Azure Communication Services December 2023 Feature Updates</a:t>
            </a:r>
            <a:endParaRPr lang="en-US" sz="1000" dirty="0"/>
          </a:p>
          <a:p>
            <a:r>
              <a:rPr lang="en-US" sz="1000" b="1" dirty="0"/>
              <a:t>Azure AI Bot Support in Chat Channel</a:t>
            </a:r>
          </a:p>
          <a:p>
            <a:pPr algn="just"/>
            <a:r>
              <a:rPr lang="en-US" sz="1000" dirty="0"/>
              <a:t>Azure Communication Services chat integration with the </a:t>
            </a:r>
            <a:r>
              <a:rPr lang="en-US" sz="1000" b="1" dirty="0"/>
              <a:t>Azure AI Bot Service </a:t>
            </a:r>
            <a:r>
              <a:rPr lang="en-US" sz="1000" dirty="0"/>
              <a:t>is now generally available. This new capability enables developers to connect their conversational bots built on the Azure AI Bot Service to Azure Communication Services Chat. This new functionality will be especially helpful in customer service scenarios where bots can provide the first line of support.</a:t>
            </a:r>
          </a:p>
        </p:txBody>
      </p:sp>
      <p:pic>
        <p:nvPicPr>
          <p:cNvPr id="7170" name="Picture 2" descr="thumbnail image 1 of blog post titled &#10; &#10; &#10;  &#10; &#10; &#10; &#10;    &#10;  &#10;   &#10;    &#10;      &#10;       Azure Communication Services December 2023 Feature Updates&#10;       &#10;      &#10;     &#10;   &#10;  &#10; &#10;   &#10; &#10; &#10; &#10; &#10; &#10;">
            <a:extLst>
              <a:ext uri="{FF2B5EF4-FFF2-40B4-BE49-F238E27FC236}">
                <a16:creationId xmlns:a16="http://schemas.microsoft.com/office/drawing/2014/main" id="{A8C7E4C8-38EE-6730-7E32-FB8270BAE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5" y="2314206"/>
            <a:ext cx="3368465" cy="241019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umbnail image 2 of blog post titled &#10; &#10; &#10;  &#10; &#10; &#10; &#10;    &#10;  &#10;   &#10;    &#10;      &#10;       Azure Communication Services December 2023 Feature Updates&#10;       &#10;      &#10;     &#10;   &#10;  &#10; &#10;   &#10; &#10; &#10; &#10; &#10; &#10;">
            <a:extLst>
              <a:ext uri="{FF2B5EF4-FFF2-40B4-BE49-F238E27FC236}">
                <a16:creationId xmlns:a16="http://schemas.microsoft.com/office/drawing/2014/main" id="{4A9C6BDC-DA96-828F-9050-51C4EA7F3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3776" y="2991709"/>
            <a:ext cx="4498598" cy="1675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66102"/>
          </a:xfrm>
        </p:spPr>
        <p:txBody>
          <a:bodyPr/>
          <a:lstStyle/>
          <a:p>
            <a:pPr algn="just"/>
            <a:r>
              <a:rPr lang="en-US" sz="1000" dirty="0">
                <a:hlinkClick r:id="rId2"/>
              </a:rPr>
              <a:t>Azure Firewall: New Embedded Workbooks</a:t>
            </a:r>
            <a:endParaRPr lang="en-US" sz="1000" dirty="0"/>
          </a:p>
          <a:p>
            <a:pPr algn="just"/>
            <a:r>
              <a:rPr lang="en-US" sz="1000" b="1" dirty="0"/>
              <a:t>Azure Firewall Portal has now incorporated embedded workbooks </a:t>
            </a:r>
            <a:r>
              <a:rPr lang="en-US" sz="1000" dirty="0"/>
              <a:t>functionality, offering customers a seamless means to analyze Azure Firewall traffic. This feature facilitates the creation of sophisticated visual reports within the Azure portal, allowing users to leverage data from multiple Firewalls deployed across Azure and unify them into interactive, cohesive experiences.</a:t>
            </a:r>
          </a:p>
          <a:p>
            <a:pPr algn="just"/>
            <a:r>
              <a:rPr lang="en-US" sz="1000" dirty="0"/>
              <a:t>The Embedded Workbook presents users with consolidated information through charts and logs. It is structured into distinct sections, covering </a:t>
            </a:r>
            <a:r>
              <a:rPr lang="en-US" sz="1000" b="1" dirty="0"/>
              <a:t>Application rules, Network rules, DNS proxy, Intrusion Detection and Prevention System (IDPS), Threat intelligence, and Investigation</a:t>
            </a:r>
            <a:r>
              <a:rPr lang="en-US" sz="1000" dirty="0"/>
              <a:t>. Designed to function across multiple tenants and subscriptions, it offers filtering capabilities for various firewalls. </a:t>
            </a:r>
          </a:p>
        </p:txBody>
      </p:sp>
      <p:pic>
        <p:nvPicPr>
          <p:cNvPr id="8194" name="Picture 2" descr="thumbnail image 1 of blog post titled &#10; &#10; &#10;  &#10; &#10; &#10; &#10;    &#10;  &#10;   &#10;    &#10;      &#10;       Azure Firewall: New Embedded Workbooks&#10;       &#10;      &#10;     &#10;   &#10;  &#10; &#10;   &#10; &#10; &#10; &#10; &#10; &#10;">
            <a:extLst>
              <a:ext uri="{FF2B5EF4-FFF2-40B4-BE49-F238E27FC236}">
                <a16:creationId xmlns:a16="http://schemas.microsoft.com/office/drawing/2014/main" id="{F305D96E-081F-B806-59EE-401333B5F7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2061" y="3221183"/>
            <a:ext cx="1558957" cy="179368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humbnail image 2 of blog post titled &#10; &#10; &#10;  &#10; &#10; &#10; &#10;    &#10;  &#10;   &#10;    &#10;      &#10;       Azure Firewall: New Embedded Workbooks&#10;       &#10;      &#10;     &#10;   &#10;  &#10; &#10;   &#10; &#10; &#10; &#10; &#10; &#10;">
            <a:extLst>
              <a:ext uri="{FF2B5EF4-FFF2-40B4-BE49-F238E27FC236}">
                <a16:creationId xmlns:a16="http://schemas.microsoft.com/office/drawing/2014/main" id="{CE5182B3-3A72-FABE-1C1A-620183166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3856" y="1025237"/>
            <a:ext cx="4090094" cy="229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 presetClass="entr" presetSubtype="0" fill="hold" nodeType="withEffect">
                                  <p:stCondLst>
                                    <p:cond delay="0"/>
                                  </p:stCondLst>
                                  <p:childTnLst>
                                    <p:set>
                                      <p:cBhvr>
                                        <p:cTn id="15" dur="1" fill="hold">
                                          <p:stCondLst>
                                            <p:cond delay="0"/>
                                          </p:stCondLst>
                                        </p:cTn>
                                        <p:tgtEl>
                                          <p:spTgt spid="819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Managed HSM Backup/Restore when Storage Account is Behind a Private Endpoint</a:t>
            </a:r>
            <a:endParaRPr lang="en-US" sz="1000" dirty="0">
              <a:latin typeface="+mj-lt"/>
            </a:endParaRPr>
          </a:p>
          <a:p>
            <a:pPr algn="just"/>
            <a:r>
              <a:rPr lang="en-US" sz="1000" dirty="0">
                <a:latin typeface="+mj-lt"/>
              </a:rPr>
              <a:t>MS announced the Public Preview of </a:t>
            </a:r>
            <a:r>
              <a:rPr lang="en-US" sz="1000" b="1" dirty="0">
                <a:latin typeface="+mj-lt"/>
              </a:rPr>
              <a:t>support for Azure Key Vault Managed HSM backup/restore </a:t>
            </a:r>
            <a:r>
              <a:rPr lang="en-US" sz="1000" dirty="0">
                <a:latin typeface="+mj-lt"/>
              </a:rPr>
              <a:t>when the storage account is behind a private endpoint. </a:t>
            </a:r>
          </a:p>
          <a:p>
            <a:pPr algn="just"/>
            <a:r>
              <a:rPr lang="en-US" sz="1000" dirty="0">
                <a:latin typeface="+mj-lt"/>
                <a:hlinkClick r:id="rId3"/>
              </a:rPr>
              <a:t>General Availability: Managed HSM Networking Settings in Azure Portal</a:t>
            </a:r>
            <a:endParaRPr lang="en-US" sz="1000" dirty="0">
              <a:latin typeface="+mj-lt"/>
            </a:endParaRPr>
          </a:p>
          <a:p>
            <a:pPr algn="just"/>
            <a:r>
              <a:rPr lang="en-US" sz="1000" dirty="0">
                <a:latin typeface="+mj-lt"/>
              </a:rPr>
              <a:t>MS announced the General Availability of networking settings for </a:t>
            </a:r>
            <a:r>
              <a:rPr lang="en-US" sz="1000" b="1" dirty="0">
                <a:latin typeface="+mj-lt"/>
              </a:rPr>
              <a:t>Azure Key Vault Managed HSM on the Azure portal</a:t>
            </a:r>
            <a:r>
              <a:rPr lang="en-US" sz="1000" dirty="0">
                <a:latin typeface="+mj-lt"/>
              </a:rPr>
              <a:t>. Customers can now configure public internet, private endpoints, and Microsoft trusted service bypass settings using the Azure portal.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General availability: Encryption with customer-managed keys in Azure Health Data Services</a:t>
            </a:r>
            <a:endParaRPr lang="en-US" sz="1000" dirty="0"/>
          </a:p>
          <a:p>
            <a:pPr algn="just"/>
            <a:r>
              <a:rPr lang="en-US" sz="1000" dirty="0"/>
              <a:t>Data stored in Azure Health Data Services is automatically and seamlessly encrypted </a:t>
            </a:r>
            <a:r>
              <a:rPr lang="en-US" sz="1000" b="1" dirty="0"/>
              <a:t>with service-managed keys managed by Microsoft</a:t>
            </a:r>
            <a:r>
              <a:rPr lang="en-US" sz="1000" dirty="0"/>
              <a:t>. It is now possible to enable data encryption with customer-managed keys (CMK) for new and existing FHIR® and DICOM® services, providing organization with improved flexibility to manage access controls.</a:t>
            </a:r>
          </a:p>
          <a:p>
            <a:pPr algn="just"/>
            <a:r>
              <a:rPr lang="en-US" sz="1000" dirty="0"/>
              <a:t>Data encryption with </a:t>
            </a:r>
            <a:r>
              <a:rPr lang="en-US" sz="1000" b="1" dirty="0"/>
              <a:t>customer-managed keys for Azure Health Data Services </a:t>
            </a:r>
            <a:r>
              <a:rPr lang="en-US" sz="1000" dirty="0"/>
              <a:t>enables you to bring your own key to protect and control access to the key that encrypts your organization’s data at rest. It also allows organizations to implement separation of duties in the management of keys and data. Additionally, you can centrally manage and organize keys using Azure Key Vault. With customer-managed encryption, you're responsible for and in full control of a key's lifecycle, key usage permissions, and auditing operations.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89710"/>
            <a:ext cx="4365038" cy="3839440"/>
          </a:xfrm>
        </p:spPr>
        <p:txBody>
          <a:bodyPr/>
          <a:lstStyle/>
          <a:p>
            <a:pPr algn="just"/>
            <a:r>
              <a:rPr lang="en-US" sz="1000" dirty="0">
                <a:latin typeface="+mj-lt"/>
                <a:hlinkClick r:id="rId2"/>
              </a:rPr>
              <a:t>Generally available: Azure Site Recovery update rollup 69 - November 2023</a:t>
            </a:r>
            <a:endParaRPr lang="ru-RU" sz="1000" dirty="0">
              <a:latin typeface="+mj-lt"/>
            </a:endParaRPr>
          </a:p>
          <a:p>
            <a:pPr algn="just"/>
            <a:r>
              <a:rPr lang="en-US" sz="1000" dirty="0">
                <a:latin typeface="+mj-lt"/>
              </a:rPr>
              <a:t>Mobility Service:</a:t>
            </a:r>
          </a:p>
          <a:p>
            <a:pPr algn="just"/>
            <a:r>
              <a:rPr lang="en-US" sz="1000" dirty="0">
                <a:latin typeface="+mj-lt"/>
              </a:rPr>
              <a:t>Added support for Linux OS for:</a:t>
            </a:r>
          </a:p>
          <a:p>
            <a:pPr marL="514350" lvl="1" indent="-171450" algn="just">
              <a:buFont typeface="Arial" panose="020B0604020202020204" pitchFamily="34" charset="0"/>
              <a:buChar char="•"/>
            </a:pPr>
            <a:r>
              <a:rPr lang="en-US" sz="1000" b="1" dirty="0">
                <a:latin typeface="+mj-lt"/>
              </a:rPr>
              <a:t>Azure to Azure </a:t>
            </a:r>
            <a:r>
              <a:rPr lang="en-US" sz="1000" dirty="0">
                <a:latin typeface="+mj-lt"/>
              </a:rPr>
              <a:t>– Rocky Linux 8.7, Rocky Linux 9.0, Rocky Linux 9.1, and SUSE Linux Enterprise Server 15 SP5</a:t>
            </a:r>
          </a:p>
          <a:p>
            <a:pPr marL="514350" lvl="1" indent="-171450" algn="just">
              <a:buFont typeface="Arial" panose="020B0604020202020204" pitchFamily="34" charset="0"/>
              <a:buChar char="•"/>
            </a:pPr>
            <a:r>
              <a:rPr lang="en-US" sz="1000" b="1" dirty="0">
                <a:latin typeface="+mj-lt"/>
              </a:rPr>
              <a:t>Modernized VMware/Physical to Azure </a:t>
            </a:r>
            <a:r>
              <a:rPr lang="en-US" sz="1000" dirty="0">
                <a:latin typeface="+mj-lt"/>
              </a:rPr>
              <a:t>- Rocky Linux 8.7, Rocky Linux 9.0, Rocky Linux 9.1, and SUSE Linux Enterprise Server 15 SP5 </a:t>
            </a:r>
          </a:p>
          <a:p>
            <a:pPr algn="just"/>
            <a:r>
              <a:rPr lang="en-US" sz="1000" dirty="0">
                <a:latin typeface="+mj-lt"/>
              </a:rPr>
              <a:t>Added support for Windows OS for:</a:t>
            </a:r>
          </a:p>
          <a:p>
            <a:pPr marL="514350" lvl="1" indent="-171450" algn="just">
              <a:buFont typeface="Arial" panose="020B0604020202020204" pitchFamily="34" charset="0"/>
              <a:buChar char="•"/>
            </a:pPr>
            <a:r>
              <a:rPr lang="en-US" sz="1000" dirty="0">
                <a:latin typeface="+mj-lt"/>
              </a:rPr>
              <a:t>Azure to Azure – Windows 11</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74264"/>
          </a:xfrm>
        </p:spPr>
        <p:txBody>
          <a:bodyPr/>
          <a:lstStyle/>
          <a:p>
            <a:pPr algn="just"/>
            <a:r>
              <a:rPr lang="en-US" sz="1000" dirty="0">
                <a:hlinkClick r:id="rId3"/>
              </a:rPr>
              <a:t>New Defender for Resource Manager pricing plan</a:t>
            </a:r>
            <a:endParaRPr lang="en-US" sz="1000" dirty="0"/>
          </a:p>
          <a:p>
            <a:pPr algn="just"/>
            <a:r>
              <a:rPr lang="en-US" sz="1000" dirty="0"/>
              <a:t>MS announced a new Pricing Plan Tier for the Defender for ARM.</a:t>
            </a:r>
          </a:p>
          <a:p>
            <a:pPr algn="just"/>
            <a:r>
              <a:rPr lang="en-US" sz="1000" dirty="0"/>
              <a:t>The </a:t>
            </a:r>
            <a:r>
              <a:rPr lang="en-US" sz="1000" b="1" dirty="0"/>
              <a:t>legacy pricing plan (per-API call) is priced at $4 per 1M API </a:t>
            </a:r>
            <a:r>
              <a:rPr lang="en-US" sz="1000" dirty="0"/>
              <a:t>Calls, which can become a bit expensive if there is a lot going on in your subscriptions.</a:t>
            </a:r>
          </a:p>
          <a:p>
            <a:pPr algn="just"/>
            <a:r>
              <a:rPr lang="en-US" sz="1000" dirty="0"/>
              <a:t>The </a:t>
            </a:r>
            <a:r>
              <a:rPr lang="en-US" sz="1000" b="1" dirty="0"/>
              <a:t>new pricing plan (per-subscription) is priced at $5 per subscription </a:t>
            </a:r>
            <a:r>
              <a:rPr lang="en-US" sz="1000" dirty="0"/>
              <a:t>per month.</a:t>
            </a:r>
          </a:p>
          <a:p>
            <a:pPr algn="just"/>
            <a:r>
              <a:rPr lang="en-US" sz="1000" dirty="0"/>
              <a:t>However, make sure that you have at least 1.25M API calls per month in the subscription you are looking to switch for the new pricing plan. Otherwise, you will end up paying more for the same service.</a:t>
            </a:r>
          </a:p>
          <a:p>
            <a:pPr algn="just"/>
            <a:endParaRPr lang="en-US" sz="1000" dirty="0"/>
          </a:p>
        </p:txBody>
      </p:sp>
      <p:pic>
        <p:nvPicPr>
          <p:cNvPr id="2050" name="Picture 2" descr="thumbnail image 2 of blog post titled &#10; &#10; &#10;  &#10; &#10; &#10; &#10;    &#10;  &#10;   &#10;    &#10;      &#10;       Switch to the new Defender for Resource Manager pricing plan&#10;       &#10;      &#10;     &#10;   &#10;  &#10; &#10;   &#10; &#10; &#10; &#10; &#10; &#10;">
            <a:extLst>
              <a:ext uri="{FF2B5EF4-FFF2-40B4-BE49-F238E27FC236}">
                <a16:creationId xmlns:a16="http://schemas.microsoft.com/office/drawing/2014/main" id="{46C678EE-0184-A4D7-FE8B-EC874F4BF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43" y="2729345"/>
            <a:ext cx="3781425" cy="56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2902528"/>
            <a:ext cx="4365038" cy="1795894"/>
          </a:xfrm>
        </p:spPr>
        <p:txBody>
          <a:bodyPr/>
          <a:lstStyle/>
          <a:p>
            <a:pPr marL="171450" indent="-171450" algn="just">
              <a:buFont typeface="Arial" panose="020B0604020202020204" pitchFamily="34" charset="0"/>
              <a:buChar char="•"/>
            </a:pPr>
            <a:r>
              <a:rPr lang="en-US" sz="1000" dirty="0">
                <a:latin typeface="+mj-lt"/>
              </a:rPr>
              <a:t>The Azure Extension for SQL Server (</a:t>
            </a:r>
            <a:r>
              <a:rPr lang="en-US" sz="1000" dirty="0" err="1">
                <a:latin typeface="+mj-lt"/>
              </a:rPr>
              <a:t>WindowsAgent.SqlServer</a:t>
            </a:r>
            <a:r>
              <a:rPr lang="en-US" sz="1000" dirty="0">
                <a:latin typeface="+mj-lt"/>
              </a:rPr>
              <a:t>) is running v1.1.2504.99 or later.  </a:t>
            </a:r>
          </a:p>
          <a:p>
            <a:pPr marL="171450" indent="-171450" algn="just">
              <a:buFont typeface="Arial" panose="020B0604020202020204" pitchFamily="34" charset="0"/>
              <a:buChar char="•"/>
            </a:pPr>
            <a:r>
              <a:rPr lang="en-US" sz="1000" dirty="0">
                <a:latin typeface="+mj-lt"/>
              </a:rPr>
              <a:t>SQL Server is running on the Windows operating system. </a:t>
            </a:r>
          </a:p>
          <a:p>
            <a:pPr marL="171450" indent="-171450" algn="just">
              <a:buFont typeface="Arial" panose="020B0604020202020204" pitchFamily="34" charset="0"/>
              <a:buChar char="•"/>
            </a:pPr>
            <a:r>
              <a:rPr lang="en-US" sz="1000" dirty="0">
                <a:latin typeface="+mj-lt"/>
              </a:rPr>
              <a:t>SQL Server is a Standard or Enterprise Edition. </a:t>
            </a:r>
          </a:p>
          <a:p>
            <a:pPr marL="171450" indent="-171450" algn="just">
              <a:buFont typeface="Arial" panose="020B0604020202020204" pitchFamily="34" charset="0"/>
              <a:buChar char="•"/>
            </a:pPr>
            <a:r>
              <a:rPr lang="en-US" sz="1000" dirty="0">
                <a:latin typeface="+mj-lt"/>
              </a:rPr>
              <a:t>The license type on the Azure Extension for SQL Server is set to "License with Software Assurance" or "Pay-as-you-go".  </a:t>
            </a:r>
          </a:p>
          <a:p>
            <a:pPr marL="171450" indent="-171450" algn="just">
              <a:buFont typeface="Arial" panose="020B0604020202020204" pitchFamily="34" charset="0"/>
              <a:buChar char="•"/>
            </a:pPr>
            <a:r>
              <a:rPr lang="en-US" sz="1000" dirty="0">
                <a:latin typeface="+mj-lt"/>
              </a:rPr>
              <a:t>Azure Extension for SQL Server is able to connect to the endpoint telemetry.&lt;region&gt;.arcdataservices.com (review all network requirements)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Performance dashboards for SQL Server enabled by Azure Arc – now in Public Preview</a:t>
            </a:r>
            <a:endParaRPr lang="en-US" sz="1000" dirty="0"/>
          </a:p>
          <a:p>
            <a:pPr algn="just"/>
            <a:r>
              <a:rPr lang="en-US" sz="1000" b="1" dirty="0"/>
              <a:t>MS announced the public preview of performance dashboards for SQL Server enabled by Azure Arc. </a:t>
            </a:r>
          </a:p>
          <a:p>
            <a:pPr algn="just"/>
            <a:r>
              <a:rPr lang="en-US" sz="1000" b="1" i="0" dirty="0">
                <a:solidFill>
                  <a:srgbClr val="333333"/>
                </a:solidFill>
                <a:effectLst/>
              </a:rPr>
              <a:t>Azure Arc </a:t>
            </a:r>
            <a:r>
              <a:rPr lang="en-US" sz="1000" b="0" i="0" dirty="0">
                <a:solidFill>
                  <a:srgbClr val="333333"/>
                </a:solidFill>
                <a:effectLst/>
              </a:rPr>
              <a:t>will automatically collect the following types of data from the Dynamic Management Views (DMV) datasets oof the SQL Server: </a:t>
            </a:r>
          </a:p>
          <a:p>
            <a:pPr marL="171450" indent="-171450" algn="just">
              <a:buFont typeface="Arial" panose="020B0604020202020204" pitchFamily="34" charset="0"/>
              <a:buChar char="•"/>
            </a:pPr>
            <a:r>
              <a:rPr lang="en-US" sz="1000" b="0" i="0" dirty="0">
                <a:solidFill>
                  <a:srgbClr val="333333"/>
                </a:solidFill>
                <a:effectLst/>
              </a:rPr>
              <a:t>Active Sessions </a:t>
            </a:r>
          </a:p>
          <a:p>
            <a:pPr marL="171450" indent="-171450" algn="just">
              <a:buFont typeface="Arial" panose="020B0604020202020204" pitchFamily="34" charset="0"/>
              <a:buChar char="•"/>
            </a:pPr>
            <a:r>
              <a:rPr lang="en-US" sz="1000" b="0" i="0" dirty="0">
                <a:solidFill>
                  <a:srgbClr val="333333"/>
                </a:solidFill>
                <a:effectLst/>
              </a:rPr>
              <a:t>CPU Utilization </a:t>
            </a:r>
          </a:p>
          <a:p>
            <a:pPr marL="171450" indent="-171450" algn="just">
              <a:buFont typeface="Arial" panose="020B0604020202020204" pitchFamily="34" charset="0"/>
              <a:buChar char="•"/>
            </a:pPr>
            <a:r>
              <a:rPr lang="en-US" sz="1000" b="0" i="0" dirty="0">
                <a:solidFill>
                  <a:srgbClr val="333333"/>
                </a:solidFill>
                <a:effectLst/>
              </a:rPr>
              <a:t>Database Properties </a:t>
            </a:r>
          </a:p>
          <a:p>
            <a:pPr marL="171450" indent="-171450" algn="just">
              <a:buFont typeface="Arial" panose="020B0604020202020204" pitchFamily="34" charset="0"/>
              <a:buChar char="•"/>
            </a:pPr>
            <a:r>
              <a:rPr lang="en-US" sz="1000" b="0" i="0" dirty="0">
                <a:solidFill>
                  <a:srgbClr val="333333"/>
                </a:solidFill>
                <a:effectLst/>
              </a:rPr>
              <a:t>Database Storage Utilization </a:t>
            </a:r>
          </a:p>
          <a:p>
            <a:pPr marL="171450" indent="-171450" algn="just">
              <a:buFont typeface="Arial" panose="020B0604020202020204" pitchFamily="34" charset="0"/>
              <a:buChar char="•"/>
            </a:pPr>
            <a:r>
              <a:rPr lang="en-US" sz="1000" b="0" i="0" dirty="0">
                <a:solidFill>
                  <a:srgbClr val="333333"/>
                </a:solidFill>
                <a:effectLst/>
              </a:rPr>
              <a:t>Memory Utilization </a:t>
            </a:r>
          </a:p>
          <a:p>
            <a:pPr marL="171450" indent="-171450" algn="just">
              <a:buFont typeface="Arial" panose="020B0604020202020204" pitchFamily="34" charset="0"/>
              <a:buChar char="•"/>
            </a:pPr>
            <a:r>
              <a:rPr lang="en-US" sz="1000" b="0" i="0" dirty="0">
                <a:solidFill>
                  <a:srgbClr val="333333"/>
                </a:solidFill>
                <a:effectLst/>
              </a:rPr>
              <a:t>Performance Counters </a:t>
            </a:r>
          </a:p>
          <a:p>
            <a:pPr marL="171450" indent="-171450" algn="just">
              <a:buFont typeface="Arial" panose="020B0604020202020204" pitchFamily="34" charset="0"/>
              <a:buChar char="•"/>
            </a:pPr>
            <a:r>
              <a:rPr lang="en-US" sz="1000" b="0" i="0" dirty="0">
                <a:solidFill>
                  <a:srgbClr val="333333"/>
                </a:solidFill>
                <a:effectLst/>
              </a:rPr>
              <a:t>Storage I/O </a:t>
            </a:r>
          </a:p>
          <a:p>
            <a:pPr marL="171450" indent="-171450" algn="just">
              <a:buFont typeface="Arial" panose="020B0604020202020204" pitchFamily="34" charset="0"/>
              <a:buChar char="•"/>
            </a:pPr>
            <a:r>
              <a:rPr lang="en-US" sz="1000" b="0" i="0" dirty="0">
                <a:solidFill>
                  <a:srgbClr val="333333"/>
                </a:solidFill>
                <a:effectLst/>
              </a:rPr>
              <a:t>Wait Stats </a:t>
            </a:r>
          </a:p>
          <a:p>
            <a:pPr algn="just"/>
            <a:r>
              <a:rPr lang="en-US" sz="1000" b="0" i="0" dirty="0">
                <a:solidFill>
                  <a:srgbClr val="333333"/>
                </a:solidFill>
                <a:effectLst/>
              </a:rPr>
              <a:t>Once your SQL Server is configured, here’s what the performance dashboard will look like in Azure. </a:t>
            </a:r>
          </a:p>
          <a:p>
            <a:pPr algn="just"/>
            <a:endParaRPr lang="en-US" sz="1000" dirty="0"/>
          </a:p>
        </p:txBody>
      </p:sp>
      <p:pic>
        <p:nvPicPr>
          <p:cNvPr id="6146" name="Picture 2" descr="thumbnail image 1 of blog post titled &#10; &#10; &#10;  &#10; &#10; &#10; &#10;    &#10;  &#10;   &#10;    &#10;      &#10;       Performance dashboards for SQL Server enabled by Azure Arc – now in Public Preview&#10;       &#10;      &#10;     &#10;   &#10;  &#10; &#10;   &#10; &#10; &#10; &#10; &#10; &#10;">
            <a:extLst>
              <a:ext uri="{FF2B5EF4-FFF2-40B4-BE49-F238E27FC236}">
                <a16:creationId xmlns:a16="http://schemas.microsoft.com/office/drawing/2014/main" id="{66349E50-2B32-0D85-A066-D636E2C584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857" y="639481"/>
            <a:ext cx="3955312" cy="210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Support for Arc enabling SQL Server Failover Cluster Instances </a:t>
            </a:r>
            <a:r>
              <a:rPr lang="en-US" sz="1000" dirty="0">
                <a:latin typeface="+mj-lt"/>
              </a:rPr>
              <a:t>-  Now each of these nodes has an Arc SQL extension service running that needs to have the intelligence to (1) detect that the SQL instance its connecting to is an </a:t>
            </a:r>
            <a:r>
              <a:rPr lang="en-US" sz="1000" b="1" dirty="0">
                <a:latin typeface="+mj-lt"/>
              </a:rPr>
              <a:t>FCI</a:t>
            </a:r>
            <a:r>
              <a:rPr lang="en-US" sz="1000" dirty="0">
                <a:latin typeface="+mj-lt"/>
              </a:rPr>
              <a:t>, and then (2) determine whether the FCI is active on this node or a different one and (3) connect (using the network name connection) and do its thing.</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Automated Backups with custom schedule</a:t>
            </a:r>
            <a:r>
              <a:rPr lang="en-US" sz="1000" dirty="0"/>
              <a:t> </a:t>
            </a:r>
            <a:r>
              <a:rPr lang="en-US" sz="1000" b="1" dirty="0"/>
              <a:t>-  Automated backups</a:t>
            </a:r>
            <a:r>
              <a:rPr lang="en-US" sz="1000" dirty="0"/>
              <a:t>, as a feature, has been available for </a:t>
            </a:r>
            <a:r>
              <a:rPr lang="en-US" sz="1000" b="1" dirty="0"/>
              <a:t>Arc SQL Servers since April release</a:t>
            </a:r>
            <a:r>
              <a:rPr lang="en-US" sz="1000" dirty="0"/>
              <a:t>. However, we only provided a “default” option. Enabling the automated backups would create a schedule that would initiate a </a:t>
            </a:r>
            <a:r>
              <a:rPr lang="en-US" sz="1000" b="1" dirty="0"/>
              <a:t>weekly full backup, daily differential and 5-min transaction log backups</a:t>
            </a:r>
            <a:r>
              <a:rPr lang="en-US" sz="1000" dirty="0"/>
              <a:t>. It is still applied at the instance level, meaning the schedule will apply to ALL the user databases on the SQL Server. </a:t>
            </a:r>
          </a:p>
          <a:p>
            <a:pPr algn="just"/>
            <a:r>
              <a:rPr lang="en-US" sz="1000" dirty="0">
                <a:hlinkClick r:id="rId2"/>
              </a:rPr>
              <a:t>Point-in-time restore </a:t>
            </a:r>
            <a:r>
              <a:rPr lang="en-US" sz="1000" dirty="0"/>
              <a:t>- Once the backups are enabled via Azure Arc, you can perform a </a:t>
            </a:r>
            <a:r>
              <a:rPr lang="en-US" sz="1000" b="1" dirty="0"/>
              <a:t>point-in-time restore from these backups</a:t>
            </a:r>
            <a:r>
              <a:rPr lang="en-US" sz="1000" dirty="0"/>
              <a:t>, either using Azure portal or </a:t>
            </a:r>
            <a:r>
              <a:rPr lang="en-US" sz="1000" dirty="0" err="1"/>
              <a:t>az</a:t>
            </a:r>
            <a:r>
              <a:rPr lang="en-US" sz="1000" dirty="0"/>
              <a:t> CLI. The experience is very similar to what we have for Azure SQL products.</a:t>
            </a:r>
          </a:p>
          <a:p>
            <a:pPr algn="just"/>
            <a:r>
              <a:rPr lang="en-US" sz="1000" dirty="0">
                <a:hlinkClick r:id="rId2"/>
              </a:rPr>
              <a:t>Always On Availability Groups Inventory and real time status</a:t>
            </a:r>
            <a:r>
              <a:rPr lang="en-US" sz="1000" dirty="0"/>
              <a:t> - </a:t>
            </a:r>
            <a:r>
              <a:rPr lang="en-US" sz="1000" b="1" dirty="0"/>
              <a:t>If you have any Always On Availability Groups configured on your SQL Server</a:t>
            </a:r>
            <a:r>
              <a:rPr lang="en-US" sz="1000" dirty="0"/>
              <a:t>, Arc enabling those SQL Servers lets you view all the AGs in Azure portal and a real-time status of each of those AGs. The status view is very similar to the AG dashboard in SSMS for consistency</a:t>
            </a:r>
          </a:p>
          <a:p>
            <a:pPr algn="just"/>
            <a:endParaRPr lang="en-US" sz="1000" dirty="0"/>
          </a:p>
          <a:p>
            <a:pPr algn="just"/>
            <a:endParaRPr lang="en-US" sz="1000" dirty="0"/>
          </a:p>
          <a:p>
            <a:pPr algn="just"/>
            <a:endParaRPr lang="en-US" sz="1000" dirty="0"/>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2685</TotalTime>
  <Words>4455</Words>
  <Application>Microsoft Office PowerPoint</Application>
  <PresentationFormat>On-screen Show (16:9)</PresentationFormat>
  <Paragraphs>213</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Human Sans Regular</vt:lpstr>
      <vt:lpstr>Continuum Theme</vt:lpstr>
      <vt:lpstr>Azure Times #99</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PowerPoint Presentation</vt:lpstr>
      <vt:lpstr>Databases Updates</vt:lpstr>
      <vt:lpstr>Databases Updates</vt:lpstr>
      <vt:lpstr>Databases Updates</vt:lpstr>
      <vt:lpstr>PowerPoint Presentation</vt:lpstr>
      <vt:lpstr>Integration Updates</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180</cp:revision>
  <dcterms:created xsi:type="dcterms:W3CDTF">2018-01-26T19:23:30Z</dcterms:created>
  <dcterms:modified xsi:type="dcterms:W3CDTF">2023-12-13T05:53:25Z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