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2"/>
  </p:notesMasterIdLst>
  <p:handoutMasterIdLst>
    <p:handoutMasterId r:id="rId43"/>
  </p:handoutMasterIdLst>
  <p:sldIdLst>
    <p:sldId id="2142532340" r:id="rId5"/>
    <p:sldId id="2146847045" r:id="rId6"/>
    <p:sldId id="2146847127" r:id="rId7"/>
    <p:sldId id="10657" r:id="rId8"/>
    <p:sldId id="2146847046" r:id="rId9"/>
    <p:sldId id="2146847089" r:id="rId10"/>
    <p:sldId id="2146847048" r:id="rId11"/>
    <p:sldId id="2146847049" r:id="rId12"/>
    <p:sldId id="2146847132" r:id="rId13"/>
    <p:sldId id="2146847050" r:id="rId14"/>
    <p:sldId id="2146847096" r:id="rId15"/>
    <p:sldId id="2146847134" r:id="rId16"/>
    <p:sldId id="2146847135" r:id="rId17"/>
    <p:sldId id="2146847136" r:id="rId18"/>
    <p:sldId id="2146847052" r:id="rId19"/>
    <p:sldId id="2146847100" r:id="rId20"/>
    <p:sldId id="2146847137" r:id="rId21"/>
    <p:sldId id="2146847054" r:id="rId22"/>
    <p:sldId id="2146847103" r:id="rId23"/>
    <p:sldId id="2146847141" r:id="rId24"/>
    <p:sldId id="2146847142" r:id="rId25"/>
    <p:sldId id="2146847140" r:id="rId26"/>
    <p:sldId id="2146847056" r:id="rId27"/>
    <p:sldId id="2146847107" r:id="rId28"/>
    <p:sldId id="2146847058" r:id="rId29"/>
    <p:sldId id="2146847111" r:id="rId30"/>
    <p:sldId id="2146847119" r:id="rId31"/>
    <p:sldId id="2146847120" r:id="rId32"/>
    <p:sldId id="2146847150" r:id="rId33"/>
    <p:sldId id="2146847151" r:id="rId34"/>
    <p:sldId id="2146847062" r:id="rId35"/>
    <p:sldId id="2146847115" r:id="rId36"/>
    <p:sldId id="2146847153" r:id="rId37"/>
    <p:sldId id="2146847154" r:id="rId38"/>
    <p:sldId id="2146847085" r:id="rId39"/>
    <p:sldId id="2146847084" r:id="rId40"/>
    <p:sldId id="2146847064" r:id="rId4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34"/>
            <p14:sldId id="2146847135"/>
            <p14:sldId id="2146847136"/>
          </p14:sldIdLst>
        </p14:section>
        <p14:section name="Storage &amp; Data" id="{1F159046-CE0A-45BC-9D5B-6E6C95980F78}">
          <p14:sldIdLst>
            <p14:sldId id="2146847052"/>
            <p14:sldId id="2146847100"/>
            <p14:sldId id="2146847137"/>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 id="2146847150"/>
            <p14:sldId id="2146847151"/>
          </p14:sldIdLst>
        </p14:section>
        <p14:section name="Miscellaneous" id="{A1456D7A-93BE-4023-90AA-7269D2F177BA}">
          <p14:sldIdLst>
            <p14:sldId id="2146847062"/>
            <p14:sldId id="2146847115"/>
            <p14:sldId id="2146847153"/>
            <p14:sldId id="2146847154"/>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generally-available-azure-red-hat-openshift-v414-at-install-time/" TargetMode="External"/><Relationship Id="rId2" Type="http://schemas.openxmlformats.org/officeDocument/2006/relationships/hyperlink" Target="https://azure.microsoft.com/en-us/updates/ga-support-for-disabling-windows-outboundnat-in-ak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new-version-of-aks-extension-in-visual-studio-code-now-available/" TargetMode="External"/><Relationship Id="rId2" Type="http://schemas.openxmlformats.org/officeDocument/2006/relationships/hyperlink" Target="https://azure.microsoft.com/en-us/updates/public-preview-initialization-taints-in-aks/" TargetMode="External"/><Relationship Id="rId1" Type="http://schemas.openxmlformats.org/officeDocument/2006/relationships/slideLayout" Target="../slideLayouts/slideLayout7.xml"/><Relationship Id="rId4" Type="http://schemas.openxmlformats.org/officeDocument/2006/relationships/hyperlink" Target="https://techcommunity.microsoft.com/t5/azure-compute-blog/the-impact-of-redhat-linux-7-extended-life-cycle-support-on/ba-p/413395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t5/azure-integration-services-blog/application-insights-for-azure-logic-apps-standard-correlation/ba-p/4132425"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us/updates/public-preview-standby-pools-for-virtual-machine-scale-sets-with-flexible-orchestration/"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azure-ultra-disk-storage-is-now-available-in-italy-north/" TargetMode="External"/><Relationship Id="rId2" Type="http://schemas.openxmlformats.org/officeDocument/2006/relationships/hyperlink" Target="https://azure.microsoft.com/en-us/updates/public-preview-azure-storage-actions-is-now-available-in-14-more-region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azure.microsoft.com/en-us/updates/public-preview-nfs-azure-files-volume-mount-support-in-azure-container-app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general-availability-azure-cosmos-db-api-for-mongodb-ru-supports-version-50-and-60/" TargetMode="External"/><Relationship Id="rId2" Type="http://schemas.openxmlformats.org/officeDocument/2006/relationships/hyperlink" Target="https://azure.microsoft.com/en-us/updates/general-availability-azure-cosmos-db-data-explorer-keyboard-shortcuts/"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general-availability-latest-postgresql-minor-versions-supported-by-azure-database-for-postgresql-flexible-server-5/" TargetMode="External"/><Relationship Id="rId2" Type="http://schemas.openxmlformats.org/officeDocument/2006/relationships/hyperlink" Target="https://azure.microsoft.com/en-us/updates/general-availability-latest-version-of-the-timescaledb-extension-on-azure-database-for-postgresql-flexible-server/"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azure.microsoft.com/en-us/updates/general-availability-customermanaged-keys-on-existing-account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updates/public-preview-sql-server-on-azure-vm-storage-configuration-deployment-experience-with-support-for-premium-ssd-v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en-us/updates/general-availability-azure-api-center/"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en-us/updates/gpt4-turbo-vision/"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blogs.microsoft.com/devops/azure-devops-server-2022-update-2-rc-now-available/" TargetMode="External"/><Relationship Id="rId2" Type="http://schemas.openxmlformats.org/officeDocument/2006/relationships/hyperlink" Target="https://techcommunity.microsoft.com/t5/azure-tools-blog/demystifying-azure-cli-pagnination/ba-p/4117112"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hashicorp/terraform-provider-azurerm/pull/24524" TargetMode="External"/><Relationship Id="rId3" Type="http://schemas.openxmlformats.org/officeDocument/2006/relationships/hyperlink" Target="https://github.com/hashicorp/terraform-provider-azurerm/pull/24773" TargetMode="External"/><Relationship Id="rId7" Type="http://schemas.openxmlformats.org/officeDocument/2006/relationships/hyperlink" Target="https://github.com/hashicorp/terraform-provider-azurerm/pull/24073" TargetMode="External"/><Relationship Id="rId2" Type="http://schemas.openxmlformats.org/officeDocument/2006/relationships/hyperlink" Target="https://techcommunity.microsoft.com/t5/azure-tools-blog/terraform-on-azure-may-2024-update/ba-p/4133926" TargetMode="External"/><Relationship Id="rId1" Type="http://schemas.openxmlformats.org/officeDocument/2006/relationships/slideLayout" Target="../slideLayouts/slideLayout7.xml"/><Relationship Id="rId6" Type="http://schemas.openxmlformats.org/officeDocument/2006/relationships/hyperlink" Target="https://github.com/hashicorp/terraform-provider-azurerm/pull/24102" TargetMode="External"/><Relationship Id="rId5" Type="http://schemas.openxmlformats.org/officeDocument/2006/relationships/hyperlink" Target="https://github.com/hashicorp/terraform-provider-azurerm/pull/24848" TargetMode="External"/><Relationship Id="rId4" Type="http://schemas.openxmlformats.org/officeDocument/2006/relationships/hyperlink" Target="https://github.com/hashicorp/terraform-provider-azurerm/pull/24229" TargetMode="External"/><Relationship Id="rId9" Type="http://schemas.openxmlformats.org/officeDocument/2006/relationships/hyperlink" Target="https://github.com/hashicorp/terraform-provider-azurerm/pull/2508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blog/bringing-generative-ai-to-azure-network-security-with-new-microsoft-copilot-integrations/"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blog/2024-05-07-github-copilot-chat-in-github-mobile/"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echcommunity.microsoft.com/t5/microsoft-learn-blog/introducing-plans-on-microsoft-learn/ba-p/3678258"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updates/classic-networking-retirements-may2024/" TargetMode="External"/><Relationship Id="rId2" Type="http://schemas.openxmlformats.org/officeDocument/2006/relationships/hyperlink" Target="https://azure.microsoft.com/en-us/updates/cloud-services-classic-retirement-announcement-may2024/"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echcommunity.microsoft.com/t5/azure-communication-services/azure-communication-services-may-2024-feature-updates/ba-p/4133559"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me/azuretimes" TargetMode="External"/><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azure-front-door-log-scrubbing-of-sensitive-data-is-general-availabl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defender-vulnerability-management/" TargetMode="External"/><Relationship Id="rId2" Type="http://schemas.openxmlformats.org/officeDocument/2006/relationships/hyperlink" Target="https://techcommunity.microsoft.com/t5/microsoft-entra-blog/platform-sso-for-macos-now-in-public-preview/ba-p/4051574"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zure.microsoft.com/en-us/updates/general-availability-microsoft-azure-now-available-from-new-cloud-region-in-mexico/" TargetMode="External"/><Relationship Id="rId1" Type="http://schemas.openxmlformats.org/officeDocument/2006/relationships/slideLayout" Target="../slideLayouts/slideLayout7.xml"/><Relationship Id="rId5" Type="http://schemas.openxmlformats.org/officeDocument/2006/relationships/hyperlink" Target="https://aka.ms/aum-move-automated-scripts" TargetMode="External"/><Relationship Id="rId4" Type="http://schemas.openxmlformats.org/officeDocument/2006/relationships/hyperlink" Target="https://techcommunity.microsoft.com/t5/azure-governance-and-management/generally-available-automation-update-management-to-azure-update/ba-p/413543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blog/microsoft-cost-management-updates-april-2024/"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118</a:t>
            </a:r>
            <a:endParaRPr lang="en-US" sz="5400" dirty="0"/>
          </a:p>
        </p:txBody>
      </p:sp>
      <p:sp>
        <p:nvSpPr>
          <p:cNvPr id="4" name="Text Placeholder 3"/>
          <p:cNvSpPr>
            <a:spLocks noGrp="1"/>
          </p:cNvSpPr>
          <p:nvPr>
            <p:ph type="body" sz="quarter" idx="11"/>
          </p:nvPr>
        </p:nvSpPr>
        <p:spPr/>
        <p:txBody>
          <a:bodyPr/>
          <a:lstStyle/>
          <a:p>
            <a:r>
              <a:rPr lang="en-US" spc="300" dirty="0"/>
              <a:t>May 15,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500770"/>
          </a:xfrm>
        </p:spPr>
        <p:txBody>
          <a:bodyPr/>
          <a:lstStyle/>
          <a:p>
            <a:pPr algn="just"/>
            <a:r>
              <a:rPr lang="en-US" sz="1000" dirty="0">
                <a:hlinkClick r:id="rId2"/>
              </a:rPr>
              <a:t>GA: Support for disabling Windows </a:t>
            </a:r>
            <a:r>
              <a:rPr lang="en-US" sz="1000" dirty="0" err="1">
                <a:hlinkClick r:id="rId2"/>
              </a:rPr>
              <a:t>outboundNAT</a:t>
            </a:r>
            <a:r>
              <a:rPr lang="en-US" sz="1000" dirty="0">
                <a:hlinkClick r:id="rId2"/>
              </a:rPr>
              <a:t> in AKS</a:t>
            </a:r>
            <a:endParaRPr lang="ru-RU" sz="1000" dirty="0"/>
          </a:p>
          <a:p>
            <a:pPr algn="just"/>
            <a:r>
              <a:rPr lang="en-US" sz="1000" dirty="0"/>
              <a:t>Windows </a:t>
            </a:r>
            <a:r>
              <a:rPr lang="en-US" sz="1000" b="1" dirty="0" err="1"/>
              <a:t>OutboundNAT</a:t>
            </a:r>
            <a:r>
              <a:rPr lang="en-US" sz="1000" dirty="0"/>
              <a:t> can cause certain connection and communication issues with AKS pods. An example issue is node port reuse. In this example, Windows </a:t>
            </a:r>
            <a:r>
              <a:rPr lang="en-US" sz="1000" dirty="0" err="1"/>
              <a:t>OutboundNAT</a:t>
            </a:r>
            <a:r>
              <a:rPr lang="en-US" sz="1000" dirty="0"/>
              <a:t> uses ports to translate pod IP to Windows node host IP, which can cause an unstable connection to the external service due to a port exhaustion issue.</a:t>
            </a:r>
          </a:p>
          <a:p>
            <a:pPr algn="just"/>
            <a:r>
              <a:rPr lang="en-US" sz="1000" dirty="0"/>
              <a:t>Windows enables</a:t>
            </a:r>
            <a:r>
              <a:rPr lang="en-US" sz="1000" b="1" dirty="0"/>
              <a:t> </a:t>
            </a:r>
            <a:r>
              <a:rPr lang="en-US" sz="1000" b="1" dirty="0" err="1"/>
              <a:t>OutboundNAT</a:t>
            </a:r>
            <a:r>
              <a:rPr lang="en-US" sz="1000" b="1" dirty="0"/>
              <a:t> </a:t>
            </a:r>
            <a:r>
              <a:rPr lang="en-US" sz="1000" dirty="0"/>
              <a:t>by default. It is now possible to manually disable </a:t>
            </a:r>
            <a:r>
              <a:rPr lang="en-US" sz="1000" b="1" dirty="0" err="1"/>
              <a:t>OutboundNAT</a:t>
            </a:r>
            <a:r>
              <a:rPr lang="en-US" sz="1000" b="1" dirty="0"/>
              <a:t> </a:t>
            </a:r>
            <a:r>
              <a:rPr lang="en-US" sz="1000" dirty="0"/>
              <a:t>when creating new Windows agent pools.</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Red Hat OpenShift v4.14 at install time</a:t>
            </a:r>
            <a:endParaRPr lang="en-US" dirty="0"/>
          </a:p>
          <a:p>
            <a:pPr algn="just"/>
            <a:r>
              <a:rPr lang="en-US" b="1" dirty="0"/>
              <a:t>Azure Red Hat OpenShift version 4.14 </a:t>
            </a:r>
            <a:r>
              <a:rPr lang="en-US" dirty="0"/>
              <a:t>is now available at install time.</a:t>
            </a:r>
          </a:p>
          <a:p>
            <a:pPr algn="just"/>
            <a:r>
              <a:rPr lang="en-US" dirty="0"/>
              <a:t>Azure Red Hat OpenShift provides highly available, fully managed OpenShift clusters on demand, and is monitored and operated jointly by Microsoft and Red Hat.</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hlinkClick r:id="rId2"/>
              </a:rPr>
              <a:t>Public preview: Initialization taints in AKS</a:t>
            </a:r>
            <a:endParaRPr lang="en-US" sz="1000" dirty="0"/>
          </a:p>
          <a:p>
            <a:r>
              <a:rPr lang="en-US" sz="1000" dirty="0"/>
              <a:t>Taints are a Kubernetes node property that allows nodes to accept or reject pods for scheduling based on specific criteria. There are two types of taints that can be applied to AKS nodes.</a:t>
            </a:r>
          </a:p>
          <a:p>
            <a:pPr marL="171450" indent="-171450">
              <a:buFont typeface="Arial" panose="020B0604020202020204" pitchFamily="34" charset="0"/>
              <a:buChar char="•"/>
            </a:pPr>
            <a:r>
              <a:rPr lang="en-US" sz="1000" b="1" dirty="0"/>
              <a:t>Node taints: </a:t>
            </a:r>
            <a:r>
              <a:rPr lang="en-US" sz="1000" dirty="0"/>
              <a:t>These are meant to remain permanently on the node for scheduling pods with node affinity. Node taints can only be removed completely using the AKS API.</a:t>
            </a:r>
          </a:p>
          <a:p>
            <a:pPr marL="171450" indent="-171450">
              <a:buFont typeface="Arial" panose="020B0604020202020204" pitchFamily="34" charset="0"/>
              <a:buChar char="•"/>
            </a:pPr>
            <a:r>
              <a:rPr lang="en-US" sz="1000" b="1" dirty="0"/>
              <a:t>Node initialization taints: </a:t>
            </a:r>
            <a:r>
              <a:rPr lang="en-US" sz="1000" dirty="0"/>
              <a:t>Now available in preview, initialization taints are meant to be used temporarily, for example in scenarios where it might be needed to have extra time to setup nodes. Ideally, they should be removed shortly after applying them. Node initialization taints can be removed using the Kubernetes API, but they will reappear after scaling or upgrades.</a:t>
            </a:r>
          </a:p>
          <a:p>
            <a:r>
              <a:rPr lang="en-US" sz="1000" dirty="0"/>
              <a:t>Once the initialization taints are removed from cluster spec using AKS API, newly created nodes after reimage operation will no longer have initialization taints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056270"/>
          </a:xfrm>
        </p:spPr>
        <p:txBody>
          <a:bodyPr/>
          <a:lstStyle/>
          <a:p>
            <a:pPr algn="just"/>
            <a:r>
              <a:rPr lang="en-US" dirty="0">
                <a:hlinkClick r:id="rId3"/>
              </a:rPr>
              <a:t>New version of AKS extension in Visual Studio Code now available</a:t>
            </a:r>
            <a:endParaRPr lang="en-US" dirty="0"/>
          </a:p>
          <a:p>
            <a:pPr algn="just"/>
            <a:r>
              <a:rPr lang="en-US" dirty="0"/>
              <a:t>The </a:t>
            </a:r>
            <a:r>
              <a:rPr lang="en-US" b="1" dirty="0"/>
              <a:t>AKS extension in Visual Studio Code </a:t>
            </a:r>
            <a:r>
              <a:rPr lang="en-US" dirty="0"/>
              <a:t>has been updated to version 1.4.3. This new release includes general enhancements as well as a new command “Retina capture”. Retina capture uses Retina, a cloud-agnostic, open-source </a:t>
            </a:r>
            <a:r>
              <a:rPr lang="en-US" dirty="0" err="1"/>
              <a:t>eBPF</a:t>
            </a:r>
            <a:r>
              <a:rPr lang="en-US" dirty="0"/>
              <a:t> network observability tool to help capture logs such as iptables-rules.</a:t>
            </a:r>
          </a:p>
        </p:txBody>
      </p:sp>
      <p:sp>
        <p:nvSpPr>
          <p:cNvPr id="3" name="TextBox 2">
            <a:extLst>
              <a:ext uri="{FF2B5EF4-FFF2-40B4-BE49-F238E27FC236}">
                <a16:creationId xmlns:a16="http://schemas.microsoft.com/office/drawing/2014/main" id="{21C23DC4-7D6D-8B68-DCAE-94E6E6C8BF6A}"/>
              </a:ext>
            </a:extLst>
          </p:cNvPr>
          <p:cNvSpPr txBox="1"/>
          <p:nvPr/>
        </p:nvSpPr>
        <p:spPr>
          <a:xfrm>
            <a:off x="273790" y="2070809"/>
            <a:ext cx="4024422" cy="1169551"/>
          </a:xfrm>
          <a:prstGeom prst="rect">
            <a:avLst/>
          </a:prstGeom>
          <a:noFill/>
        </p:spPr>
        <p:txBody>
          <a:bodyPr wrap="square">
            <a:spAutoFit/>
          </a:bodyPr>
          <a:lstStyle/>
          <a:p>
            <a:r>
              <a:rPr lang="en-US" sz="1000" b="0" i="0" dirty="0">
                <a:solidFill>
                  <a:srgbClr val="333333"/>
                </a:solidFill>
                <a:effectLst/>
                <a:latin typeface="+mj-lt"/>
                <a:hlinkClick r:id="rId4"/>
              </a:rPr>
              <a:t>The Impact of RedHat Linux 7 Extended Life Cycle Support on Azure Guest Patching Customers</a:t>
            </a:r>
            <a:endParaRPr lang="en-US" sz="1000" b="0" i="0" dirty="0">
              <a:solidFill>
                <a:srgbClr val="333333"/>
              </a:solidFill>
              <a:effectLst/>
              <a:latin typeface="+mj-lt"/>
            </a:endParaRPr>
          </a:p>
          <a:p>
            <a:pPr algn="just"/>
            <a:r>
              <a:rPr lang="en-US" sz="1000" b="1" dirty="0">
                <a:latin typeface="+mj-lt"/>
                <a:ea typeface="Calibri" panose="020F0502020204030204" pitchFamily="34" charset="0"/>
                <a:cs typeface="Calibri" panose="020F0502020204030204" pitchFamily="34" charset="0"/>
              </a:rPr>
              <a:t>RedHat announced that Linux 7 </a:t>
            </a:r>
            <a:r>
              <a:rPr lang="en-US" sz="1000" dirty="0">
                <a:latin typeface="+mj-lt"/>
                <a:ea typeface="Calibri" panose="020F0502020204030204" pitchFamily="34" charset="0"/>
                <a:cs typeface="Calibri" panose="020F0502020204030204" pitchFamily="34" charset="0"/>
              </a:rPr>
              <a:t>will enter the </a:t>
            </a:r>
            <a:r>
              <a:rPr lang="en-US" sz="1000" b="1" dirty="0">
                <a:latin typeface="+mj-lt"/>
                <a:ea typeface="Calibri" panose="020F0502020204030204" pitchFamily="34" charset="0"/>
                <a:cs typeface="Calibri" panose="020F0502020204030204" pitchFamily="34" charset="0"/>
              </a:rPr>
              <a:t>Extended Life Cycle Support (ELS) </a:t>
            </a:r>
            <a:r>
              <a:rPr lang="en-US" sz="1000" dirty="0">
                <a:latin typeface="+mj-lt"/>
                <a:ea typeface="Calibri" panose="020F0502020204030204" pitchFamily="34" charset="0"/>
                <a:cs typeface="Calibri" panose="020F0502020204030204" pitchFamily="34" charset="0"/>
              </a:rPr>
              <a:t>phase beginning from </a:t>
            </a:r>
            <a:r>
              <a:rPr lang="en-US" sz="1000" b="1" dirty="0">
                <a:latin typeface="+mj-lt"/>
                <a:ea typeface="Calibri" panose="020F0502020204030204" pitchFamily="34" charset="0"/>
                <a:cs typeface="Calibri" panose="020F0502020204030204" pitchFamily="34" charset="0"/>
              </a:rPr>
              <a:t>July 1, 2024</a:t>
            </a:r>
            <a:r>
              <a:rPr lang="en-US" sz="1000" dirty="0">
                <a:latin typeface="+mj-lt"/>
                <a:ea typeface="Calibri" panose="020F0502020204030204" pitchFamily="34" charset="0"/>
                <a:cs typeface="Calibri" panose="020F0502020204030204" pitchFamily="34" charset="0"/>
              </a:rPr>
              <a:t>. Initially slated for deprecation, RedHat is allowing customers to remain on </a:t>
            </a:r>
            <a:r>
              <a:rPr lang="en-US" sz="1000" b="1" dirty="0">
                <a:latin typeface="+mj-lt"/>
                <a:ea typeface="Calibri" panose="020F0502020204030204" pitchFamily="34" charset="0"/>
                <a:cs typeface="Calibri" panose="020F0502020204030204" pitchFamily="34" charset="0"/>
              </a:rPr>
              <a:t>RedHat Enterprise Linux 7.9 </a:t>
            </a:r>
            <a:r>
              <a:rPr lang="en-US" sz="1000" dirty="0">
                <a:latin typeface="+mj-lt"/>
                <a:ea typeface="Calibri" panose="020F0502020204030204" pitchFamily="34" charset="0"/>
                <a:cs typeface="Calibri" panose="020F0502020204030204" pitchFamily="34" charset="0"/>
              </a:rPr>
              <a:t>minor version with the ability to purchase an ELS Add-on for their subscriptions to receive security updates and technical support.</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285750" y="855079"/>
            <a:ext cx="3955312" cy="1894471"/>
          </a:xfrm>
        </p:spPr>
        <p:txBody>
          <a:bodyPr/>
          <a:lstStyle/>
          <a:p>
            <a:pPr algn="just"/>
            <a:r>
              <a:rPr lang="en-US" dirty="0">
                <a:hlinkClick r:id="rId2"/>
              </a:rPr>
              <a:t>Application Insights for Azure Logic Apps (Standard) - Correlation Tracking Update</a:t>
            </a:r>
            <a:endParaRPr lang="en-US" dirty="0"/>
          </a:p>
          <a:p>
            <a:pPr algn="just"/>
            <a:r>
              <a:rPr lang="en-US" b="1" dirty="0"/>
              <a:t>MS introduce  </a:t>
            </a:r>
            <a:r>
              <a:rPr lang="en-US" dirty="0"/>
              <a:t>a new feature flag that will modify the default behavior of passing correlation between </a:t>
            </a:r>
            <a:r>
              <a:rPr lang="en-US" b="1" dirty="0"/>
              <a:t>Azure services and Logic Apps when </a:t>
            </a:r>
            <a:r>
              <a:rPr lang="en-US" dirty="0"/>
              <a:t>tracking data using Application Insights v2. The feature allows to control the Operation Id that gets emitted to </a:t>
            </a:r>
            <a:r>
              <a:rPr lang="en-US" b="1" dirty="0"/>
              <a:t>Application Insights V2</a:t>
            </a:r>
            <a:r>
              <a:rPr lang="en-US" dirty="0"/>
              <a:t>. The default behavior is to store the workflow's Run Id in the </a:t>
            </a:r>
            <a:r>
              <a:rPr lang="en-US" dirty="0" err="1"/>
              <a:t>operation_id</a:t>
            </a:r>
            <a:r>
              <a:rPr lang="en-US" dirty="0"/>
              <a:t> field. The impact of this default behavior is that it can lead to additional complexity when trying to correlate events across other services like API Management and Azure Functions.</a:t>
            </a:r>
          </a:p>
        </p:txBody>
      </p:sp>
      <p:pic>
        <p:nvPicPr>
          <p:cNvPr id="4100" name="Picture 4" descr="thumbnail image 2 of blog post titled &#10; &#10; &#10;  &#10; &#10; &#10; &#10;    &#10;  &#10;   &#10;    &#10;      &#10;       Application Insights for Azure Logic Apps (Standard) - Correlation Tracking Update&#10;       &#10;      &#10;     &#10;   &#10;  &#10; &#10;   &#10; &#10; &#10; &#10; &#10; &#10;">
            <a:extLst>
              <a:ext uri="{FF2B5EF4-FFF2-40B4-BE49-F238E27FC236}">
                <a16:creationId xmlns:a16="http://schemas.microsoft.com/office/drawing/2014/main" id="{7A0CDB71-D617-EB8C-43AD-D72C7D31F9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684" y="2661042"/>
            <a:ext cx="2160616" cy="23088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humbnail image 6 of blog post titled &#10; &#10; &#10;  &#10; &#10; &#10; &#10;    &#10;  &#10;   &#10;    &#10;      &#10;       Application Insights for Azure Logic Apps (Standard) - Correlation Tracking Update&#10;       &#10;      &#10;     &#10;   &#10;  &#10; &#10;   &#10; &#10; &#10; &#10; &#10; &#10;">
            <a:extLst>
              <a:ext uri="{FF2B5EF4-FFF2-40B4-BE49-F238E27FC236}">
                <a16:creationId xmlns:a16="http://schemas.microsoft.com/office/drawing/2014/main" id="{ED200A22-A125-6865-2FF3-2477F0D741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740" y="908246"/>
            <a:ext cx="3705340" cy="368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1"/>
            <a:ext cx="4365038" cy="941970"/>
          </a:xfrm>
        </p:spPr>
        <p:txBody>
          <a:bodyPr/>
          <a:lstStyle/>
          <a:p>
            <a:pPr algn="just"/>
            <a:r>
              <a:rPr lang="en-US" sz="1000" dirty="0"/>
              <a:t>The virtual machines in the standby pool can be kept in a running or deallocated state.</a:t>
            </a:r>
          </a:p>
          <a:p>
            <a:pPr algn="just"/>
            <a:r>
              <a:rPr lang="en-US" sz="1000" b="1" dirty="0"/>
              <a:t>Deallocated</a:t>
            </a:r>
            <a:r>
              <a:rPr lang="en-US" sz="1000" dirty="0"/>
              <a:t>: Deallocated virtual machines are shut down and keep any associated disks, network interfaces, and any static IPs. Ephemeral OS disks don't support the deallocated state.</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Public preview: Standby pools for Virtual Machine Scale Sets with flexible orchestration</a:t>
            </a:r>
            <a:endParaRPr lang="en-US" dirty="0"/>
          </a:p>
          <a:p>
            <a:pPr algn="just"/>
            <a:r>
              <a:rPr lang="en-US" b="1" dirty="0"/>
              <a:t>Standby pools for Virtual Machine Scale Sets </a:t>
            </a:r>
            <a:r>
              <a:rPr lang="en-US" dirty="0"/>
              <a:t>with flexible orchestration enables you to increase scaling performance by creating a pool of pre-provisioned virtual machines from which the scale set can draw from when scaling out.</a:t>
            </a:r>
          </a:p>
          <a:p>
            <a:pPr algn="just"/>
            <a:r>
              <a:rPr lang="en-US" b="1" dirty="0"/>
              <a:t>Standby pools reduce the time </a:t>
            </a:r>
            <a:r>
              <a:rPr lang="en-US" dirty="0"/>
              <a:t>to scale out by performing various initialization steps such as installing applications/ software or loading large amounts of data. These initialization steps are performed on the virtual machines in the standby pool before to being put into the scale set.</a:t>
            </a:r>
          </a:p>
          <a:p>
            <a:pPr algn="just"/>
            <a:r>
              <a:rPr lang="en-US" dirty="0"/>
              <a:t>The number of </a:t>
            </a:r>
            <a:r>
              <a:rPr lang="en-US" b="1" dirty="0"/>
              <a:t>virtual machines in a standby pool is calculated by the max ready capacity of the pool minus the virtual machines currently </a:t>
            </a:r>
            <a:r>
              <a:rPr lang="en-US" dirty="0"/>
              <a:t>deployed in the scale set. When your scale set scales back down, the instances are deleted from your scale set based on the scale-in policy you have configured and your standby pool will refill to meet the max ready capacity configured.</a:t>
            </a:r>
          </a:p>
          <a:p>
            <a:pPr algn="just"/>
            <a:r>
              <a:rPr lang="en-US" dirty="0"/>
              <a:t>Virtual machine instances in the standby pool can be kept in a running or a deallocated state. Using virtual machines in a running state is recommended when latency and reliability requirements are strict. Deallocated virtual machines are shut down and keep any associated data disks, NICs, and static IPs. Using a standby pool with virtual machines in the deallocated state is a great way to reduce the cost while keeping your scale-out times fast.</a:t>
            </a:r>
          </a:p>
        </p:txBody>
      </p:sp>
      <p:pic>
        <p:nvPicPr>
          <p:cNvPr id="6146" name="Picture 2" descr="A screenshot showing the workflow when using deallocated virtual machine pools.">
            <a:extLst>
              <a:ext uri="{FF2B5EF4-FFF2-40B4-BE49-F238E27FC236}">
                <a16:creationId xmlns:a16="http://schemas.microsoft.com/office/drawing/2014/main" id="{75C55307-6059-9BCD-C9BC-FE187969CF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2233" y="1797051"/>
            <a:ext cx="3228123" cy="1134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1">
            <a:extLst>
              <a:ext uri="{FF2B5EF4-FFF2-40B4-BE49-F238E27FC236}">
                <a16:creationId xmlns:a16="http://schemas.microsoft.com/office/drawing/2014/main" id="{C5B7F28E-5117-0A90-1C73-E8A23F384FFB}"/>
              </a:ext>
            </a:extLst>
          </p:cNvPr>
          <p:cNvSpPr txBox="1">
            <a:spLocks/>
          </p:cNvSpPr>
          <p:nvPr/>
        </p:nvSpPr>
        <p:spPr>
          <a:xfrm>
            <a:off x="4433776" y="2931938"/>
            <a:ext cx="4365038" cy="54786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b="1" dirty="0"/>
              <a:t>Running</a:t>
            </a:r>
            <a:r>
              <a:rPr lang="en-US" sz="1000" dirty="0"/>
              <a:t>: Using virtual machines in a running state is recommended when latency and reliability requirements are strict. Virtual machines in a running state remain fully provisioned.</a:t>
            </a:r>
          </a:p>
        </p:txBody>
      </p:sp>
      <p:pic>
        <p:nvPicPr>
          <p:cNvPr id="6148" name="Picture 4" descr="A screenshot showing the workflow when using running virtual machine pools.">
            <a:extLst>
              <a:ext uri="{FF2B5EF4-FFF2-40B4-BE49-F238E27FC236}">
                <a16:creationId xmlns:a16="http://schemas.microsoft.com/office/drawing/2014/main" id="{E3B21936-666D-D8F5-5A02-1D95618BB6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2233" y="3479800"/>
            <a:ext cx="3562349" cy="123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964115"/>
            <a:ext cx="4365038" cy="1615070"/>
          </a:xfrm>
        </p:spPr>
        <p:txBody>
          <a:bodyPr/>
          <a:lstStyle/>
          <a:p>
            <a:pPr marL="171450" indent="-171450">
              <a:buFont typeface="Arial" panose="020B0604020202020204" pitchFamily="34" charset="0"/>
              <a:buChar char="•"/>
            </a:pPr>
            <a:r>
              <a:rPr lang="en-US" sz="1000" b="1" dirty="0"/>
              <a:t>North Europe</a:t>
            </a:r>
          </a:p>
          <a:p>
            <a:pPr marL="171450" indent="-171450">
              <a:buFont typeface="Arial" panose="020B0604020202020204" pitchFamily="34" charset="0"/>
              <a:buChar char="•"/>
            </a:pPr>
            <a:r>
              <a:rPr lang="en-US" sz="1000" b="1" dirty="0"/>
              <a:t>South Central US</a:t>
            </a:r>
          </a:p>
          <a:p>
            <a:pPr marL="171450" indent="-171450">
              <a:buFont typeface="Arial" panose="020B0604020202020204" pitchFamily="34" charset="0"/>
              <a:buChar char="•"/>
            </a:pPr>
            <a:r>
              <a:rPr lang="en-US" sz="1000" b="1" dirty="0"/>
              <a:t>Southeast Asia</a:t>
            </a:r>
          </a:p>
          <a:p>
            <a:pPr marL="171450" indent="-171450">
              <a:buFont typeface="Arial" panose="020B0604020202020204" pitchFamily="34" charset="0"/>
              <a:buChar char="•"/>
            </a:pPr>
            <a:r>
              <a:rPr lang="en-US" sz="1000" b="1" dirty="0"/>
              <a:t>Switzerland North</a:t>
            </a:r>
          </a:p>
          <a:p>
            <a:pPr marL="171450" indent="-171450">
              <a:buFont typeface="Arial" panose="020B0604020202020204" pitchFamily="34" charset="0"/>
              <a:buChar char="•"/>
            </a:pPr>
            <a:r>
              <a:rPr lang="en-US" sz="1000" b="1" dirty="0"/>
              <a:t>West Europe</a:t>
            </a:r>
          </a:p>
          <a:p>
            <a:pPr marL="171450" indent="-171450">
              <a:buFont typeface="Arial" panose="020B0604020202020204" pitchFamily="34" charset="0"/>
              <a:buChar char="•"/>
            </a:pPr>
            <a:r>
              <a:rPr lang="en-US" sz="1000" b="1" dirty="0"/>
              <a:t>West US</a:t>
            </a:r>
          </a:p>
          <a:p>
            <a:pPr marL="171450" indent="-171450">
              <a:buFont typeface="Arial" panose="020B0604020202020204" pitchFamily="34" charset="0"/>
              <a:buChar char="•"/>
            </a:pPr>
            <a:r>
              <a:rPr lang="en-US" sz="1000" b="1" dirty="0"/>
              <a:t>West US 2</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Azure Storage Actions is now available in 14 more regions</a:t>
            </a:r>
            <a:endParaRPr lang="en-US" dirty="0"/>
          </a:p>
          <a:p>
            <a:pPr algn="just"/>
            <a:r>
              <a:rPr lang="en-US" dirty="0"/>
              <a:t>Azure Storage Actions is a fully managed platform that helps to automate data management operations for </a:t>
            </a:r>
            <a:r>
              <a:rPr lang="en-US" b="1" dirty="0"/>
              <a:t>Azure Blob Storage </a:t>
            </a:r>
            <a:r>
              <a:rPr lang="en-US" dirty="0"/>
              <a:t>and </a:t>
            </a:r>
            <a:r>
              <a:rPr lang="en-US" b="1" dirty="0"/>
              <a:t>Azure Data Lake Storage.</a:t>
            </a:r>
            <a:r>
              <a:rPr lang="en-US" dirty="0"/>
              <a:t> Combining serverless infrastructure with a no-code experience, Azure Storage Actions offers a high-performance, cost-effective, and reliable solution that automatically scales to your data management needs.</a:t>
            </a:r>
          </a:p>
          <a:p>
            <a:pPr algn="just"/>
            <a:r>
              <a:rPr lang="en-US" dirty="0"/>
              <a:t>Azure Storage Actions is now open for preview in the following public Azure regions:</a:t>
            </a:r>
          </a:p>
          <a:p>
            <a:pPr marL="171450" indent="-171450" algn="just">
              <a:buFont typeface="Arial" panose="020B0604020202020204" pitchFamily="34" charset="0"/>
              <a:buChar char="•"/>
            </a:pPr>
            <a:r>
              <a:rPr lang="en-US" b="1" dirty="0"/>
              <a:t>Australia East</a:t>
            </a:r>
          </a:p>
          <a:p>
            <a:pPr marL="171450" indent="-171450" algn="just">
              <a:buFont typeface="Arial" panose="020B0604020202020204" pitchFamily="34" charset="0"/>
              <a:buChar char="•"/>
            </a:pPr>
            <a:r>
              <a:rPr lang="en-US" b="1" dirty="0"/>
              <a:t>Australia Southeast</a:t>
            </a:r>
          </a:p>
          <a:p>
            <a:pPr marL="171450" indent="-171450" algn="just">
              <a:buFont typeface="Arial" panose="020B0604020202020204" pitchFamily="34" charset="0"/>
              <a:buChar char="•"/>
            </a:pPr>
            <a:r>
              <a:rPr lang="en-US" b="1" dirty="0"/>
              <a:t>Brazil South</a:t>
            </a:r>
          </a:p>
          <a:p>
            <a:pPr marL="171450" indent="-171450" algn="just">
              <a:buFont typeface="Arial" panose="020B0604020202020204" pitchFamily="34" charset="0"/>
              <a:buChar char="•"/>
            </a:pPr>
            <a:r>
              <a:rPr lang="en-US" b="1" dirty="0"/>
              <a:t>Canada Central</a:t>
            </a:r>
          </a:p>
          <a:p>
            <a:pPr marL="171450" indent="-171450" algn="just">
              <a:buFont typeface="Arial" panose="020B0604020202020204" pitchFamily="34" charset="0"/>
              <a:buChar char="•"/>
            </a:pPr>
            <a:r>
              <a:rPr lang="en-US" b="1" dirty="0"/>
              <a:t>Central India</a:t>
            </a:r>
          </a:p>
          <a:p>
            <a:pPr marL="171450" indent="-171450" algn="just">
              <a:buFont typeface="Arial" panose="020B0604020202020204" pitchFamily="34" charset="0"/>
              <a:buChar char="•"/>
            </a:pPr>
            <a:r>
              <a:rPr lang="en-US" b="1" dirty="0"/>
              <a:t>Central US</a:t>
            </a:r>
          </a:p>
          <a:p>
            <a:pPr marL="171450" indent="-171450" algn="just">
              <a:buFont typeface="Arial" panose="020B0604020202020204" pitchFamily="34" charset="0"/>
              <a:buChar char="•"/>
            </a:pPr>
            <a:r>
              <a:rPr lang="en-US" b="1" dirty="0"/>
              <a:t>France Central</a:t>
            </a:r>
          </a:p>
          <a:p>
            <a:pPr marL="171450" indent="-171450" algn="just">
              <a:buFont typeface="Arial" panose="020B0604020202020204" pitchFamily="34" charset="0"/>
              <a:buChar char="•"/>
            </a:pPr>
            <a:r>
              <a:rPr lang="en-US" b="1" dirty="0"/>
              <a:t>Germany West Central</a:t>
            </a:r>
          </a:p>
          <a:p>
            <a:pPr marL="171450" indent="-171450" algn="just">
              <a:buFont typeface="Arial" panose="020B0604020202020204" pitchFamily="34" charset="0"/>
              <a:buChar char="•"/>
            </a:pPr>
            <a:r>
              <a:rPr lang="en-US" b="1" dirty="0"/>
              <a:t>North Central US</a:t>
            </a:r>
          </a:p>
        </p:txBody>
      </p:sp>
      <p:sp>
        <p:nvSpPr>
          <p:cNvPr id="2" name="Text Placeholder 11">
            <a:extLst>
              <a:ext uri="{FF2B5EF4-FFF2-40B4-BE49-F238E27FC236}">
                <a16:creationId xmlns:a16="http://schemas.microsoft.com/office/drawing/2014/main" id="{70BE223A-CF62-D199-CB02-B19EC217037E}"/>
              </a:ext>
            </a:extLst>
          </p:cNvPr>
          <p:cNvSpPr txBox="1">
            <a:spLocks/>
          </p:cNvSpPr>
          <p:nvPr/>
        </p:nvSpPr>
        <p:spPr>
          <a:xfrm>
            <a:off x="4433776" y="2857500"/>
            <a:ext cx="4365038" cy="16150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Azure Ultra Disk Storage is now available in Italy North</a:t>
            </a:r>
            <a:endParaRPr lang="en-US" sz="1000" dirty="0"/>
          </a:p>
          <a:p>
            <a:pPr algn="just"/>
            <a:r>
              <a:rPr lang="en-US" sz="1000" b="1" dirty="0"/>
              <a:t>Azure Ultra Disk Storage </a:t>
            </a:r>
            <a:r>
              <a:rPr lang="en-US" sz="1000" dirty="0"/>
              <a:t>is now available in Italy North. Azure Ultra Disk Storage offers high throughput, high IOPS, and consistent low latency disk storage for Azure virtual machines (VMs). Ultra Disk Storage is suited for data-intensive workloads such as SAP HANA, top-tier databases, and transaction-heavy workloads.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1"/>
            <a:ext cx="3955312" cy="1589670"/>
          </a:xfrm>
        </p:spPr>
        <p:txBody>
          <a:bodyPr/>
          <a:lstStyle/>
          <a:p>
            <a:pPr algn="just"/>
            <a:r>
              <a:rPr lang="en-US" dirty="0">
                <a:hlinkClick r:id="rId2"/>
              </a:rPr>
              <a:t>Public Preview: NFS Azure Files volume mount support in Azure Container Apps</a:t>
            </a:r>
            <a:endParaRPr lang="en-US" dirty="0"/>
          </a:p>
          <a:p>
            <a:pPr algn="just"/>
            <a:r>
              <a:rPr lang="en-US" b="1" dirty="0"/>
              <a:t>Azure Container Apps </a:t>
            </a:r>
            <a:r>
              <a:rPr lang="en-US" dirty="0"/>
              <a:t>now supports </a:t>
            </a:r>
            <a:r>
              <a:rPr lang="en-US" b="1" dirty="0"/>
              <a:t>mounting Network File System (NFS) Azure Files volumes </a:t>
            </a:r>
            <a:r>
              <a:rPr lang="en-US" dirty="0"/>
              <a:t>to containerized applications. This feature is in public preview. NFS Azure Files volumes provide a scalable and high-performance file system for apps and jobs. It is now possible to use NFS Azure Files volumes to share data between multiple containers in application, or to persist data across container restarts.</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10270"/>
          </a:xfrm>
        </p:spPr>
        <p:txBody>
          <a:bodyPr/>
          <a:lstStyle/>
          <a:p>
            <a:pPr algn="just"/>
            <a:r>
              <a:rPr lang="en-US" sz="1000" dirty="0">
                <a:hlinkClick r:id="rId2"/>
              </a:rPr>
              <a:t>General Availability: Azure Cosmos DB Data Explorer keyboard shortcuts</a:t>
            </a:r>
            <a:endParaRPr lang="ru-RU" sz="1000" dirty="0"/>
          </a:p>
          <a:p>
            <a:pPr algn="just"/>
            <a:r>
              <a:rPr lang="en-US" sz="1000" dirty="0"/>
              <a:t>Maximize efficiency in </a:t>
            </a:r>
            <a:r>
              <a:rPr lang="en-US" sz="1000" b="1" dirty="0"/>
              <a:t>Azure Cosmos DB Data Explorer </a:t>
            </a:r>
            <a:r>
              <a:rPr lang="en-US" sz="1000" dirty="0"/>
              <a:t>with our new </a:t>
            </a:r>
            <a:r>
              <a:rPr lang="en-US" sz="1000" b="1" dirty="0"/>
              <a:t>keyboard</a:t>
            </a:r>
            <a:r>
              <a:rPr lang="en-US" sz="1000" dirty="0"/>
              <a:t> shortcuts. Navigate and manage </a:t>
            </a:r>
            <a:r>
              <a:rPr lang="en-US" sz="1000" b="1" dirty="0"/>
              <a:t>databases</a:t>
            </a:r>
            <a:r>
              <a:rPr lang="en-US" sz="1000" dirty="0"/>
              <a:t> with increased speed, without the need for a mouse. This update brings a streamlined </a:t>
            </a:r>
            <a:r>
              <a:rPr lang="en-US" sz="1000" b="1" dirty="0"/>
              <a:t>workflow</a:t>
            </a:r>
            <a:r>
              <a:rPr lang="en-US" sz="1000" dirty="0"/>
              <a:t>, allowing to execute tasks with simple key combinations. Whether executing a query or creating a new container, our intuitive shortcuts will save time and enhance productivity. The worry of losing progress by accidentally hitting F5 is now a thing of the past.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57920"/>
          </a:xfrm>
        </p:spPr>
        <p:txBody>
          <a:bodyPr/>
          <a:lstStyle/>
          <a:p>
            <a:pPr algn="just"/>
            <a:r>
              <a:rPr lang="en-US" dirty="0">
                <a:hlinkClick r:id="rId3"/>
              </a:rPr>
              <a:t>General availability: Azure Cosmos DB API for MongoDB RU supports version 5.0 and 6.0</a:t>
            </a:r>
            <a:endParaRPr lang="en-US" dirty="0"/>
          </a:p>
          <a:p>
            <a:pPr algn="just"/>
            <a:r>
              <a:rPr lang="en-US" dirty="0"/>
              <a:t>Azure Cosmos DB for </a:t>
            </a:r>
            <a:r>
              <a:rPr lang="en-US" b="1" dirty="0"/>
              <a:t>MongoDB RU </a:t>
            </a:r>
            <a:r>
              <a:rPr lang="en-US" dirty="0"/>
              <a:t>now supports </a:t>
            </a:r>
            <a:r>
              <a:rPr lang="en-US" b="1" dirty="0"/>
              <a:t>MongoDB</a:t>
            </a:r>
            <a:r>
              <a:rPr lang="en-US" dirty="0"/>
              <a:t> versions 5.0 and 6.0, offering expanded coverage for </a:t>
            </a:r>
            <a:r>
              <a:rPr lang="en-US" b="1" dirty="0"/>
              <a:t>MongoDB</a:t>
            </a:r>
            <a:r>
              <a:rPr lang="en-US" dirty="0"/>
              <a:t>. Developers can now integrate higher MongoDB versions into their applications. Stay updated with the latest enhancements and ensure compatibility with projects. Upgrade to </a:t>
            </a:r>
            <a:r>
              <a:rPr lang="en-US" b="1" dirty="0"/>
              <a:t>MongoDB 5.0 </a:t>
            </a:r>
            <a:r>
              <a:rPr lang="en-US" dirty="0"/>
              <a:t>and </a:t>
            </a:r>
            <a:r>
              <a:rPr lang="en-US" b="1" dirty="0"/>
              <a:t>6.0 </a:t>
            </a:r>
            <a:r>
              <a:rPr lang="en-US" dirty="0"/>
              <a:t>for a smoother development journey. Enhance your applications and keep pace with the evolving technology. </a:t>
            </a:r>
          </a:p>
        </p:txBody>
      </p:sp>
      <p:pic>
        <p:nvPicPr>
          <p:cNvPr id="3" name="Picture 2">
            <a:extLst>
              <a:ext uri="{FF2B5EF4-FFF2-40B4-BE49-F238E27FC236}">
                <a16:creationId xmlns:a16="http://schemas.microsoft.com/office/drawing/2014/main" id="{BE1DBFFD-C769-2EBE-B05A-D29987B42E35}"/>
              </a:ext>
            </a:extLst>
          </p:cNvPr>
          <p:cNvPicPr>
            <a:picLocks noChangeAspect="1"/>
          </p:cNvPicPr>
          <p:nvPr/>
        </p:nvPicPr>
        <p:blipFill>
          <a:blip r:embed="rId4"/>
          <a:stretch>
            <a:fillRect/>
          </a:stretch>
        </p:blipFill>
        <p:spPr>
          <a:xfrm>
            <a:off x="4433776" y="2165351"/>
            <a:ext cx="2223434" cy="2808868"/>
          </a:xfrm>
          <a:prstGeom prst="rect">
            <a:avLst/>
          </a:prstGeom>
        </p:spPr>
      </p:pic>
      <p:pic>
        <p:nvPicPr>
          <p:cNvPr id="5" name="Picture 4">
            <a:extLst>
              <a:ext uri="{FF2B5EF4-FFF2-40B4-BE49-F238E27FC236}">
                <a16:creationId xmlns:a16="http://schemas.microsoft.com/office/drawing/2014/main" id="{ABEEC296-9F51-8A2D-F803-86E17E5759D1}"/>
              </a:ext>
            </a:extLst>
          </p:cNvPr>
          <p:cNvPicPr>
            <a:picLocks noChangeAspect="1"/>
          </p:cNvPicPr>
          <p:nvPr/>
        </p:nvPicPr>
        <p:blipFill>
          <a:blip r:embed="rId5"/>
          <a:stretch>
            <a:fillRect/>
          </a:stretch>
        </p:blipFill>
        <p:spPr>
          <a:xfrm>
            <a:off x="6610398" y="2165351"/>
            <a:ext cx="2235229" cy="2402469"/>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1"/>
            <a:ext cx="4365038" cy="2034170"/>
          </a:xfrm>
        </p:spPr>
        <p:txBody>
          <a:bodyPr/>
          <a:lstStyle/>
          <a:p>
            <a:pPr algn="just"/>
            <a:r>
              <a:rPr lang="en-US" sz="1000" dirty="0">
                <a:hlinkClick r:id="rId2"/>
              </a:rPr>
              <a:t>General availability: Latest version of the </a:t>
            </a:r>
            <a:r>
              <a:rPr lang="en-US" sz="1000" dirty="0" err="1">
                <a:hlinkClick r:id="rId2"/>
              </a:rPr>
              <a:t>TimeScaleDB</a:t>
            </a:r>
            <a:r>
              <a:rPr lang="en-US" sz="1000" dirty="0">
                <a:hlinkClick r:id="rId2"/>
              </a:rPr>
              <a:t> extension on Azure Database for PostgreSQL - Flexible Server</a:t>
            </a:r>
            <a:endParaRPr lang="ru-RU" sz="1000" dirty="0"/>
          </a:p>
          <a:p>
            <a:pPr algn="just"/>
            <a:r>
              <a:rPr lang="en-US" sz="1000" dirty="0"/>
              <a:t>The latest version of </a:t>
            </a:r>
            <a:r>
              <a:rPr lang="en-US" sz="1000" b="1" dirty="0" err="1"/>
              <a:t>TimeScaleDB</a:t>
            </a:r>
            <a:r>
              <a:rPr lang="en-US" sz="1000" dirty="0"/>
              <a:t> is now fully available on </a:t>
            </a:r>
            <a:r>
              <a:rPr lang="en-US" sz="1000" b="1" dirty="0"/>
              <a:t>Azure Database for PostgreSQL - Flexible Server</a:t>
            </a:r>
            <a:r>
              <a:rPr lang="en-US" sz="1000" dirty="0"/>
              <a:t>, bringing enhanced features and improved performance for handling time-series data. This update offers advanced capabilities such as more efficient data partitioning, faster query responses, and improved support for complex analytical queries. Additionally, the new version includes better compatibility with </a:t>
            </a:r>
            <a:r>
              <a:rPr lang="en-US" sz="1000" b="1" dirty="0"/>
              <a:t>PostgreSQL</a:t>
            </a:r>
            <a:r>
              <a:rPr lang="en-US" sz="1000" dirty="0"/>
              <a:t>, ensuring a seamless integration and a robust environment for managing large-scale time-series workloads. Upgrade today to leverage the enhanced functionality and performance optimizations of the latest </a:t>
            </a:r>
            <a:r>
              <a:rPr lang="en-US" sz="1000" b="1" dirty="0" err="1"/>
              <a:t>TimeScaleDB</a:t>
            </a:r>
            <a:r>
              <a:rPr lang="en-US" sz="1000" dirty="0"/>
              <a:t> extension.</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907170"/>
          </a:xfrm>
        </p:spPr>
        <p:txBody>
          <a:bodyPr/>
          <a:lstStyle/>
          <a:p>
            <a:pPr algn="just"/>
            <a:r>
              <a:rPr lang="en-US" dirty="0">
                <a:hlinkClick r:id="rId3"/>
              </a:rPr>
              <a:t>General availability: Latest PostgreSQL minor versions supported by Azure Database for PostgreSQL - Flexible Server</a:t>
            </a:r>
            <a:endParaRPr lang="ru-RU" dirty="0"/>
          </a:p>
          <a:p>
            <a:pPr algn="just"/>
            <a:r>
              <a:rPr lang="en-US" dirty="0"/>
              <a:t>PostgreSQL minor </a:t>
            </a:r>
            <a:r>
              <a:rPr lang="en-US" b="1" dirty="0"/>
              <a:t>versions 16.2, 15.6, 14.11, 13.14, and 12.18 </a:t>
            </a:r>
            <a:r>
              <a:rPr lang="en-US" dirty="0"/>
              <a:t>are now supported </a:t>
            </a:r>
            <a:r>
              <a:rPr lang="en-US" b="1" dirty="0"/>
              <a:t>by Azure Database for PostgreSQL – Flexible Server</a:t>
            </a:r>
            <a:r>
              <a:rPr lang="en-US" dirty="0"/>
              <a:t>.  </a:t>
            </a:r>
          </a:p>
          <a:p>
            <a:pPr algn="just"/>
            <a:r>
              <a:rPr lang="en-US" dirty="0"/>
              <a:t>These minor version upgrades are automatically performed as part of the monthly planned maintenance in </a:t>
            </a:r>
            <a:r>
              <a:rPr lang="en-US" b="1" dirty="0"/>
              <a:t>Azure Database for PostgreSQL – Flexible Server.</a:t>
            </a:r>
            <a:r>
              <a:rPr lang="en-US" dirty="0"/>
              <a:t> This upgrade automation ensures that your databases are always running on the most secure and optimized versions without requiring manual intervention. This release fixes two security vulnerabilities and over 40 bugs.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1"/>
            <a:ext cx="4365038" cy="2027820"/>
          </a:xfrm>
        </p:spPr>
        <p:txBody>
          <a:bodyPr/>
          <a:lstStyle/>
          <a:p>
            <a:pPr algn="just"/>
            <a:r>
              <a:rPr lang="en-US" sz="1000" dirty="0"/>
              <a:t>Consideration / Limitations</a:t>
            </a:r>
          </a:p>
          <a:p>
            <a:pPr marL="171450" indent="-171450" algn="just">
              <a:buFont typeface="Arial" panose="020B0604020202020204" pitchFamily="34" charset="0"/>
              <a:buChar char="•"/>
            </a:pPr>
            <a:r>
              <a:rPr lang="en-US" sz="1000" dirty="0"/>
              <a:t>Enabling CMK will kick off a background, asynchronous process to encrypt all the data. </a:t>
            </a:r>
          </a:p>
          <a:p>
            <a:pPr marL="171450" indent="-171450" algn="just">
              <a:buFont typeface="Arial" panose="020B0604020202020204" pitchFamily="34" charset="0"/>
              <a:buChar char="•"/>
            </a:pPr>
            <a:r>
              <a:rPr lang="en-US" sz="1000" b="1" dirty="0"/>
              <a:t>Data encryption using CMK </a:t>
            </a:r>
            <a:r>
              <a:rPr lang="en-US" sz="1000" dirty="0"/>
              <a:t>cannot be reversed. Data encryption happens in batches. </a:t>
            </a:r>
          </a:p>
          <a:p>
            <a:pPr marL="171450" indent="-171450" algn="just">
              <a:buFont typeface="Arial" panose="020B0604020202020204" pitchFamily="34" charset="0"/>
              <a:buChar char="•"/>
            </a:pPr>
            <a:r>
              <a:rPr lang="en-US" sz="1000" b="1" dirty="0"/>
              <a:t>Enabling CMK </a:t>
            </a:r>
            <a:r>
              <a:rPr lang="en-US" sz="1000" dirty="0"/>
              <a:t>is available only at a Cosmos DB account level and not at collections.</a:t>
            </a:r>
          </a:p>
          <a:p>
            <a:pPr marL="171450" indent="-171450" algn="just">
              <a:buFont typeface="Arial" panose="020B0604020202020204" pitchFamily="34" charset="0"/>
              <a:buChar char="•"/>
            </a:pPr>
            <a:r>
              <a:rPr lang="en-US" sz="1000" b="1" dirty="0"/>
              <a:t>MS does not support enabling CMK </a:t>
            </a:r>
            <a:r>
              <a:rPr lang="en-US" sz="1000" dirty="0"/>
              <a:t>on existing Azure Cosmos DB for Apache Cassandra accounts.</a:t>
            </a:r>
          </a:p>
          <a:p>
            <a:pPr marL="171450" indent="-171450" algn="just">
              <a:buFont typeface="Arial" panose="020B0604020202020204" pitchFamily="34" charset="0"/>
              <a:buChar char="•"/>
            </a:pPr>
            <a:r>
              <a:rPr lang="en-US" sz="1000" dirty="0"/>
              <a:t>Existing accounts that are enabled for Materialized Views and Full Fidelity Change Feed (FFCF) are presently not supported for CMK.</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469020"/>
          </a:xfrm>
        </p:spPr>
        <p:txBody>
          <a:bodyPr/>
          <a:lstStyle/>
          <a:p>
            <a:pPr algn="just"/>
            <a:r>
              <a:rPr lang="en-US" dirty="0">
                <a:hlinkClick r:id="rId2"/>
              </a:rPr>
              <a:t>General availability: Customer-managed keys on existing accounts</a:t>
            </a:r>
            <a:endParaRPr lang="en-US" dirty="0"/>
          </a:p>
          <a:p>
            <a:pPr algn="just"/>
            <a:r>
              <a:rPr lang="en-US" b="1" dirty="0"/>
              <a:t>MS announced that possibility </a:t>
            </a:r>
            <a:r>
              <a:rPr lang="en-US" dirty="0"/>
              <a:t>to enable </a:t>
            </a:r>
            <a:r>
              <a:rPr lang="en-US" b="1" dirty="0"/>
              <a:t>Customer Managed Keys (CMK) </a:t>
            </a:r>
            <a:r>
              <a:rPr lang="en-US" dirty="0"/>
              <a:t>on existing Azure Cosmos DB accounts. This eliminates the need to migrate data to a new account to enable CMK.   </a:t>
            </a:r>
          </a:p>
          <a:p>
            <a:pPr algn="just"/>
            <a:r>
              <a:rPr lang="en-US" dirty="0"/>
              <a:t> This release follows the existing ability to enable a second layer of encryption for data at rest using CMK while creating a new Azure Cosmos DB account. </a:t>
            </a:r>
          </a:p>
        </p:txBody>
      </p:sp>
      <p:pic>
        <p:nvPicPr>
          <p:cNvPr id="3074" name="Picture 2" descr="Free vector abstract secure technology background with circuit">
            <a:extLst>
              <a:ext uri="{FF2B5EF4-FFF2-40B4-BE49-F238E27FC236}">
                <a16:creationId xmlns:a16="http://schemas.microsoft.com/office/drawing/2014/main" id="{9BA004D9-6FE0-C5D2-D366-FE6BF146B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2324101"/>
            <a:ext cx="3298824" cy="219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r>
              <a:rPr lang="en-US" dirty="0">
                <a:hlinkClick r:id="rId2"/>
              </a:rPr>
              <a:t>Public Preview: SQL Server on Azure VM storage configuration deployment experience with support for Premium SSD v2</a:t>
            </a:r>
            <a:endParaRPr lang="en-US" dirty="0"/>
          </a:p>
          <a:p>
            <a:r>
              <a:rPr lang="en-US" b="1" dirty="0"/>
              <a:t>Premium SSD v2 </a:t>
            </a:r>
            <a:r>
              <a:rPr lang="en-US" dirty="0"/>
              <a:t>enhances SQL Server workloads </a:t>
            </a:r>
            <a:r>
              <a:rPr lang="en-US" b="1" dirty="0"/>
              <a:t>on Azure Virtual Machines </a:t>
            </a:r>
            <a:r>
              <a:rPr lang="en-US" dirty="0"/>
              <a:t>by delivering higher IOPS and throughput, with capabilities of </a:t>
            </a:r>
            <a:r>
              <a:rPr lang="en-US" b="1" dirty="0"/>
              <a:t>up to 80,000 </a:t>
            </a:r>
            <a:r>
              <a:rPr lang="en-US" dirty="0"/>
              <a:t>IOPS and 1,200 MB/s for a single disk, ensuring consistent sub-millisecond latency. This next-generation storage solution is tailored for performance-sensitive workloads. It provides increased flexibility and cost efficiency with precise provisioning of disk sizes, IOPS, and throughput to align with specific workload demands. </a:t>
            </a:r>
          </a:p>
          <a:p>
            <a:r>
              <a:rPr lang="en-US" dirty="0"/>
              <a:t>In the </a:t>
            </a:r>
            <a:r>
              <a:rPr lang="en-US" b="1" dirty="0"/>
              <a:t>SQL Server on Azure Virtual Machine </a:t>
            </a:r>
            <a:r>
              <a:rPr lang="en-US" dirty="0"/>
              <a:t>portal experience, you can easily provision storage to your specifications. The complexities of constructing an optimized storage pool are seamlessly managed behind the scenes simplifying your experience when provisioning storage for SQL Server on Azure Virtual Machines. </a:t>
            </a:r>
          </a:p>
          <a:p>
            <a:endParaRPr lang="en-US" dirty="0"/>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 Azure API Center</a:t>
            </a:r>
            <a:endParaRPr lang="en-US" dirty="0"/>
          </a:p>
          <a:p>
            <a:pPr algn="just"/>
            <a:r>
              <a:rPr lang="en-US" b="1" dirty="0"/>
              <a:t>Azure API Center is now generally available</a:t>
            </a:r>
            <a:r>
              <a:rPr lang="en-US" dirty="0"/>
              <a:t>, providing a centralized solution to manage the challenges of API sprawl, which is exacerbated by the rapid proliferation of APIs and AI solutions. Azure API Center offers a unified inventory for seamless discovery, consumption, and governance of APIs, regardless of their type, lifecycle stage, or deployment location.</a:t>
            </a:r>
          </a:p>
          <a:p>
            <a:pPr algn="just"/>
            <a:r>
              <a:rPr lang="en-US" dirty="0"/>
              <a:t>Key features of Azure API Center</a:t>
            </a:r>
          </a:p>
          <a:p>
            <a:pPr marL="171450" indent="-171450" algn="just">
              <a:buFont typeface="Arial" panose="020B0604020202020204" pitchFamily="34" charset="0"/>
              <a:buChar char="•"/>
            </a:pPr>
            <a:r>
              <a:rPr lang="en-US" b="1" dirty="0"/>
              <a:t>API Inventory Management</a:t>
            </a:r>
          </a:p>
          <a:p>
            <a:pPr marL="171450" indent="-171450" algn="just">
              <a:buFont typeface="Arial" panose="020B0604020202020204" pitchFamily="34" charset="0"/>
              <a:buChar char="•"/>
            </a:pPr>
            <a:r>
              <a:rPr lang="en-US" b="1" dirty="0"/>
              <a:t>API Cataloging for Azure API Management</a:t>
            </a:r>
          </a:p>
          <a:p>
            <a:pPr marL="171450" indent="-171450" algn="just">
              <a:buFont typeface="Arial" panose="020B0604020202020204" pitchFamily="34" charset="0"/>
              <a:buChar char="•"/>
            </a:pPr>
            <a:r>
              <a:rPr lang="en-US" b="1" dirty="0"/>
              <a:t>API Design Governance</a:t>
            </a:r>
          </a:p>
          <a:p>
            <a:pPr marL="171450" indent="-171450" algn="just">
              <a:buFont typeface="Arial" panose="020B0604020202020204" pitchFamily="34" charset="0"/>
              <a:buChar char="•"/>
            </a:pPr>
            <a:r>
              <a:rPr lang="en-US" b="1" dirty="0"/>
              <a:t>API Reusability</a:t>
            </a:r>
          </a:p>
          <a:p>
            <a:pPr marL="171450" indent="-171450" algn="just">
              <a:buFont typeface="Arial" panose="020B0604020202020204" pitchFamily="34" charset="0"/>
              <a:buChar char="•"/>
            </a:pPr>
            <a:r>
              <a:rPr lang="en-US" b="1" dirty="0"/>
              <a:t>API Development Enhancement</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the General Availability of GPT-4 Turbo with Vision on Azure OpenAI Service</a:t>
            </a:r>
            <a:endParaRPr lang="en-US" dirty="0"/>
          </a:p>
          <a:p>
            <a:pPr algn="just"/>
            <a:r>
              <a:rPr lang="en-US" dirty="0"/>
              <a:t>MS announced the general availability of </a:t>
            </a:r>
            <a:r>
              <a:rPr lang="en-US" b="1" dirty="0"/>
              <a:t>GPT-4 Turbo </a:t>
            </a:r>
            <a:r>
              <a:rPr lang="en-US" dirty="0"/>
              <a:t>with </a:t>
            </a:r>
            <a:r>
              <a:rPr lang="en-US" b="1" dirty="0"/>
              <a:t>Vision on the Azure OpenAI Service, </a:t>
            </a:r>
            <a:r>
              <a:rPr lang="en-US" dirty="0"/>
              <a:t>which processes both text and image inputs and replaces several preview models. This multimodal model has already been used by customers in various industries to enhance efficiencies and innovate, with case studies to be featured at the upcoming Build conference. For deployment details and future enhancements, including </a:t>
            </a:r>
            <a:r>
              <a:rPr lang="en-US" b="1" dirty="0"/>
              <a:t>JSON mode </a:t>
            </a:r>
            <a:r>
              <a:rPr lang="en-US" dirty="0"/>
              <a:t>and function calling for image inputs, please refer to our Azure OpenAI Service resources and updates.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67470"/>
          </a:xfrm>
        </p:spPr>
        <p:txBody>
          <a:bodyPr/>
          <a:lstStyle/>
          <a:p>
            <a:pPr algn="just"/>
            <a:r>
              <a:rPr lang="en-US" sz="1000" dirty="0">
                <a:hlinkClick r:id="rId2"/>
              </a:rPr>
              <a:t>Demystifying Azure CLI </a:t>
            </a:r>
            <a:r>
              <a:rPr lang="en-US" sz="1000" dirty="0" err="1">
                <a:hlinkClick r:id="rId2"/>
              </a:rPr>
              <a:t>pagnination</a:t>
            </a:r>
            <a:endParaRPr lang="en-US" sz="1000" dirty="0"/>
          </a:p>
          <a:p>
            <a:pPr algn="just"/>
            <a:r>
              <a:rPr lang="en-US" sz="1000" b="1" dirty="0"/>
              <a:t>Pagination in the context of </a:t>
            </a:r>
            <a:r>
              <a:rPr lang="en-US" sz="1000" dirty="0"/>
              <a:t>the command line refers to the process of displaying long lists of information or text in a way that makes it more manageable for the user. When a command is run it can </a:t>
            </a:r>
            <a:r>
              <a:rPr lang="en-US" sz="1000" b="1" dirty="0"/>
              <a:t>generate a large amount of output, </a:t>
            </a:r>
            <a:r>
              <a:rPr lang="en-US" sz="1000" dirty="0"/>
              <a:t>such as a directory listing or the contents of a file, it may not all fit on the screen at once. Pagination allows to view the information one screenful (or page) at a time.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DevOps Server 2022 Update 2 RC now available</a:t>
            </a:r>
            <a:endParaRPr lang="en-US" dirty="0"/>
          </a:p>
          <a:p>
            <a:pPr algn="just"/>
            <a:r>
              <a:rPr lang="en-US" dirty="0"/>
              <a:t> MS announced the release candidate (</a:t>
            </a:r>
            <a:r>
              <a:rPr lang="en-US" b="1" dirty="0"/>
              <a:t>RC) of Azure DevOps Server 2022.2!</a:t>
            </a:r>
          </a:p>
          <a:p>
            <a:pPr algn="just"/>
            <a:r>
              <a:rPr lang="en-US" dirty="0"/>
              <a:t>This release includes new features that have been previously released in hosted version of the product. Here are a few of the highlights:</a:t>
            </a:r>
          </a:p>
          <a:p>
            <a:pPr marL="171450" indent="-171450" algn="just">
              <a:buFont typeface="Arial" panose="020B0604020202020204" pitchFamily="34" charset="0"/>
              <a:buChar char="•"/>
            </a:pPr>
            <a:r>
              <a:rPr lang="en-US" b="1" dirty="0"/>
              <a:t>Limits for area and iteration paths</a:t>
            </a:r>
          </a:p>
          <a:p>
            <a:pPr marL="171450" indent="-171450" algn="just">
              <a:buFont typeface="Arial" panose="020B0604020202020204" pitchFamily="34" charset="0"/>
              <a:buChar char="•"/>
            </a:pPr>
            <a:r>
              <a:rPr lang="en-US" b="1" dirty="0"/>
              <a:t>Bypass approvals and checks in pipelines</a:t>
            </a:r>
          </a:p>
          <a:p>
            <a:pPr marL="171450" indent="-171450" algn="just">
              <a:buFont typeface="Arial" panose="020B0604020202020204" pitchFamily="34" charset="0"/>
              <a:buChar char="•"/>
            </a:pPr>
            <a:r>
              <a:rPr lang="en-US" b="1" dirty="0"/>
              <a:t>Improved YAML validation</a:t>
            </a:r>
          </a:p>
          <a:p>
            <a:pPr marL="171450" indent="-171450" algn="just">
              <a:buFont typeface="Arial" panose="020B0604020202020204" pitchFamily="34" charset="0"/>
              <a:buChar char="•"/>
            </a:pPr>
            <a:r>
              <a:rPr lang="en-US" b="1" dirty="0"/>
              <a:t>Azure Artifacts support for Cargo Crates</a:t>
            </a:r>
          </a:p>
          <a:p>
            <a:pPr marL="171450" indent="-171450" algn="just">
              <a:buFont typeface="Arial" panose="020B0604020202020204" pitchFamily="34" charset="0"/>
              <a:buChar char="•"/>
            </a:pPr>
            <a:r>
              <a:rPr lang="en-US" b="1" dirty="0"/>
              <a:t>New Dashboard directory experience</a:t>
            </a:r>
          </a:p>
          <a:p>
            <a:pPr marL="171450" indent="-171450" algn="just">
              <a:buFont typeface="Arial" panose="020B0604020202020204" pitchFamily="34" charset="0"/>
              <a:buChar char="•"/>
            </a:pPr>
            <a:r>
              <a:rPr lang="en-US" b="1" dirty="0"/>
              <a:t>Quick Copy and import for Test Plan or Suite ID</a:t>
            </a:r>
          </a:p>
        </p:txBody>
      </p:sp>
      <p:pic>
        <p:nvPicPr>
          <p:cNvPr id="5122" name="Picture 2" descr="thumbnail image 1 of blog post titled &#10; &#10; &#10;  &#10; &#10; &#10; &#10;    &#10;  &#10;   &#10;    &#10;      &#10;       Demystifying Azure CLI pagnination&#10;       &#10;      &#10;     &#10;   &#10;  &#10; &#10;   &#10; &#10; &#10; &#10; &#10; &#10;">
            <a:extLst>
              <a:ext uri="{FF2B5EF4-FFF2-40B4-BE49-F238E27FC236}">
                <a16:creationId xmlns:a16="http://schemas.microsoft.com/office/drawing/2014/main" id="{7A3203D0-06DC-CFD3-E626-7CF1FF57D0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857" y="2051050"/>
            <a:ext cx="4131563"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p:txBody>
          <a:bodyPr/>
          <a:lstStyle/>
          <a:p>
            <a:pPr marL="171450" indent="-171450" algn="l">
              <a:buFont typeface="Arial" panose="020B0604020202020204" pitchFamily="34" charset="0"/>
              <a:buChar char="•"/>
            </a:pPr>
            <a:r>
              <a:rPr lang="en-US" sz="900" b="0" i="0" dirty="0">
                <a:solidFill>
                  <a:srgbClr val="333333"/>
                </a:solidFill>
                <a:effectLst/>
              </a:rPr>
              <a:t>Azure Verified Modules - </a:t>
            </a:r>
            <a:r>
              <a:rPr lang="en-US" sz="900" dirty="0"/>
              <a:t>The following Terraform modules have been released in February through April:</a:t>
            </a:r>
          </a:p>
          <a:p>
            <a:pPr marL="514350" lvl="1" indent="-171450">
              <a:buFont typeface="Arial" panose="020B0604020202020204" pitchFamily="34" charset="0"/>
              <a:buChar char="•"/>
            </a:pPr>
            <a:r>
              <a:rPr lang="en-US" sz="900" dirty="0">
                <a:latin typeface="+mj-lt"/>
              </a:rPr>
              <a:t>Kusto Clusters</a:t>
            </a:r>
          </a:p>
          <a:p>
            <a:pPr marL="514350" lvl="1" indent="-171450">
              <a:buFont typeface="Arial" panose="020B0604020202020204" pitchFamily="34" charset="0"/>
              <a:buChar char="•"/>
            </a:pPr>
            <a:r>
              <a:rPr lang="en-US" sz="900" dirty="0">
                <a:latin typeface="+mj-lt"/>
              </a:rPr>
              <a:t>Service Bus Namespace</a:t>
            </a:r>
          </a:p>
          <a:p>
            <a:pPr marL="514350" lvl="1" indent="-171450">
              <a:buFont typeface="Arial" panose="020B0604020202020204" pitchFamily="34" charset="0"/>
              <a:buChar char="•"/>
            </a:pPr>
            <a:r>
              <a:rPr lang="en-US" sz="900" dirty="0">
                <a:latin typeface="+mj-lt"/>
              </a:rPr>
              <a:t>Azure Databricks Workspace</a:t>
            </a:r>
          </a:p>
          <a:p>
            <a:pPr marL="514350" lvl="1" indent="-171450">
              <a:buFont typeface="Arial" panose="020B0604020202020204" pitchFamily="34" charset="0"/>
              <a:buChar char="•"/>
            </a:pPr>
            <a:r>
              <a:rPr lang="en-US" sz="900" dirty="0">
                <a:latin typeface="+mj-lt"/>
              </a:rPr>
              <a:t>Private DNS Zone</a:t>
            </a:r>
          </a:p>
          <a:p>
            <a:pPr marL="514350" lvl="1" indent="-171450">
              <a:buFont typeface="Arial" panose="020B0604020202020204" pitchFamily="34" charset="0"/>
              <a:buChar char="•"/>
            </a:pPr>
            <a:r>
              <a:rPr lang="en-US" sz="900" dirty="0">
                <a:latin typeface="+mj-lt"/>
              </a:rPr>
              <a:t>App Managed Environment</a:t>
            </a:r>
          </a:p>
          <a:p>
            <a:pPr marL="514350" lvl="1" indent="-171450">
              <a:buFont typeface="Arial" panose="020B0604020202020204" pitchFamily="34" charset="0"/>
              <a:buChar char="•"/>
            </a:pPr>
            <a:r>
              <a:rPr lang="en-US" sz="900" dirty="0">
                <a:latin typeface="+mj-lt"/>
              </a:rPr>
              <a:t>AVS Private Cloud</a:t>
            </a:r>
          </a:p>
          <a:p>
            <a:pPr marL="514350" lvl="1" indent="-171450">
              <a:buFont typeface="Arial" panose="020B0604020202020204" pitchFamily="34" charset="0"/>
              <a:buChar char="•"/>
            </a:pPr>
            <a:r>
              <a:rPr lang="en-US" sz="900" dirty="0">
                <a:latin typeface="+mj-lt"/>
              </a:rPr>
              <a:t>Cognitive Service</a:t>
            </a:r>
          </a:p>
          <a:p>
            <a:pPr marL="514350" lvl="1" indent="-171450">
              <a:buFont typeface="Arial" panose="020B0604020202020204" pitchFamily="34" charset="0"/>
              <a:buChar char="•"/>
            </a:pPr>
            <a:r>
              <a:rPr lang="en-US" sz="900" dirty="0">
                <a:latin typeface="+mj-lt"/>
              </a:rPr>
              <a:t>Virtual Machine Scale Set</a:t>
            </a:r>
          </a:p>
          <a:p>
            <a:pPr marL="514350" lvl="1" indent="-171450">
              <a:buFont typeface="Arial" panose="020B0604020202020204" pitchFamily="34" charset="0"/>
              <a:buChar char="•"/>
            </a:pPr>
            <a:r>
              <a:rPr lang="en-US" sz="900" dirty="0">
                <a:latin typeface="+mj-lt"/>
              </a:rPr>
              <a:t>Azure Container Registry</a:t>
            </a:r>
          </a:p>
          <a:p>
            <a:pPr marL="514350" lvl="1" indent="-171450">
              <a:buFont typeface="Arial" panose="020B0604020202020204" pitchFamily="34" charset="0"/>
              <a:buChar char="•"/>
            </a:pPr>
            <a:r>
              <a:rPr lang="en-US" sz="900" dirty="0">
                <a:latin typeface="+mj-lt"/>
              </a:rPr>
              <a:t>Bastion Host</a:t>
            </a:r>
          </a:p>
          <a:p>
            <a:pPr marL="514350" lvl="1" indent="-171450">
              <a:buFont typeface="Arial" panose="020B0604020202020204" pitchFamily="34" charset="0"/>
              <a:buChar char="•"/>
            </a:pPr>
            <a:r>
              <a:rPr lang="en-US" sz="900" dirty="0">
                <a:latin typeface="+mj-lt"/>
              </a:rPr>
              <a:t>Network Security Group</a:t>
            </a:r>
          </a:p>
          <a:p>
            <a:pPr marL="514350" lvl="1" indent="-171450">
              <a:buFont typeface="Arial" panose="020B0604020202020204" pitchFamily="34" charset="0"/>
              <a:buChar char="•"/>
            </a:pPr>
            <a:r>
              <a:rPr lang="en-US" sz="900" dirty="0">
                <a:latin typeface="+mj-lt"/>
              </a:rPr>
              <a:t>Public IP Address</a:t>
            </a:r>
          </a:p>
          <a:p>
            <a:pPr marL="514350" lvl="1" indent="-171450">
              <a:buFont typeface="Arial" panose="020B0604020202020204" pitchFamily="34" charset="0"/>
              <a:buChar char="•"/>
            </a:pPr>
            <a:r>
              <a:rPr lang="en-US" sz="900" dirty="0">
                <a:latin typeface="+mj-lt"/>
              </a:rPr>
              <a:t>Storage Account</a:t>
            </a:r>
          </a:p>
          <a:p>
            <a:pPr marL="514350" lvl="1" indent="-171450">
              <a:buFont typeface="Arial" panose="020B0604020202020204" pitchFamily="34" charset="0"/>
              <a:buChar char="•"/>
            </a:pPr>
            <a:r>
              <a:rPr lang="en-US" sz="900" dirty="0">
                <a:latin typeface="+mj-lt"/>
              </a:rPr>
              <a:t>Web/Function App</a:t>
            </a:r>
          </a:p>
          <a:p>
            <a:pPr marL="514350" lvl="1" indent="-171450">
              <a:buFont typeface="Arial" panose="020B0604020202020204" pitchFamily="34" charset="0"/>
              <a:buChar char="•"/>
            </a:pPr>
            <a:r>
              <a:rPr lang="en-US" sz="900" dirty="0">
                <a:latin typeface="+mj-lt"/>
              </a:rPr>
              <a:t>Static Web App</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r>
              <a:rPr lang="en-US" sz="900" b="1" dirty="0">
                <a:hlinkClick r:id="rId2"/>
              </a:rPr>
              <a:t>Terraform on Azure May 2024 Update</a:t>
            </a:r>
            <a:endParaRPr lang="en-US" sz="900" b="1" dirty="0"/>
          </a:p>
          <a:p>
            <a:pPr marL="171450" indent="-171450" algn="just">
              <a:buFont typeface="Arial" panose="020B0604020202020204" pitchFamily="34" charset="0"/>
              <a:buChar char="•"/>
            </a:pPr>
            <a:r>
              <a:rPr lang="en-US" sz="900" b="1" dirty="0" err="1"/>
              <a:t>AzureRM</a:t>
            </a:r>
            <a:r>
              <a:rPr lang="en-US" sz="900" b="1" dirty="0"/>
              <a:t> provider</a:t>
            </a:r>
          </a:p>
          <a:p>
            <a:pPr marL="514350" lvl="1" indent="-171450" algn="just">
              <a:buFont typeface="Arial" panose="020B0604020202020204" pitchFamily="34" charset="0"/>
              <a:buChar char="•"/>
            </a:pPr>
            <a:r>
              <a:rPr lang="en-US" sz="900" b="0" i="0" u="sng" dirty="0">
                <a:solidFill>
                  <a:srgbClr val="146CAC"/>
                </a:solidFill>
                <a:effectLst/>
                <a:hlinkClick r:id="rId3"/>
              </a:rPr>
              <a:t>Support for Key Vault reference secrets in Container Apps (v3.98)</a:t>
            </a:r>
            <a:endParaRPr lang="en-US" sz="900" b="0" i="0" dirty="0">
              <a:solidFill>
                <a:srgbClr val="333333"/>
              </a:solidFill>
              <a:effectLst/>
            </a:endParaRPr>
          </a:p>
          <a:p>
            <a:pPr marL="514350" lvl="1" indent="-171450" algn="just">
              <a:buFont typeface="Arial" panose="020B0604020202020204" pitchFamily="34" charset="0"/>
              <a:buChar char="•"/>
            </a:pPr>
            <a:r>
              <a:rPr lang="en-US" sz="900" b="0" i="0" u="sng" dirty="0">
                <a:solidFill>
                  <a:srgbClr val="146CAC"/>
                </a:solidFill>
                <a:effectLst/>
                <a:hlinkClick r:id="rId4"/>
              </a:rPr>
              <a:t>Support for Configuring Tables in Log Analytics</a:t>
            </a:r>
            <a:r>
              <a:rPr lang="en-US" sz="900" b="0" i="0" dirty="0">
                <a:solidFill>
                  <a:srgbClr val="333333"/>
                </a:solidFill>
                <a:effectLst/>
              </a:rPr>
              <a:t> (v3.86)</a:t>
            </a:r>
          </a:p>
          <a:p>
            <a:pPr marL="514350" lvl="1" indent="-171450" algn="just">
              <a:buFont typeface="Arial" panose="020B0604020202020204" pitchFamily="34" charset="0"/>
              <a:buChar char="•"/>
            </a:pPr>
            <a:r>
              <a:rPr lang="en-US" sz="900" b="0" i="0" u="sng" dirty="0">
                <a:solidFill>
                  <a:srgbClr val="146CAC"/>
                </a:solidFill>
                <a:effectLst/>
                <a:hlinkClick r:id="rId5"/>
              </a:rPr>
              <a:t>Fixing a bug with Linux function apps breaking when losing external WEBSITE_RUN_FROM_PACKAGE setting...</a:t>
            </a:r>
            <a:endParaRPr lang="en-US" sz="900" b="0" i="0" dirty="0">
              <a:solidFill>
                <a:srgbClr val="333333"/>
              </a:solidFill>
              <a:effectLst/>
            </a:endParaRPr>
          </a:p>
          <a:p>
            <a:pPr marL="514350" lvl="1" indent="-171450" algn="just">
              <a:buFont typeface="Arial" panose="020B0604020202020204" pitchFamily="34" charset="0"/>
              <a:buChar char="•"/>
            </a:pPr>
            <a:r>
              <a:rPr lang="en-US" sz="900" b="0" i="0" u="sng" dirty="0">
                <a:solidFill>
                  <a:srgbClr val="146CAC"/>
                </a:solidFill>
                <a:effectLst/>
                <a:hlinkClick r:id="rId6"/>
              </a:rPr>
              <a:t>Fixed a bug with App Service Certificates being unable to determine Key Vault Resource ID (v3.95)</a:t>
            </a:r>
            <a:endParaRPr lang="en-US" sz="900" b="0" i="0" dirty="0">
              <a:solidFill>
                <a:srgbClr val="333333"/>
              </a:solidFill>
              <a:effectLst/>
            </a:endParaRPr>
          </a:p>
          <a:p>
            <a:pPr marL="514350" lvl="1" indent="-171450" algn="just">
              <a:buFont typeface="Arial" panose="020B0604020202020204" pitchFamily="34" charset="0"/>
              <a:buChar char="•"/>
            </a:pPr>
            <a:r>
              <a:rPr lang="en-US" sz="900" b="0" i="0" u="sng" dirty="0">
                <a:solidFill>
                  <a:srgbClr val="146CAC"/>
                </a:solidFill>
                <a:effectLst/>
                <a:hlinkClick r:id="rId7"/>
              </a:rPr>
              <a:t>Support for .NET 8.0 and Node 20 for Linux and Windows Function Apps (v3.96)</a:t>
            </a:r>
            <a:endParaRPr lang="en-US" sz="900" b="0" i="0" dirty="0">
              <a:solidFill>
                <a:srgbClr val="333333"/>
              </a:solidFill>
              <a:effectLst/>
            </a:endParaRPr>
          </a:p>
          <a:p>
            <a:pPr marL="514350" lvl="1" indent="-171450" algn="just">
              <a:buFont typeface="Arial" panose="020B0604020202020204" pitchFamily="34" charset="0"/>
              <a:buChar char="•"/>
            </a:pPr>
            <a:r>
              <a:rPr lang="en-US" sz="900" b="0" i="0" u="sng" dirty="0">
                <a:solidFill>
                  <a:srgbClr val="146CAC"/>
                </a:solidFill>
                <a:effectLst/>
                <a:hlinkClick r:id="rId8"/>
              </a:rPr>
              <a:t>Fixed a bug with PIM Active and Eligible Role Assignments</a:t>
            </a:r>
            <a:endParaRPr lang="en-US" sz="900" b="0" i="0" dirty="0">
              <a:solidFill>
                <a:srgbClr val="333333"/>
              </a:solidFill>
              <a:effectLst/>
            </a:endParaRPr>
          </a:p>
          <a:p>
            <a:pPr marL="514350" lvl="1" indent="-171450" algn="just">
              <a:buFont typeface="Arial" panose="020B0604020202020204" pitchFamily="34" charset="0"/>
              <a:buChar char="•"/>
            </a:pPr>
            <a:r>
              <a:rPr lang="en-US" sz="900" b="0" i="0" u="sng" dirty="0">
                <a:solidFill>
                  <a:srgbClr val="146CAC"/>
                </a:solidFill>
                <a:effectLst/>
                <a:hlinkClick r:id="rId9"/>
              </a:rPr>
              <a:t>Support for Customer Managed Keys with Managed HSM for Key Vault (v3.102.0)</a:t>
            </a:r>
            <a:endParaRPr lang="en-US" sz="900" b="0" i="0" dirty="0">
              <a:solidFill>
                <a:srgbClr val="333333"/>
              </a:solidFill>
              <a:effectLst/>
            </a:endParaRPr>
          </a:p>
          <a:p>
            <a:pPr marL="514350" lvl="1" indent="-171450" algn="just">
              <a:buFont typeface="Arial" panose="020B0604020202020204" pitchFamily="34" charset="0"/>
              <a:buChar char="•"/>
            </a:pPr>
            <a:r>
              <a:rPr lang="en-US" sz="900" b="0" i="0" u="sng" dirty="0">
                <a:solidFill>
                  <a:srgbClr val="146CAC"/>
                </a:solidFill>
                <a:effectLst/>
                <a:hlinkClick r:id="rId9"/>
              </a:rPr>
              <a:t>Support for CMKs with MHSM for Storage Accounts (v3.102.0)</a:t>
            </a:r>
            <a:endParaRPr lang="en-US" sz="900" b="0" i="0" u="sng" dirty="0">
              <a:solidFill>
                <a:srgbClr val="146CAC"/>
              </a:solidFill>
              <a:effectLst/>
            </a:endParaRPr>
          </a:p>
          <a:p>
            <a:pPr marL="171450" indent="-171450" algn="just">
              <a:buFont typeface="Arial" panose="020B0604020202020204" pitchFamily="34" charset="0"/>
              <a:buChar char="•"/>
            </a:pPr>
            <a:r>
              <a:rPr lang="en-US" sz="900" b="1" i="0" dirty="0" err="1">
                <a:solidFill>
                  <a:srgbClr val="333333"/>
                </a:solidFill>
                <a:effectLst/>
              </a:rPr>
              <a:t>AzAPI</a:t>
            </a:r>
            <a:r>
              <a:rPr lang="en-US" sz="900" b="1" i="0" dirty="0">
                <a:solidFill>
                  <a:srgbClr val="333333"/>
                </a:solidFill>
                <a:effectLst/>
              </a:rPr>
              <a:t> provider</a:t>
            </a:r>
            <a:endParaRPr lang="en-US" sz="900" b="1" u="sng" dirty="0">
              <a:solidFill>
                <a:srgbClr val="146CAC"/>
              </a:solidFill>
            </a:endParaRPr>
          </a:p>
          <a:p>
            <a:pPr algn="just"/>
            <a:r>
              <a:rPr lang="en-US" sz="900" b="0" i="0" dirty="0">
                <a:solidFill>
                  <a:srgbClr val="333333"/>
                </a:solidFill>
                <a:effectLst/>
              </a:rPr>
              <a:t>TF announced the release of </a:t>
            </a:r>
            <a:r>
              <a:rPr lang="en-US" sz="900" b="0" i="0" dirty="0" err="1">
                <a:solidFill>
                  <a:srgbClr val="333333"/>
                </a:solidFill>
                <a:effectLst/>
              </a:rPr>
              <a:t>AzAPI</a:t>
            </a:r>
            <a:r>
              <a:rPr lang="en-US" sz="900" b="0" i="0" dirty="0">
                <a:solidFill>
                  <a:srgbClr val="333333"/>
                </a:solidFill>
                <a:effectLst/>
              </a:rPr>
              <a:t> v1.13.1, which removes JSON through the implementation of dynamic schemas. Previously, </a:t>
            </a:r>
            <a:r>
              <a:rPr lang="en-US" sz="900" b="0" i="0" dirty="0" err="1">
                <a:solidFill>
                  <a:srgbClr val="333333"/>
                </a:solidFill>
                <a:effectLst/>
              </a:rPr>
              <a:t>AzAPI</a:t>
            </a:r>
            <a:r>
              <a:rPr lang="en-US" sz="900" b="0" i="0" dirty="0">
                <a:solidFill>
                  <a:srgbClr val="333333"/>
                </a:solidFill>
                <a:effectLst/>
              </a:rPr>
              <a:t> required JSON encoding and decoding to define properties within the body. The JSON has been replaced with dynamic schemas, which are defined the exact same way as before:</a:t>
            </a:r>
          </a:p>
          <a:p>
            <a:endParaRPr lang="en-US" sz="900" dirty="0"/>
          </a:p>
        </p:txBody>
      </p:sp>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xEl>
                                              <p:pRg st="9" end="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xEl>
                                              <p:pRg st="10" end="1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0"/>
            <a:ext cx="3955312" cy="1048061"/>
          </a:xfrm>
        </p:spPr>
        <p:txBody>
          <a:bodyPr/>
          <a:lstStyle/>
          <a:p>
            <a:r>
              <a:rPr lang="en-US" dirty="0">
                <a:hlinkClick r:id="rId2"/>
              </a:rPr>
              <a:t>Azure WAF and Azure Firewall Integration with Security Copilot</a:t>
            </a:r>
            <a:endParaRPr lang="en-US" dirty="0"/>
          </a:p>
          <a:p>
            <a:r>
              <a:rPr lang="en-US" dirty="0"/>
              <a:t>MS announced the </a:t>
            </a:r>
            <a:r>
              <a:rPr lang="en-US" b="1" dirty="0"/>
              <a:t>Azure Web Application Firewall (WAF) </a:t>
            </a:r>
            <a:r>
              <a:rPr lang="en-US" dirty="0"/>
              <a:t>and </a:t>
            </a:r>
            <a:r>
              <a:rPr lang="en-US" b="1" dirty="0"/>
              <a:t>Azure Firewall </a:t>
            </a:r>
            <a:r>
              <a:rPr lang="en-US" dirty="0"/>
              <a:t>integrations in the </a:t>
            </a:r>
            <a:r>
              <a:rPr lang="en-US" b="1" dirty="0"/>
              <a:t>Microsoft Copilot for Security </a:t>
            </a:r>
            <a:r>
              <a:rPr lang="en-US" dirty="0"/>
              <a:t>standalone experience. This is the first step to taking toward bringing interactive, generative AI-powered capabilities to Azure network security.</a:t>
            </a:r>
          </a:p>
        </p:txBody>
      </p:sp>
      <p:sp>
        <p:nvSpPr>
          <p:cNvPr id="2" name="AutoShape 2" descr="graphical user interface">
            <a:extLst>
              <a:ext uri="{FF2B5EF4-FFF2-40B4-BE49-F238E27FC236}">
                <a16:creationId xmlns:a16="http://schemas.microsoft.com/office/drawing/2014/main" id="{99FEC5B0-5E7D-980B-4474-D323BE44E0C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F4D39C8C-8496-FF7A-09D5-AF90DA3FD1D4}"/>
              </a:ext>
            </a:extLst>
          </p:cNvPr>
          <p:cNvPicPr>
            <a:picLocks noChangeAspect="1"/>
          </p:cNvPicPr>
          <p:nvPr/>
        </p:nvPicPr>
        <p:blipFill>
          <a:blip r:embed="rId3"/>
          <a:stretch>
            <a:fillRect/>
          </a:stretch>
        </p:blipFill>
        <p:spPr>
          <a:xfrm>
            <a:off x="207336" y="1903141"/>
            <a:ext cx="3989316" cy="1341310"/>
          </a:xfrm>
          <a:prstGeom prst="rect">
            <a:avLst/>
          </a:prstGeom>
        </p:spPr>
      </p:pic>
      <p:pic>
        <p:nvPicPr>
          <p:cNvPr id="7" name="Picture 6">
            <a:extLst>
              <a:ext uri="{FF2B5EF4-FFF2-40B4-BE49-F238E27FC236}">
                <a16:creationId xmlns:a16="http://schemas.microsoft.com/office/drawing/2014/main" id="{178D5585-621D-C0EC-65A0-BE3E9AE5350D}"/>
              </a:ext>
            </a:extLst>
          </p:cNvPr>
          <p:cNvPicPr>
            <a:picLocks noChangeAspect="1"/>
          </p:cNvPicPr>
          <p:nvPr/>
        </p:nvPicPr>
        <p:blipFill>
          <a:blip r:embed="rId4"/>
          <a:stretch>
            <a:fillRect/>
          </a:stretch>
        </p:blipFill>
        <p:spPr>
          <a:xfrm>
            <a:off x="4724400" y="1363538"/>
            <a:ext cx="4104897" cy="2721224"/>
          </a:xfrm>
          <a:prstGeom prst="rect">
            <a:avLst/>
          </a:prstGeom>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86D8C-1CF7-CFC9-5082-9B054DB0E4B0}"/>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13ABE3E-5CF4-60DA-7E03-258003FB6E61}"/>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F39435DB-59FA-A2E5-622B-52C33AFF770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D47C64A-30C7-BF38-06B4-45C2009206FC}"/>
              </a:ext>
            </a:extLst>
          </p:cNvPr>
          <p:cNvSpPr>
            <a:spLocks noGrp="1"/>
          </p:cNvSpPr>
          <p:nvPr>
            <p:ph type="body" sz="quarter" idx="16"/>
          </p:nvPr>
        </p:nvSpPr>
        <p:spPr>
          <a:xfrm>
            <a:off x="342899" y="855080"/>
            <a:ext cx="4429823" cy="3774069"/>
          </a:xfrm>
        </p:spPr>
        <p:txBody>
          <a:bodyPr/>
          <a:lstStyle/>
          <a:p>
            <a:pPr algn="just"/>
            <a:r>
              <a:rPr lang="en-US" dirty="0">
                <a:hlinkClick r:id="rId2"/>
              </a:rPr>
              <a:t>GitHub Copilot Chat in GitHub Mobile is now generally available</a:t>
            </a:r>
            <a:endParaRPr lang="en-US" dirty="0"/>
          </a:p>
          <a:p>
            <a:pPr algn="just"/>
            <a:r>
              <a:rPr lang="en-US" b="1" dirty="0"/>
              <a:t>Developers are constantly </a:t>
            </a:r>
            <a:r>
              <a:rPr lang="en-US" dirty="0"/>
              <a:t>coming up with new ideas, exploring new skills, and collaborating with other developers on work and personal projects. Developers increasingly use their mobile devices to learn, understand, and perform important tasks in the software development process.</a:t>
            </a:r>
          </a:p>
          <a:p>
            <a:pPr algn="just"/>
            <a:r>
              <a:rPr lang="en-US" b="1" dirty="0"/>
              <a:t>GitHub Team making </a:t>
            </a:r>
            <a:r>
              <a:rPr lang="en-US" dirty="0"/>
              <a:t>that easier than ever, empowering developers to build in natural language with the general availability of</a:t>
            </a:r>
            <a:r>
              <a:rPr lang="en-US" b="1" dirty="0"/>
              <a:t> GitHub Copilot Chat for GitHub Mobile.</a:t>
            </a:r>
          </a:p>
          <a:p>
            <a:pPr algn="just"/>
            <a:r>
              <a:rPr lang="en-US" dirty="0"/>
              <a:t>With </a:t>
            </a:r>
            <a:r>
              <a:rPr lang="en-US" b="1" dirty="0"/>
              <a:t>GitHub Copilot Chat </a:t>
            </a:r>
            <a:r>
              <a:rPr lang="en-US" dirty="0"/>
              <a:t>natively integrated with GitHub Mobile, developers can access their AI coding assistant to get answers for all their coding questions, or even repositories and knowledge bases, from anywhere they use mobile devices.</a:t>
            </a:r>
          </a:p>
          <a:p>
            <a:pPr algn="just"/>
            <a:endParaRPr lang="en-US" dirty="0"/>
          </a:p>
        </p:txBody>
      </p:sp>
      <p:pic>
        <p:nvPicPr>
          <p:cNvPr id="7170" name="Picture 2" descr="GitHub Copilot Chat in GitHub Mobile suggesting code">
            <a:extLst>
              <a:ext uri="{FF2B5EF4-FFF2-40B4-BE49-F238E27FC236}">
                <a16:creationId xmlns:a16="http://schemas.microsoft.com/office/drawing/2014/main" id="{E9F82DEF-F798-7B1E-77A9-425CDF646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396" y="521320"/>
            <a:ext cx="2337454" cy="428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6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 Plans on Microsoft Learn</a:t>
            </a:r>
            <a:endParaRPr lang="en-US" dirty="0"/>
          </a:p>
          <a:p>
            <a:pPr algn="just"/>
            <a:r>
              <a:rPr lang="en-US" dirty="0"/>
              <a:t>MS Introduced Plans on Microsoft Learn, which help learners, teams, and organizations accelerate the achievement of their learning goals using curated sets of content combined with milestones and automated nudges to keep learners focused and motivated. With Plans, it is possible to progress through carefully structured curricula to build new skills, making the most of the high-quality content on Microsoft Learn. Experts who are familiar with Microsoft technology can create new Plans</a:t>
            </a:r>
          </a:p>
          <a:p>
            <a:pPr algn="just"/>
            <a:r>
              <a:rPr lang="en-US" dirty="0"/>
              <a:t>Key features of Plans include:  </a:t>
            </a:r>
          </a:p>
          <a:p>
            <a:pPr marL="171450" indent="-171450" algn="just">
              <a:buFont typeface="Arial" panose="020B0604020202020204" pitchFamily="34" charset="0"/>
              <a:buChar char="•"/>
            </a:pPr>
            <a:r>
              <a:rPr lang="en-US" b="1" dirty="0"/>
              <a:t>Learning outcomes. </a:t>
            </a:r>
            <a:r>
              <a:rPr lang="en-US" dirty="0"/>
              <a:t>Clear learning outcomes specify the skills that a Plan is designed to help build. </a:t>
            </a:r>
          </a:p>
          <a:p>
            <a:pPr marL="171450" indent="-171450" algn="just">
              <a:buFont typeface="Arial" panose="020B0604020202020204" pitchFamily="34" charset="0"/>
              <a:buChar char="•"/>
            </a:pPr>
            <a:r>
              <a:rPr lang="en-US" b="1" dirty="0"/>
              <a:t>Milestones of content. </a:t>
            </a:r>
            <a:r>
              <a:rPr lang="en-US" dirty="0"/>
              <a:t>Thoughtfully created milestones of Microsoft Learn content across a wide variety of training and resources, along with the recommended number of days to complete them.   </a:t>
            </a:r>
          </a:p>
          <a:p>
            <a:pPr marL="171450" indent="-171450" algn="just">
              <a:buFont typeface="Arial" panose="020B0604020202020204" pitchFamily="34" charset="0"/>
              <a:buChar char="•"/>
            </a:pPr>
            <a:r>
              <a:rPr lang="en-US" b="1" dirty="0"/>
              <a:t>Optional email prompts. </a:t>
            </a:r>
            <a:r>
              <a:rPr lang="en-US" dirty="0"/>
              <a:t>These reminders help keep learners on track with their skill-building goals (for learners who opt in to receive emails from Microsoft Learn). </a:t>
            </a:r>
          </a:p>
          <a:p>
            <a:pPr marL="171450" indent="-171450" algn="just">
              <a:buFont typeface="Arial" panose="020B0604020202020204" pitchFamily="34" charset="0"/>
              <a:buChar char="•"/>
            </a:pPr>
            <a:r>
              <a:rPr lang="en-US" b="1" dirty="0"/>
              <a:t>Tracking and reporting. </a:t>
            </a:r>
            <a:r>
              <a:rPr lang="en-US" dirty="0"/>
              <a:t>Plan creators and team leads can invite individuals or groups of learners to work through a Plan that includes progress tracking and reporting.</a:t>
            </a:r>
          </a:p>
          <a:p>
            <a:pPr algn="just"/>
            <a:endParaRPr lang="en-US" dirty="0"/>
          </a:p>
        </p:txBody>
      </p:sp>
      <p:pic>
        <p:nvPicPr>
          <p:cNvPr id="3" name="Picture 2">
            <a:extLst>
              <a:ext uri="{FF2B5EF4-FFF2-40B4-BE49-F238E27FC236}">
                <a16:creationId xmlns:a16="http://schemas.microsoft.com/office/drawing/2014/main" id="{047835E6-7138-34D8-9AA5-263F48097641}"/>
              </a:ext>
            </a:extLst>
          </p:cNvPr>
          <p:cNvPicPr>
            <a:picLocks noChangeAspect="1"/>
          </p:cNvPicPr>
          <p:nvPr/>
        </p:nvPicPr>
        <p:blipFill>
          <a:blip r:embed="rId3"/>
          <a:stretch>
            <a:fillRect/>
          </a:stretch>
        </p:blipFill>
        <p:spPr>
          <a:xfrm>
            <a:off x="4570857" y="981307"/>
            <a:ext cx="4352969" cy="1929925"/>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p:txBody>
          <a:bodyPr/>
          <a:lstStyle/>
          <a:p>
            <a:pPr algn="just"/>
            <a:r>
              <a:rPr lang="en-US" sz="1000" dirty="0">
                <a:hlinkClick r:id="rId2"/>
              </a:rPr>
              <a:t>Cloud Services (classic) deployment model is retiring on 31 August 2024</a:t>
            </a:r>
            <a:endParaRPr lang="en-US" sz="1000" dirty="0"/>
          </a:p>
          <a:p>
            <a:pPr algn="just"/>
            <a:r>
              <a:rPr lang="en-US" sz="1000" dirty="0"/>
              <a:t>On 31 August 2024, we’ll retire the Cloud Services (classic) deployment model. Before that date, it is required to migrate services that were deployed using this model to </a:t>
            </a:r>
            <a:r>
              <a:rPr lang="en-US" sz="1000" b="1" dirty="0"/>
              <a:t>Cloud Services (extended support) in Azure Resource Manager</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3"/>
              </a:rPr>
              <a:t>Five Azure classic networking services will be retired on 31 August 2024</a:t>
            </a:r>
            <a:endParaRPr lang="en-US" dirty="0"/>
          </a:p>
          <a:p>
            <a:pPr algn="just"/>
            <a:r>
              <a:rPr lang="en-US" dirty="0"/>
              <a:t>To avoid service disruptions, follow the guidance to migrate your resources that use these classic networking services to </a:t>
            </a:r>
            <a:r>
              <a:rPr lang="en-US" b="1" dirty="0"/>
              <a:t>Azure Resource Manager by 31 August 2024: </a:t>
            </a:r>
          </a:p>
          <a:p>
            <a:pPr marL="171450" indent="-171450" algn="just">
              <a:buFont typeface="Arial" panose="020B0604020202020204" pitchFamily="34" charset="0"/>
              <a:buChar char="•"/>
            </a:pPr>
            <a:r>
              <a:rPr lang="en-US" b="1" dirty="0"/>
              <a:t>Classic Application Gateway </a:t>
            </a:r>
          </a:p>
          <a:p>
            <a:pPr marL="171450" indent="-171450" algn="just">
              <a:buFont typeface="Arial" panose="020B0604020202020204" pitchFamily="34" charset="0"/>
              <a:buChar char="•"/>
            </a:pPr>
            <a:r>
              <a:rPr lang="en-US" b="1" dirty="0"/>
              <a:t>Classic Virtual Network </a:t>
            </a:r>
          </a:p>
          <a:p>
            <a:pPr marL="171450" indent="-171450" algn="just">
              <a:buFont typeface="Arial" panose="020B0604020202020204" pitchFamily="34" charset="0"/>
              <a:buChar char="•"/>
            </a:pPr>
            <a:r>
              <a:rPr lang="en-US" b="1" dirty="0"/>
              <a:t>Classic reserved IP addresses </a:t>
            </a:r>
          </a:p>
          <a:p>
            <a:pPr marL="171450" indent="-171450" algn="just">
              <a:buFont typeface="Arial" panose="020B0604020202020204" pitchFamily="34" charset="0"/>
              <a:buChar char="•"/>
            </a:pPr>
            <a:r>
              <a:rPr lang="en-US" b="1" dirty="0"/>
              <a:t>Classic ExpressRoute Gateway </a:t>
            </a:r>
          </a:p>
          <a:p>
            <a:pPr marL="171450" indent="-171450" algn="just">
              <a:buFont typeface="Arial" panose="020B0604020202020204" pitchFamily="34" charset="0"/>
              <a:buChar char="•"/>
            </a:pPr>
            <a:r>
              <a:rPr lang="en-US" b="1" dirty="0"/>
              <a:t>Classic VPN gateway </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1"/>
            <a:ext cx="3955312" cy="1716670"/>
          </a:xfrm>
        </p:spPr>
        <p:txBody>
          <a:bodyPr/>
          <a:lstStyle/>
          <a:p>
            <a:r>
              <a:rPr lang="en-US" dirty="0">
                <a:hlinkClick r:id="rId2"/>
              </a:rPr>
              <a:t>Azure Communication Services May 2024 Feature Updates</a:t>
            </a:r>
            <a:endParaRPr lang="en-US" dirty="0"/>
          </a:p>
          <a:p>
            <a:r>
              <a:rPr lang="en-US" dirty="0"/>
              <a:t>This month’s updates:</a:t>
            </a:r>
          </a:p>
          <a:p>
            <a:pPr marL="171450" indent="-171450">
              <a:buFont typeface="Arial" panose="020B0604020202020204" pitchFamily="34" charset="0"/>
              <a:buChar char="•"/>
            </a:pPr>
            <a:r>
              <a:rPr lang="en-US" dirty="0"/>
              <a:t>Business-to-consumer extensibility with Microsoft Teams for Calling</a:t>
            </a:r>
          </a:p>
          <a:p>
            <a:pPr marL="171450" indent="-171450">
              <a:buFont typeface="Arial" panose="020B0604020202020204" pitchFamily="34" charset="0"/>
              <a:buChar char="•"/>
            </a:pPr>
            <a:r>
              <a:rPr lang="en-US" dirty="0"/>
              <a:t>Image Sharing in Teams meetings</a:t>
            </a:r>
          </a:p>
          <a:p>
            <a:pPr marL="171450" indent="-171450">
              <a:buFont typeface="Arial" panose="020B0604020202020204" pitchFamily="34" charset="0"/>
              <a:buChar char="•"/>
            </a:pPr>
            <a:r>
              <a:rPr lang="en-US" dirty="0"/>
              <a:t>Deep Noise Suppression Desktop</a:t>
            </a:r>
          </a:p>
          <a:p>
            <a:pPr marL="171450" indent="-171450">
              <a:buFont typeface="Arial" panose="020B0604020202020204" pitchFamily="34" charset="0"/>
              <a:buChar char="•"/>
            </a:pPr>
            <a:r>
              <a:rPr lang="en-US" dirty="0"/>
              <a:t>Updated Calling native SDKs for Android, iOS, and Windows</a:t>
            </a:r>
          </a:p>
          <a:p>
            <a:pPr marL="171450" indent="-171450">
              <a:buFont typeface="Arial" panose="020B0604020202020204" pitchFamily="34" charset="0"/>
              <a:buChar char="•"/>
            </a:pPr>
            <a:r>
              <a:rPr lang="en-US" dirty="0"/>
              <a:t>Updated Calling native UI Library for Android and iOS</a:t>
            </a:r>
          </a:p>
        </p:txBody>
      </p:sp>
      <p:pic>
        <p:nvPicPr>
          <p:cNvPr id="10242" name="Picture 2" descr="thumbnail image 1 of blog post titled &#10; &#10; &#10;  &#10; &#10; &#10; &#10;    &#10;  &#10;   &#10;    &#10;      &#10;       Azure Communication Services May 2024 Feature Updates&#10;       &#10;      &#10;     &#10;   &#10;  &#10; &#10;   &#10; &#10; &#10; &#10; &#10; &#10;">
            <a:extLst>
              <a:ext uri="{FF2B5EF4-FFF2-40B4-BE49-F238E27FC236}">
                <a16:creationId xmlns:a16="http://schemas.microsoft.com/office/drawing/2014/main" id="{20A4E631-839F-DCF3-473E-310C1B7D65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837675"/>
            <a:ext cx="3745880" cy="15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a:p>
            <a:r>
              <a:rPr lang="en-US" dirty="0">
                <a:hlinkClick r:id="rId3"/>
              </a:rPr>
              <a:t>Azure Times Telegram</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77070"/>
          </a:xfrm>
        </p:spPr>
        <p:txBody>
          <a:bodyPr/>
          <a:lstStyle/>
          <a:p>
            <a:pPr algn="just"/>
            <a:r>
              <a:rPr lang="en-US" dirty="0">
                <a:hlinkClick r:id="rId2"/>
              </a:rPr>
              <a:t>Azure Front Door log scrubbing of sensitive data is general available</a:t>
            </a:r>
            <a:endParaRPr lang="en-US" dirty="0"/>
          </a:p>
          <a:p>
            <a:pPr algn="just"/>
            <a:r>
              <a:rPr lang="en-US" b="1" dirty="0"/>
              <a:t>Azure Front Door log scrubbing </a:t>
            </a:r>
            <a:r>
              <a:rPr lang="en-US" dirty="0"/>
              <a:t>tool helps to remove sensitive data (e.g. personal identifiable information) from </a:t>
            </a:r>
            <a:r>
              <a:rPr lang="en-US" b="1" dirty="0"/>
              <a:t>Azure Front Door access logs</a:t>
            </a:r>
            <a:r>
              <a:rPr lang="en-US" dirty="0"/>
              <a:t>. It works by enabling log scrubbing at Azure Front Door profile level and selecting the log fields to be scrubbed. Once enabled, the tool scrubs that information from logs generated under this profile and replaces it with “****”.</a:t>
            </a:r>
          </a:p>
          <a:p>
            <a:pPr algn="just"/>
            <a:r>
              <a:rPr lang="en-US" dirty="0"/>
              <a:t>Normally, when a request is served by </a:t>
            </a:r>
            <a:r>
              <a:rPr lang="en-US" b="1" dirty="0"/>
              <a:t>Azure Front Door</a:t>
            </a:r>
            <a:r>
              <a:rPr lang="en-US" dirty="0"/>
              <a:t>, Azure Front Door logs the details of the request in clear text. Sensitive data might be included in the request URL (</a:t>
            </a:r>
            <a:r>
              <a:rPr lang="en-US" b="1" dirty="0"/>
              <a:t>such as customer passwords</a:t>
            </a:r>
            <a:r>
              <a:rPr lang="en-US" dirty="0"/>
              <a:t>), and client IP and socket IP are logged. These data are viewable by anyone with access to the Azure Front Door access logs. To protect customer data, you can set up log scrubbing rules targeting this sensitive data for protection.</a:t>
            </a:r>
          </a:p>
        </p:txBody>
      </p:sp>
      <p:pic>
        <p:nvPicPr>
          <p:cNvPr id="2050" name="Picture 2" descr="新サービス Azure Front Door Service がリリース。グローバルL7LB, CDN, WAFの全部入り。早速使ってみた。 -  世界のやまさ">
            <a:extLst>
              <a:ext uri="{FF2B5EF4-FFF2-40B4-BE49-F238E27FC236}">
                <a16:creationId xmlns:a16="http://schemas.microsoft.com/office/drawing/2014/main" id="{FE566916-547B-9B72-B5B8-EA3CBDC727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043" y="3194050"/>
            <a:ext cx="2014634" cy="160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Platform SSO for macOS now in public preview</a:t>
            </a:r>
            <a:endParaRPr lang="en-US" dirty="0"/>
          </a:p>
          <a:p>
            <a:pPr algn="just"/>
            <a:r>
              <a:rPr lang="en-US" dirty="0"/>
              <a:t>MS announced that </a:t>
            </a:r>
            <a:r>
              <a:rPr lang="en-US" b="1" dirty="0"/>
              <a:t>Platform SSO for macOS </a:t>
            </a:r>
            <a:r>
              <a:rPr lang="en-US" dirty="0"/>
              <a:t>is available in public preview with Microsoft Entra ID. Platform SSO is an enhancement to the Microsoft Enterprise SSO plug-in for Apple devices that makes usage and management of Mac devices more seamless and secure.</a:t>
            </a:r>
          </a:p>
          <a:p>
            <a:pPr algn="just"/>
            <a:r>
              <a:rPr lang="en-US" dirty="0"/>
              <a:t>At the start of public preview, Platform SSO will work with Microsoft Intune. Additional mobile device management (MDM) providers will be added during the public preview. </a:t>
            </a:r>
          </a:p>
          <a:p>
            <a:pPr algn="just"/>
            <a:r>
              <a:rPr lang="en-US" dirty="0"/>
              <a:t>MS introduced Microsoft Entra Join for macOS. This feature uses the Enterprise SSO plug-in to create a hardware-bound device record in Entra ID. Entra Join requires the use of an Entra ID organizational account:</a:t>
            </a:r>
          </a:p>
          <a:p>
            <a:pPr marL="171450" indent="-171450" algn="just">
              <a:buFont typeface="Arial" panose="020B0604020202020204" pitchFamily="34" charset="0"/>
              <a:buChar char="•"/>
            </a:pPr>
            <a:r>
              <a:rPr lang="en-US" b="1" dirty="0"/>
              <a:t>Passwordless authentication with Secure Enclave</a:t>
            </a:r>
          </a:p>
          <a:p>
            <a:pPr marL="171450" indent="-171450" algn="just">
              <a:buFont typeface="Arial" panose="020B0604020202020204" pitchFamily="34" charset="0"/>
              <a:buChar char="•"/>
            </a:pPr>
            <a:r>
              <a:rPr lang="en-US" b="1" dirty="0"/>
              <a:t>Passwordless authentication with smart cards</a:t>
            </a:r>
          </a:p>
          <a:p>
            <a:pPr marL="171450" indent="-171450" algn="just">
              <a:buFont typeface="Arial" panose="020B0604020202020204" pitchFamily="34" charset="0"/>
              <a:buChar char="•"/>
            </a:pPr>
            <a:r>
              <a:rPr lang="en-US" b="1" dirty="0"/>
              <a:t>Password synchronization with the local account</a:t>
            </a:r>
          </a:p>
        </p:txBody>
      </p:sp>
      <p:sp>
        <p:nvSpPr>
          <p:cNvPr id="2" name="Text Placeholder 13">
            <a:extLst>
              <a:ext uri="{FF2B5EF4-FFF2-40B4-BE49-F238E27FC236}">
                <a16:creationId xmlns:a16="http://schemas.microsoft.com/office/drawing/2014/main" id="{6125CF61-DD31-42B7-98F6-ACEF3D4AB8DC}"/>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Defender Vulnerability Management</a:t>
            </a:r>
            <a:endParaRPr lang="en-US" dirty="0"/>
          </a:p>
          <a:p>
            <a:pPr algn="just"/>
            <a:r>
              <a:rPr lang="en-US" dirty="0"/>
              <a:t>Starting May 1st, MS introduced </a:t>
            </a:r>
            <a:r>
              <a:rPr lang="en-US" b="1" dirty="0"/>
              <a:t>unified vulnerability assessment</a:t>
            </a:r>
            <a:r>
              <a:rPr lang="en-US" dirty="0"/>
              <a:t>, and as a part of </a:t>
            </a:r>
            <a:r>
              <a:rPr lang="en-US" b="1" dirty="0"/>
              <a:t>this Defender for Cloud will now exclusively offer Microsoft Defender Vulnerability Management</a:t>
            </a:r>
            <a:r>
              <a:rPr lang="en-US" dirty="0"/>
              <a:t> as its primary scanner across servers and containers.</a:t>
            </a:r>
          </a:p>
          <a:p>
            <a:pPr algn="just"/>
            <a:r>
              <a:rPr lang="en-US" dirty="0"/>
              <a:t>It provides:</a:t>
            </a:r>
          </a:p>
          <a:p>
            <a:pPr marL="171450" indent="-171450" algn="just">
              <a:buFont typeface="Arial" panose="020B0604020202020204" pitchFamily="34" charset="0"/>
              <a:buChar char="•"/>
            </a:pPr>
            <a:r>
              <a:rPr lang="en-US" dirty="0"/>
              <a:t>Consistency</a:t>
            </a:r>
          </a:p>
          <a:p>
            <a:pPr marL="171450" indent="-171450" algn="just">
              <a:buFont typeface="Arial" panose="020B0604020202020204" pitchFamily="34" charset="0"/>
              <a:buChar char="•"/>
            </a:pPr>
            <a:r>
              <a:rPr lang="en-US" dirty="0"/>
              <a:t>Efficiency</a:t>
            </a:r>
          </a:p>
          <a:p>
            <a:pPr marL="171450" indent="-171450" algn="just">
              <a:buFont typeface="Arial" panose="020B0604020202020204" pitchFamily="34" charset="0"/>
              <a:buChar char="•"/>
            </a:pPr>
            <a:r>
              <a:rPr lang="en-US" dirty="0"/>
              <a:t>Cost-Effective</a:t>
            </a:r>
          </a:p>
          <a:p>
            <a:pPr marL="171450" indent="-171450" algn="just">
              <a:buFont typeface="Arial" panose="020B0604020202020204" pitchFamily="34" charset="0"/>
              <a:buChar char="•"/>
            </a:pPr>
            <a:r>
              <a:rPr lang="en-US" dirty="0"/>
              <a:t>Seamless Integration</a:t>
            </a:r>
          </a:p>
          <a:p>
            <a:pPr marL="171450" indent="-171450" algn="just">
              <a:buFont typeface="Arial" panose="020B0604020202020204" pitchFamily="34" charset="0"/>
              <a:buChar char="•"/>
            </a:pPr>
            <a:r>
              <a:rPr lang="en-US" dirty="0"/>
              <a:t>Coverage</a:t>
            </a:r>
          </a:p>
          <a:p>
            <a:pPr marL="171450" indent="-171450" algn="just">
              <a:buFont typeface="Arial" panose="020B0604020202020204" pitchFamily="34" charset="0"/>
              <a:buChar char="•"/>
            </a:pPr>
            <a:r>
              <a:rPr lang="en-US" dirty="0"/>
              <a:t>Rich Metadata</a:t>
            </a:r>
          </a:p>
          <a:p>
            <a:pPr marL="171450" indent="-171450" algn="just">
              <a:buFont typeface="Arial" panose="020B0604020202020204" pitchFamily="34" charset="0"/>
              <a:buChar char="•"/>
            </a:pPr>
            <a:r>
              <a:rPr lang="en-US" dirty="0"/>
              <a:t>Compliance</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640470"/>
          </a:xfrm>
        </p:spPr>
        <p:txBody>
          <a:bodyPr/>
          <a:lstStyle/>
          <a:p>
            <a:pPr algn="just"/>
            <a:r>
              <a:rPr lang="en-US" dirty="0">
                <a:hlinkClick r:id="rId2"/>
              </a:rPr>
              <a:t>General Availability: Microsoft Azure now available from new cloud region in Mexico</a:t>
            </a:r>
            <a:endParaRPr lang="en-US" dirty="0"/>
          </a:p>
          <a:p>
            <a:pPr algn="just"/>
            <a:r>
              <a:rPr lang="en-US" dirty="0"/>
              <a:t>The first cloud region in </a:t>
            </a:r>
            <a:r>
              <a:rPr lang="en-US" b="1" dirty="0"/>
              <a:t>Mexico is now available with Azure Availability Zones </a:t>
            </a:r>
            <a:r>
              <a:rPr lang="en-US" dirty="0"/>
              <a:t>and provides organizations across the globe with access to scalable, highly available, and resilient </a:t>
            </a:r>
            <a:r>
              <a:rPr lang="en-US" b="1" dirty="0"/>
              <a:t>Microsoft Cloud </a:t>
            </a:r>
            <a:r>
              <a:rPr lang="en-US" dirty="0"/>
              <a:t>services while confirming its commitment to promoting digital transformation and sustainable innovation in the country. The </a:t>
            </a:r>
            <a:r>
              <a:rPr lang="en-US" b="1" dirty="0"/>
              <a:t>Mexico Central region connects Mexico </a:t>
            </a:r>
            <a:r>
              <a:rPr lang="en-US" dirty="0"/>
              <a:t>to the largest and trusted global cloud infrastructure, delivering the highest standards of security, privacy and regulatory-compliant data storage in the country. </a:t>
            </a:r>
          </a:p>
        </p:txBody>
      </p:sp>
      <p:pic>
        <p:nvPicPr>
          <p:cNvPr id="1026" name="Picture 2" descr="Images from Mexico">
            <a:extLst>
              <a:ext uri="{FF2B5EF4-FFF2-40B4-BE49-F238E27FC236}">
                <a16:creationId xmlns:a16="http://schemas.microsoft.com/office/drawing/2014/main" id="{4D858B51-E667-3B5C-93F8-481A4776B4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74" y="2495551"/>
            <a:ext cx="3618563" cy="2314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4B5FF973-31C8-BEFD-DC1E-6209231AED94}"/>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extLst>
                    <a:ext uri="{A12FA001-AC4F-418D-AE19-62706E023703}">
                      <ahyp:hlinkClr xmlns:ahyp="http://schemas.microsoft.com/office/drawing/2018/hyperlinkcolor" val="tx"/>
                    </a:ext>
                  </a:extLst>
                </a:hlinkClick>
              </a:rPr>
              <a:t>Generally available: Automation Update Management to Azure Update Manager migration tool</a:t>
            </a:r>
            <a:endParaRPr lang="en-US" dirty="0"/>
          </a:p>
          <a:p>
            <a:pPr algn="just"/>
            <a:r>
              <a:rPr lang="en-US" dirty="0"/>
              <a:t>Azure Automation Update Management will be deprecated on 31st August 2024 as the Log Analytics agent it uses, also known as the </a:t>
            </a:r>
            <a:r>
              <a:rPr lang="en-US" b="1" dirty="0"/>
              <a:t>Microsoft Monitoring Agent (MMA)</a:t>
            </a:r>
            <a:r>
              <a:rPr lang="en-US" dirty="0"/>
              <a:t>, will be retired. Therefore, it is recommended to move to Azure Update Manager before 31st August 2024. </a:t>
            </a:r>
          </a:p>
          <a:p>
            <a:pPr algn="just"/>
            <a:r>
              <a:rPr lang="en-US" dirty="0"/>
              <a:t>Methods to move from </a:t>
            </a:r>
            <a:r>
              <a:rPr lang="en-US" b="1" dirty="0"/>
              <a:t>Automation Update Management to Azure Update Manager:</a:t>
            </a:r>
          </a:p>
          <a:p>
            <a:pPr marL="171450" indent="-171450" algn="just">
              <a:buFont typeface="Arial" panose="020B0604020202020204" pitchFamily="34" charset="0"/>
              <a:buChar char="•"/>
            </a:pPr>
            <a:r>
              <a:rPr lang="en-US" u="sng" dirty="0"/>
              <a:t>First Method: Using automated migration tool (GA)</a:t>
            </a:r>
            <a:r>
              <a:rPr lang="en-US" dirty="0"/>
              <a:t> </a:t>
            </a:r>
          </a:p>
          <a:p>
            <a:pPr marL="171450" indent="-171450" algn="just">
              <a:buFont typeface="Arial" panose="020B0604020202020204" pitchFamily="34" charset="0"/>
              <a:buChar char="•"/>
            </a:pPr>
            <a:r>
              <a:rPr lang="en-US" u="sng" dirty="0">
                <a:hlinkClick r:id="rId5">
                  <a:extLst>
                    <a:ext uri="{A12FA001-AC4F-418D-AE19-62706E023703}">
                      <ahyp:hlinkClr xmlns:ahyp="http://schemas.microsoft.com/office/drawing/2018/hyperlinkcolor" val="tx"/>
                    </a:ext>
                  </a:extLst>
                </a:hlinkClick>
              </a:rPr>
              <a:t>Second Method: Using automated migration scripts</a:t>
            </a:r>
            <a:endParaRPr lang="en-US" u="sng" dirty="0"/>
          </a:p>
          <a:p>
            <a:pPr marL="171450" indent="-171450" algn="just">
              <a:buFont typeface="Arial" panose="020B0604020202020204" pitchFamily="34" charset="0"/>
              <a:buChar char="•"/>
            </a:pPr>
            <a:r>
              <a:rPr lang="en-US" u="sng" dirty="0"/>
              <a:t>Third method: Using manual migration guidance:</a:t>
            </a:r>
            <a:endParaRPr lang="en-US" dirty="0"/>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9A906EE-3E73-9572-19CB-BC2F9B3F4EC5}"/>
              </a:ext>
            </a:extLst>
          </p:cNvPr>
          <p:cNvSpPr>
            <a:spLocks noGrp="1"/>
          </p:cNvSpPr>
          <p:nvPr>
            <p:ph type="body" sz="quarter" idx="16"/>
          </p:nvPr>
        </p:nvSpPr>
        <p:spPr>
          <a:xfrm>
            <a:off x="342900" y="855080"/>
            <a:ext cx="3955312" cy="2051671"/>
          </a:xfrm>
        </p:spPr>
        <p:txBody>
          <a:bodyPr/>
          <a:lstStyle/>
          <a:p>
            <a:pPr algn="just"/>
            <a:r>
              <a:rPr lang="en-US" dirty="0">
                <a:hlinkClick r:id="rId2"/>
              </a:rPr>
              <a:t>Cost Management Updates</a:t>
            </a:r>
            <a:endParaRPr lang="en-US" dirty="0"/>
          </a:p>
          <a:p>
            <a:pPr marL="171450" indent="-171450" algn="just">
              <a:buFont typeface="Arial" panose="020B0604020202020204" pitchFamily="34" charset="0"/>
              <a:buChar char="•"/>
            </a:pPr>
            <a:r>
              <a:rPr lang="en-US" i="0" dirty="0">
                <a:solidFill>
                  <a:srgbClr val="1A1A1F"/>
                </a:solidFill>
                <a:effectLst/>
              </a:rPr>
              <a:t>Savings plan role-based access control roles   </a:t>
            </a:r>
          </a:p>
          <a:p>
            <a:pPr algn="just"/>
            <a:r>
              <a:rPr lang="en-US" b="1" i="0" dirty="0">
                <a:effectLst/>
              </a:rPr>
              <a:t>Azure savings </a:t>
            </a:r>
            <a:r>
              <a:rPr lang="en-US" b="0" i="0" dirty="0">
                <a:effectLst/>
              </a:rPr>
              <a:t>plan </a:t>
            </a:r>
            <a:r>
              <a:rPr lang="en-US" b="0" i="0" dirty="0">
                <a:solidFill>
                  <a:srgbClr val="242429"/>
                </a:solidFill>
                <a:effectLst/>
              </a:rPr>
              <a:t>for compute allows organizations to lower eligible compute usage costs by up to 65% (off listed pay-as-you-go rates) by committing to an hourly spend for 1 or 3 years.  It provides now four new role-based access control roles:</a:t>
            </a:r>
          </a:p>
          <a:p>
            <a:pPr marL="171450" indent="-171450" algn="just">
              <a:buFont typeface="Arial" panose="020B0604020202020204" pitchFamily="34" charset="0"/>
              <a:buChar char="•"/>
            </a:pPr>
            <a:r>
              <a:rPr lang="en-US" b="1" i="0" dirty="0">
                <a:solidFill>
                  <a:srgbClr val="242429"/>
                </a:solidFill>
                <a:effectLst/>
              </a:rPr>
              <a:t>Savings plan administrator </a:t>
            </a:r>
          </a:p>
          <a:p>
            <a:pPr marL="171450" indent="-171450" algn="just">
              <a:buFont typeface="Arial" panose="020B0604020202020204" pitchFamily="34" charset="0"/>
              <a:buChar char="•"/>
            </a:pPr>
            <a:r>
              <a:rPr lang="en-US" b="1" i="0" dirty="0">
                <a:solidFill>
                  <a:srgbClr val="242429"/>
                </a:solidFill>
                <a:effectLst/>
              </a:rPr>
              <a:t>Savings plan purchaser </a:t>
            </a:r>
          </a:p>
          <a:p>
            <a:pPr marL="171450" indent="-171450" algn="just">
              <a:buFont typeface="Arial" panose="020B0604020202020204" pitchFamily="34" charset="0"/>
              <a:buChar char="•"/>
            </a:pPr>
            <a:r>
              <a:rPr lang="en-US" b="1" i="0" dirty="0">
                <a:solidFill>
                  <a:srgbClr val="242429"/>
                </a:solidFill>
                <a:effectLst/>
              </a:rPr>
              <a:t>Savings plan contributor  </a:t>
            </a:r>
          </a:p>
          <a:p>
            <a:pPr marL="171450" indent="-171450" algn="just">
              <a:buFont typeface="Arial" panose="020B0604020202020204" pitchFamily="34" charset="0"/>
              <a:buChar char="•"/>
            </a:pPr>
            <a:r>
              <a:rPr lang="en-US" b="1" i="0" dirty="0">
                <a:solidFill>
                  <a:srgbClr val="242429"/>
                </a:solidFill>
                <a:effectLst/>
              </a:rPr>
              <a:t>Savings plan reader</a:t>
            </a:r>
          </a:p>
          <a:p>
            <a:pPr algn="just"/>
            <a:endParaRPr lang="en-US" dirty="0"/>
          </a:p>
        </p:txBody>
      </p:sp>
      <p:sp>
        <p:nvSpPr>
          <p:cNvPr id="5" name="TextBox 4">
            <a:extLst>
              <a:ext uri="{FF2B5EF4-FFF2-40B4-BE49-F238E27FC236}">
                <a16:creationId xmlns:a16="http://schemas.microsoft.com/office/drawing/2014/main" id="{D4A4078A-EC70-0B65-328D-2AE6374DCCE4}"/>
              </a:ext>
            </a:extLst>
          </p:cNvPr>
          <p:cNvSpPr txBox="1"/>
          <p:nvPr/>
        </p:nvSpPr>
        <p:spPr>
          <a:xfrm>
            <a:off x="4441902" y="749836"/>
            <a:ext cx="4572000" cy="707886"/>
          </a:xfrm>
          <a:prstGeom prst="rect">
            <a:avLst/>
          </a:prstGeom>
          <a:noFill/>
        </p:spPr>
        <p:txBody>
          <a:bodyPr wrap="square">
            <a:spAutoFit/>
          </a:bodyPr>
          <a:lstStyle/>
          <a:p>
            <a:pPr marL="171450" indent="-171450" algn="just">
              <a:buFont typeface="Arial" panose="020B0604020202020204" pitchFamily="34" charset="0"/>
              <a:buChar char="•"/>
            </a:pPr>
            <a:r>
              <a:rPr lang="en-US" sz="1000" b="1" dirty="0">
                <a:solidFill>
                  <a:srgbClr val="242429"/>
                </a:solidFill>
                <a:latin typeface="+mj-lt"/>
              </a:rPr>
              <a:t>Azure Advisor Label Removal</a:t>
            </a:r>
          </a:p>
          <a:p>
            <a:pPr algn="just"/>
            <a:r>
              <a:rPr lang="en-US" sz="1000" b="0" i="0" dirty="0">
                <a:solidFill>
                  <a:srgbClr val="242429"/>
                </a:solidFill>
                <a:effectLst/>
                <a:latin typeface="+mj-lt"/>
              </a:rPr>
              <a:t>In the Azure portal, Azure Advisor currently shows potential aggregated cost savings under the label “Potential yearly savings based on retail pricing” on pages where cost recommendations are displayed (as shown in the image below.</a:t>
            </a:r>
          </a:p>
        </p:txBody>
      </p:sp>
      <p:pic>
        <p:nvPicPr>
          <p:cNvPr id="8" name="Picture 7">
            <a:extLst>
              <a:ext uri="{FF2B5EF4-FFF2-40B4-BE49-F238E27FC236}">
                <a16:creationId xmlns:a16="http://schemas.microsoft.com/office/drawing/2014/main" id="{AC8D2B61-EE87-54A6-5524-E058A8D07B28}"/>
              </a:ext>
            </a:extLst>
          </p:cNvPr>
          <p:cNvPicPr>
            <a:picLocks noChangeAspect="1"/>
          </p:cNvPicPr>
          <p:nvPr/>
        </p:nvPicPr>
        <p:blipFill>
          <a:blip r:embed="rId3"/>
          <a:stretch>
            <a:fillRect/>
          </a:stretch>
        </p:blipFill>
        <p:spPr>
          <a:xfrm>
            <a:off x="4570857" y="1521758"/>
            <a:ext cx="4350242" cy="1613306"/>
          </a:xfrm>
          <a:prstGeom prst="rect">
            <a:avLst/>
          </a:prstGeom>
        </p:spPr>
      </p:pic>
      <p:sp>
        <p:nvSpPr>
          <p:cNvPr id="15" name="TextBox 14">
            <a:extLst>
              <a:ext uri="{FF2B5EF4-FFF2-40B4-BE49-F238E27FC236}">
                <a16:creationId xmlns:a16="http://schemas.microsoft.com/office/drawing/2014/main" id="{C599086F-2650-D85D-C32A-12F543C40A0A}"/>
              </a:ext>
            </a:extLst>
          </p:cNvPr>
          <p:cNvSpPr txBox="1"/>
          <p:nvPr/>
        </p:nvSpPr>
        <p:spPr>
          <a:xfrm>
            <a:off x="4441902" y="3135064"/>
            <a:ext cx="4572000" cy="400110"/>
          </a:xfrm>
          <a:prstGeom prst="rect">
            <a:avLst/>
          </a:prstGeom>
          <a:noFill/>
        </p:spPr>
        <p:txBody>
          <a:bodyPr wrap="square">
            <a:spAutoFit/>
          </a:bodyPr>
          <a:lstStyle/>
          <a:p>
            <a:pPr marL="171450" indent="-171450" algn="just">
              <a:buFont typeface="Arial" panose="020B0604020202020204" pitchFamily="34" charset="0"/>
              <a:buChar char="•"/>
            </a:pPr>
            <a:r>
              <a:rPr lang="en-US" sz="1000" b="1" dirty="0">
                <a:solidFill>
                  <a:srgbClr val="242429"/>
                </a:solidFill>
                <a:latin typeface="+mj-lt"/>
              </a:rPr>
              <a:t>Cost optimization workbook update</a:t>
            </a:r>
          </a:p>
          <a:p>
            <a:pPr algn="just"/>
            <a:r>
              <a:rPr lang="en-US" sz="1000" b="0" i="0" dirty="0">
                <a:solidFill>
                  <a:srgbClr val="242429"/>
                </a:solidFill>
                <a:effectLst/>
                <a:latin typeface="+mj-lt"/>
              </a:rPr>
              <a:t>Two additional insights: databases and sustainability</a:t>
            </a:r>
          </a:p>
        </p:txBody>
      </p:sp>
      <p:pic>
        <p:nvPicPr>
          <p:cNvPr id="18" name="Picture 17">
            <a:extLst>
              <a:ext uri="{FF2B5EF4-FFF2-40B4-BE49-F238E27FC236}">
                <a16:creationId xmlns:a16="http://schemas.microsoft.com/office/drawing/2014/main" id="{82EDEC77-BDC8-06ED-E1B0-29FD0221F0C1}"/>
              </a:ext>
            </a:extLst>
          </p:cNvPr>
          <p:cNvPicPr>
            <a:picLocks noChangeAspect="1"/>
          </p:cNvPicPr>
          <p:nvPr/>
        </p:nvPicPr>
        <p:blipFill>
          <a:blip r:embed="rId4"/>
          <a:stretch>
            <a:fillRect/>
          </a:stretch>
        </p:blipFill>
        <p:spPr>
          <a:xfrm>
            <a:off x="4570857" y="3535174"/>
            <a:ext cx="4184169" cy="1264189"/>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1400</TotalTime>
  <Words>3705</Words>
  <Application>Microsoft Office PowerPoint</Application>
  <PresentationFormat>On-screen Show (16:9)</PresentationFormat>
  <Paragraphs>227</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Human Sans</vt:lpstr>
      <vt:lpstr>Human Sans Regular</vt:lpstr>
      <vt:lpstr>Continuum Theme</vt:lpstr>
      <vt:lpstr>Azure Times #118</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DevOps &amp; IaC &amp; Automation</vt:lpstr>
      <vt:lpstr>DevOps &amp; IaC &amp; Automation</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174</cp:revision>
  <dcterms:created xsi:type="dcterms:W3CDTF">2018-01-26T19:23:30Z</dcterms:created>
  <dcterms:modified xsi:type="dcterms:W3CDTF">2024-05-14T18:16:10Z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