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5" r:id="rId6"/>
    <p:sldId id="10657" r:id="rId7"/>
    <p:sldId id="2146847046" r:id="rId8"/>
    <p:sldId id="2146847089" r:id="rId9"/>
    <p:sldId id="2146847048" r:id="rId10"/>
    <p:sldId id="2146847049" r:id="rId11"/>
    <p:sldId id="2146847133" r:id="rId12"/>
    <p:sldId id="2146847132" r:id="rId13"/>
    <p:sldId id="2146847050" r:id="rId14"/>
    <p:sldId id="2146847096" r:id="rId15"/>
    <p:sldId id="2146847134" r:id="rId16"/>
    <p:sldId id="2146847135" r:id="rId17"/>
    <p:sldId id="2146847136" r:id="rId18"/>
    <p:sldId id="2146847052" r:id="rId19"/>
    <p:sldId id="2146847156" r:id="rId20"/>
    <p:sldId id="2146847100" r:id="rId21"/>
    <p:sldId id="2146847054" r:id="rId22"/>
    <p:sldId id="2146847103" r:id="rId23"/>
    <p:sldId id="2146847141" r:id="rId24"/>
    <p:sldId id="2146847058" r:id="rId25"/>
    <p:sldId id="2146847111" r:id="rId26"/>
    <p:sldId id="2146847119" r:id="rId27"/>
    <p:sldId id="2146847120" r:id="rId28"/>
    <p:sldId id="2146847062" r:id="rId29"/>
    <p:sldId id="2146847115" r:id="rId30"/>
    <p:sldId id="2146847153"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3"/>
            <p14:sldId id="2146847132"/>
          </p14:sldIdLst>
        </p14:section>
        <p14:section name="Compute" id="{05AA80BB-8802-49AB-8336-A884227CE2F7}">
          <p14:sldIdLst>
            <p14:sldId id="2146847050"/>
            <p14:sldId id="2146847096"/>
            <p14:sldId id="2146847134"/>
            <p14:sldId id="2146847135"/>
            <p14:sldId id="2146847136"/>
          </p14:sldIdLst>
        </p14:section>
        <p14:section name="Storage &amp; Data" id="{1F159046-CE0A-45BC-9D5B-6E6C95980F78}">
          <p14:sldIdLst>
            <p14:sldId id="2146847052"/>
            <p14:sldId id="2146847156"/>
            <p14:sldId id="2146847100"/>
          </p14:sldIdLst>
        </p14:section>
        <p14:section name="Databases" id="{AEAFAE72-AD56-48F3-926B-38BAE269038F}">
          <p14:sldIdLst>
            <p14:sldId id="2146847054"/>
            <p14:sldId id="2146847103"/>
            <p14:sldId id="2146847141"/>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2112"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8/22/2024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updates/v2/Azure-CNI-overlay-Windows-support-in-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New-features-in-AKS-extension-for-Visual-Studio-Cod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v2/FIPS-mutability-support-in-AKS" TargetMode="External"/><Relationship Id="rId2" Type="http://schemas.openxmlformats.org/officeDocument/2006/relationships/hyperlink" Target="https://azure.microsoft.com/en-us/updates/v2/CNI-Powered-by-Cilium-Azure-CNI-Overlay-support-AK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github.io/AppService/2024/08/19/net-9-preview-6-available-on-app-service.html" TargetMode="External"/><Relationship Id="rId2" Type="http://schemas.openxmlformats.org/officeDocument/2006/relationships/hyperlink" Target="https://techcommunity.microsoft.com/t5/apps-on-azure-blog/scaling-new-heights-azure-red-hat-openshift-now-supports-250/ba-p/4224011" TargetMode="Externa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hyperlink" Target="https://techcommunity.microsoft.com/t5/apps-on-azure-blog/announcing-mqtt-support-in-azure-web-pubsub-service-public/ba-p/422440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v2/Instance-Mix-on-Virtual-Machine-Scale-Sets" TargetMode="External"/><Relationship Id="rId2" Type="http://schemas.openxmlformats.org/officeDocument/2006/relationships/hyperlink" Target="https://techcommunity.microsoft.com/t5/azure-compute-blog/announcing-general-availability-of-attach-amp-detach-of-virtual/ba-p/4215560"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t5/azure-storage-blog/public-preview-customer-managed-planned-failover-for-azure/ba-p/421172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azure.microsoft.com/en-us/updates/v2/ANF-Cool-Acces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en-us/updates/v2/Dev-Containers-templates-for-Azure-SQL-Databas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updates/v2/Enforce-passwordless-authentication-with-Azure-Cache-for-Redi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en-us/updates/v2/Azure-Sphere-Locate-Devic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updates/v2/generally-available-azure-chaos-studio-supports-a-new-network-isolation-fault-for-virtual-machines" TargetMode="External"/><Relationship Id="rId2" Type="http://schemas.openxmlformats.org/officeDocument/2006/relationships/hyperlink" Target="https://azure.microsoft.com/en-us/updates/v2/Terraform-support-for-geo-restore-in-Azure-Database-for-PostgreSQL-Flexible-Server"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azure.microsoft.com/en-us/updates/v2/Private-registry-support-in-Azure-Deployment-Environmen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updates/v2/App-Service-Environment-v1v2-Retirement-Update" TargetMode="External"/><Relationship Id="rId2" Type="http://schemas.openxmlformats.org/officeDocument/2006/relationships/hyperlink" Target="https://azure.microsoft.com/en-us/updates/v2/Retirement-API-Management-STV1" TargetMode="External"/><Relationship Id="rId1" Type="http://schemas.openxmlformats.org/officeDocument/2006/relationships/slideLayout" Target="../slideLayouts/slideLayout7.xml"/><Relationship Id="rId5" Type="http://schemas.openxmlformats.org/officeDocument/2006/relationships/hyperlink" Target="https://azure.microsoft.com/en-us/updates/v2/ise-retirement" TargetMode="External"/><Relationship Id="rId4" Type="http://schemas.openxmlformats.org/officeDocument/2006/relationships/hyperlink" Target="https://azure.microsoft.com/en-us/updates/v2/TLS-changes-for-Azure-Event-Gri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v2/Planned-Service-Retirement-Azure-Automation-State-Configuration-16-September-2027" TargetMode="External"/><Relationship Id="rId2" Type="http://schemas.openxmlformats.org/officeDocument/2006/relationships/hyperlink" Target="https://azure.microsoft.com/en-us/updates/v2/Azure-Synapse-Runtime-for-Apache-Spark-3-2-disablement"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v2/Dedicated-log-analytics-tables-in-Application-Gateway" TargetMode="External"/><Relationship Id="rId2" Type="http://schemas.openxmlformats.org/officeDocument/2006/relationships/hyperlink" Target="https://azure.microsoft.com/en-us/updates/v2/Public-Preview-JavaScript-JS-Challenge-on-Azure-WAF-integrated-with-Azure-Front-Door"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learn.microsoft.com/en-us/azure/azure-portal/mobile-app/overview" TargetMode="External"/><Relationship Id="rId3" Type="http://schemas.openxmlformats.org/officeDocument/2006/relationships/hyperlink" Target="https://learn.microsoft.com/en-us/azure/azure-portal/" TargetMode="External"/><Relationship Id="rId7" Type="http://schemas.openxmlformats.org/officeDocument/2006/relationships/hyperlink" Target="https://learn.microsoft.com/en-us/powershell/azure/" TargetMode="External"/><Relationship Id="rId2" Type="http://schemas.openxmlformats.org/officeDocument/2006/relationships/hyperlink" Target="https://azure.microsoft.com/en-us/updates/v2/Enable-multifactor-authentication-for-your-tenant-by-15-October-2024" TargetMode="External"/><Relationship Id="rId1" Type="http://schemas.openxmlformats.org/officeDocument/2006/relationships/slideLayout" Target="../slideLayouts/slideLayout7.xml"/><Relationship Id="rId6" Type="http://schemas.openxmlformats.org/officeDocument/2006/relationships/hyperlink" Target="https://learn.microsoft.com/en-us/cli/azure/" TargetMode="External"/><Relationship Id="rId5" Type="http://schemas.openxmlformats.org/officeDocument/2006/relationships/hyperlink" Target="https://aka.ms/IntunePortal" TargetMode="External"/><Relationship Id="rId4" Type="http://schemas.openxmlformats.org/officeDocument/2006/relationships/hyperlink" Target="https://aka.ms/MSEntraPortal" TargetMode="External"/><Relationship Id="rId9" Type="http://schemas.openxmlformats.org/officeDocument/2006/relationships/hyperlink" Target="https://learn.microsoft.com/en-us/devops/deliver/what-is-infrastructure-as-co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updates/v2/Cross-Region-Restore-of-SQL-and-HANA-database-backups" TargetMode="External"/><Relationship Id="rId2" Type="http://schemas.openxmlformats.org/officeDocument/2006/relationships/hyperlink" Target="https://azure.microsoft.com/en-us/updates/v2/Azure-Policy-support-for-Azure-Database-for-PostgreSQL-Flexible-Server"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echcommunity.microsoft.com/t5/azure-arc-blog/introducing-arcbox-3-0-general-availability/ba-p/4217103"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zure.microsoft.com/en-us/blog/microsoft-cost-management-updates-july-202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#131</a:t>
            </a:r>
          </a:p>
        </p:txBody>
      </p:sp>
      <p:sp>
        <p:nvSpPr>
          <p:cNvPr id="4" name="Text Placeholder 3"/>
          <p:cNvSpPr>
            <a:spLocks noGrp="1"/>
          </p:cNvSpPr>
          <p:nvPr>
            <p:ph type="body" sz="quarter" idx="11"/>
          </p:nvPr>
        </p:nvSpPr>
        <p:spPr/>
        <p:txBody>
          <a:bodyPr/>
          <a:lstStyle/>
          <a:p>
            <a:r>
              <a:rPr lang="en-US" spc="300" dirty="0"/>
              <a:t>August 23,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97158"/>
          </a:xfrm>
        </p:spPr>
        <p:txBody>
          <a:bodyPr/>
          <a:lstStyle/>
          <a:p>
            <a:pPr marL="171450" indent="-171450" algn="just">
              <a:buFont typeface="Arial" panose="020B0604020202020204" pitchFamily="34" charset="0"/>
              <a:buChar char="•"/>
            </a:pPr>
            <a:r>
              <a:rPr lang="en-US" sz="1000" dirty="0"/>
              <a:t>You can't use Application Gateway as an Ingress Controller (AGIC).</a:t>
            </a:r>
          </a:p>
          <a:p>
            <a:pPr marL="171450" indent="-171450" algn="just">
              <a:buFont typeface="Arial" panose="020B0604020202020204" pitchFamily="34" charset="0"/>
              <a:buChar char="•"/>
            </a:pPr>
            <a:r>
              <a:rPr lang="en-US" sz="1000" dirty="0"/>
              <a:t>Virtual Machine Availability Sets (VMAS) aren't supported.</a:t>
            </a:r>
          </a:p>
          <a:p>
            <a:pPr marL="171450" indent="-171450" algn="just">
              <a:buFont typeface="Arial" panose="020B0604020202020204" pitchFamily="34" charset="0"/>
              <a:buChar char="•"/>
            </a:pPr>
            <a:r>
              <a:rPr lang="en-US" sz="1000" dirty="0"/>
              <a:t>You can't use DCsv2-series virtual machines in node pools. To meet Confidential Computing requirements, consider using DCasv5 or DCadsv5-series confidential VMs instead.</a:t>
            </a:r>
          </a:p>
          <a:p>
            <a:pPr marL="171450" indent="-171450" algn="just">
              <a:buFont typeface="Arial" panose="020B0604020202020204" pitchFamily="34" charset="0"/>
              <a:buChar char="•"/>
            </a:pPr>
            <a:r>
              <a:rPr lang="en-US" sz="1000" dirty="0"/>
              <a:t>If you're using your own subnet to deploy the cluster, the names of the subnet, VNet, and resource group containing the VNet, must be 63 characters or less. These names will be used as labels in AKS worker nodes and are subject to Kubernetes label syntax rules.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46604"/>
          </a:xfrm>
        </p:spPr>
        <p:txBody>
          <a:bodyPr/>
          <a:lstStyle/>
          <a:p>
            <a:r>
              <a:rPr lang="en-US" dirty="0">
                <a:hlinkClick r:id="rId2"/>
              </a:rPr>
              <a:t>Public Preview: Azure CNI overlay Windows support in AKS</a:t>
            </a:r>
            <a:endParaRPr lang="en-US" dirty="0"/>
          </a:p>
          <a:p>
            <a:r>
              <a:rPr lang="en-US" dirty="0"/>
              <a:t>Azure CNI Overlay dual-stack support for Windows </a:t>
            </a:r>
            <a:r>
              <a:rPr lang="en-US" dirty="0" err="1"/>
              <a:t>nodepools</a:t>
            </a:r>
            <a:r>
              <a:rPr lang="en-US" dirty="0"/>
              <a:t> in AKS is now in public preview. This new capability allows AKS clusters to support</a:t>
            </a:r>
            <a:r>
              <a:rPr lang="en-US" b="1" dirty="0"/>
              <a:t> dual-stack IPv4 and IPv6 </a:t>
            </a:r>
            <a:r>
              <a:rPr lang="en-US" dirty="0"/>
              <a:t>network configurations on Windows nodes, enhancing flexibility and control over network traffic within your Kubernetes environments.</a:t>
            </a:r>
          </a:p>
        </p:txBody>
      </p:sp>
      <p:pic>
        <p:nvPicPr>
          <p:cNvPr id="1026" name="Picture 2" descr="A diagram showing two nodes with three pods each running in an Overlay network. Pod traffic to endpoints outside the cluster is routed via NAT.">
            <a:extLst>
              <a:ext uri="{FF2B5EF4-FFF2-40B4-BE49-F238E27FC236}">
                <a16:creationId xmlns:a16="http://schemas.microsoft.com/office/drawing/2014/main" id="{118D5825-D352-8B9C-D5C2-E9D238F2F3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421" y="2029872"/>
            <a:ext cx="3500735" cy="2376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1176AE1A-C40B-3607-0954-9BF1783C2499}"/>
              </a:ext>
            </a:extLst>
          </p:cNvPr>
          <p:cNvSpPr txBox="1">
            <a:spLocks/>
          </p:cNvSpPr>
          <p:nvPr/>
        </p:nvSpPr>
        <p:spPr>
          <a:xfrm>
            <a:off x="4433776" y="2663934"/>
            <a:ext cx="4365038" cy="179715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Generally Available: New features in AKS extension for Visual Studio Code</a:t>
            </a:r>
            <a:endParaRPr lang="en-US" sz="1000" dirty="0"/>
          </a:p>
          <a:p>
            <a:pPr algn="just"/>
            <a:r>
              <a:rPr lang="en-US" sz="1000" dirty="0"/>
              <a:t>The Azure Kubernetes Service (AKS) Visual Studio Code extension has been updated to support the ability to </a:t>
            </a:r>
            <a:r>
              <a:rPr lang="en-US" sz="1000" b="1" dirty="0"/>
              <a:t>attach an ACR to cluster</a:t>
            </a:r>
            <a:r>
              <a:rPr lang="en-US" sz="1000" dirty="0"/>
              <a:t>, </a:t>
            </a:r>
            <a:r>
              <a:rPr lang="en-US" sz="1000" b="1" dirty="0"/>
              <a:t>generate Kubernetes deployment files</a:t>
            </a:r>
            <a:r>
              <a:rPr lang="en-US" sz="1000" dirty="0"/>
              <a:t>, </a:t>
            </a:r>
            <a:r>
              <a:rPr lang="en-US" sz="1000" b="1" dirty="0"/>
              <a:t>generate </a:t>
            </a:r>
            <a:r>
              <a:rPr lang="en-US" sz="1000" b="1" dirty="0" err="1"/>
              <a:t>dockerfiles</a:t>
            </a:r>
            <a:r>
              <a:rPr lang="en-US" sz="1000" b="1" dirty="0"/>
              <a:t> </a:t>
            </a:r>
            <a:r>
              <a:rPr lang="en-US" sz="1000" dirty="0"/>
              <a:t>and </a:t>
            </a:r>
            <a:r>
              <a:rPr lang="en-US" sz="1000" b="1" dirty="0"/>
              <a:t>generate GitHub Actions</a:t>
            </a:r>
            <a:r>
              <a:rPr lang="en-US" sz="1000" dirty="0"/>
              <a:t>.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263557" y="885815"/>
            <a:ext cx="4365038" cy="3774069"/>
          </a:xfrm>
        </p:spPr>
        <p:txBody>
          <a:bodyPr/>
          <a:lstStyle/>
          <a:p>
            <a:r>
              <a:rPr lang="en-US" sz="1000" dirty="0">
                <a:hlinkClick r:id="rId2"/>
              </a:rPr>
              <a:t>Public Preview: Azure CNI Powered by Cilium &amp; Azure CNI Overlay support in AKS</a:t>
            </a:r>
            <a:endParaRPr lang="en-US" sz="1000" dirty="0"/>
          </a:p>
          <a:p>
            <a:pPr algn="just"/>
            <a:r>
              <a:rPr lang="en-US" sz="1000" dirty="0"/>
              <a:t>Public preview of </a:t>
            </a:r>
            <a:r>
              <a:rPr lang="en-US" sz="1000" b="1" dirty="0"/>
              <a:t>Azure CNI Overlay dual-stack </a:t>
            </a:r>
            <a:r>
              <a:rPr lang="en-US" sz="1000" dirty="0"/>
              <a:t>with Azure CNI powered by Cilium for Linux clusters in AKS is now available. </a:t>
            </a:r>
          </a:p>
          <a:p>
            <a:pPr algn="just"/>
            <a:r>
              <a:rPr lang="en-US" sz="1000" dirty="0"/>
              <a:t>This enhancement enables AKS clusters to support IPv4 and IPv6 network policies, providing greater flexibility and control over network traffic within Kubernetes environments. </a:t>
            </a:r>
          </a:p>
          <a:p>
            <a:pPr algn="just"/>
            <a:r>
              <a:rPr lang="en-US" sz="1000" dirty="0"/>
              <a:t>Additionally, Azure CNI powered by Cilium offers improved performance with its efficient </a:t>
            </a:r>
            <a:r>
              <a:rPr lang="en-US" sz="1000" dirty="0" err="1"/>
              <a:t>dataplane</a:t>
            </a:r>
            <a:r>
              <a:rPr lang="en-US" sz="1000" dirty="0"/>
              <a:t>, enhancing the overall networking performance of your workloads.</a:t>
            </a:r>
          </a:p>
          <a:p>
            <a:pPr marL="171450" indent="-171450" algn="just">
              <a:buFont typeface="Arial" panose="020B0604020202020204" pitchFamily="34" charset="0"/>
              <a:buChar char="•"/>
            </a:pPr>
            <a:r>
              <a:rPr lang="en-US" sz="1000" dirty="0"/>
              <a:t>Available only for Linux and not for Windows.</a:t>
            </a:r>
          </a:p>
          <a:p>
            <a:pPr marL="171450" indent="-171450" algn="just">
              <a:buFont typeface="Arial" panose="020B0604020202020204" pitchFamily="34" charset="0"/>
              <a:buChar char="•"/>
            </a:pPr>
            <a:r>
              <a:rPr lang="en-US" sz="1000" dirty="0"/>
              <a:t>Cilium L7 policy enforcement is disabled.</a:t>
            </a:r>
          </a:p>
          <a:p>
            <a:pPr marL="171450" indent="-171450" algn="just">
              <a:buFont typeface="Arial" panose="020B0604020202020204" pitchFamily="34" charset="0"/>
              <a:buChar char="•"/>
            </a:pPr>
            <a:r>
              <a:rPr lang="en-US" sz="1000" dirty="0"/>
              <a:t>Hubble is disabled.</a:t>
            </a:r>
          </a:p>
          <a:p>
            <a:pPr marL="171450" indent="-171450" algn="just">
              <a:buFont typeface="Arial" panose="020B0604020202020204" pitchFamily="34" charset="0"/>
              <a:buChar char="•"/>
            </a:pPr>
            <a:r>
              <a:rPr lang="en-US" sz="1000" dirty="0"/>
              <a:t>Network policies cannot use </a:t>
            </a:r>
            <a:r>
              <a:rPr lang="en-US" sz="1000" dirty="0" err="1"/>
              <a:t>ipBlock</a:t>
            </a:r>
            <a:r>
              <a:rPr lang="en-US" sz="1000" dirty="0"/>
              <a:t> to allow access to node or pod IPs. See frequently asked questions for details and recommended workaround.</a:t>
            </a:r>
          </a:p>
          <a:p>
            <a:pPr marL="171450" indent="-171450" algn="just">
              <a:buFont typeface="Arial" panose="020B0604020202020204" pitchFamily="34" charset="0"/>
              <a:buChar char="•"/>
            </a:pPr>
            <a:r>
              <a:rPr lang="en-US" sz="1000" dirty="0"/>
              <a:t>Incompatible with Microsoft Entra pod-managed identities (</a:t>
            </a:r>
            <a:r>
              <a:rPr lang="en-US" sz="1000" dirty="0" err="1"/>
              <a:t>aad</a:t>
            </a:r>
            <a:r>
              <a:rPr lang="en-US" sz="1000" dirty="0"/>
              <a:t>-pod-identity). Use Microsoft Entra Workload ID instead.</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4748645" y="855080"/>
            <a:ext cx="3955312" cy="3774069"/>
          </a:xfrm>
        </p:spPr>
        <p:txBody>
          <a:bodyPr/>
          <a:lstStyle/>
          <a:p>
            <a:r>
              <a:rPr lang="en-US" dirty="0">
                <a:hlinkClick r:id="rId3"/>
              </a:rPr>
              <a:t>Public Preview: FIPS mutability support in AKS</a:t>
            </a:r>
            <a:endParaRPr lang="en-US" dirty="0"/>
          </a:p>
          <a:p>
            <a:pPr algn="just"/>
            <a:r>
              <a:rPr lang="en-US" dirty="0"/>
              <a:t>Azure Kubernetes Service (AKS) allows to create Linux and Windows node pools with FIPS 140-2 enabled. Deployments running on FIPS-enabled node pools can use those cryptographic modules to provide increased security and help meet security controls as part of FedRAMP compliance. </a:t>
            </a:r>
          </a:p>
          <a:p>
            <a:pPr algn="just"/>
            <a:r>
              <a:rPr lang="en-US" dirty="0"/>
              <a:t>With FIPS mutability, it is possible to enable or disable FIPS on an existing node pool. When you update an existing node pool, the node image will change from the current image to the recommended FIPS image of the same OS SKU. </a:t>
            </a:r>
            <a:r>
              <a:rPr lang="en-US" b="1" dirty="0"/>
              <a:t>This will immediately trigger a reimage. </a:t>
            </a:r>
            <a:r>
              <a:rPr lang="en-US" dirty="0"/>
              <a:t>When migrating your application to FIPS, first validate that your application is working properly in a test environment before migrating it to a production environment.</a:t>
            </a:r>
          </a:p>
          <a:p>
            <a:pPr algn="just"/>
            <a:r>
              <a:rPr lang="en-US" dirty="0"/>
              <a:t>FIPS-enabled node pools have the following limitations:</a:t>
            </a:r>
          </a:p>
          <a:p>
            <a:pPr marL="171450" indent="-171450" algn="just">
              <a:buFont typeface="Arial" panose="020B0604020202020204" pitchFamily="34" charset="0"/>
              <a:buChar char="•"/>
            </a:pPr>
            <a:r>
              <a:rPr lang="en-US" dirty="0"/>
              <a:t>FIPS-enabled node pools require Kubernetes version 1.19 and greater.</a:t>
            </a:r>
          </a:p>
          <a:p>
            <a:pPr marL="171450" indent="-171450" algn="just">
              <a:buFont typeface="Arial" panose="020B0604020202020204" pitchFamily="34" charset="0"/>
              <a:buChar char="•"/>
            </a:pPr>
            <a:r>
              <a:rPr lang="en-US" dirty="0"/>
              <a:t>To update the underlying packages or modules used for FIPS, you must use Node Image Upgrade.</a:t>
            </a:r>
          </a:p>
          <a:p>
            <a:pPr marL="171450" indent="-171450" algn="just">
              <a:buFont typeface="Arial" panose="020B0604020202020204" pitchFamily="34" charset="0"/>
              <a:buChar char="•"/>
            </a:pPr>
            <a:r>
              <a:rPr lang="en-US" dirty="0"/>
              <a:t>Container images on the FIPS nodes haven't been assessed for FIPS compliance.</a:t>
            </a:r>
          </a:p>
          <a:p>
            <a:pPr marL="171450" indent="-171450" algn="just">
              <a:buFont typeface="Arial" panose="020B0604020202020204" pitchFamily="34" charset="0"/>
              <a:buChar char="•"/>
            </a:pPr>
            <a:r>
              <a:rPr lang="en-US" dirty="0"/>
              <a:t>Mounting of a CIFS share fails because FIPS disables some authentication modules. </a:t>
            </a:r>
          </a:p>
          <a:p>
            <a:endParaRPr lang="en-US" dirty="0"/>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Azure Red Hat OpenShift Now Supports 250 Nodes</a:t>
            </a:r>
            <a:endParaRPr lang="en-US" sz="1000" dirty="0"/>
          </a:p>
          <a:p>
            <a:pPr algn="just"/>
            <a:r>
              <a:rPr lang="en-US" sz="1000" b="1" dirty="0"/>
              <a:t>Azure Red Hat OpenShift (ARO) </a:t>
            </a:r>
            <a:r>
              <a:rPr lang="en-US" sz="1000" dirty="0"/>
              <a:t>is a fully managed Red Hat OpenShift service on Azure. MS announced two significant enhancements to ARO's capabilities:</a:t>
            </a:r>
          </a:p>
          <a:p>
            <a:pPr marL="171450" indent="-171450" algn="just">
              <a:buFont typeface="Arial" panose="020B0604020202020204" pitchFamily="34" charset="0"/>
              <a:buChar char="•"/>
            </a:pPr>
            <a:r>
              <a:rPr lang="en-US" sz="1000" dirty="0"/>
              <a:t>The ability to configure </a:t>
            </a:r>
            <a:r>
              <a:rPr lang="en-US" sz="1000" b="1" dirty="0"/>
              <a:t>multiple IP addresses per cluster </a:t>
            </a:r>
            <a:r>
              <a:rPr lang="en-US" sz="1000" dirty="0"/>
              <a:t>load balancer is now generally available.</a:t>
            </a:r>
          </a:p>
          <a:p>
            <a:pPr marL="171450" indent="-171450" algn="just">
              <a:buFont typeface="Arial" panose="020B0604020202020204" pitchFamily="34" charset="0"/>
              <a:buChar char="•"/>
            </a:pPr>
            <a:r>
              <a:rPr lang="en-US" sz="1000" dirty="0"/>
              <a:t>ARO clusters can now scale up to </a:t>
            </a:r>
            <a:r>
              <a:rPr lang="en-US" sz="1000" b="1" dirty="0"/>
              <a:t>250</a:t>
            </a:r>
            <a:r>
              <a:rPr lang="en-US" sz="1000" dirty="0"/>
              <a:t> worker nodes.</a:t>
            </a:r>
          </a:p>
          <a:p>
            <a:pPr algn="just"/>
            <a:r>
              <a:rPr lang="en-US" sz="1000" dirty="0"/>
              <a:t>Previously, ARO clusters were limited to 62 worker nodes due to having only one IP (Internet Protocol) address associated with the cluster's load balancer. By enabling multiple IP addresses for the load balancer, MS has removed this bottleneck, offering organizations greater flexibility in expanding their deployments.</a:t>
            </a:r>
          </a:p>
          <a:p>
            <a:pPr algn="just"/>
            <a:r>
              <a:rPr lang="en-US" sz="1000" dirty="0"/>
              <a:t>These enhancements significantly improve the scalability and adaptability of ARO public clusters, empowering organizations to scale their infrastructure more effectively. Our goal is to support even larger clusters, providing robust solutions for enterprises with extensive computational requirements. In this blog post, we will delve into the specifics of deploying large ARO clusters, explore a real-world use case, and provide essential information to help you get started with this powerful new capability</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892334"/>
          </a:xfrm>
        </p:spPr>
        <p:txBody>
          <a:bodyPr/>
          <a:lstStyle/>
          <a:p>
            <a:pPr algn="just"/>
            <a:r>
              <a:rPr lang="en-US" dirty="0">
                <a:hlinkClick r:id="rId3"/>
              </a:rPr>
              <a:t>.NET 9 Preview 6 now available on App Service</a:t>
            </a:r>
            <a:endParaRPr lang="en-US" dirty="0"/>
          </a:p>
          <a:p>
            <a:pPr algn="just"/>
            <a:r>
              <a:rPr lang="en-US" dirty="0"/>
              <a:t>MS announced that </a:t>
            </a:r>
            <a:r>
              <a:rPr lang="en-US" b="1" dirty="0"/>
              <a:t>App Service now supports apps targeting .NET 9 Preview </a:t>
            </a:r>
            <a:r>
              <a:rPr lang="en-US" dirty="0"/>
              <a:t>6 across all public regions on Linux App Service Plans. Deployment is underway, and it will be available for Windows App Service plans soon</a:t>
            </a:r>
          </a:p>
        </p:txBody>
      </p:sp>
      <p:sp>
        <p:nvSpPr>
          <p:cNvPr id="3" name="TextBox 2">
            <a:extLst>
              <a:ext uri="{FF2B5EF4-FFF2-40B4-BE49-F238E27FC236}">
                <a16:creationId xmlns:a16="http://schemas.microsoft.com/office/drawing/2014/main" id="{8D4D8B3E-8DF8-A8D4-2537-4934F504D0DD}"/>
              </a:ext>
            </a:extLst>
          </p:cNvPr>
          <p:cNvSpPr txBox="1"/>
          <p:nvPr/>
        </p:nvSpPr>
        <p:spPr>
          <a:xfrm>
            <a:off x="280064" y="1666029"/>
            <a:ext cx="4018147" cy="2058769"/>
          </a:xfrm>
          <a:prstGeom prst="rect">
            <a:avLst/>
          </a:prstGeom>
          <a:noFill/>
        </p:spPr>
        <p:txBody>
          <a:bodyPr wrap="square">
            <a:spAutoFit/>
          </a:bodyPr>
          <a:lstStyle/>
          <a:p>
            <a:pPr algn="just"/>
            <a:r>
              <a:rPr lang="en-US" sz="1000" b="0" i="0" dirty="0">
                <a:solidFill>
                  <a:srgbClr val="333333"/>
                </a:solidFill>
                <a:effectLst/>
                <a:highlight>
                  <a:srgbClr val="FFFFFF"/>
                </a:highlight>
                <a:latin typeface="+mj-lt"/>
                <a:hlinkClick r:id="rId4"/>
              </a:rPr>
              <a:t>Announcing MQTT Support in Azure Web </a:t>
            </a:r>
            <a:r>
              <a:rPr lang="en-US" sz="1000" b="0" i="0" dirty="0" err="1">
                <a:solidFill>
                  <a:srgbClr val="333333"/>
                </a:solidFill>
                <a:effectLst/>
                <a:highlight>
                  <a:srgbClr val="FFFFFF"/>
                </a:highlight>
                <a:latin typeface="+mj-lt"/>
                <a:hlinkClick r:id="rId4"/>
              </a:rPr>
              <a:t>PubSub</a:t>
            </a:r>
            <a:r>
              <a:rPr lang="en-US" sz="1000" b="0" i="0" dirty="0">
                <a:solidFill>
                  <a:srgbClr val="333333"/>
                </a:solidFill>
                <a:effectLst/>
                <a:highlight>
                  <a:srgbClr val="FFFFFF"/>
                </a:highlight>
                <a:latin typeface="+mj-lt"/>
                <a:hlinkClick r:id="rId4"/>
              </a:rPr>
              <a:t> Service (public preview)</a:t>
            </a:r>
            <a:endParaRPr lang="en-US" sz="1000" b="0" i="0" dirty="0">
              <a:solidFill>
                <a:srgbClr val="333333"/>
              </a:solidFill>
              <a:effectLst/>
              <a:highlight>
                <a:srgbClr val="FFFFFF"/>
              </a:highlight>
              <a:latin typeface="+mj-lt"/>
            </a:endParaRPr>
          </a:p>
          <a:p>
            <a:pPr algn="just">
              <a:lnSpc>
                <a:spcPct val="110000"/>
              </a:lnSpc>
              <a:spcBef>
                <a:spcPts val="450"/>
              </a:spcBef>
              <a:tabLst>
                <a:tab pos="2438400" algn="l"/>
              </a:tabLst>
            </a:pPr>
            <a:r>
              <a:rPr lang="en-US" sz="1000" b="1" dirty="0">
                <a:latin typeface="+mj-lt"/>
                <a:ea typeface="Calibri" panose="020F0502020204030204" pitchFamily="34" charset="0"/>
                <a:cs typeface="Calibri" panose="020F0502020204030204" pitchFamily="34" charset="0"/>
              </a:rPr>
              <a:t>MQTT (Message Queuing Telemetry Transport) is a lightweight</a:t>
            </a:r>
            <a:r>
              <a:rPr lang="en-US" sz="1000" dirty="0">
                <a:latin typeface="+mj-lt"/>
                <a:ea typeface="Calibri" panose="020F0502020204030204" pitchFamily="34" charset="0"/>
                <a:cs typeface="Calibri" panose="020F0502020204030204" pitchFamily="34" charset="0"/>
              </a:rPr>
              <a:t>, pub/sub messaging protocol designed specifically for low-bandwidth, high-latency, or unreliable networks. It's an ideal choice for IoT (Internet of Things) devices and other scenarios where resources are limited. Development teams even build chat apps using MQTT protocol.  </a:t>
            </a:r>
          </a:p>
          <a:p>
            <a:pPr algn="just">
              <a:lnSpc>
                <a:spcPct val="110000"/>
              </a:lnSpc>
              <a:spcBef>
                <a:spcPts val="450"/>
              </a:spcBef>
              <a:tabLst>
                <a:tab pos="2438400" algn="l"/>
              </a:tabLst>
            </a:pPr>
            <a:r>
              <a:rPr lang="en-US" sz="1000" dirty="0">
                <a:latin typeface="+mj-lt"/>
                <a:ea typeface="Calibri" panose="020F0502020204030204" pitchFamily="34" charset="0"/>
                <a:cs typeface="Calibri" panose="020F0502020204030204" pitchFamily="34" charset="0"/>
              </a:rPr>
              <a:t>Now, with Azure Web </a:t>
            </a:r>
            <a:r>
              <a:rPr lang="en-US" sz="1000" dirty="0" err="1">
                <a:latin typeface="+mj-lt"/>
                <a:ea typeface="Calibri" panose="020F0502020204030204" pitchFamily="34" charset="0"/>
                <a:cs typeface="Calibri" panose="020F0502020204030204" pitchFamily="34" charset="0"/>
              </a:rPr>
              <a:t>PubSub’s</a:t>
            </a:r>
            <a:r>
              <a:rPr lang="en-US" sz="1000" dirty="0">
                <a:latin typeface="+mj-lt"/>
                <a:ea typeface="Calibri" panose="020F0502020204030204" pitchFamily="34" charset="0"/>
                <a:cs typeface="Calibri" panose="020F0502020204030204" pitchFamily="34" charset="0"/>
              </a:rPr>
              <a:t> support for </a:t>
            </a:r>
            <a:r>
              <a:rPr lang="en-US" sz="1000" b="1" dirty="0">
                <a:latin typeface="+mj-lt"/>
                <a:ea typeface="Calibri" panose="020F0502020204030204" pitchFamily="34" charset="0"/>
                <a:cs typeface="Calibri" panose="020F0502020204030204" pitchFamily="34" charset="0"/>
              </a:rPr>
              <a:t>MQTT, you can connect clients running on WebSocket protocol or MQTT (over WebSocket) without worrying about scalability. </a:t>
            </a:r>
            <a:r>
              <a:rPr lang="en-US" sz="1000" dirty="0">
                <a:latin typeface="+mj-lt"/>
                <a:ea typeface="Calibri" panose="020F0502020204030204" pitchFamily="34" charset="0"/>
                <a:cs typeface="Calibri" panose="020F0502020204030204" pitchFamily="34" charset="0"/>
              </a:rPr>
              <a:t>Better yet, these clients can cross-communicate with each other despite the different protocols used, making it an ideal architectural solution if an application has mixed clients. </a:t>
            </a:r>
          </a:p>
        </p:txBody>
      </p:sp>
      <p:pic>
        <p:nvPicPr>
          <p:cNvPr id="2050" name="Picture 2" descr="thumbnail image 1 of blog post titled &#10; &#10; &#10;  &#10; &#10; &#10; &#10;    &#10;  &#10;   &#10;    &#10;      &#10;       Announcing MQTT Support in Azure Web PubSub Service (public preview)&#10;       &#10;      &#10;     &#10;   &#10;  &#10; &#10;   &#10; &#10; &#10; &#10; &#10; &#10;">
            <a:extLst>
              <a:ext uri="{FF2B5EF4-FFF2-40B4-BE49-F238E27FC236}">
                <a16:creationId xmlns:a16="http://schemas.microsoft.com/office/drawing/2014/main" id="{5219F9C9-38CE-66CD-82EE-0086C03D71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5484" y="3724798"/>
            <a:ext cx="1948485" cy="114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pPr algn="just"/>
            <a:r>
              <a:rPr lang="en-US" sz="1050" dirty="0">
                <a:hlinkClick r:id="rId2"/>
              </a:rPr>
              <a:t>Announcing General Availability of Attach &amp; Detach of Virtual Machines on Virtual Machine Scale Sets</a:t>
            </a:r>
            <a:endParaRPr lang="en-US" sz="1050" dirty="0"/>
          </a:p>
          <a:p>
            <a:pPr algn="just"/>
            <a:r>
              <a:rPr lang="en-US" sz="1050" dirty="0"/>
              <a:t>Now you have the  ability to attach or detach </a:t>
            </a:r>
            <a:r>
              <a:rPr lang="en-US" sz="1050" b="1" dirty="0"/>
              <a:t>Virtual Machines (VMs) </a:t>
            </a:r>
            <a:r>
              <a:rPr lang="en-US" sz="1050" dirty="0"/>
              <a:t>to and from a </a:t>
            </a:r>
            <a:r>
              <a:rPr lang="en-US" sz="1050" b="1" dirty="0"/>
              <a:t>Virtual Machine Scale Set (VMSS) </a:t>
            </a:r>
            <a:r>
              <a:rPr lang="en-US" sz="1050" dirty="0"/>
              <a:t>with no downtime is Generally Available</a:t>
            </a:r>
          </a:p>
          <a:p>
            <a:pPr algn="just"/>
            <a:r>
              <a:rPr lang="en-US" sz="1050" dirty="0"/>
              <a:t>Note: This functionality is available for scale sets with Flexible Orchestration Mode with a Fault Domain Count of 1.</a:t>
            </a:r>
          </a:p>
          <a:p>
            <a:pPr algn="just"/>
            <a:r>
              <a:rPr lang="en-US" sz="1050" dirty="0"/>
              <a:t>It Provides:</a:t>
            </a:r>
          </a:p>
          <a:p>
            <a:pPr marL="171450" indent="-171450" algn="just">
              <a:buFont typeface="Arial" panose="020B0604020202020204" pitchFamily="34" charset="0"/>
              <a:buChar char="•"/>
            </a:pPr>
            <a:r>
              <a:rPr lang="en-US" sz="1050" dirty="0"/>
              <a:t>Easily scale</a:t>
            </a:r>
          </a:p>
          <a:p>
            <a:pPr marL="171450" indent="-171450" algn="just">
              <a:buFont typeface="Arial" panose="020B0604020202020204" pitchFamily="34" charset="0"/>
              <a:buChar char="•"/>
            </a:pPr>
            <a:r>
              <a:rPr lang="en-US" sz="1050" dirty="0"/>
              <a:t>No downtime</a:t>
            </a:r>
          </a:p>
          <a:p>
            <a:pPr marL="171450" indent="-171450" algn="just">
              <a:buFont typeface="Arial" panose="020B0604020202020204" pitchFamily="34" charset="0"/>
              <a:buChar char="•"/>
            </a:pPr>
            <a:r>
              <a:rPr lang="en-US" sz="1050" dirty="0"/>
              <a:t>Isolated troubleshooting</a:t>
            </a:r>
          </a:p>
          <a:p>
            <a:pPr marL="171450" indent="-171450" algn="just">
              <a:buFont typeface="Arial" panose="020B0604020202020204" pitchFamily="34" charset="0"/>
              <a:buChar char="•"/>
            </a:pPr>
            <a:r>
              <a:rPr lang="en-US" sz="1050" dirty="0"/>
              <a:t>Easily move VMs</a:t>
            </a:r>
          </a:p>
          <a:p>
            <a:endParaRPr lang="en-US" sz="1000" dirty="0"/>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Public Preview: Instance Mix on Virtual Machine Scale Sets</a:t>
            </a:r>
            <a:endParaRPr lang="en-US" dirty="0"/>
          </a:p>
          <a:p>
            <a:pPr algn="just"/>
            <a:r>
              <a:rPr lang="en-US" dirty="0"/>
              <a:t>MS announced the public preview of </a:t>
            </a:r>
            <a:r>
              <a:rPr lang="en-US" b="1" dirty="0"/>
              <a:t>Instance Mix</a:t>
            </a:r>
            <a:r>
              <a:rPr lang="en-US" dirty="0"/>
              <a:t>, a new feature designed to optimize Virtual Machine Scale Set (VMSS) deployments. Instance Mix allows to specify </a:t>
            </a:r>
            <a:r>
              <a:rPr lang="en-US" b="1" dirty="0"/>
              <a:t>multiple VM sizes within a single Virtual Machine Scale Set (VMSS</a:t>
            </a:r>
            <a:r>
              <a:rPr lang="en-US" dirty="0"/>
              <a:t>), providing greater flexibility and cost efficiency. To further optimize deployments, Instance Mix allows you to specify an allocation strategy to optimize price or capacity.</a:t>
            </a:r>
          </a:p>
          <a:p>
            <a:pPr algn="just"/>
            <a:r>
              <a:rPr lang="en-US" dirty="0"/>
              <a:t>Key Features</a:t>
            </a:r>
          </a:p>
          <a:p>
            <a:pPr marL="171450" indent="-171450" algn="just">
              <a:buFont typeface="Arial" panose="020B0604020202020204" pitchFamily="34" charset="0"/>
              <a:buChar char="•"/>
            </a:pPr>
            <a:r>
              <a:rPr lang="en-US" dirty="0"/>
              <a:t>Flexible VM Combinations: Mix and match various VM sizes within a single VMSS to better align with your workload requirements.</a:t>
            </a:r>
          </a:p>
          <a:p>
            <a:pPr marL="171450" indent="-171450" algn="just">
              <a:buFont typeface="Arial" panose="020B0604020202020204" pitchFamily="34" charset="0"/>
              <a:buChar char="•"/>
            </a:pPr>
            <a:r>
              <a:rPr lang="en-US" dirty="0"/>
              <a:t>Cost Optimization: Achieve cost savings by utilizing smaller VMs for less demanding tasks while reserving larger VMs for more intensive processes. Further, utilize the </a:t>
            </a:r>
            <a:r>
              <a:rPr lang="en-US" dirty="0" err="1"/>
              <a:t>lowestPrice</a:t>
            </a:r>
            <a:r>
              <a:rPr lang="en-US" dirty="0"/>
              <a:t> allocation strategy to let </a:t>
            </a:r>
          </a:p>
          <a:p>
            <a:pPr marL="171450" indent="-171450" algn="just">
              <a:buFont typeface="Arial" panose="020B0604020202020204" pitchFamily="34" charset="0"/>
              <a:buChar char="•"/>
            </a:pPr>
            <a:r>
              <a:rPr lang="en-US" dirty="0"/>
              <a:t>Simplified Management: Manage a diverse set of VMs under one VMSS, reducing the complexity of handling multiple scale sets.</a:t>
            </a:r>
          </a:p>
          <a:p>
            <a:pPr marL="171450" indent="-171450" algn="just">
              <a:buFont typeface="Arial" panose="020B0604020202020204" pitchFamily="34" charset="0"/>
              <a:buChar char="•"/>
            </a:pPr>
            <a:r>
              <a:rPr lang="en-US" dirty="0"/>
              <a:t>Enhanced Performance: Optimize performance by allocating the right VM size to the right task, ensuring efficient resource utilization.</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a:xfrm>
            <a:off x="342900" y="855081"/>
            <a:ext cx="3955312" cy="3578374"/>
          </a:xfrm>
        </p:spPr>
        <p:txBody>
          <a:bodyPr/>
          <a:lstStyle/>
          <a:p>
            <a:pPr algn="just"/>
            <a:r>
              <a:rPr lang="en-US" dirty="0">
                <a:hlinkClick r:id="rId2"/>
              </a:rPr>
              <a:t>Public Preview: Customer Managed Planned Failover for Azure Storage</a:t>
            </a:r>
            <a:endParaRPr lang="en-US" dirty="0"/>
          </a:p>
          <a:p>
            <a:pPr algn="just"/>
            <a:r>
              <a:rPr lang="en-US" dirty="0"/>
              <a:t>Planned Failover provides the ability to swap your geo primary and secondary regions while the storage service endpoints are still healthy. As a result, a user can now failover their storage account while keeping geo-redundancy and with no data loss or additional cost. Users will no longer need to reconfigure geo-redundant storage (GRS) after their planned failover operation which will save them both time and cost. Once the planned failover operation is completed all new writes will be made to your original secondary region, which will now be your primary region.</a:t>
            </a:r>
          </a:p>
          <a:p>
            <a:pPr algn="just"/>
            <a:r>
              <a:rPr lang="en-US" dirty="0"/>
              <a:t>There are multiple scenarios where Planned Failover can be utilized including:</a:t>
            </a:r>
          </a:p>
          <a:p>
            <a:pPr marL="171450" indent="-171450" algn="just">
              <a:buFont typeface="Arial" panose="020B0604020202020204" pitchFamily="34" charset="0"/>
              <a:buChar char="•"/>
            </a:pPr>
            <a:r>
              <a:rPr lang="en-US" dirty="0"/>
              <a:t>Planned disaster recovery testing drills to validate business continuity and disaster recovery.</a:t>
            </a:r>
          </a:p>
          <a:p>
            <a:pPr marL="171450" indent="-171450" algn="just">
              <a:buFont typeface="Arial" panose="020B0604020202020204" pitchFamily="34" charset="0"/>
              <a:buChar char="•"/>
            </a:pPr>
            <a:r>
              <a:rPr lang="en-US" dirty="0"/>
              <a:t>Recovering from a partial outage that occurs in the primary region where storage is not impacted. </a:t>
            </a:r>
          </a:p>
          <a:p>
            <a:pPr marL="171450" indent="-171450" algn="just">
              <a:buFont typeface="Arial" panose="020B0604020202020204" pitchFamily="34" charset="0"/>
              <a:buChar char="•"/>
            </a:pPr>
            <a:r>
              <a:rPr lang="en-US" dirty="0"/>
              <a:t>A proactive solution in preparation of large-scale disasters that may impact a region. </a:t>
            </a:r>
          </a:p>
        </p:txBody>
      </p:sp>
      <p:graphicFrame>
        <p:nvGraphicFramePr>
          <p:cNvPr id="2" name="Table 1">
            <a:extLst>
              <a:ext uri="{FF2B5EF4-FFF2-40B4-BE49-F238E27FC236}">
                <a16:creationId xmlns:a16="http://schemas.microsoft.com/office/drawing/2014/main" id="{C87D5C06-D1F8-4092-B219-6AD5C7DEA37A}"/>
              </a:ext>
            </a:extLst>
          </p:cNvPr>
          <p:cNvGraphicFramePr>
            <a:graphicFrameLocks noGrp="1"/>
          </p:cNvGraphicFramePr>
          <p:nvPr/>
        </p:nvGraphicFramePr>
        <p:xfrm>
          <a:off x="4683201" y="487893"/>
          <a:ext cx="3815041" cy="4312750"/>
        </p:xfrm>
        <a:graphic>
          <a:graphicData uri="http://schemas.openxmlformats.org/drawingml/2006/table">
            <a:tbl>
              <a:tblPr/>
              <a:tblGrid>
                <a:gridCol w="1883143">
                  <a:extLst>
                    <a:ext uri="{9D8B030D-6E8A-4147-A177-3AD203B41FA5}">
                      <a16:colId xmlns:a16="http://schemas.microsoft.com/office/drawing/2014/main" val="993509148"/>
                    </a:ext>
                  </a:extLst>
                </a:gridCol>
                <a:gridCol w="1931898">
                  <a:extLst>
                    <a:ext uri="{9D8B030D-6E8A-4147-A177-3AD203B41FA5}">
                      <a16:colId xmlns:a16="http://schemas.microsoft.com/office/drawing/2014/main" val="678748080"/>
                    </a:ext>
                  </a:extLst>
                </a:gridCol>
              </a:tblGrid>
              <a:tr h="253524">
                <a:tc>
                  <a:txBody>
                    <a:bodyPr/>
                    <a:lstStyle/>
                    <a:p>
                      <a:pPr latinLnBrk="0"/>
                      <a:r>
                        <a:rPr lang="en-US" sz="900" b="1">
                          <a:effectLst/>
                          <a:latin typeface="SegoeUI"/>
                        </a:rPr>
                        <a:t>Unplanned Failover</a:t>
                      </a:r>
                      <a:endParaRPr lang="en-US" sz="900">
                        <a:effectLst/>
                        <a:latin typeface="SegoeUI"/>
                      </a:endParaRP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900" b="1">
                          <a:effectLst/>
                          <a:latin typeface="SegoeUI"/>
                        </a:rPr>
                        <a:t>Planned Failover</a:t>
                      </a:r>
                      <a:endParaRPr lang="en-US" sz="900">
                        <a:effectLst/>
                        <a:latin typeface="SegoeUI"/>
                      </a:endParaRP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494679395"/>
                  </a:ext>
                </a:extLst>
              </a:tr>
              <a:tr h="911710">
                <a:tc>
                  <a:txBody>
                    <a:bodyPr/>
                    <a:lstStyle/>
                    <a:p>
                      <a:pPr latinLnBrk="0"/>
                      <a:r>
                        <a:rPr lang="en-US" sz="900">
                          <a:effectLst/>
                          <a:latin typeface="SegoeUI"/>
                        </a:rPr>
                        <a:t>After an unplanned failover the storage account is converted to </a:t>
                      </a:r>
                      <a:r>
                        <a:rPr lang="en-US" sz="900" b="1">
                          <a:effectLst/>
                          <a:latin typeface="SegoeUI"/>
                        </a:rPr>
                        <a:t>Locally Redundant Storage</a:t>
                      </a:r>
                      <a:r>
                        <a:rPr lang="en-US" sz="900">
                          <a:effectLst/>
                          <a:latin typeface="SegoeUI"/>
                        </a:rPr>
                        <a:t> </a:t>
                      </a:r>
                      <a:r>
                        <a:rPr lang="en-US" sz="900" b="1">
                          <a:effectLst/>
                          <a:latin typeface="SegoeUI"/>
                        </a:rPr>
                        <a:t>(LRS)</a:t>
                      </a:r>
                      <a:r>
                        <a:rPr lang="en-US" sz="900">
                          <a:effectLst/>
                          <a:latin typeface="SegoeUI"/>
                        </a:rPr>
                        <a:t> and the secondary region becomes the new primary region.</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900">
                          <a:effectLst/>
                          <a:latin typeface="SegoeUI"/>
                        </a:rPr>
                        <a:t>After a planned failover the storage account remains </a:t>
                      </a:r>
                      <a:r>
                        <a:rPr lang="en-US" sz="900" b="1">
                          <a:effectLst/>
                          <a:latin typeface="SegoeUI"/>
                        </a:rPr>
                        <a:t>Geo Redundant Storage (GRS) </a:t>
                      </a:r>
                      <a:r>
                        <a:rPr lang="en-US" sz="900">
                          <a:effectLst/>
                          <a:latin typeface="SegoeUI"/>
                        </a:rPr>
                        <a:t>while the secondary region becomes the new primary region, and the primary region becomes the new secondary region.</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846374708"/>
                  </a:ext>
                </a:extLst>
              </a:tr>
              <a:tr h="1306621">
                <a:tc>
                  <a:txBody>
                    <a:bodyPr/>
                    <a:lstStyle/>
                    <a:p>
                      <a:pPr latinLnBrk="0"/>
                      <a:r>
                        <a:rPr lang="en-US" sz="900" dirty="0">
                          <a:effectLst/>
                          <a:latin typeface="SegoeUI"/>
                        </a:rPr>
                        <a:t>Once an unplanned failover is initiated the operation begins immediately. Writes that were pending replication to the secondary region (made after the Last Sync Time) will potentially be lost. Users can utilize their Last Sync Time to determine the recovery point of their storage account.</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900">
                          <a:effectLst/>
                          <a:latin typeface="SegoeUI"/>
                        </a:rPr>
                        <a:t>Once a planned failover is initiated the first step is replicating pending writes (writes made after the Last Sync Time) to the secondary region. As a result, the</a:t>
                      </a:r>
                    </a:p>
                    <a:p>
                      <a:pPr latinLnBrk="0"/>
                      <a:r>
                        <a:rPr lang="en-US" sz="900">
                          <a:effectLst/>
                          <a:latin typeface="SegoeUI"/>
                        </a:rPr>
                        <a:t>Last Sync Time is caught up and there should be no data loss.</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69654475"/>
                  </a:ext>
                </a:extLst>
              </a:tr>
              <a:tr h="516798">
                <a:tc>
                  <a:txBody>
                    <a:bodyPr/>
                    <a:lstStyle/>
                    <a:p>
                      <a:pPr latinLnBrk="0"/>
                      <a:r>
                        <a:rPr lang="en-US" sz="900">
                          <a:effectLst/>
                          <a:latin typeface="SegoeUI"/>
                        </a:rPr>
                        <a:t>Primary use case: a storage related outage in the primary region.</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900">
                          <a:effectLst/>
                          <a:latin typeface="SegoeUI"/>
                        </a:rPr>
                        <a:t>Primary use case: to test the Failover workflow or a non-storage related outage in the primary region.</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930613360"/>
                  </a:ext>
                </a:extLst>
              </a:tr>
              <a:tr h="780072">
                <a:tc>
                  <a:txBody>
                    <a:bodyPr/>
                    <a:lstStyle/>
                    <a:p>
                      <a:pPr latinLnBrk="0"/>
                      <a:r>
                        <a:rPr lang="en-US" sz="900">
                          <a:effectLst/>
                          <a:latin typeface="SegoeUI"/>
                        </a:rPr>
                        <a:t>Can be used when the primary storage endpoint becomes unavailable (there is a storage related outage on the primary region).</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900" dirty="0">
                          <a:effectLst/>
                          <a:latin typeface="SegoeUI"/>
                        </a:rPr>
                        <a:t>Works while the primary and secondary storage endpoints are available.</a:t>
                      </a:r>
                    </a:p>
                  </a:txBody>
                  <a:tcPr marL="60943" marR="60943" marT="60943" marB="60943"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80027759"/>
                  </a:ext>
                </a:extLst>
              </a:tr>
            </a:tbl>
          </a:graphicData>
        </a:graphic>
      </p:graphicFrame>
    </p:spTree>
    <p:extLst>
      <p:ext uri="{BB962C8B-B14F-4D97-AF65-F5344CB8AC3E}">
        <p14:creationId xmlns:p14="http://schemas.microsoft.com/office/powerpoint/2010/main" val="129687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NetApp Files storage with cool access for all service levels</a:t>
            </a:r>
            <a:endParaRPr lang="en-US" dirty="0"/>
          </a:p>
          <a:p>
            <a:pPr algn="just"/>
            <a:r>
              <a:rPr lang="en-US" dirty="0"/>
              <a:t>With the general availability of cool access feature, standard service level capacity pools in addition to volumes created in premium and ultra service level capacity pools can </a:t>
            </a:r>
            <a:r>
              <a:rPr lang="en-US" b="1" dirty="0"/>
              <a:t>transparently store data more cost-effectively </a:t>
            </a:r>
            <a:r>
              <a:rPr lang="en-US" dirty="0"/>
              <a:t>on </a:t>
            </a:r>
            <a:r>
              <a:rPr lang="en-US" b="1" dirty="0"/>
              <a:t>Azure storage accounts </a:t>
            </a:r>
            <a:r>
              <a:rPr lang="en-US" dirty="0"/>
              <a:t>based on their access pattern.</a:t>
            </a:r>
          </a:p>
          <a:p>
            <a:pPr algn="just"/>
            <a:r>
              <a:rPr lang="en-US" dirty="0"/>
              <a:t>The cool access feature provides the ability to configure a capacity pool with cool access, </a:t>
            </a:r>
            <a:r>
              <a:rPr lang="en-US" b="1" dirty="0"/>
              <a:t>that moves cold (infrequently accessed) data transparently to Azure storage account </a:t>
            </a:r>
            <a:r>
              <a:rPr lang="en-US" dirty="0"/>
              <a:t>to help reduce the total cost of storage. There will be a difference in data access latency as data blocks might be tiered to Azure storage account. The cool access feature provides options for the “coolness period” to optimize the days in which infrequently accessed data moves to cool tier and network transfer cost, based on your workload and read/write patterns. The ‘coolness period” feature is provided at the volume level.</a:t>
            </a:r>
          </a:p>
          <a:p>
            <a:pPr algn="just"/>
            <a:r>
              <a:rPr lang="en-US" dirty="0"/>
              <a:t>In a cross-region or cross-zone replication setting, cool access can now be configured for destination only volumes as well to ensure data protection. This provides you with cost savings without any latency impact on source volumes.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342900" y="855080"/>
            <a:ext cx="4229100" cy="1675602"/>
          </a:xfrm>
        </p:spPr>
        <p:txBody>
          <a:bodyPr/>
          <a:lstStyle/>
          <a:p>
            <a:pPr algn="just"/>
            <a:r>
              <a:rPr lang="en-US" sz="1000" dirty="0">
                <a:hlinkClick r:id="rId2"/>
              </a:rPr>
              <a:t>Generally Available: Dev Containers templates for Azure SQL Database</a:t>
            </a:r>
            <a:endParaRPr lang="en-US" sz="1000" dirty="0"/>
          </a:p>
          <a:p>
            <a:pPr algn="just"/>
            <a:r>
              <a:rPr lang="en-US" sz="1000" dirty="0"/>
              <a:t>These templates provide a </a:t>
            </a:r>
            <a:r>
              <a:rPr lang="en-US" sz="1000" b="1" dirty="0"/>
              <a:t>streamlined and efficient way to set </a:t>
            </a:r>
            <a:r>
              <a:rPr lang="en-US" sz="1000" dirty="0"/>
              <a:t>up development environments with all necessary tools and dependencies pre-configured.</a:t>
            </a:r>
          </a:p>
          <a:p>
            <a:pPr algn="just"/>
            <a:r>
              <a:rPr lang="en-US" sz="1000" dirty="0"/>
              <a:t>Available for </a:t>
            </a:r>
            <a:r>
              <a:rPr lang="en-US" sz="1000" b="1" dirty="0"/>
              <a:t>.NET Aspire, .NET 8, Node.js, and Python</a:t>
            </a:r>
            <a:r>
              <a:rPr lang="en-US" sz="1000" dirty="0"/>
              <a:t>, allow seamlessly integrate Azure SQL Database into development workflow, ensuring a consistent and productive experience.</a:t>
            </a:r>
          </a:p>
          <a:p>
            <a:pPr algn="just"/>
            <a:r>
              <a:rPr lang="en-US" sz="1000" dirty="0"/>
              <a:t>Adopting dev containers offers several advantages: efficient local development, cost-efficiency, faster time-to-market, and alignment with cloud-native trends.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pic>
        <p:nvPicPr>
          <p:cNvPr id="3074" name="Picture 2" descr="Image dev containers azuresql">
            <a:extLst>
              <a:ext uri="{FF2B5EF4-FFF2-40B4-BE49-F238E27FC236}">
                <a16:creationId xmlns:a16="http://schemas.microsoft.com/office/drawing/2014/main" id="{5FC45D12-1AEF-AD58-8C1E-F947727C0E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076" y="2900606"/>
            <a:ext cx="3381005" cy="119567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39F7697B-35B2-F649-FB50-A1DE2999756C}"/>
              </a:ext>
            </a:extLst>
          </p:cNvPr>
          <p:cNvSpPr txBox="1">
            <a:spLocks/>
          </p:cNvSpPr>
          <p:nvPr/>
        </p:nvSpPr>
        <p:spPr>
          <a:xfrm>
            <a:off x="4635597" y="855080"/>
            <a:ext cx="4229100" cy="248068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a:t>Preconfigured environments: These come with all necessary tools and dependencies.</a:t>
            </a:r>
          </a:p>
          <a:p>
            <a:pPr marL="171450" indent="-171450" algn="just">
              <a:buFont typeface="Arial" panose="020B0604020202020204" pitchFamily="34" charset="0"/>
              <a:buChar char="•"/>
            </a:pPr>
            <a:r>
              <a:rPr lang="en-US" sz="1000" dirty="0"/>
              <a:t>Consistency: Maintain uniformity across different development setups.</a:t>
            </a:r>
          </a:p>
          <a:p>
            <a:pPr marL="171450" indent="-171450" algn="just">
              <a:buFont typeface="Arial" panose="020B0604020202020204" pitchFamily="34" charset="0"/>
              <a:buChar char="•"/>
            </a:pPr>
            <a:r>
              <a:rPr lang="en-US" sz="1000" dirty="0"/>
              <a:t>Simplified setup: Reduce time spent on configuration.</a:t>
            </a:r>
          </a:p>
          <a:p>
            <a:pPr marL="171450" indent="-171450" algn="just">
              <a:buFont typeface="Arial" panose="020B0604020202020204" pitchFamily="34" charset="0"/>
              <a:buChar char="•"/>
            </a:pPr>
            <a:r>
              <a:rPr lang="en-US" sz="1000" dirty="0"/>
              <a:t>Enhanced collaboration: Improve teamwork within development teams.</a:t>
            </a:r>
          </a:p>
          <a:p>
            <a:pPr marL="171450" indent="-171450" algn="just">
              <a:buFont typeface="Arial" panose="020B0604020202020204" pitchFamily="34" charset="0"/>
              <a:buChar char="•"/>
            </a:pPr>
            <a:r>
              <a:rPr lang="en-US" sz="1000" dirty="0"/>
              <a:t>Seamless transition to Azure: Leverage the scalability and reliability of Azure SQL Database for production deployments.</a:t>
            </a:r>
          </a:p>
          <a:p>
            <a:pPr marL="171450" indent="-171450" algn="just">
              <a:buFont typeface="Arial" panose="020B0604020202020204" pitchFamily="34" charset="0"/>
              <a:buChar char="•"/>
            </a:pPr>
            <a:r>
              <a:rPr lang="en-US" sz="1000" dirty="0"/>
              <a:t>Accelerated time-to-market: Streamline development workflows and integrate seamlessly with existing toolsets, giving businesses a competitive edge.</a:t>
            </a:r>
          </a:p>
          <a:p>
            <a:pPr marL="171450" indent="-171450" algn="just">
              <a:buFont typeface="Arial" panose="020B0604020202020204" pitchFamily="34" charset="0"/>
              <a:buChar char="•"/>
            </a:pPr>
            <a:r>
              <a:rPr lang="en-US" sz="1000" dirty="0"/>
              <a:t>Cost-efficient development: Reduce dependencies on cloud resources during the development and testing phases.</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1716670"/>
          </a:xfrm>
        </p:spPr>
        <p:txBody>
          <a:bodyPr/>
          <a:lstStyle/>
          <a:p>
            <a:pPr algn="just"/>
            <a:r>
              <a:rPr lang="en-US" dirty="0">
                <a:hlinkClick r:id="rId2"/>
              </a:rPr>
              <a:t>Generally Available: Enforce passwordless authentication with Azure Cache for Redis</a:t>
            </a:r>
            <a:endParaRPr lang="en-US" dirty="0"/>
          </a:p>
          <a:p>
            <a:pPr algn="just"/>
            <a:r>
              <a:rPr lang="en-US" dirty="0"/>
              <a:t>For Azure Cache for Redis caches in the Basic, Standard and Premium tiers, it is now possible to disable access key-based authentication and use only </a:t>
            </a:r>
            <a:r>
              <a:rPr lang="en-US" b="1" dirty="0"/>
              <a:t>Microsoft Entra ID managed identities and service principals. </a:t>
            </a:r>
            <a:r>
              <a:rPr lang="en-US" dirty="0"/>
              <a:t>Using Microsoft Entra ID and disabling access keys helps provide a higher level of security in authentication and authorization scenarios. This capability helps prevent unsafe sharing and storage of access keys and other potential security incidents that can lead to unauthorized access of your caches.</a:t>
            </a:r>
          </a:p>
          <a:p>
            <a:pPr algn="just"/>
            <a:endParaRPr lang="en-US" dirty="0"/>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40246"/>
          </a:xfrm>
        </p:spPr>
        <p:txBody>
          <a:bodyPr/>
          <a:lstStyle/>
          <a:p>
            <a:pPr algn="just"/>
            <a:r>
              <a:rPr lang="en-US" dirty="0">
                <a:hlinkClick r:id="rId2"/>
              </a:rPr>
              <a:t>Generally Available: Azure Sphere (Integrated) announces Locate Device feature</a:t>
            </a:r>
            <a:endParaRPr lang="en-US" dirty="0"/>
          </a:p>
          <a:p>
            <a:pPr algn="just"/>
            <a:r>
              <a:rPr lang="en-US" b="1" dirty="0"/>
              <a:t>Azure Sphere (Integrated) users can </a:t>
            </a:r>
            <a:r>
              <a:rPr lang="en-US" dirty="0"/>
              <a:t>now search for a specific </a:t>
            </a:r>
            <a:r>
              <a:rPr lang="en-US" b="1" dirty="0"/>
              <a:t>device ID using the locate device feature</a:t>
            </a:r>
            <a:r>
              <a:rPr lang="en-US" dirty="0"/>
              <a:t> in the Azure portal. If the device is claimed to an Azure Sphere catalog that the user has privileges for, the search displays links to the catalog and the device, as well as to the product and device group to which the device is assigned. For security purposes, if the device has not yet been claimed, or if it is claimed to an Azure Sphere catalog for which the user does not have access privileges, the search returns a no device found.</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141280"/>
          </a:xfrm>
        </p:spPr>
        <p:txBody>
          <a:bodyPr/>
          <a:lstStyle/>
          <a:p>
            <a:r>
              <a:rPr lang="en-US" sz="1000" dirty="0">
                <a:hlinkClick r:id="rId2"/>
              </a:rPr>
              <a:t>Generally Available: Terraform support for geo-restore in Azure Database for PostgreSQL - Flexible Server</a:t>
            </a:r>
            <a:endParaRPr lang="en-US" sz="1000" dirty="0"/>
          </a:p>
          <a:p>
            <a:r>
              <a:rPr lang="en-US" sz="1000" dirty="0"/>
              <a:t>It is now possible to use Terraform to perform geo-restore for </a:t>
            </a:r>
            <a:r>
              <a:rPr lang="en-US" sz="1000" b="1" dirty="0"/>
              <a:t>Azure Database for PostgreSQL - Flexible Server data</a:t>
            </a:r>
            <a:r>
              <a:rPr lang="en-US" sz="1000" dirty="0"/>
              <a:t>. This capability enables to integrate geo-restore activities into continuous integration (CI) and continuous delivery (CD) pipelines, automating the deployment and management of database instances.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945520"/>
          </a:xfrm>
        </p:spPr>
        <p:txBody>
          <a:bodyPr/>
          <a:lstStyle/>
          <a:p>
            <a:pPr algn="just"/>
            <a:r>
              <a:rPr lang="en-US" dirty="0">
                <a:hlinkClick r:id="rId3"/>
              </a:rPr>
              <a:t>Generally Available: Azure Chaos Studio supports a new Network Isolation fault for virtual machines</a:t>
            </a:r>
            <a:endParaRPr lang="en-US" dirty="0"/>
          </a:p>
          <a:p>
            <a:pPr algn="just"/>
            <a:r>
              <a:rPr lang="en-US" dirty="0"/>
              <a:t>Azure Chaos Studio now supports a new agent-based fault action for Windows and Linux virtual machines and virtual machine scale sets.</a:t>
            </a:r>
          </a:p>
          <a:p>
            <a:pPr algn="just"/>
            <a:r>
              <a:rPr lang="en-US" b="1" dirty="0"/>
              <a:t>Network Isolation</a:t>
            </a:r>
            <a:r>
              <a:rPr lang="en-US" dirty="0"/>
              <a:t>: this new agent-based fault allows to isolate an Azure virtual machine from network connections by dropping all packets (subject to certain environment limitations) for the specified duration as part of a Chaos Experiment. This can help test applications inside virtual machines and their resilience to losing network traffic.</a:t>
            </a:r>
          </a:p>
          <a:p>
            <a:pPr algn="just"/>
            <a:r>
              <a:rPr lang="en-US" dirty="0"/>
              <a:t>This new fault can be used in Azure Chaos Studio by deploying templates, using the REST API, or designing experiments in the Azure portal. </a:t>
            </a:r>
          </a:p>
          <a:p>
            <a:pPr marL="171450" indent="-171450" algn="just">
              <a:buFont typeface="Arial" panose="020B0604020202020204" pitchFamily="34" charset="0"/>
              <a:buChar char="•"/>
            </a:pPr>
            <a:r>
              <a:rPr lang="en-US" dirty="0"/>
              <a:t>The agent-based network faults currently </a:t>
            </a:r>
            <a:r>
              <a:rPr lang="en-US" b="1" dirty="0"/>
              <a:t>only support IPv4 </a:t>
            </a:r>
            <a:r>
              <a:rPr lang="en-US" dirty="0"/>
              <a:t>addresses.</a:t>
            </a:r>
          </a:p>
          <a:p>
            <a:pPr marL="171450" indent="-171450" algn="just">
              <a:buFont typeface="Arial" panose="020B0604020202020204" pitchFamily="34" charset="0"/>
              <a:buChar char="•"/>
            </a:pPr>
            <a:r>
              <a:rPr lang="en-US" dirty="0"/>
              <a:t>When running on Windows, the network packet </a:t>
            </a:r>
            <a:r>
              <a:rPr lang="en-US" b="1" dirty="0"/>
              <a:t>loss fault currently only works with TCP or UDP packets.</a:t>
            </a:r>
          </a:p>
          <a:p>
            <a:pPr marL="171450" indent="-171450" algn="just">
              <a:buFont typeface="Arial" panose="020B0604020202020204" pitchFamily="34" charset="0"/>
              <a:buChar char="•"/>
            </a:pPr>
            <a:r>
              <a:rPr lang="en-US" dirty="0"/>
              <a:t>When running on </a:t>
            </a:r>
            <a:r>
              <a:rPr lang="en-US" b="1" dirty="0"/>
              <a:t>Linux</a:t>
            </a:r>
            <a:r>
              <a:rPr lang="en-US" dirty="0"/>
              <a:t>, this fault can only affect </a:t>
            </a:r>
            <a:r>
              <a:rPr lang="en-US" b="1" dirty="0"/>
              <a:t>outbound traffic</a:t>
            </a:r>
            <a:r>
              <a:rPr lang="en-US" dirty="0"/>
              <a:t>, not inbound traffic. The fault can affect both inbound and outbound traffic on </a:t>
            </a:r>
            <a:r>
              <a:rPr lang="en-US" b="1" dirty="0"/>
              <a:t>Windows</a:t>
            </a:r>
            <a:r>
              <a:rPr lang="en-US" dirty="0"/>
              <a:t> environments (via the </a:t>
            </a:r>
            <a:r>
              <a:rPr lang="en-US" dirty="0" err="1"/>
              <a:t>inboundDestinationFilters</a:t>
            </a:r>
            <a:r>
              <a:rPr lang="en-US" dirty="0"/>
              <a:t> and </a:t>
            </a:r>
            <a:r>
              <a:rPr lang="en-US" dirty="0" err="1"/>
              <a:t>destinationFilters</a:t>
            </a:r>
            <a:r>
              <a:rPr lang="en-US" dirty="0"/>
              <a:t> parameters).</a:t>
            </a:r>
          </a:p>
          <a:p>
            <a:pPr marL="171450" indent="-171450" algn="just">
              <a:buFont typeface="Arial" panose="020B0604020202020204" pitchFamily="34" charset="0"/>
              <a:buChar char="•"/>
            </a:pPr>
            <a:r>
              <a:rPr lang="en-US" dirty="0"/>
              <a:t>This fault currently only </a:t>
            </a:r>
            <a:r>
              <a:rPr lang="en-US" b="1" dirty="0"/>
              <a:t>affects new connections</a:t>
            </a:r>
            <a:r>
              <a:rPr lang="en-US" dirty="0"/>
              <a:t>. Existing active connections are unaffected. You can restart the service or process to force connections to break.</a:t>
            </a:r>
          </a:p>
        </p:txBody>
      </p:sp>
      <p:sp>
        <p:nvSpPr>
          <p:cNvPr id="2" name="Text Placeholder 11">
            <a:extLst>
              <a:ext uri="{FF2B5EF4-FFF2-40B4-BE49-F238E27FC236}">
                <a16:creationId xmlns:a16="http://schemas.microsoft.com/office/drawing/2014/main" id="{07EF0C9A-B7EB-A531-280A-9EA3D2785ACD}"/>
              </a:ext>
            </a:extLst>
          </p:cNvPr>
          <p:cNvSpPr txBox="1">
            <a:spLocks/>
          </p:cNvSpPr>
          <p:nvPr/>
        </p:nvSpPr>
        <p:spPr>
          <a:xfrm>
            <a:off x="4433776" y="2051940"/>
            <a:ext cx="4365038" cy="141416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Public Preview: Private registry support in Azure Deployment Environments</a:t>
            </a:r>
            <a:endParaRPr lang="en-US" sz="1000" dirty="0"/>
          </a:p>
          <a:p>
            <a:pPr algn="just"/>
            <a:r>
              <a:rPr lang="en-US" sz="1000" dirty="0"/>
              <a:t>Private registry support for the extensibility model in Azure Deployment Environments allows platform engineers and development teams to use private Azure Container Registry (ACR) to host and reference container images that define their deployment patterns.</a:t>
            </a:r>
          </a:p>
          <a:p>
            <a:pPr algn="just"/>
            <a:r>
              <a:rPr lang="en-US" sz="1000" dirty="0"/>
              <a:t>Private ACR support in Azure Deployment Environments enables to further secure customized project-specific templates. </a:t>
            </a:r>
          </a:p>
        </p:txBody>
      </p:sp>
      <p:pic>
        <p:nvPicPr>
          <p:cNvPr id="5" name="Picture 4">
            <a:extLst>
              <a:ext uri="{FF2B5EF4-FFF2-40B4-BE49-F238E27FC236}">
                <a16:creationId xmlns:a16="http://schemas.microsoft.com/office/drawing/2014/main" id="{0E4CC6CA-6FA8-58C6-B97C-B64F267314CB}"/>
              </a:ext>
            </a:extLst>
          </p:cNvPr>
          <p:cNvPicPr>
            <a:picLocks noChangeAspect="1"/>
          </p:cNvPicPr>
          <p:nvPr/>
        </p:nvPicPr>
        <p:blipFill>
          <a:blip r:embed="rId5"/>
          <a:stretch>
            <a:fillRect/>
          </a:stretch>
        </p:blipFill>
        <p:spPr>
          <a:xfrm>
            <a:off x="4748230" y="3418228"/>
            <a:ext cx="3907451" cy="1314447"/>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758859"/>
          </a:xfrm>
        </p:spPr>
        <p:txBody>
          <a:bodyPr/>
          <a:lstStyle/>
          <a:p>
            <a:pPr algn="just"/>
            <a:r>
              <a:rPr lang="en-US" sz="1000" dirty="0">
                <a:hlinkClick r:id="rId2"/>
              </a:rPr>
              <a:t>Retirement: Azure API Management STV1 compute platform is retired as of August 31, 2024</a:t>
            </a:r>
            <a:endParaRPr lang="en-US" sz="1000" dirty="0"/>
          </a:p>
          <a:p>
            <a:pPr algn="just"/>
            <a:r>
              <a:rPr lang="en-US" sz="1000" dirty="0"/>
              <a:t>In August 2021, Azure announced that the retirement of Cloud Services (classic) would happen on August 31, 2024. As Azure API Management stv1 compute platform runs on Cloud Services (classic), MS announced that they would retire on the same date. Decommissioning of the stv1 hardware has begun, and this may affect the availability and performance of instances hosted on the stv1.  </a:t>
            </a:r>
          </a:p>
          <a:p>
            <a:pPr algn="just"/>
            <a:r>
              <a:rPr lang="en-US" sz="1000" dirty="0"/>
              <a:t>Starting September 1, 2024, the Service Level Agreement (SLA) and Service Credits will no longer apply to any stv1 compute instances that remain in production.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08936" y="882719"/>
            <a:ext cx="4023240" cy="1859395"/>
          </a:xfrm>
        </p:spPr>
        <p:txBody>
          <a:bodyPr/>
          <a:lstStyle/>
          <a:p>
            <a:pPr algn="just"/>
            <a:r>
              <a:rPr lang="en-US" dirty="0">
                <a:hlinkClick r:id="rId3"/>
              </a:rPr>
              <a:t>Retirement: Azure App Service Environment v1/v2 will be retired on 31 August 2024</a:t>
            </a:r>
            <a:endParaRPr lang="en-US" dirty="0"/>
          </a:p>
          <a:p>
            <a:pPr algn="just"/>
            <a:r>
              <a:rPr lang="en-US" dirty="0"/>
              <a:t>After the official retirement on </a:t>
            </a:r>
            <a:r>
              <a:rPr lang="en-US" b="1" dirty="0"/>
              <a:t>31 August 2024, Service Level Agreement (SLA) </a:t>
            </a:r>
            <a:r>
              <a:rPr lang="en-US" dirty="0"/>
              <a:t>and Service Credits will no longer apply for App Service Environment v1 and v2 workloads that continue to be in production.</a:t>
            </a:r>
          </a:p>
          <a:p>
            <a:pPr algn="just"/>
            <a:r>
              <a:rPr lang="en-US" dirty="0"/>
              <a:t>MS will attempt to auto-migrate any remaining App Service Environment v1 and v2 on a </a:t>
            </a:r>
            <a:r>
              <a:rPr lang="en-US" b="1" dirty="0"/>
              <a:t>best-effort basis, </a:t>
            </a:r>
            <a:r>
              <a:rPr lang="en-US" dirty="0"/>
              <a:t>but Microsoft </a:t>
            </a:r>
            <a:r>
              <a:rPr lang="en-US" b="1" dirty="0"/>
              <a:t>makes no claim or guarantees about application availability after auto-migration</a:t>
            </a:r>
            <a:r>
              <a:rPr lang="en-US" dirty="0"/>
              <a:t>. </a:t>
            </a:r>
            <a:r>
              <a:rPr lang="en-US" b="1" dirty="0"/>
              <a:t>If auto-migration is not feasible, your resources and associated app data will be deleted. </a:t>
            </a:r>
            <a:r>
              <a:rPr lang="en-US" dirty="0"/>
              <a:t>We strongly urge you to act now to avoid either of these extreme scenarios.</a:t>
            </a:r>
          </a:p>
        </p:txBody>
      </p:sp>
      <p:sp>
        <p:nvSpPr>
          <p:cNvPr id="2" name="Text Placeholder 11">
            <a:extLst>
              <a:ext uri="{FF2B5EF4-FFF2-40B4-BE49-F238E27FC236}">
                <a16:creationId xmlns:a16="http://schemas.microsoft.com/office/drawing/2014/main" id="{4DB6A549-5F74-026E-6BA7-220EEC7AE7AD}"/>
              </a:ext>
            </a:extLst>
          </p:cNvPr>
          <p:cNvSpPr txBox="1">
            <a:spLocks/>
          </p:cNvSpPr>
          <p:nvPr/>
        </p:nvSpPr>
        <p:spPr>
          <a:xfrm>
            <a:off x="308936" y="3061076"/>
            <a:ext cx="4023240" cy="156807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4"/>
              </a:rPr>
              <a:t>Retirement: Upcoming TLS changes for Azure Event Grid</a:t>
            </a:r>
            <a:endParaRPr lang="en-US" sz="1000" dirty="0"/>
          </a:p>
          <a:p>
            <a:r>
              <a:rPr lang="en-US" sz="1000" dirty="0"/>
              <a:t>Starting October 31, 2024, all Azure services will require using TLS 1.2 or higher. Support for TLS 1.0 and TLS 1.1 will end on Oct 31,2024. </a:t>
            </a:r>
          </a:p>
          <a:p>
            <a:endParaRPr lang="en-US" sz="1000" dirty="0"/>
          </a:p>
        </p:txBody>
      </p:sp>
      <p:sp>
        <p:nvSpPr>
          <p:cNvPr id="3" name="Text Placeholder 11">
            <a:extLst>
              <a:ext uri="{FF2B5EF4-FFF2-40B4-BE49-F238E27FC236}">
                <a16:creationId xmlns:a16="http://schemas.microsoft.com/office/drawing/2014/main" id="{EEBA0368-A68B-95C4-2441-84E6E5D8EB89}"/>
              </a:ext>
            </a:extLst>
          </p:cNvPr>
          <p:cNvSpPr txBox="1">
            <a:spLocks/>
          </p:cNvSpPr>
          <p:nvPr/>
        </p:nvSpPr>
        <p:spPr>
          <a:xfrm>
            <a:off x="4433776" y="2571750"/>
            <a:ext cx="4401288" cy="185939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Retirement: Azure Logic Apps Integration Service Environment is retired as of August 31, 2024</a:t>
            </a:r>
            <a:endParaRPr lang="en-US" sz="1000" dirty="0"/>
          </a:p>
          <a:p>
            <a:pPr algn="just"/>
            <a:r>
              <a:rPr lang="en-US" sz="1000" dirty="0"/>
              <a:t>In August 2021, Azure announced that the retirement of Cloud Services (classic) would happen on August 31, 2024. As Azure Logic Apps Integration Service Environments (ISE) run on Cloud Services (classic), MS announced that they would retire on the same date. Decommissioning of the ISE workflows hardware has begun, and this may affect the availability and performance of apps and data.  </a:t>
            </a:r>
          </a:p>
          <a:p>
            <a:pPr algn="just"/>
            <a:r>
              <a:rPr lang="en-US" sz="1000" dirty="0"/>
              <a:t>Starting September 1, 2024, Service Level Agreement (SLA) and Service Credits will no longer apply for Logic Apps workflows deployed in ISE environments that continue to be in production.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a:xfrm>
            <a:off x="4433776" y="855081"/>
            <a:ext cx="4365038" cy="672112"/>
          </a:xfrm>
        </p:spPr>
        <p:txBody>
          <a:bodyPr/>
          <a:lstStyle/>
          <a:p>
            <a:r>
              <a:rPr lang="en-US" sz="1000" dirty="0">
                <a:hlinkClick r:id="rId2"/>
              </a:rPr>
              <a:t>Retirement: Azure Synapse Runtime for Apache Spark 3.2 disablement </a:t>
            </a:r>
            <a:endParaRPr lang="en-US" sz="1000" dirty="0"/>
          </a:p>
          <a:p>
            <a:r>
              <a:rPr lang="en-US" sz="1000" dirty="0"/>
              <a:t>Disablement for Azure Synapse Runtime for Apache Spark 3.2 announced September 12th, 2024. </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p:txBody>
          <a:bodyPr/>
          <a:lstStyle/>
          <a:p>
            <a:pPr algn="just"/>
            <a:r>
              <a:rPr lang="en-US" dirty="0">
                <a:hlinkClick r:id="rId3"/>
              </a:rPr>
              <a:t>Retirement: Planned Service Retirement - Azure Automation State Configuration on September 16, 2027</a:t>
            </a:r>
            <a:endParaRPr lang="en-US" dirty="0"/>
          </a:p>
          <a:p>
            <a:pPr algn="just"/>
            <a:r>
              <a:rPr lang="en-US" dirty="0"/>
              <a:t>Azure Automation State Configuration will be retired on September 16, 2027, please transition to Azure Machine Configuration by that date.</a:t>
            </a:r>
          </a:p>
          <a:p>
            <a:pPr algn="just"/>
            <a:r>
              <a:rPr lang="en-US" dirty="0"/>
              <a:t>From now to September 16, 2027 you can continue to use Azure Automation State Configuration without disruption. On 16 September 2027—all configurations and node registrations in Azure Automation State Configuration will be deleted and associated historical data will be lost. </a:t>
            </a:r>
          </a:p>
          <a:p>
            <a:pPr algn="just"/>
            <a:r>
              <a:rPr lang="en-US" dirty="0"/>
              <a:t>This announcement only impacts the State Configuration features of Azure Automation and does not affect related products or services such as:</a:t>
            </a:r>
          </a:p>
          <a:p>
            <a:pPr marL="171450" indent="-171450" algn="just">
              <a:buFont typeface="Arial" panose="020B0604020202020204" pitchFamily="34" charset="0"/>
              <a:buChar char="•"/>
            </a:pPr>
            <a:r>
              <a:rPr lang="en-US" dirty="0"/>
              <a:t>Other Azure Automation services such as runbooks or hybrid runbook workers.</a:t>
            </a:r>
          </a:p>
          <a:p>
            <a:pPr marL="171450" indent="-171450" algn="just">
              <a:buFont typeface="Arial" panose="020B0604020202020204" pitchFamily="34" charset="0"/>
              <a:buChar char="•"/>
            </a:pPr>
            <a:r>
              <a:rPr lang="en-US" dirty="0"/>
              <a:t>Windows DSC Extension.</a:t>
            </a:r>
          </a:p>
          <a:p>
            <a:pPr marL="171450" indent="-171450" algn="just">
              <a:buFont typeface="Arial" panose="020B0604020202020204" pitchFamily="34" charset="0"/>
              <a:buChar char="•"/>
            </a:pPr>
            <a:r>
              <a:rPr lang="en-US" dirty="0"/>
              <a:t>PowerShell Desired State Configuration.</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840246"/>
          </a:xfrm>
        </p:spPr>
        <p:txBody>
          <a:bodyPr/>
          <a:lstStyle/>
          <a:p>
            <a:pPr algn="just"/>
            <a:r>
              <a:rPr lang="en-US" sz="1000" dirty="0">
                <a:hlinkClick r:id="rId2"/>
              </a:rPr>
              <a:t>Public Preview: JavaScript (JS) Challenge on Azure WAF integrated with Azure Front Door</a:t>
            </a:r>
            <a:endParaRPr lang="en-US" sz="1000" dirty="0"/>
          </a:p>
          <a:p>
            <a:pPr algn="just"/>
            <a:r>
              <a:rPr lang="en-US" sz="1000" dirty="0"/>
              <a:t>Azure </a:t>
            </a:r>
            <a:r>
              <a:rPr lang="en-US" sz="1000" b="1" dirty="0"/>
              <a:t>Web Application Firewall (WAF) </a:t>
            </a:r>
            <a:r>
              <a:rPr lang="en-US" sz="1000" dirty="0"/>
              <a:t>integrated with </a:t>
            </a:r>
            <a:r>
              <a:rPr lang="en-US" sz="1000" b="1" dirty="0"/>
              <a:t>Azure Front Door now supports JavaScript (JS) challenge</a:t>
            </a:r>
            <a:r>
              <a:rPr lang="en-US" sz="1000" dirty="0"/>
              <a:t>. Azure WAF JS challenge is available as a new mitigation action as part of the Bot Manager rule set and custom rules. The JavaScript challenge is an invisible web challenge used to distinguish between legitimate users and bots. Malicious bots fail the challenge, which protects web applications. In addition, the JavaScript challenge is beneficial as it reduces friction for legitimate users. This is because it doesn't require any human intervention.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95014"/>
          </a:xfrm>
        </p:spPr>
        <p:txBody>
          <a:bodyPr/>
          <a:lstStyle/>
          <a:p>
            <a:pPr algn="just"/>
            <a:r>
              <a:rPr lang="en-US" dirty="0">
                <a:hlinkClick r:id="rId3"/>
              </a:rPr>
              <a:t>Generally Available: Dedicated log analytics tables in Application Gateway</a:t>
            </a:r>
            <a:endParaRPr lang="en-US" dirty="0"/>
          </a:p>
          <a:p>
            <a:pPr algn="just"/>
            <a:r>
              <a:rPr lang="en-US" dirty="0"/>
              <a:t>Application Gateway now offers general availability for </a:t>
            </a:r>
            <a:r>
              <a:rPr lang="en-US" b="1" dirty="0"/>
              <a:t>storing logs in a dedicated log analytics table. </a:t>
            </a:r>
          </a:p>
          <a:p>
            <a:pPr algn="just"/>
            <a:r>
              <a:rPr lang="en-US" dirty="0"/>
              <a:t>In resource specific mode, individual tables in the selected workspace are created for each category selected in the diagnostic setting. This new mode helps with better log querying capabilities along with a reduction in ingestion latencies and query times.</a:t>
            </a:r>
          </a:p>
        </p:txBody>
      </p:sp>
      <p:pic>
        <p:nvPicPr>
          <p:cNvPr id="5" name="Picture 4">
            <a:extLst>
              <a:ext uri="{FF2B5EF4-FFF2-40B4-BE49-F238E27FC236}">
                <a16:creationId xmlns:a16="http://schemas.microsoft.com/office/drawing/2014/main" id="{92F29733-7A17-7992-07C4-3CB9466FDFAC}"/>
              </a:ext>
            </a:extLst>
          </p:cNvPr>
          <p:cNvPicPr>
            <a:picLocks noChangeAspect="1"/>
          </p:cNvPicPr>
          <p:nvPr/>
        </p:nvPicPr>
        <p:blipFill>
          <a:blip r:embed="rId4"/>
          <a:stretch>
            <a:fillRect/>
          </a:stretch>
        </p:blipFill>
        <p:spPr>
          <a:xfrm>
            <a:off x="342900" y="2391492"/>
            <a:ext cx="3842426" cy="1003827"/>
          </a:xfrm>
          <a:prstGeom prst="rect">
            <a:avLst/>
          </a:prstGeom>
        </p:spPr>
      </p:pic>
      <p:pic>
        <p:nvPicPr>
          <p:cNvPr id="1026" name="Picture 2" descr="Screenshot showing the JavaScript challenge page.">
            <a:extLst>
              <a:ext uri="{FF2B5EF4-FFF2-40B4-BE49-F238E27FC236}">
                <a16:creationId xmlns:a16="http://schemas.microsoft.com/office/drawing/2014/main" id="{8DA79D81-9E6D-2835-1072-DA03566AA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7242" y="2609153"/>
            <a:ext cx="3674683" cy="1281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Enable multifactor authentication for your tenant by 15 October 2024</a:t>
            </a:r>
            <a:endParaRPr lang="en-US" dirty="0"/>
          </a:p>
          <a:p>
            <a:pPr algn="just"/>
            <a:r>
              <a:rPr lang="en-US" b="1" dirty="0"/>
              <a:t>Starting 15 October 2024, </a:t>
            </a:r>
            <a:r>
              <a:rPr lang="en-US" dirty="0"/>
              <a:t>MS will require users to use multifactor authentication (MFA) to sign into the Azure portal, Microsoft Entra admin center, and Intune admin center. </a:t>
            </a:r>
          </a:p>
          <a:p>
            <a:pPr marL="171450" indent="-171450" algn="just">
              <a:buFont typeface="Arial" panose="020B0604020202020204" pitchFamily="34" charset="0"/>
              <a:buChar char="•"/>
            </a:pPr>
            <a:r>
              <a:rPr lang="en-US" b="1" dirty="0"/>
              <a:t>All users</a:t>
            </a:r>
            <a:r>
              <a:rPr lang="en-US" dirty="0"/>
              <a:t> who sign into the applications listed previously to perform any Create, Read, Update, or Delete (CRUD) operation will require MFA when the enforcement begins.</a:t>
            </a:r>
          </a:p>
          <a:p>
            <a:pPr marL="171450" indent="-171450" algn="just">
              <a:buFont typeface="Arial" panose="020B0604020202020204" pitchFamily="34" charset="0"/>
              <a:buChar char="•"/>
            </a:pPr>
            <a:r>
              <a:rPr lang="en-US" dirty="0"/>
              <a:t>Workload identities, such as managed identities and service principals, aren't impacted by MFA enforcement.</a:t>
            </a:r>
          </a:p>
          <a:p>
            <a:pPr marL="171450" indent="-171450" algn="just">
              <a:buFont typeface="Arial" panose="020B0604020202020204" pitchFamily="34" charset="0"/>
              <a:buChar char="•"/>
            </a:pPr>
            <a:r>
              <a:rPr lang="en-US" b="1" dirty="0"/>
              <a:t>Break glass or emergency access accounts </a:t>
            </a:r>
            <a:r>
              <a:rPr lang="en-US" dirty="0"/>
              <a:t>are also required to sign in with MFA once enforcement begins. MS recommend updating these accounts to use passkey (FIDO2) or configure certificate-based authentication for MFA. Both methods satisfy the MFA requirement.</a:t>
            </a:r>
          </a:p>
        </p:txBody>
      </p:sp>
      <p:graphicFrame>
        <p:nvGraphicFramePr>
          <p:cNvPr id="2" name="Table 1">
            <a:extLst>
              <a:ext uri="{FF2B5EF4-FFF2-40B4-BE49-F238E27FC236}">
                <a16:creationId xmlns:a16="http://schemas.microsoft.com/office/drawing/2014/main" id="{4A821C0B-1B81-AE1B-07DA-4DFD66BB8D55}"/>
              </a:ext>
            </a:extLst>
          </p:cNvPr>
          <p:cNvGraphicFramePr>
            <a:graphicFrameLocks noGrp="1"/>
          </p:cNvGraphicFramePr>
          <p:nvPr>
            <p:extLst>
              <p:ext uri="{D42A27DB-BD31-4B8C-83A1-F6EECF244321}">
                <p14:modId xmlns:p14="http://schemas.microsoft.com/office/powerpoint/2010/main" val="1618596409"/>
              </p:ext>
            </p:extLst>
          </p:nvPr>
        </p:nvGraphicFramePr>
        <p:xfrm>
          <a:off x="4433776" y="855080"/>
          <a:ext cx="4422978" cy="2449656"/>
        </p:xfrm>
        <a:graphic>
          <a:graphicData uri="http://schemas.openxmlformats.org/drawingml/2006/table">
            <a:tbl>
              <a:tblPr/>
              <a:tblGrid>
                <a:gridCol w="1234547">
                  <a:extLst>
                    <a:ext uri="{9D8B030D-6E8A-4147-A177-3AD203B41FA5}">
                      <a16:colId xmlns:a16="http://schemas.microsoft.com/office/drawing/2014/main" val="3614262567"/>
                    </a:ext>
                  </a:extLst>
                </a:gridCol>
                <a:gridCol w="1919761">
                  <a:extLst>
                    <a:ext uri="{9D8B030D-6E8A-4147-A177-3AD203B41FA5}">
                      <a16:colId xmlns:a16="http://schemas.microsoft.com/office/drawing/2014/main" val="161016575"/>
                    </a:ext>
                  </a:extLst>
                </a:gridCol>
                <a:gridCol w="1268670">
                  <a:extLst>
                    <a:ext uri="{9D8B030D-6E8A-4147-A177-3AD203B41FA5}">
                      <a16:colId xmlns:a16="http://schemas.microsoft.com/office/drawing/2014/main" val="1019902854"/>
                    </a:ext>
                  </a:extLst>
                </a:gridCol>
              </a:tblGrid>
              <a:tr h="183343">
                <a:tc>
                  <a:txBody>
                    <a:bodyPr/>
                    <a:lstStyle/>
                    <a:p>
                      <a:pPr algn="l" fontAlgn="t"/>
                      <a:r>
                        <a:rPr lang="en-US" sz="800" dirty="0">
                          <a:effectLst/>
                        </a:rPr>
                        <a:t>Application Name</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App ID</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Enforcement phase</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0996723"/>
                  </a:ext>
                </a:extLst>
              </a:tr>
              <a:tr h="310272">
                <a:tc>
                  <a:txBody>
                    <a:bodyPr/>
                    <a:lstStyle/>
                    <a:p>
                      <a:pPr algn="l" fontAlgn="t"/>
                      <a:r>
                        <a:rPr lang="en-US" sz="800" u="none" strike="noStrike">
                          <a:effectLst/>
                          <a:hlinkClick r:id="rId3"/>
                        </a:rPr>
                        <a:t>Azure portal</a:t>
                      </a:r>
                      <a:endParaRPr lang="en-US" sz="800">
                        <a:effectLst/>
                      </a:endParaRP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c44b4083-3bb0-49c1-b47d-974e53cbdf3c</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Second half of 2024</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6002053"/>
                  </a:ext>
                </a:extLst>
              </a:tr>
              <a:tr h="310272">
                <a:tc>
                  <a:txBody>
                    <a:bodyPr/>
                    <a:lstStyle/>
                    <a:p>
                      <a:pPr algn="l" fontAlgn="t"/>
                      <a:r>
                        <a:rPr lang="en-US" sz="800" u="none" strike="noStrike" dirty="0">
                          <a:effectLst/>
                          <a:hlinkClick r:id="rId4"/>
                        </a:rPr>
                        <a:t>Microsoft Entra admin center</a:t>
                      </a:r>
                      <a:endParaRPr lang="en-US" sz="800" dirty="0">
                        <a:effectLst/>
                      </a:endParaRP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c44b4083-3bb0-49c1-b47d-974e53cbdf3c</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Second half of 2024</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32969551"/>
                  </a:ext>
                </a:extLst>
              </a:tr>
              <a:tr h="310272">
                <a:tc>
                  <a:txBody>
                    <a:bodyPr/>
                    <a:lstStyle/>
                    <a:p>
                      <a:pPr algn="l" fontAlgn="t"/>
                      <a:r>
                        <a:rPr lang="en-US" sz="800" u="none" strike="noStrike">
                          <a:effectLst/>
                          <a:hlinkClick r:id="rId5"/>
                        </a:rPr>
                        <a:t>Microsoft Intune admin center</a:t>
                      </a:r>
                      <a:endParaRPr lang="en-US" sz="800">
                        <a:effectLst/>
                      </a:endParaRP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c44b4083-3bb0-49c1-b47d-974e53cbdf3c</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Second half of 2024</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62727147"/>
                  </a:ext>
                </a:extLst>
              </a:tr>
              <a:tr h="310272">
                <a:tc>
                  <a:txBody>
                    <a:bodyPr/>
                    <a:lstStyle/>
                    <a:p>
                      <a:pPr algn="l" fontAlgn="t"/>
                      <a:r>
                        <a:rPr lang="en-US" sz="800" u="none" strike="noStrike">
                          <a:effectLst/>
                          <a:hlinkClick r:id="rId6"/>
                        </a:rPr>
                        <a:t>Azure command-line interface (Azure CLI)</a:t>
                      </a:r>
                      <a:endParaRPr lang="en-US" sz="800">
                        <a:effectLst/>
                      </a:endParaRP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04b07795-8ddb-461a-bbee-02f9e1bf7b46</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Early 2025</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4326556"/>
                  </a:ext>
                </a:extLst>
              </a:tr>
              <a:tr h="310272">
                <a:tc>
                  <a:txBody>
                    <a:bodyPr/>
                    <a:lstStyle/>
                    <a:p>
                      <a:pPr algn="l" fontAlgn="t"/>
                      <a:r>
                        <a:rPr lang="en-US" sz="800" u="none" strike="noStrike">
                          <a:effectLst/>
                          <a:hlinkClick r:id="rId7"/>
                        </a:rPr>
                        <a:t>Azure PowerShell</a:t>
                      </a:r>
                      <a:endParaRPr lang="en-US" sz="800">
                        <a:effectLst/>
                      </a:endParaRP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1950a258-227b-4e31-a9cf-717495945fc2</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Early 2025</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15084271"/>
                  </a:ext>
                </a:extLst>
              </a:tr>
              <a:tr h="310272">
                <a:tc>
                  <a:txBody>
                    <a:bodyPr/>
                    <a:lstStyle/>
                    <a:p>
                      <a:pPr algn="l" fontAlgn="t"/>
                      <a:r>
                        <a:rPr lang="en-US" sz="800" u="none" strike="noStrike">
                          <a:effectLst/>
                          <a:hlinkClick r:id="rId8"/>
                        </a:rPr>
                        <a:t>Azure mobile app</a:t>
                      </a:r>
                      <a:r>
                        <a:rPr lang="en-US" sz="800">
                          <a:effectLst/>
                        </a:rPr>
                        <a:t> </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0c1307d4-29d6-4389-a11c-5cbe7f65d7fa</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Early 2025</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75440082"/>
                  </a:ext>
                </a:extLst>
              </a:tr>
              <a:tr h="310272">
                <a:tc>
                  <a:txBody>
                    <a:bodyPr/>
                    <a:lstStyle/>
                    <a:p>
                      <a:pPr algn="l" fontAlgn="t"/>
                      <a:r>
                        <a:rPr lang="en-US" sz="800" u="none" strike="noStrike">
                          <a:effectLst/>
                          <a:hlinkClick r:id="rId9"/>
                        </a:rPr>
                        <a:t>Infrastructure as Code (IaC) tools</a:t>
                      </a:r>
                      <a:endParaRPr lang="en-US" sz="800">
                        <a:effectLst/>
                      </a:endParaRP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Use Azure CLI or Azure PowerShell IDs</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Early 2025</a:t>
                      </a:r>
                    </a:p>
                  </a:txBody>
                  <a:tcPr marL="84312" marR="84312" marT="42156" marB="42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10625919"/>
                  </a:ext>
                </a:extLst>
              </a:tr>
            </a:tbl>
          </a:graphicData>
        </a:graphic>
      </p:graphicFrame>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Policy support for Azure Database for PostgreSQL - Flexible Server</a:t>
            </a:r>
            <a:endParaRPr lang="en-US" sz="1000" dirty="0"/>
          </a:p>
          <a:p>
            <a:pPr algn="just"/>
            <a:r>
              <a:rPr lang="en-US" sz="1000" dirty="0"/>
              <a:t>MS announced </a:t>
            </a:r>
            <a:r>
              <a:rPr lang="en-US" sz="1000" b="1" dirty="0"/>
              <a:t>Azure Policy support for Azure PostgreSQL - Flexible Server</a:t>
            </a:r>
            <a:r>
              <a:rPr lang="en-US" sz="1000" dirty="0"/>
              <a:t>. This new feature helps enforce rules and check compliance easily across Azure resources. With Azure Policy, it is possible to set, assign, and manage rules that apply to Azure Database for PostgreSQL - Flexible Server instances. This support makes it easier to maintain governance, improve security, and have better control over your databases. You can use built-in policies from Microsoft or create your own custom policies to fit your needs.</a:t>
            </a:r>
          </a:p>
          <a:p>
            <a:pPr marL="171450" indent="-171450" algn="just">
              <a:buFont typeface="Arial" panose="020B0604020202020204" pitchFamily="34" charset="0"/>
              <a:buChar char="•"/>
            </a:pPr>
            <a:r>
              <a:rPr lang="en-US" sz="800" dirty="0"/>
              <a:t>A Microsoft Entra administrator should be provisioned for PostgreSQL flexible servers</a:t>
            </a:r>
          </a:p>
          <a:p>
            <a:pPr marL="171450" indent="-171450" algn="just">
              <a:buFont typeface="Arial" panose="020B0604020202020204" pitchFamily="34" charset="0"/>
              <a:buChar char="•"/>
            </a:pPr>
            <a:r>
              <a:rPr lang="en-US" sz="800" dirty="0"/>
              <a:t>Auditing with </a:t>
            </a:r>
            <a:r>
              <a:rPr lang="en-US" sz="800" dirty="0" err="1"/>
              <a:t>PgAudit</a:t>
            </a:r>
            <a:r>
              <a:rPr lang="en-US" sz="800" dirty="0"/>
              <a:t> should be enabled for PostgreSQL flexible servers</a:t>
            </a:r>
          </a:p>
          <a:p>
            <a:pPr marL="171450" indent="-171450" algn="just">
              <a:buFont typeface="Arial" panose="020B0604020202020204" pitchFamily="34" charset="0"/>
              <a:buChar char="•"/>
            </a:pPr>
            <a:r>
              <a:rPr lang="en-US" sz="800" dirty="0"/>
              <a:t>Connection throttling should be enabled for PostgreSQL flexible servers</a:t>
            </a:r>
          </a:p>
          <a:p>
            <a:pPr marL="171450" indent="-171450" algn="just">
              <a:buFont typeface="Arial" panose="020B0604020202020204" pitchFamily="34" charset="0"/>
              <a:buChar char="•"/>
            </a:pPr>
            <a:r>
              <a:rPr lang="en-US" sz="800" dirty="0"/>
              <a:t>Deploy Diagnostic Settings for PostgreSQL flexible servers to Log Analytics workspace</a:t>
            </a:r>
          </a:p>
          <a:p>
            <a:pPr marL="171450" indent="-171450" algn="just">
              <a:buFont typeface="Arial" panose="020B0604020202020204" pitchFamily="34" charset="0"/>
              <a:buChar char="•"/>
            </a:pPr>
            <a:r>
              <a:rPr lang="en-US" sz="800" dirty="0"/>
              <a:t>Disconnections should be logged for PostgreSQL flexible servers</a:t>
            </a:r>
          </a:p>
          <a:p>
            <a:pPr marL="171450" indent="-171450" algn="just">
              <a:buFont typeface="Arial" panose="020B0604020202020204" pitchFamily="34" charset="0"/>
              <a:buChar char="•"/>
            </a:pPr>
            <a:r>
              <a:rPr lang="en-US" sz="800" dirty="0"/>
              <a:t>Enforce SSL connection should be enabled for PostgreSQL flexible servers</a:t>
            </a:r>
          </a:p>
          <a:p>
            <a:pPr marL="171450" indent="-171450" algn="just">
              <a:buFont typeface="Arial" panose="020B0604020202020204" pitchFamily="34" charset="0"/>
              <a:buChar char="•"/>
            </a:pPr>
            <a:r>
              <a:rPr lang="en-US" sz="800" dirty="0"/>
              <a:t>Geo-redundant backup should be enabled for Azure Database for PostgreSQL flexible servers</a:t>
            </a:r>
          </a:p>
          <a:p>
            <a:pPr marL="171450" indent="-171450" algn="just">
              <a:buFont typeface="Arial" panose="020B0604020202020204" pitchFamily="34" charset="0"/>
              <a:buChar char="•"/>
            </a:pPr>
            <a:r>
              <a:rPr lang="en-US" sz="800" dirty="0"/>
              <a:t>Log checkpoints should be enabled for PostgreSQL flexible servers</a:t>
            </a:r>
          </a:p>
          <a:p>
            <a:pPr marL="171450" indent="-171450" algn="just">
              <a:buFont typeface="Arial" panose="020B0604020202020204" pitchFamily="34" charset="0"/>
              <a:buChar char="•"/>
            </a:pPr>
            <a:r>
              <a:rPr lang="en-US" sz="800" dirty="0"/>
              <a:t>Log connections should be enabled for PostgreSQL flexible servers</a:t>
            </a:r>
          </a:p>
          <a:p>
            <a:pPr marL="171450" indent="-171450" algn="just">
              <a:buFont typeface="Arial" panose="020B0604020202020204" pitchFamily="34" charset="0"/>
              <a:buChar char="•"/>
            </a:pPr>
            <a:r>
              <a:rPr lang="en-US" sz="800" dirty="0"/>
              <a:t>PostgreSQL </a:t>
            </a:r>
            <a:r>
              <a:rPr lang="en-US" sz="800" dirty="0" err="1"/>
              <a:t>FlexIble</a:t>
            </a:r>
            <a:r>
              <a:rPr lang="en-US" sz="800" dirty="0"/>
              <a:t> servers should use customer-managed keys to encrypt data at rest</a:t>
            </a:r>
          </a:p>
          <a:p>
            <a:pPr marL="171450" indent="-171450" algn="just">
              <a:buFont typeface="Arial" panose="020B0604020202020204" pitchFamily="34" charset="0"/>
              <a:buChar char="•"/>
            </a:pPr>
            <a:r>
              <a:rPr lang="en-US" sz="800" dirty="0"/>
              <a:t>PostgreSQL flexible servers should be running TLS version 1.2 or newer</a:t>
            </a:r>
          </a:p>
          <a:p>
            <a:pPr marL="171450" indent="-171450" algn="just">
              <a:buFont typeface="Arial" panose="020B0604020202020204" pitchFamily="34" charset="0"/>
              <a:buChar char="•"/>
            </a:pPr>
            <a:r>
              <a:rPr lang="en-US" sz="800" dirty="0"/>
              <a:t>Private endpoint should be enabled for PostgreSQL flexible servers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9FEA6AE4-F9F1-421D-BCA9-305F3CD04A65}"/>
              </a:ext>
            </a:extLst>
          </p:cNvPr>
          <p:cNvSpPr>
            <a:spLocks noGrp="1"/>
          </p:cNvSpPr>
          <p:nvPr>
            <p:ph type="body" sz="quarter" idx="16"/>
          </p:nvPr>
        </p:nvSpPr>
        <p:spPr>
          <a:xfrm>
            <a:off x="342900" y="855080"/>
            <a:ext cx="3955312" cy="1605661"/>
          </a:xfrm>
        </p:spPr>
        <p:txBody>
          <a:bodyPr/>
          <a:lstStyle/>
          <a:p>
            <a:pPr algn="just"/>
            <a:r>
              <a:rPr lang="en-US" dirty="0">
                <a:hlinkClick r:id="rId3"/>
              </a:rPr>
              <a:t>Generally Available: Cross Region Restore of SQL and HANA database backups from a vault with Private Endpoints enabled</a:t>
            </a:r>
            <a:endParaRPr lang="en-US" dirty="0"/>
          </a:p>
          <a:p>
            <a:pPr algn="just"/>
            <a:r>
              <a:rPr lang="en-US" b="1" dirty="0"/>
              <a:t>Azure Backup users can now perform Cross-Region Restore (CRR) </a:t>
            </a:r>
            <a:r>
              <a:rPr lang="en-US" dirty="0"/>
              <a:t>of </a:t>
            </a:r>
            <a:r>
              <a:rPr lang="en-US" b="1" dirty="0"/>
              <a:t>SQL and HANA backups </a:t>
            </a:r>
            <a:r>
              <a:rPr lang="en-US" dirty="0"/>
              <a:t>if the vault has private endpoints enabled. It is possible to create Secondary Private Endpoints in the vault and initiate CRR to the secondary region.</a:t>
            </a:r>
          </a:p>
          <a:p>
            <a:pPr marL="171450" indent="-171450" algn="just">
              <a:buFont typeface="Arial" panose="020B0604020202020204" pitchFamily="34" charset="0"/>
              <a:buChar char="•"/>
            </a:pPr>
            <a:r>
              <a:rPr lang="en-US" dirty="0"/>
              <a:t>Maximum of 12 Azure Backup Secondary Private Endpoints to a vault is supported.</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a:xfrm>
            <a:off x="4433776" y="685800"/>
            <a:ext cx="4365038" cy="3943349"/>
          </a:xfrm>
        </p:spPr>
        <p:txBody>
          <a:bodyPr/>
          <a:lstStyle/>
          <a:p>
            <a:pPr marL="171450" indent="-171450">
              <a:buFont typeface="Arial" panose="020B0604020202020204" pitchFamily="34" charset="0"/>
              <a:buChar char="•"/>
            </a:pPr>
            <a:r>
              <a:rPr lang="en-US" sz="1000" dirty="0"/>
              <a:t>Introducing a new set of comprehensive Integration tests for infrastructure validation using Pester.</a:t>
            </a:r>
          </a:p>
          <a:p>
            <a:pPr marL="171450" indent="-171450">
              <a:buFont typeface="Arial" panose="020B0604020202020204" pitchFamily="34" charset="0"/>
              <a:buChar char="•"/>
            </a:pPr>
            <a:r>
              <a:rPr lang="en-US" sz="1000" dirty="0"/>
              <a:t>Added modularization functionalities for the </a:t>
            </a:r>
            <a:r>
              <a:rPr lang="en-US" sz="1000" b="1" dirty="0"/>
              <a:t>Logon-Script with PowerShell </a:t>
            </a:r>
            <a:r>
              <a:rPr lang="en-US" sz="1000" dirty="0"/>
              <a:t>modules, allowing for an easier contribution and troubleshooting </a:t>
            </a:r>
            <a:r>
              <a:rPr lang="en-US" sz="1000" dirty="0" err="1"/>
              <a:t>experiance</a:t>
            </a:r>
            <a:r>
              <a:rPr lang="en-US" sz="1000" dirty="0"/>
              <a:t>.</a:t>
            </a:r>
          </a:p>
          <a:p>
            <a:pPr marL="171450" indent="-171450">
              <a:buFont typeface="Arial" panose="020B0604020202020204" pitchFamily="34" charset="0"/>
              <a:buChar char="•"/>
            </a:pPr>
            <a:r>
              <a:rPr lang="en-US" sz="1000" dirty="0" err="1"/>
              <a:t>ArcBox</a:t>
            </a:r>
            <a:r>
              <a:rPr lang="en-US" sz="1000" dirty="0"/>
              <a:t> now includes sample Bicep parameter files, replacing former JSON parameter files, for a more streamlined and readable infrastructure-as-code experience. Bicep parameters simplify the creation and management of Azure Resource Manager templates, making infrastructure-as-code more intuitive and less error-prone.</a:t>
            </a:r>
          </a:p>
          <a:p>
            <a:pPr marL="171450" indent="-171450">
              <a:buFont typeface="Arial" panose="020B0604020202020204" pitchFamily="34" charset="0"/>
              <a:buChar char="•"/>
            </a:pPr>
            <a:r>
              <a:rPr lang="en-US" sz="1000" dirty="0"/>
              <a:t>Updates Windows and Ubuntu VHD images.</a:t>
            </a:r>
          </a:p>
          <a:p>
            <a:pPr marL="171450" indent="-171450">
              <a:buFont typeface="Arial" panose="020B0604020202020204" pitchFamily="34" charset="0"/>
              <a:buChar char="•"/>
            </a:pPr>
            <a:r>
              <a:rPr lang="en-US" sz="1000" dirty="0"/>
              <a:t>Azure Update Manager experience.</a:t>
            </a:r>
          </a:p>
          <a:p>
            <a:pPr marL="171450" indent="-171450">
              <a:buFont typeface="Arial" panose="020B0604020202020204" pitchFamily="34" charset="0"/>
              <a:buChar char="•"/>
            </a:pPr>
            <a:r>
              <a:rPr lang="en-US" sz="1000" dirty="0"/>
              <a:t>Modernized </a:t>
            </a:r>
            <a:r>
              <a:rPr lang="en-US" sz="1000" b="1" dirty="0"/>
              <a:t>Azure Monitor Workbooks </a:t>
            </a:r>
            <a:r>
              <a:rPr lang="en-US" sz="1000" dirty="0"/>
              <a:t>for enhanced monitoring and visualization capabilities for IT professionals</a:t>
            </a:r>
          </a:p>
          <a:p>
            <a:pPr marL="171450" indent="-171450">
              <a:buFont typeface="Arial" panose="020B0604020202020204" pitchFamily="34" charset="0"/>
              <a:buChar char="•"/>
            </a:pPr>
            <a:r>
              <a:rPr lang="en-US" sz="1000" dirty="0"/>
              <a:t>PowerShell remoting over SSH is available for Windows and Linux machines.</a:t>
            </a:r>
          </a:p>
          <a:p>
            <a:pPr marL="171450" indent="-171450">
              <a:buFont typeface="Arial" panose="020B0604020202020204" pitchFamily="34" charset="0"/>
              <a:buChar char="•"/>
            </a:pPr>
            <a:r>
              <a:rPr lang="en-US" sz="1000" dirty="0"/>
              <a:t>SSH for Arc-enabled servers - SSH-based PowerShell remoting connections to Arc-enabled servers without requiring a public IP address or additional open ports.</a:t>
            </a:r>
          </a:p>
          <a:p>
            <a:pPr marL="171450" indent="-171450">
              <a:buFont typeface="Arial" panose="020B0604020202020204" pitchFamily="34" charset="0"/>
              <a:buChar char="•"/>
            </a:pPr>
            <a:r>
              <a:rPr lang="en-US" sz="1000" dirty="0"/>
              <a:t>SSH Posture Control (auto configure via Azure Policy) - audit and configure SSH Server security posture on supported Linux distros including Ubuntu, Red Hat, Azure Linux, and more.</a:t>
            </a:r>
          </a:p>
          <a:p>
            <a:endParaRPr lang="en-US" sz="1000" dirty="0"/>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778481"/>
            <a:ext cx="3955312" cy="3774069"/>
          </a:xfrm>
        </p:spPr>
        <p:txBody>
          <a:bodyPr/>
          <a:lstStyle/>
          <a:p>
            <a:pPr algn="just"/>
            <a:r>
              <a:rPr lang="en-US" dirty="0">
                <a:hlinkClick r:id="rId2"/>
              </a:rPr>
              <a:t>ArcBox 3.0 General Availability</a:t>
            </a:r>
            <a:endParaRPr lang="en-US" dirty="0"/>
          </a:p>
          <a:p>
            <a:pPr marL="171450" indent="-171450" algn="just">
              <a:buFont typeface="Arial" panose="020B0604020202020204" pitchFamily="34" charset="0"/>
              <a:buChar char="•"/>
            </a:pPr>
            <a:r>
              <a:rPr lang="en-US" b="1" dirty="0"/>
              <a:t>Cost reduction </a:t>
            </a:r>
            <a:r>
              <a:rPr lang="en-US" dirty="0"/>
              <a:t>on all three flavors of ArcBox</a:t>
            </a:r>
          </a:p>
          <a:p>
            <a:pPr marL="171450" indent="-171450" algn="just">
              <a:buFont typeface="Arial" panose="020B0604020202020204" pitchFamily="34" charset="0"/>
              <a:buChar char="•"/>
            </a:pPr>
            <a:r>
              <a:rPr lang="en-US" b="1" dirty="0"/>
              <a:t>Automatic Logon to the Client VM </a:t>
            </a:r>
            <a:r>
              <a:rPr lang="en-US" dirty="0"/>
              <a:t>- no need for the user to interactively log in to ArcBox Client VM anymore for the Jumpstart automation to complete.</a:t>
            </a:r>
          </a:p>
          <a:p>
            <a:pPr marL="171450" indent="-171450" algn="just">
              <a:buFont typeface="Arial" panose="020B0604020202020204" pitchFamily="34" charset="0"/>
              <a:buChar char="•"/>
            </a:pPr>
            <a:r>
              <a:rPr lang="en-US" dirty="0"/>
              <a:t>Enchanted security posture by removing the Service Principal Names (SPN) user requirement in favor of Managed Identity at deployment time.</a:t>
            </a:r>
          </a:p>
          <a:p>
            <a:pPr marL="171450" indent="-171450" algn="just">
              <a:buFont typeface="Arial" panose="020B0604020202020204" pitchFamily="34" charset="0"/>
              <a:buChar char="•"/>
            </a:pPr>
            <a:r>
              <a:rPr lang="en-US" dirty="0"/>
              <a:t>Switching from </a:t>
            </a:r>
            <a:r>
              <a:rPr lang="en-US" b="1" dirty="0"/>
              <a:t>Chocolatey</a:t>
            </a:r>
            <a:r>
              <a:rPr lang="en-US" dirty="0"/>
              <a:t> to </a:t>
            </a:r>
            <a:r>
              <a:rPr lang="en-US" b="1" dirty="0" err="1"/>
              <a:t>WinGet</a:t>
            </a:r>
            <a:r>
              <a:rPr lang="en-US" dirty="0"/>
              <a:t> as the solution package manager. </a:t>
            </a:r>
          </a:p>
          <a:p>
            <a:pPr marL="171450" indent="-171450" algn="just">
              <a:buFont typeface="Arial" panose="020B0604020202020204" pitchFamily="34" charset="0"/>
              <a:buChar char="•"/>
            </a:pPr>
            <a:r>
              <a:rPr lang="en-US" b="1" dirty="0"/>
              <a:t>PowerShell 7 </a:t>
            </a:r>
            <a:r>
              <a:rPr lang="en-US" dirty="0"/>
              <a:t>is now the default scripting language for running our automation scripts, allowing us to host modern features and improvements that significantly enhance the efficiency, performance, and reliability of our automation processes compared to the traditional Windows PowerShell.</a:t>
            </a:r>
          </a:p>
          <a:p>
            <a:pPr marL="171450" indent="-171450" algn="just">
              <a:buFont typeface="Arial" panose="020B0604020202020204" pitchFamily="34" charset="0"/>
              <a:buChar char="•"/>
            </a:pPr>
            <a:r>
              <a:rPr lang="en-US" dirty="0"/>
              <a:t>PowerShell 7 also introduces several performance enhancements, including the </a:t>
            </a:r>
            <a:r>
              <a:rPr lang="en-US" b="1" dirty="0"/>
              <a:t>Foreach-Object -Parallel command</a:t>
            </a:r>
            <a:r>
              <a:rPr lang="en-US" dirty="0"/>
              <a:t>, which enables parallel execution of script blocks.</a:t>
            </a:r>
          </a:p>
          <a:p>
            <a:pPr marL="171450" indent="-171450" algn="just">
              <a:buFont typeface="Arial" panose="020B0604020202020204" pitchFamily="34" charset="0"/>
              <a:buChar char="•"/>
            </a:pPr>
            <a:r>
              <a:rPr lang="en-US" dirty="0"/>
              <a:t>Introducing Declarative Configurations based on </a:t>
            </a:r>
            <a:r>
              <a:rPr lang="en-US" b="1" dirty="0"/>
              <a:t>PowerShell Desired State Configuration (DSC) </a:t>
            </a:r>
            <a:r>
              <a:rPr lang="en-US" dirty="0"/>
              <a:t>for more reliable and consistent automation.</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Cost Management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1773222"/>
          </a:xfrm>
        </p:spPr>
        <p:txBody>
          <a:bodyPr/>
          <a:lstStyle/>
          <a:p>
            <a:pPr algn="just"/>
            <a:r>
              <a:rPr lang="en-US" dirty="0">
                <a:hlinkClick r:id="rId2"/>
              </a:rPr>
              <a:t>Exports enhancements</a:t>
            </a:r>
            <a:endParaRPr lang="en-US" dirty="0"/>
          </a:p>
          <a:p>
            <a:pPr marL="171450" indent="-171450" algn="just">
              <a:buFont typeface="Arial" panose="020B0604020202020204" pitchFamily="34" charset="0"/>
              <a:buChar char="•"/>
            </a:pPr>
            <a:r>
              <a:rPr lang="en-US" b="1" dirty="0"/>
              <a:t>Parquet format support </a:t>
            </a:r>
            <a:r>
              <a:rPr lang="en-US" dirty="0"/>
              <a:t>- Parquet is an open-source, columnar storage file format designed for efficient data processing and analytics. It offers several benefits over traditional formats like Comma-Separated Values (CSV)</a:t>
            </a:r>
          </a:p>
          <a:p>
            <a:pPr marL="171450" indent="-171450" algn="just">
              <a:buFont typeface="Arial" panose="020B0604020202020204" pitchFamily="34" charset="0"/>
              <a:buChar char="•"/>
            </a:pPr>
            <a:r>
              <a:rPr lang="en-US" b="1" dirty="0"/>
              <a:t>File compression </a:t>
            </a:r>
            <a:r>
              <a:rPr lang="en-US" dirty="0"/>
              <a:t>– it now possible to compress CSV files using GNU ZIP (GZIP) and parquet files using Snappy.</a:t>
            </a:r>
          </a:p>
          <a:p>
            <a:pPr marL="171450" indent="-171450" algn="just">
              <a:buFont typeface="Arial" panose="020B0604020202020204" pitchFamily="34" charset="0"/>
              <a:buChar char="•"/>
            </a:pPr>
            <a:r>
              <a:rPr lang="en-US" b="1" dirty="0"/>
              <a:t>Fabric ingestion </a:t>
            </a:r>
            <a:r>
              <a:rPr lang="en-US" dirty="0"/>
              <a:t>– MS added new documentation to make it easy to ingest exported costs datasets into new or existing Fabric workspaces</a:t>
            </a:r>
          </a:p>
        </p:txBody>
      </p:sp>
      <p:pic>
        <p:nvPicPr>
          <p:cNvPr id="5122" name="Picture 2" descr="graphical user interface, application, email">
            <a:extLst>
              <a:ext uri="{FF2B5EF4-FFF2-40B4-BE49-F238E27FC236}">
                <a16:creationId xmlns:a16="http://schemas.microsoft.com/office/drawing/2014/main" id="{9AA26B53-C4DC-7DF6-C7D0-9BA095BA3A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5451" y="2628303"/>
            <a:ext cx="1406628" cy="2290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1162</TotalTime>
  <Words>4226</Words>
  <Application>Microsoft Office PowerPoint</Application>
  <PresentationFormat>On-screen Show (16:9)</PresentationFormat>
  <Paragraphs>225</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Human Sans</vt:lpstr>
      <vt:lpstr>Human Sans Regular</vt:lpstr>
      <vt:lpstr>SegoeUI</vt:lpstr>
      <vt:lpstr>Continuum Theme</vt:lpstr>
      <vt:lpstr>Azure Times #131</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Cost Management updates</vt:lpstr>
      <vt:lpstr>PowerPoint Presentation</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193</cp:revision>
  <dcterms:created xsi:type="dcterms:W3CDTF">2018-01-26T19:23:30Z</dcterms:created>
  <dcterms:modified xsi:type="dcterms:W3CDTF">2024-08-22T17:41:35Z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