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handoutMasterIdLst>
    <p:handoutMasterId r:id="rId31"/>
  </p:handoutMasterIdLst>
  <p:sldIdLst>
    <p:sldId id="2142532340" r:id="rId5"/>
    <p:sldId id="2146847045" r:id="rId6"/>
    <p:sldId id="10657" r:id="rId7"/>
    <p:sldId id="2146847046" r:id="rId8"/>
    <p:sldId id="2146847089" r:id="rId9"/>
    <p:sldId id="2146847090" r:id="rId10"/>
    <p:sldId id="2146847091" r:id="rId11"/>
    <p:sldId id="2146847048" r:id="rId12"/>
    <p:sldId id="2146847049" r:id="rId13"/>
    <p:sldId id="2146847092" r:id="rId14"/>
    <p:sldId id="2146847093" r:id="rId15"/>
    <p:sldId id="2146847094" r:id="rId16"/>
    <p:sldId id="2146847095" r:id="rId17"/>
    <p:sldId id="2146847050" r:id="rId18"/>
    <p:sldId id="2146847096" r:id="rId19"/>
    <p:sldId id="2146847097" r:id="rId20"/>
    <p:sldId id="2146847056" r:id="rId21"/>
    <p:sldId id="2146847107" r:id="rId22"/>
    <p:sldId id="2146847062" r:id="rId23"/>
    <p:sldId id="2146847115" r:id="rId24"/>
    <p:sldId id="2146847124" r:id="rId25"/>
    <p:sldId id="2146847116" r:id="rId26"/>
    <p:sldId id="2146847085" r:id="rId27"/>
    <p:sldId id="2146847084" r:id="rId28"/>
    <p:sldId id="214684706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 id="2146847090"/>
            <p14:sldId id="2146847091"/>
          </p14:sldIdLst>
        </p14:section>
        <p14:section name="Management &amp; Governance" id="{34181601-6D48-4406-A525-C7B5A12C6C5B}">
          <p14:sldIdLst>
            <p14:sldId id="2146847048"/>
            <p14:sldId id="2146847049"/>
            <p14:sldId id="2146847092"/>
            <p14:sldId id="2146847093"/>
            <p14:sldId id="2146847094"/>
            <p14:sldId id="2146847095"/>
          </p14:sldIdLst>
        </p14:section>
        <p14:section name="Compute" id="{05AA80BB-8802-49AB-8336-A884227CE2F7}">
          <p14:sldIdLst>
            <p14:sldId id="2146847050"/>
            <p14:sldId id="2146847096"/>
            <p14:sldId id="2146847097"/>
          </p14:sldIdLst>
        </p14:section>
        <p14:section name="Storage &amp; Data" id="{1F159046-CE0A-45BC-9D5B-6E6C95980F78}">
          <p14:sldIdLst/>
        </p14:section>
        <p14:section name="Databases" id="{AEAFAE72-AD56-48F3-926B-38BAE269038F}">
          <p14:sldIdLst/>
        </p14:section>
        <p14:section name="Integration" id="{ACBD46A3-6F1C-451B-A154-0A056E0DEFF6}">
          <p14:sldIdLst>
            <p14:sldId id="2146847056"/>
            <p14:sldId id="2146847107"/>
          </p14:sldIdLst>
        </p14:section>
        <p14:section name="ML &amp; AI &amp; IOT" id="{F4E1EAF1-55E9-4CA4-8ADC-28B69C1D66D2}">
          <p14:sldIdLst/>
        </p14:section>
        <p14:section name="Miscellaneous" id="{A1456D7A-93BE-4023-90AA-7269D2F177BA}">
          <p14:sldIdLst>
            <p14:sldId id="2146847062"/>
            <p14:sldId id="2146847115"/>
            <p14:sldId id="2146847124"/>
            <p14:sldId id="2146847116"/>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99" d="100"/>
          <a:sy n="199" d="100"/>
        </p:scale>
        <p:origin x="3228" y="150"/>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1/31/2024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1/31/2024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3" name="TextBox 2"/>
          <p:cNvSpPr txBox="1"/>
          <p:nvPr userDrawn="1"/>
        </p:nvSpPr>
        <p:spPr>
          <a:xfrm>
            <a:off x="342901" y="4800600"/>
            <a:ext cx="1872761" cy="171450"/>
          </a:xfrm>
          <a:prstGeom prst="rect">
            <a:avLst/>
          </a:prstGeom>
          <a:noFill/>
        </p:spPr>
        <p:txBody>
          <a:bodyPr wrap="square" lIns="0" tIns="0" rIns="0" bIns="0" rtlCol="0" anchor="ctr">
            <a:noAutofit/>
          </a:bodyPr>
          <a:lstStyle/>
          <a:p>
            <a:r>
              <a:rPr lang="en-US" sz="600">
                <a:solidFill>
                  <a:schemeClr val="bg1"/>
                </a:solidFill>
              </a:rPr>
              <a:t>EPAM Proprietary &amp; Confidential.</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pic>
        <p:nvPicPr>
          <p:cNvPr id="11" name="Picture 10">
            <a:extLst>
              <a:ext uri="{FF2B5EF4-FFF2-40B4-BE49-F238E27FC236}">
                <a16:creationId xmlns:a16="http://schemas.microsoft.com/office/drawing/2014/main" id="{37F3AAE4-D237-FB40-918C-B4E3A6E606D2}"/>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8192107" y="4698253"/>
            <a:ext cx="693420" cy="347297"/>
          </a:xfrm>
          <a:prstGeom prst="rect">
            <a:avLst/>
          </a:prstGeom>
        </p:spPr>
      </p:pic>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
        <p:nvSpPr>
          <p:cNvPr id="10" name="Footer Placeholder 14">
            <a:extLst>
              <a:ext uri="{FF2B5EF4-FFF2-40B4-BE49-F238E27FC236}">
                <a16:creationId xmlns:a16="http://schemas.microsoft.com/office/drawing/2014/main" id="{5BFF04F4-2662-4648-A0BC-B3BE58B92E2A}"/>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mn-lt"/>
              </a:rPr>
              <a:t>EPAM Proprietary &amp; Confidential.</a:t>
            </a:r>
          </a:p>
        </p:txBody>
      </p:sp>
      <p:pic>
        <p:nvPicPr>
          <p:cNvPr id="9" name="Picture 8">
            <a:extLst>
              <a:ext uri="{FF2B5EF4-FFF2-40B4-BE49-F238E27FC236}">
                <a16:creationId xmlns:a16="http://schemas.microsoft.com/office/drawing/2014/main" id="{F41F53C0-4AFD-2C4E-853D-C4FF27CEE1A8}"/>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511E1D-1179-1E4E-B8F6-3A857DA47D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6" name="Picture 5">
            <a:extLst>
              <a:ext uri="{FF2B5EF4-FFF2-40B4-BE49-F238E27FC236}">
                <a16:creationId xmlns:a16="http://schemas.microsoft.com/office/drawing/2014/main" id="{9480FF24-2E7F-EE48-9F2F-24C27E37BEB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5" name="Picture 4">
            <a:extLst>
              <a:ext uri="{FF2B5EF4-FFF2-40B4-BE49-F238E27FC236}">
                <a16:creationId xmlns:a16="http://schemas.microsoft.com/office/drawing/2014/main" id="{F0D36121-CC3E-4849-8F15-F8CB2534123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FE9967C0-CA63-5946-9975-93D508DE80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495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pic>
        <p:nvPicPr>
          <p:cNvPr id="7" name="Picture 6">
            <a:extLst>
              <a:ext uri="{FF2B5EF4-FFF2-40B4-BE49-F238E27FC236}">
                <a16:creationId xmlns:a16="http://schemas.microsoft.com/office/drawing/2014/main" id="{7060A3A3-E3AA-FB40-9C07-6323B6984B1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pic>
        <p:nvPicPr>
          <p:cNvPr id="7" name="Picture 6">
            <a:extLst>
              <a:ext uri="{FF2B5EF4-FFF2-40B4-BE49-F238E27FC236}">
                <a16:creationId xmlns:a16="http://schemas.microsoft.com/office/drawing/2014/main" id="{435F639F-918D-6E44-932B-0320A20666B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
        <p:nvSpPr>
          <p:cNvPr id="13" name="Footer Placeholder 14">
            <a:extLst>
              <a:ext uri="{FF2B5EF4-FFF2-40B4-BE49-F238E27FC236}">
                <a16:creationId xmlns:a16="http://schemas.microsoft.com/office/drawing/2014/main" id="{60EC7757-045A-DA49-8039-7EDE49F60DE4}"/>
              </a:ext>
            </a:extLst>
          </p:cNvPr>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solidFill>
                  <a:schemeClr val="bg1"/>
                </a:solidFill>
                <a:latin typeface="Human Sans Regular" pitchFamily="2" charset="77"/>
              </a:rPr>
              <a:t>EPAM Proprietary &amp; Confidential.</a:t>
            </a:r>
          </a:p>
        </p:txBody>
      </p:sp>
      <p:pic>
        <p:nvPicPr>
          <p:cNvPr id="9" name="Picture 8">
            <a:extLst>
              <a:ext uri="{FF2B5EF4-FFF2-40B4-BE49-F238E27FC236}">
                <a16:creationId xmlns:a16="http://schemas.microsoft.com/office/drawing/2014/main" id="{A8852FE3-E2ED-094B-91C8-82500C39B612}"/>
              </a:ext>
            </a:extLst>
          </p:cNvPr>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325484" y="4721902"/>
            <a:ext cx="693420" cy="347297"/>
          </a:xfrm>
          <a:prstGeom prst="rect">
            <a:avLst/>
          </a:prstGeom>
        </p:spPr>
      </p:pic>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
        <p:nvSpPr>
          <p:cNvPr id="8" name="Footer Placeholder 14"/>
          <p:cNvSpPr txBox="1">
            <a:spLocks/>
          </p:cNvSpPr>
          <p:nvPr userDrawn="1"/>
        </p:nvSpPr>
        <p:spPr>
          <a:xfrm>
            <a:off x="6904160" y="4800601"/>
            <a:ext cx="1618334" cy="171449"/>
          </a:xfrm>
          <a:prstGeom prst="rect">
            <a:avLst/>
          </a:prstGeom>
        </p:spPr>
        <p:txBody>
          <a:bodyPr vert="horz" lIns="0" tIns="0" rIns="0" bIns="0" rtlCol="0" anchor="ctr"/>
          <a:lstStyle>
            <a:defPPr>
              <a:defRPr lang="en-US"/>
            </a:defPPr>
            <a:lvl1pPr marL="0" algn="r" defTabSz="914400" rtl="0" eaLnBrk="1" latinLnBrk="0" hangingPunct="1">
              <a:defRPr sz="6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50" b="0" i="0">
                <a:latin typeface="Calibri" panose="020F0502020204030204" pitchFamily="34" charset="0"/>
                <a:cs typeface="Calibri" panose="020F0502020204030204" pitchFamily="34" charset="0"/>
              </a:rPr>
              <a:t>EPAM Proprietary &amp; Confidential.</a:t>
            </a: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echcommunity.microsoft.com/t5/microsoft-entra-blog/microsoft-graph-activity-log-is-now-available-in-public-preview/ba-p/3848269"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en-us/updates/dedicated-clusters-in-azure-monitor-logs-now-support-any-commitment-tier/" TargetMode="External"/><Relationship Id="rId2" Type="http://schemas.openxmlformats.org/officeDocument/2006/relationships/hyperlink" Target="https://azure.microsoft.com/en-us/updates/automatic-image-creation-general-availability/#:~:text=We%20are%20happy%20to%20announce,%2Dto%2Ddate%20and%20secure."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en-us/updates/kusto-graph-cycles-nonlinear-patterns/" TargetMode="External"/><Relationship Id="rId2" Type="http://schemas.openxmlformats.org/officeDocument/2006/relationships/hyperlink" Target="https://techcommunity.microsoft.com/t5/azure-arc-blog/azure-arc-enabled-kubernetes-now-available-on-azure-marketplace/ba-p/4034060"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en-us/updates/kusto-adds-new-geospatial-capabilities-angleazimuthpolyh3/" TargetMode="External"/><Relationship Id="rId2" Type="http://schemas.openxmlformats.org/officeDocument/2006/relationships/hyperlink" Target="https://azure.microsoft.com/en-us/updates/laadviso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en-us/updates/azure-automation-runtime-environment-azurecli-support/"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en-us/updates/azurespringasppsq42024/"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en-us/updates/public-preview-circuit-breaker-in-azure-api-management/" TargetMode="External"/><Relationship Id="rId2" Type="http://schemas.openxmlformats.org/officeDocument/2006/relationships/hyperlink" Target="https://azure.microsoft.com/en-us/updates/public-preview-load-balancer-in-azure-api-management/"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en-us/updates/cloud-services-classic-retirement-announcement-jan2024/"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techcommunity.microsoft.com/t5/windows-server-news-and-best/introducing-windows-server-2025/ba-p/4026374"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t5/azure-observability-blog/monitoring-expressroute-a-workbook-solution/ba-p/4038130"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updates/generally-available-fhir-service-integration-azure-ad-b2c/" TargetMode="External"/><Relationship Id="rId2" Type="http://schemas.openxmlformats.org/officeDocument/2006/relationships/hyperlink" Target="https://techcommunity.microsoft.com/t5/microsoft-entra-blog/entra-id-now-enables-you-to-receive-emails-in-your-preferred/ba-p/3939717" TargetMode="Externa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techcommunity.microsoft.com/t5/microsoft-entra-blog/windows-local-administrator-password-solution-with-microsoft/ba-p/3911999"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t5/microsoft-entra-blog/microsoft-entra-id-governance-licensing-for-business-guests/ba-p/3575579" TargetMode="External"/><Relationship Id="rId2" Type="http://schemas.openxmlformats.org/officeDocument/2006/relationships/hyperlink" Target="https://learn.microsoft.com/en-us/azure/defender-for-cloud/release-notes#agentless-container-posture-for-gcp-in-defender-for-containers-and-defender-cspm-preview"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updates/premium-ssd-v2-asr-support/" TargetMode="External"/><Relationship Id="rId2" Type="http://schemas.openxmlformats.org/officeDocument/2006/relationships/hyperlink" Target="https://azure.microsoft.com/en-us/updates/generally-available-azure-monitor-vm-insights-dependency-agent-support-for-rhel-86-linux-vms/"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#103</a:t>
            </a:r>
          </a:p>
        </p:txBody>
      </p:sp>
      <p:sp>
        <p:nvSpPr>
          <p:cNvPr id="4" name="Text Placeholder 3"/>
          <p:cNvSpPr>
            <a:spLocks noGrp="1"/>
          </p:cNvSpPr>
          <p:nvPr>
            <p:ph type="body" sz="quarter" idx="11"/>
          </p:nvPr>
        </p:nvSpPr>
        <p:spPr/>
        <p:txBody>
          <a:bodyPr/>
          <a:lstStyle/>
          <a:p>
            <a:r>
              <a:rPr lang="en-US" spc="300" dirty="0"/>
              <a:t>January 31, 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Microsoft Graph Activity Log is Now Available in Public Preview</a:t>
            </a:r>
            <a:endParaRPr lang="en-US" sz="1000" dirty="0"/>
          </a:p>
          <a:p>
            <a:pPr algn="just"/>
            <a:r>
              <a:rPr lang="en-US" sz="1000" dirty="0"/>
              <a:t>MS announced </a:t>
            </a:r>
            <a:r>
              <a:rPr lang="en-US" sz="1000" b="1" dirty="0"/>
              <a:t>the public preview of Microsoft Graph Activity Logs</a:t>
            </a:r>
            <a:r>
              <a:rPr lang="en-US" sz="1000" dirty="0"/>
              <a:t>. It provides a full visibility into all HTTP requests accessing tenant’s resources through the Microsoft Graph API.</a:t>
            </a:r>
          </a:p>
          <a:p>
            <a:pPr algn="just"/>
            <a:r>
              <a:rPr lang="en-US" sz="1000" dirty="0"/>
              <a:t>The </a:t>
            </a:r>
            <a:r>
              <a:rPr lang="en-US" sz="1000" b="1" dirty="0"/>
              <a:t>Microsoft Graph Activity </a:t>
            </a:r>
            <a:r>
              <a:rPr lang="en-US" sz="1000" dirty="0"/>
              <a:t>Logs include information about the request and client application. Some common use cases include:</a:t>
            </a:r>
          </a:p>
          <a:p>
            <a:pPr marL="171450" indent="-171450" algn="just">
              <a:buFont typeface="Arial" panose="020B0604020202020204" pitchFamily="34" charset="0"/>
              <a:buChar char="•"/>
            </a:pPr>
            <a:r>
              <a:rPr lang="en-US" sz="1000" dirty="0"/>
              <a:t>Identifying the activities that a </a:t>
            </a:r>
            <a:r>
              <a:rPr lang="en-US" sz="1000" b="1" dirty="0"/>
              <a:t>compromised user account </a:t>
            </a:r>
            <a:r>
              <a:rPr lang="en-US" sz="1000" dirty="0"/>
              <a:t>conducted in tenant.</a:t>
            </a:r>
          </a:p>
          <a:p>
            <a:pPr marL="171450" indent="-171450" algn="just">
              <a:buFont typeface="Arial" panose="020B0604020202020204" pitchFamily="34" charset="0"/>
              <a:buChar char="•"/>
            </a:pPr>
            <a:r>
              <a:rPr lang="en-US" sz="1000" dirty="0"/>
              <a:t>Building detections and behavioral analysis to identify suspicious or anomalous use of </a:t>
            </a:r>
            <a:r>
              <a:rPr lang="en-US" sz="1000" b="1" dirty="0"/>
              <a:t>Microsoft Graph APIs </a:t>
            </a:r>
            <a:r>
              <a:rPr lang="en-US" sz="1000" dirty="0"/>
              <a:t>– such as an application enumerating all users; or making probing requests with many 403 errors.</a:t>
            </a:r>
          </a:p>
          <a:p>
            <a:pPr marL="171450" indent="-171450" algn="just">
              <a:buFont typeface="Arial" panose="020B0604020202020204" pitchFamily="34" charset="0"/>
              <a:buChar char="•"/>
            </a:pPr>
            <a:r>
              <a:rPr lang="en-US" sz="1000" dirty="0"/>
              <a:t>Investigating </a:t>
            </a:r>
            <a:r>
              <a:rPr lang="en-US" sz="1000" b="1" dirty="0"/>
              <a:t>unexpected or unnecessarily </a:t>
            </a:r>
            <a:r>
              <a:rPr lang="en-US" sz="1000" dirty="0"/>
              <a:t>privileged assignments of application permissions.</a:t>
            </a:r>
          </a:p>
          <a:p>
            <a:pPr marL="171450" indent="-171450" algn="just">
              <a:buFont typeface="Arial" panose="020B0604020202020204" pitchFamily="34" charset="0"/>
              <a:buChar char="•"/>
            </a:pPr>
            <a:r>
              <a:rPr lang="en-US" sz="1000" b="1" dirty="0"/>
              <a:t>Identifying problematic or unexpected behaviors </a:t>
            </a:r>
            <a:r>
              <a:rPr lang="en-US" sz="1000" dirty="0"/>
              <a:t>for client applications – such as extreme call volumes that exhaust rate-limits for the tenant.</a:t>
            </a:r>
          </a:p>
        </p:txBody>
      </p:sp>
      <p:pic>
        <p:nvPicPr>
          <p:cNvPr id="1026" name="Picture 2" descr="thumbnail image 2 of blog post titled &#10; &#10; &#10;  &#10; &#10; &#10; &#10;    &#10;  &#10;   &#10;    &#10;      &#10;       Microsoft Graph Activity Log is Now Available in Public Preview&#10;       &#10;      &#10;     &#10;   &#10;  &#10; &#10;   &#10; &#10; &#10; &#10; &#10; &#10;">
            <a:extLst>
              <a:ext uri="{FF2B5EF4-FFF2-40B4-BE49-F238E27FC236}">
                <a16:creationId xmlns:a16="http://schemas.microsoft.com/office/drawing/2014/main" id="{B846AD66-5373-FB79-E8D1-61E35C79C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0857" y="342900"/>
            <a:ext cx="3986732" cy="417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4076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Automatic Image Creation using Azure VM Image Builder is now generally available!</a:t>
            </a:r>
            <a:endParaRPr lang="en-US" sz="1000" dirty="0">
              <a:latin typeface="+mj-lt"/>
            </a:endParaRPr>
          </a:p>
          <a:p>
            <a:pPr algn="just"/>
            <a:r>
              <a:rPr lang="en-US" sz="1000" dirty="0">
                <a:latin typeface="+mj-lt"/>
              </a:rPr>
              <a:t>Automatic image creation </a:t>
            </a:r>
            <a:r>
              <a:rPr lang="en-US" sz="1000" b="1" dirty="0">
                <a:latin typeface="+mj-lt"/>
              </a:rPr>
              <a:t>using Azure Image Builder is now generally available</a:t>
            </a:r>
            <a:r>
              <a:rPr lang="en-US" sz="1000" dirty="0">
                <a:latin typeface="+mj-lt"/>
              </a:rPr>
              <a:t>. This feature improves speed and efficiency by allowing the ability to start image builds for new base images automatically.</a:t>
            </a:r>
          </a:p>
          <a:p>
            <a:pPr algn="just"/>
            <a:r>
              <a:rPr lang="en-US" sz="1000" dirty="0">
                <a:latin typeface="+mj-lt"/>
              </a:rPr>
              <a:t>Automatic image creation is </a:t>
            </a:r>
            <a:r>
              <a:rPr lang="en-US" sz="1000" b="1" dirty="0">
                <a:latin typeface="+mj-lt"/>
              </a:rPr>
              <a:t>critical for keeping images up-to-date and secure</a:t>
            </a:r>
            <a:r>
              <a:rPr lang="en-US" sz="1000" dirty="0">
                <a:latin typeface="+mj-lt"/>
              </a:rPr>
              <a:t>. It also minimizes the manual steps required for managing individual security and image update requirements.</a:t>
            </a:r>
          </a:p>
          <a:p>
            <a:pPr algn="just"/>
            <a:r>
              <a:rPr lang="en-US" sz="1000" dirty="0">
                <a:latin typeface="+mj-lt"/>
              </a:rPr>
              <a:t>It is not needed to manually update images that have been patched. Instead, it is possible to create </a:t>
            </a:r>
            <a:r>
              <a:rPr lang="en-US" sz="1000" b="1" dirty="0">
                <a:latin typeface="+mj-lt"/>
              </a:rPr>
              <a:t>‘triggers’ </a:t>
            </a:r>
            <a:r>
              <a:rPr lang="en-US" sz="1000" dirty="0">
                <a:latin typeface="+mj-lt"/>
              </a:rPr>
              <a:t>for the images that needs update automatically and allow the Azure Image Builder service to perform the build.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Dedicated clusters in Azure Monitor logs now support any commitment tier</a:t>
            </a:r>
            <a:endParaRPr lang="en-US" sz="1000" dirty="0"/>
          </a:p>
          <a:p>
            <a:pPr algn="just"/>
            <a:r>
              <a:rPr lang="en-US" sz="1000" dirty="0"/>
              <a:t>Now it is possible to </a:t>
            </a:r>
            <a:r>
              <a:rPr lang="en-US" sz="1000" b="1" dirty="0"/>
              <a:t>create dedicated clusters </a:t>
            </a:r>
            <a:r>
              <a:rPr lang="en-US" sz="1000" dirty="0"/>
              <a:t>in public and sovereign clouds at any commitment tiers, </a:t>
            </a:r>
            <a:r>
              <a:rPr lang="en-US" sz="1000" b="1" dirty="0"/>
              <a:t>starting at a minimum of 100GB per day</a:t>
            </a:r>
            <a:r>
              <a:rPr lang="en-US" sz="1000" dirty="0"/>
              <a:t>. The minimum capacity was reduced </a:t>
            </a:r>
            <a:r>
              <a:rPr lang="en-US" sz="1000" b="1" dirty="0"/>
              <a:t>from 500 to 100</a:t>
            </a:r>
            <a:r>
              <a:rPr lang="en-US" sz="1000" dirty="0"/>
              <a:t>. Configuration is first available via REST.</a:t>
            </a:r>
          </a:p>
          <a:p>
            <a:pPr algn="just"/>
            <a:r>
              <a:rPr lang="en-US" sz="1000" dirty="0"/>
              <a:t>The </a:t>
            </a:r>
            <a:r>
              <a:rPr lang="en-US" sz="1000" b="1" dirty="0"/>
              <a:t>minimum commitment tier </a:t>
            </a:r>
            <a:r>
              <a:rPr lang="en-US" sz="1000" dirty="0"/>
              <a:t>in a dedicated cluster is essential to guarantee the provisioning of a managed Azure Data Explorer (ADX) cluster in the backend. This provisioned cluster is responsible for supporting data ingestion and queries related to the workspaces linked to the cluster. The billing of the cluster initiates upon provisioning, irrespective of the actual data ingestion and usage. Therefore, the implementation of a commitment tier becomes necessary to align with this billing structure.</a:t>
            </a:r>
          </a:p>
        </p:txBody>
      </p:sp>
    </p:spTree>
    <p:extLst>
      <p:ext uri="{BB962C8B-B14F-4D97-AF65-F5344CB8AC3E}">
        <p14:creationId xmlns:p14="http://schemas.microsoft.com/office/powerpoint/2010/main" val="279375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Azure Arc-Enabled Kubernetes now available on Azure Marketplace!</a:t>
            </a:r>
            <a:endParaRPr lang="en-US" sz="1000" dirty="0">
              <a:latin typeface="+mj-lt"/>
            </a:endParaRPr>
          </a:p>
          <a:p>
            <a:pPr algn="just"/>
            <a:r>
              <a:rPr lang="en-US" sz="1000" dirty="0">
                <a:latin typeface="+mj-lt"/>
              </a:rPr>
              <a:t>With </a:t>
            </a:r>
            <a:r>
              <a:rPr lang="en-US" sz="1000" b="1" dirty="0">
                <a:latin typeface="+mj-lt"/>
              </a:rPr>
              <a:t>Kubernetes Apps</a:t>
            </a:r>
            <a:r>
              <a:rPr lang="en-US" sz="1000" dirty="0">
                <a:latin typeface="+mj-lt"/>
              </a:rPr>
              <a:t>, teams can extend the capabilities of deployments with a vibrant ecosystem of tested and transactable third-party solutions from industry-leading partners and popular open-source offerings. </a:t>
            </a:r>
            <a:r>
              <a:rPr lang="en-US" sz="1000" b="1" dirty="0">
                <a:latin typeface="+mj-lt"/>
              </a:rPr>
              <a:t>MS announced </a:t>
            </a:r>
            <a:r>
              <a:rPr lang="en-US" sz="1000" dirty="0">
                <a:latin typeface="+mj-lt"/>
              </a:rPr>
              <a:t>that they are expanding the range of offers to include </a:t>
            </a:r>
            <a:r>
              <a:rPr lang="en-US" sz="1000" b="1" dirty="0">
                <a:latin typeface="+mj-lt"/>
              </a:rPr>
              <a:t>Arc-Enabled Kubernetes</a:t>
            </a:r>
            <a:r>
              <a:rPr lang="en-US" sz="1000" dirty="0">
                <a:latin typeface="+mj-lt"/>
              </a:rPr>
              <a:t>. </a:t>
            </a:r>
            <a:r>
              <a:rPr lang="en-US" sz="1000" b="1" dirty="0">
                <a:latin typeface="+mj-lt"/>
              </a:rPr>
              <a:t>Azure Arc-Enabled Kubernetes </a:t>
            </a:r>
            <a:r>
              <a:rPr lang="en-US" sz="1000" dirty="0">
                <a:latin typeface="+mj-lt"/>
              </a:rPr>
              <a:t>allows to connect, manage, and operate Kubernetes clusters and applications running anywhere using Azure Arc. With this offer expansion, Kubernetes apps on Marketplace can be deployed to </a:t>
            </a:r>
            <a:r>
              <a:rPr lang="en-US" sz="1000" b="1" dirty="0">
                <a:latin typeface="+mj-lt"/>
              </a:rPr>
              <a:t>Azure Arc-enabled Kubernetes </a:t>
            </a:r>
            <a:r>
              <a:rPr lang="en-US" sz="1000" dirty="0">
                <a:latin typeface="+mj-lt"/>
              </a:rPr>
              <a:t>connected clusters.  </a:t>
            </a:r>
          </a:p>
          <a:p>
            <a:pPr algn="just"/>
            <a:r>
              <a:rPr lang="en-US" sz="1000" dirty="0">
                <a:latin typeface="+mj-lt"/>
              </a:rPr>
              <a:t>An </a:t>
            </a:r>
            <a:r>
              <a:rPr lang="en-US" sz="1000" b="1" dirty="0">
                <a:latin typeface="+mj-lt"/>
              </a:rPr>
              <a:t>Azure Arc-enabled Kubernetes </a:t>
            </a:r>
            <a:r>
              <a:rPr lang="en-US" sz="1000" dirty="0">
                <a:latin typeface="+mj-lt"/>
              </a:rPr>
              <a:t>connected cluster is a Kubernetes cluster that is hosted on an on-premises, hybrid, or multi-cloud environment and connected to Azure Arc. This type of cluster allows customers to manage their on-premises and cloud-based resources from a single unified platform. It also provides a secure, reliable, and cost-effective way to manage and deploy applications across multiple environments. </a:t>
            </a:r>
            <a:r>
              <a:rPr lang="en-US" sz="1000" b="1" dirty="0">
                <a:latin typeface="+mj-lt"/>
              </a:rPr>
              <a:t>The Azure Arc-enabled </a:t>
            </a:r>
            <a:r>
              <a:rPr lang="en-US" sz="1000" dirty="0">
                <a:latin typeface="+mj-lt"/>
              </a:rPr>
              <a:t>connected cluster is designed to simplify the deployment and management of hybrid cloud architecture. With the GA release of Azure Arc-Enabled Kubernetes connected cluster-based apps on </a:t>
            </a:r>
            <a:r>
              <a:rPr lang="en-US" sz="1000" b="1" dirty="0">
                <a:latin typeface="+mj-lt"/>
              </a:rPr>
              <a:t>Azure Marketplace</a:t>
            </a:r>
            <a:r>
              <a:rPr lang="en-US" sz="1000" dirty="0">
                <a:latin typeface="+mj-lt"/>
              </a:rPr>
              <a:t>, we have pre-defined billing meters available. Pre-defined meters allow customers to easily monitor and track their usage of </a:t>
            </a:r>
            <a:r>
              <a:rPr lang="en-US" sz="1000" b="1" dirty="0">
                <a:latin typeface="+mj-lt"/>
              </a:rPr>
              <a:t>Azure Arc-enabled </a:t>
            </a:r>
            <a:r>
              <a:rPr lang="en-US" sz="1000" dirty="0">
                <a:latin typeface="+mj-lt"/>
              </a:rPr>
              <a:t>connected clusters and applications. With usage based pre-and take action to optimize their cost savings. Get started today with </a:t>
            </a:r>
            <a:r>
              <a:rPr lang="en-US" sz="1000" b="1" dirty="0">
                <a:latin typeface="+mj-lt"/>
              </a:rPr>
              <a:t>Azure Arc-Enabled Kubernetes </a:t>
            </a:r>
            <a:r>
              <a:rPr lang="en-US" sz="1000" dirty="0">
                <a:latin typeface="+mj-lt"/>
              </a:rPr>
              <a:t>on Azure Marketplace!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New Features for graph-match KQL Operator: Enhanced Pattern Matching and Cycle Control</a:t>
            </a:r>
            <a:endParaRPr lang="en-US" sz="1000" dirty="0"/>
          </a:p>
          <a:p>
            <a:pPr algn="just"/>
            <a:r>
              <a:rPr lang="en-US" sz="1000" dirty="0"/>
              <a:t>These features will enhance ability to express complex and flexible patterns and find more relevant matches:</a:t>
            </a:r>
          </a:p>
          <a:p>
            <a:pPr marL="171450" indent="-171450" algn="just">
              <a:buFont typeface="Arial" panose="020B0604020202020204" pitchFamily="34" charset="0"/>
              <a:buChar char="•"/>
            </a:pPr>
            <a:r>
              <a:rPr lang="en-US" sz="1000" b="1" dirty="0"/>
              <a:t>The cycles parameter: </a:t>
            </a:r>
            <a:r>
              <a:rPr lang="en-US" sz="1000" dirty="0"/>
              <a:t>It is now possible to control how cycles, or closed paths, are matched in the pattern. There are three options: all, none, or </a:t>
            </a:r>
            <a:r>
              <a:rPr lang="en-US" sz="1000" dirty="0" err="1"/>
              <a:t>unique_edges</a:t>
            </a:r>
            <a:r>
              <a:rPr lang="en-US" sz="1000" dirty="0"/>
              <a:t>. The default option is </a:t>
            </a:r>
            <a:r>
              <a:rPr lang="en-US" sz="1000" dirty="0" err="1"/>
              <a:t>unique_edges</a:t>
            </a:r>
            <a:r>
              <a:rPr lang="en-US" sz="1000" dirty="0"/>
              <a:t>, which means that cycles are matched only if they do not include the same edge more than once. This can help to avoid redundant or overlapping matches. </a:t>
            </a:r>
          </a:p>
          <a:p>
            <a:pPr marL="171450" indent="-171450" algn="just">
              <a:buFont typeface="Arial" panose="020B0604020202020204" pitchFamily="34" charset="0"/>
              <a:buChar char="•"/>
            </a:pPr>
            <a:r>
              <a:rPr lang="en-US" sz="1000" b="1" dirty="0"/>
              <a:t>The nonlinear patterns: </a:t>
            </a:r>
            <a:r>
              <a:rPr lang="en-US" sz="1000" dirty="0"/>
              <a:t>It is now possible to express nonlinear patterns, or patterns that have more than one sequence of edges, by using multiple comma delimited sequences. This can help to capture more complex structures and relationships in the graph. </a:t>
            </a:r>
          </a:p>
        </p:txBody>
      </p:sp>
    </p:spTree>
    <p:extLst>
      <p:ext uri="{BB962C8B-B14F-4D97-AF65-F5344CB8AC3E}">
        <p14:creationId xmlns:p14="http://schemas.microsoft.com/office/powerpoint/2010/main" val="1521982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Azure Advisor integration with Azure Monitor Log Analytics Workspace</a:t>
            </a:r>
            <a:endParaRPr lang="en-US" sz="1000" dirty="0">
              <a:latin typeface="+mj-lt"/>
            </a:endParaRPr>
          </a:p>
          <a:p>
            <a:r>
              <a:rPr lang="en-US" sz="1000" b="1" dirty="0">
                <a:latin typeface="+mj-lt"/>
              </a:rPr>
              <a:t>MS introduced several cost optimization </a:t>
            </a:r>
            <a:r>
              <a:rPr lang="en-US" sz="1000" dirty="0">
                <a:latin typeface="+mj-lt"/>
              </a:rPr>
              <a:t>related recommendations and added Azure Advisor to the Log Analytics Workspace admin experience. </a:t>
            </a:r>
          </a:p>
          <a:p>
            <a:pPr marL="171450" indent="-171450">
              <a:buFont typeface="Arial" panose="020B0604020202020204" pitchFamily="34" charset="0"/>
              <a:buChar char="•"/>
            </a:pPr>
            <a:r>
              <a:rPr lang="en-US" sz="1000" dirty="0">
                <a:latin typeface="+mj-lt"/>
              </a:rPr>
              <a:t>Consider configuring the </a:t>
            </a:r>
            <a:r>
              <a:rPr lang="en-US" sz="1000" b="1" dirty="0">
                <a:latin typeface="+mj-lt"/>
              </a:rPr>
              <a:t>cost-effective Basic </a:t>
            </a:r>
            <a:r>
              <a:rPr lang="en-US" sz="1000" dirty="0">
                <a:latin typeface="+mj-lt"/>
              </a:rPr>
              <a:t>logs plan on selected tables</a:t>
            </a:r>
          </a:p>
          <a:p>
            <a:pPr marL="171450" indent="-171450">
              <a:buFont typeface="Arial" panose="020B0604020202020204" pitchFamily="34" charset="0"/>
              <a:buChar char="•"/>
            </a:pPr>
            <a:r>
              <a:rPr lang="en-US" sz="1000" dirty="0">
                <a:latin typeface="+mj-lt"/>
              </a:rPr>
              <a:t>Consider </a:t>
            </a:r>
            <a:r>
              <a:rPr lang="en-US" sz="1000" b="1" dirty="0">
                <a:latin typeface="+mj-lt"/>
              </a:rPr>
              <a:t>Changing Pricing Tier</a:t>
            </a:r>
          </a:p>
          <a:p>
            <a:pPr marL="171450" indent="-171450">
              <a:buFont typeface="Arial" panose="020B0604020202020204" pitchFamily="34" charset="0"/>
              <a:buChar char="•"/>
            </a:pPr>
            <a:r>
              <a:rPr lang="en-US" sz="1000" dirty="0">
                <a:latin typeface="+mj-lt"/>
              </a:rPr>
              <a:t>Consider </a:t>
            </a:r>
            <a:r>
              <a:rPr lang="en-US" sz="1000" b="1" dirty="0">
                <a:latin typeface="+mj-lt"/>
              </a:rPr>
              <a:t>removing</a:t>
            </a:r>
            <a:r>
              <a:rPr lang="en-US" sz="1000" dirty="0">
                <a:latin typeface="+mj-lt"/>
              </a:rPr>
              <a:t> unused restored tables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 availability: Azure Data Explorer adds new geospatial capabilities</a:t>
            </a:r>
            <a:endParaRPr lang="en-US" sz="1000" dirty="0"/>
          </a:p>
          <a:p>
            <a:pPr algn="just"/>
            <a:r>
              <a:rPr lang="en-US" sz="1000" dirty="0"/>
              <a:t>MS announced the addition of three new geospatial functions in Kusto: geo_polygon_to_h3cells(), </a:t>
            </a:r>
            <a:r>
              <a:rPr lang="en-US" sz="1000" dirty="0" err="1"/>
              <a:t>geo_angle</a:t>
            </a:r>
            <a:r>
              <a:rPr lang="en-US" sz="1000" dirty="0"/>
              <a:t>() and </a:t>
            </a:r>
            <a:r>
              <a:rPr lang="en-US" sz="1000" dirty="0" err="1"/>
              <a:t>geo_azimuth</a:t>
            </a:r>
            <a:r>
              <a:rPr lang="en-US" sz="1000" dirty="0"/>
              <a:t>().</a:t>
            </a:r>
          </a:p>
          <a:p>
            <a:pPr marL="171450" indent="-171450" algn="just">
              <a:buFont typeface="Arial" panose="020B0604020202020204" pitchFamily="34" charset="0"/>
              <a:buChar char="•"/>
            </a:pPr>
            <a:r>
              <a:rPr lang="en-US" sz="1000" b="1" dirty="0"/>
              <a:t>geo_polygon_to_h3cells() </a:t>
            </a:r>
            <a:r>
              <a:rPr lang="en-US" sz="1000" dirty="0"/>
              <a:t>allows to convert a polygon into a set of H3 cells. This is useful for spatial indexing and querying, as it allows to efficiently represent and query spatial data</a:t>
            </a:r>
          </a:p>
          <a:p>
            <a:pPr marL="171450" indent="-171450" algn="just">
              <a:buFont typeface="Arial" panose="020B0604020202020204" pitchFamily="34" charset="0"/>
              <a:buChar char="•"/>
            </a:pPr>
            <a:r>
              <a:rPr lang="en-US" sz="1000" b="1" dirty="0" err="1"/>
              <a:t>geo_angle</a:t>
            </a:r>
            <a:r>
              <a:rPr lang="en-US" sz="1000" b="1" dirty="0"/>
              <a:t>() </a:t>
            </a:r>
            <a:r>
              <a:rPr lang="en-US" sz="1000" dirty="0"/>
              <a:t>calculates the angle between two lines on the earth's surface. This can be useful for determining the direction of movement or the orientation of a geographical feature.</a:t>
            </a:r>
          </a:p>
          <a:p>
            <a:pPr marL="171450" indent="-171450" algn="just">
              <a:buFont typeface="Arial" panose="020B0604020202020204" pitchFamily="34" charset="0"/>
              <a:buChar char="•"/>
            </a:pPr>
            <a:r>
              <a:rPr lang="en-US" sz="1000" b="1" dirty="0" err="1"/>
              <a:t>geo_azimuth</a:t>
            </a:r>
            <a:r>
              <a:rPr lang="en-US" sz="1000" b="1" dirty="0"/>
              <a:t>() </a:t>
            </a:r>
            <a:r>
              <a:rPr lang="en-US" sz="1000" dirty="0"/>
              <a:t>calculates the azimuth angle between two points on the earth's surface. The azimuth angle is the angle between the line from the first point to the second point and the line from the first point to the north pole. This can be useful for navigation and direction finding.</a:t>
            </a:r>
          </a:p>
          <a:p>
            <a:pPr algn="just"/>
            <a:r>
              <a:rPr lang="en-US" sz="1000" dirty="0"/>
              <a:t>These new functions enhance Kusto's geospatial capabilities, allowing to perform more complex analyses and gain deeper insights into geospatial data. </a:t>
            </a:r>
          </a:p>
        </p:txBody>
      </p:sp>
    </p:spTree>
    <p:extLst>
      <p:ext uri="{BB962C8B-B14F-4D97-AF65-F5344CB8AC3E}">
        <p14:creationId xmlns:p14="http://schemas.microsoft.com/office/powerpoint/2010/main" val="375120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latin typeface="+mj-lt"/>
              </a:rPr>
              <a:t>Runtime environment is currently supported in </a:t>
            </a:r>
            <a:r>
              <a:rPr lang="en-US" sz="1000" b="1" dirty="0">
                <a:latin typeface="+mj-lt"/>
              </a:rPr>
              <a:t>all Public regions</a:t>
            </a:r>
          </a:p>
          <a:p>
            <a:pPr marL="171450" indent="-171450">
              <a:buFont typeface="Arial" panose="020B0604020202020204" pitchFamily="34" charset="0"/>
              <a:buChar char="•"/>
            </a:pPr>
            <a:r>
              <a:rPr lang="en-US" sz="1000" dirty="0">
                <a:latin typeface="+mj-lt"/>
              </a:rPr>
              <a:t>Currently only cloud jobs are supported for newly created runbooks linked to user-created Runtime environments. </a:t>
            </a:r>
          </a:p>
          <a:p>
            <a:pPr marL="171450" indent="-171450">
              <a:buFont typeface="Arial" panose="020B0604020202020204" pitchFamily="34" charset="0"/>
              <a:buChar char="•"/>
            </a:pPr>
            <a:r>
              <a:rPr lang="en-US" sz="1000" b="1" dirty="0">
                <a:latin typeface="+mj-lt"/>
              </a:rPr>
              <a:t>Existing runbooks </a:t>
            </a:r>
            <a:r>
              <a:rPr lang="en-US" sz="1000" dirty="0">
                <a:latin typeface="+mj-lt"/>
              </a:rPr>
              <a:t>that are automatically moved from old experience to Runtime environment experience would be able to execute as both cloud and hybrid job.</a:t>
            </a:r>
          </a:p>
          <a:p>
            <a:pPr marL="171450" indent="-171450">
              <a:buFont typeface="Arial" panose="020B0604020202020204" pitchFamily="34" charset="0"/>
              <a:buChar char="•"/>
            </a:pPr>
            <a:r>
              <a:rPr lang="en-US" sz="1000" dirty="0">
                <a:latin typeface="+mj-lt"/>
              </a:rPr>
              <a:t>When the runbook is updated and linked to a different Runtime environment, it can be executed as cloud job only.</a:t>
            </a:r>
          </a:p>
          <a:p>
            <a:pPr marL="171450" indent="-171450">
              <a:buFont typeface="Arial" panose="020B0604020202020204" pitchFamily="34" charset="0"/>
              <a:buChar char="•"/>
            </a:pPr>
            <a:r>
              <a:rPr lang="en-US" sz="1000" b="1" dirty="0">
                <a:latin typeface="+mj-lt"/>
              </a:rPr>
              <a:t>PowerShell Workflow</a:t>
            </a:r>
            <a:r>
              <a:rPr lang="en-US" sz="1000" dirty="0">
                <a:latin typeface="+mj-lt"/>
              </a:rPr>
              <a:t>, Graphical PowerShell, and Graphical PowerShell Workflow runbooks only work with System-generated PowerShell-5.1 Runtime environment.</a:t>
            </a:r>
          </a:p>
          <a:p>
            <a:pPr marL="171450" indent="-171450">
              <a:buFont typeface="Arial" panose="020B0604020202020204" pitchFamily="34" charset="0"/>
              <a:buChar char="•"/>
            </a:pPr>
            <a:r>
              <a:rPr lang="en-US" sz="1000" b="1" dirty="0">
                <a:latin typeface="+mj-lt"/>
              </a:rPr>
              <a:t>RBAC permissions </a:t>
            </a:r>
            <a:r>
              <a:rPr lang="en-US" sz="1000" dirty="0">
                <a:latin typeface="+mj-lt"/>
              </a:rPr>
              <a:t>cannot be assigned to Runtime environment.</a:t>
            </a:r>
          </a:p>
          <a:p>
            <a:pPr marL="171450" indent="-171450">
              <a:buFont typeface="Arial" panose="020B0604020202020204" pitchFamily="34" charset="0"/>
              <a:buChar char="•"/>
            </a:pPr>
            <a:r>
              <a:rPr lang="en-US" sz="1000" dirty="0">
                <a:latin typeface="+mj-lt"/>
              </a:rPr>
              <a:t>Runtime environment can't be configured through </a:t>
            </a:r>
            <a:r>
              <a:rPr lang="en-US" sz="1000" b="1" dirty="0">
                <a:latin typeface="+mj-lt"/>
              </a:rPr>
              <a:t>Azure Automation extension </a:t>
            </a:r>
            <a:r>
              <a:rPr lang="en-US" sz="1000" dirty="0">
                <a:latin typeface="+mj-lt"/>
              </a:rPr>
              <a:t>for Visual Studio Code.</a:t>
            </a:r>
          </a:p>
          <a:p>
            <a:pPr marL="171450" indent="-171450">
              <a:buFont typeface="Arial" panose="020B0604020202020204" pitchFamily="34" charset="0"/>
              <a:buChar char="•"/>
            </a:pPr>
            <a:r>
              <a:rPr lang="en-US" sz="1000" dirty="0">
                <a:latin typeface="+mj-lt"/>
              </a:rPr>
              <a:t>Deleted Runtime environments cannot be recovered.</a:t>
            </a:r>
          </a:p>
          <a:p>
            <a:pPr marL="171450" indent="-171450">
              <a:buFont typeface="Arial" panose="020B0604020202020204" pitchFamily="34" charset="0"/>
              <a:buChar char="•"/>
            </a:pPr>
            <a:r>
              <a:rPr lang="en-US" sz="1000" dirty="0">
                <a:latin typeface="+mj-lt"/>
              </a:rPr>
              <a:t>The feature is only supported through Azure portal and REST API.</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Public Preview: Azure Automation Runtime environment &amp; support for Azure CLI commands in runbooks</a:t>
            </a:r>
            <a:endParaRPr lang="en-US" sz="1000" dirty="0"/>
          </a:p>
          <a:p>
            <a:pPr algn="just"/>
            <a:r>
              <a:rPr lang="en-US" sz="1000" b="1" dirty="0"/>
              <a:t>Azure Automation introduces Runtime environment (preview)</a:t>
            </a:r>
            <a:r>
              <a:rPr lang="en-US" sz="1000" dirty="0"/>
              <a:t> that provides a simple and hassle-free experience for updating scripts to the latest language versions. It also provides complete control to configure the script execution environment, without worrying about conflicting module versions in a single Automation account. </a:t>
            </a:r>
            <a:r>
              <a:rPr lang="en-US" sz="1000" b="1" dirty="0"/>
              <a:t>All existing runbooks are automatically available </a:t>
            </a:r>
            <a:r>
              <a:rPr lang="en-US" sz="1000" dirty="0"/>
              <a:t>in the new Runtime environment experience with zero manual effort. </a:t>
            </a:r>
          </a:p>
          <a:p>
            <a:pPr algn="just"/>
            <a:r>
              <a:rPr lang="en-US" sz="1000" dirty="0"/>
              <a:t>Additionally, this feature enables support for </a:t>
            </a:r>
            <a:r>
              <a:rPr lang="en-US" sz="1000" b="1" dirty="0"/>
              <a:t>Azure CLI commands </a:t>
            </a:r>
            <a:r>
              <a:rPr lang="en-US" sz="1000" dirty="0"/>
              <a:t>(preview) in PowerShell 7.2 runbooks. It provides:</a:t>
            </a:r>
          </a:p>
          <a:p>
            <a:pPr marL="171450" indent="-171450" algn="just">
              <a:buFont typeface="Arial" panose="020B0604020202020204" pitchFamily="34" charset="0"/>
              <a:buChar char="•"/>
            </a:pPr>
            <a:r>
              <a:rPr lang="en-US" sz="1000" b="1" dirty="0"/>
              <a:t>Granular control </a:t>
            </a:r>
          </a:p>
          <a:p>
            <a:pPr marL="171450" indent="-171450" algn="just">
              <a:buFont typeface="Arial" panose="020B0604020202020204" pitchFamily="34" charset="0"/>
              <a:buChar char="•"/>
            </a:pPr>
            <a:r>
              <a:rPr lang="en-US" sz="1000" b="1" dirty="0"/>
              <a:t>Runbook update </a:t>
            </a:r>
          </a:p>
          <a:p>
            <a:pPr marL="171450" indent="-171450" algn="just">
              <a:buFont typeface="Arial" panose="020B0604020202020204" pitchFamily="34" charset="0"/>
              <a:buChar char="•"/>
            </a:pPr>
            <a:r>
              <a:rPr lang="en-US" sz="1000" b="1" dirty="0"/>
              <a:t>Module management</a:t>
            </a:r>
          </a:p>
          <a:p>
            <a:pPr marL="171450" indent="-171450" algn="just">
              <a:buFont typeface="Arial" panose="020B0604020202020204" pitchFamily="34" charset="0"/>
              <a:buChar char="•"/>
            </a:pPr>
            <a:r>
              <a:rPr lang="en-US" sz="1000" b="1" dirty="0"/>
              <a:t>Rollback capability</a:t>
            </a:r>
          </a:p>
          <a:p>
            <a:pPr marL="171450" indent="-171450" algn="just">
              <a:buFont typeface="Arial" panose="020B0604020202020204" pitchFamily="34" charset="0"/>
              <a:buChar char="•"/>
            </a:pPr>
            <a:r>
              <a:rPr lang="en-US" sz="1000" b="1" dirty="0"/>
              <a:t>Streamlined cod</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rPr>
              <a:t>The following update is now available in the </a:t>
            </a:r>
            <a:r>
              <a:rPr lang="en-US" sz="1000" b="1" dirty="0">
                <a:latin typeface="+mj-lt"/>
              </a:rPr>
              <a:t>Enterprise and Basic/Standard plans</a:t>
            </a:r>
            <a:r>
              <a:rPr lang="en-US" sz="1000" dirty="0">
                <a:latin typeface="+mj-lt"/>
              </a:rPr>
              <a:t>:</a:t>
            </a:r>
          </a:p>
          <a:p>
            <a:pPr marL="171450" indent="-171450" algn="just">
              <a:buFont typeface="Arial" panose="020B0604020202020204" pitchFamily="34" charset="0"/>
              <a:buChar char="•"/>
            </a:pPr>
            <a:r>
              <a:rPr lang="en-US" sz="1000" b="1" dirty="0">
                <a:latin typeface="+mj-lt"/>
              </a:rPr>
              <a:t>Planned maintenance (public preview): </a:t>
            </a:r>
            <a:r>
              <a:rPr lang="en-US" sz="1000" dirty="0">
                <a:latin typeface="+mj-lt"/>
              </a:rPr>
              <a:t>Azure Spring Apps regularly patches server-side components that applications depend on to make sure they are secure and up to date. These components include the JDK, Spring Cloud middleware, APM, base OS image, and runtime infrastructure. For such patches to take effect, It is needed to restart applications. With planned maintenance, you can schedule a time on a specific day for such mandatory restarts. For more information, see How to configure planned maintenance (preview).</a:t>
            </a:r>
          </a:p>
          <a:p>
            <a:pPr marL="171450" indent="-171450" algn="just">
              <a:buFont typeface="Arial" panose="020B0604020202020204" pitchFamily="34" charset="0"/>
              <a:buChar char="•"/>
            </a:pPr>
            <a:r>
              <a:rPr lang="en-US" sz="1000" b="1" dirty="0">
                <a:latin typeface="+mj-lt"/>
              </a:rPr>
              <a:t>Auto sync of certificates: </a:t>
            </a:r>
            <a:r>
              <a:rPr lang="en-US" sz="1000" dirty="0">
                <a:latin typeface="+mj-lt"/>
              </a:rPr>
              <a:t>Some Azure Spring Apps features secure applications with certificates of choice. With auto sync of certificates, you can now rotate your certificates in Azure Key Vault and they automatically sync to Azure Spring Apps. This enhancement makes it easier for you to manage features such as custom domain and TLS/SSL settings. For more information, see the Auto sync certificate section of Map an existing custom domain to Azure Spring Apps.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Azure Spring Apps Feature Update Q4 2024: Spring Cloud Gateway supports a response cache and more</a:t>
            </a:r>
            <a:endParaRPr lang="en-US" sz="1000" dirty="0"/>
          </a:p>
          <a:p>
            <a:pPr algn="just"/>
            <a:r>
              <a:rPr lang="en-US" sz="1000" dirty="0"/>
              <a:t>The following updates are now available in the </a:t>
            </a:r>
            <a:r>
              <a:rPr lang="en-US" sz="1000" b="1" dirty="0"/>
              <a:t>Enterprise plan</a:t>
            </a:r>
            <a:r>
              <a:rPr lang="en-US" sz="1000" dirty="0"/>
              <a:t>:</a:t>
            </a:r>
          </a:p>
          <a:p>
            <a:pPr marL="171450" indent="-171450" algn="just">
              <a:buFont typeface="Arial" panose="020B0604020202020204" pitchFamily="34" charset="0"/>
              <a:buChar char="•"/>
            </a:pPr>
            <a:r>
              <a:rPr lang="en-US" sz="1000" b="1" dirty="0"/>
              <a:t>Spring Cloud Gateway supports a response cache: </a:t>
            </a:r>
            <a:r>
              <a:rPr lang="en-US" sz="1000" dirty="0"/>
              <a:t>The response cache enables services and clients to efficiently store and reuse responses to HTTP requests. It is possible to configure the memory size and the time-to-live of the cache and apply settings at the route-level or globally. For more information, see the Configure the response cache section of Configure VMware Spring Cloud Gateway.</a:t>
            </a:r>
          </a:p>
          <a:p>
            <a:pPr marL="171450" indent="-171450" algn="just">
              <a:buFont typeface="Arial" panose="020B0604020202020204" pitchFamily="34" charset="0"/>
              <a:buChar char="•"/>
            </a:pPr>
            <a:r>
              <a:rPr lang="en-US" sz="1000" b="1" dirty="0"/>
              <a:t>API Portal supports enable/disable of the try-out option: </a:t>
            </a:r>
            <a:r>
              <a:rPr lang="en-US" sz="1000" dirty="0"/>
              <a:t>The try-out feature enables to try out APIs through the centric view of API Portal. It is now possible easily turn this feature off if there's any security concern. For more information, see the Try out APIs in API portal section of Use API portal for VMware Tanzu.</a:t>
            </a:r>
          </a:p>
          <a:p>
            <a:pPr marL="171450" indent="-171450" algn="just">
              <a:buFont typeface="Arial" panose="020B0604020202020204" pitchFamily="34" charset="0"/>
              <a:buChar char="•"/>
            </a:pPr>
            <a:r>
              <a:rPr lang="en-US" sz="1000" b="1" dirty="0"/>
              <a:t>Service connector supports application-level settings: </a:t>
            </a:r>
            <a:r>
              <a:rPr lang="en-US" sz="1000" dirty="0"/>
              <a:t>This update enables to efficiently configure common settings across deployments within one application. </a:t>
            </a:r>
          </a:p>
          <a:p>
            <a:pPr marL="171450" indent="-171450" algn="just">
              <a:buFont typeface="Arial" panose="020B0604020202020204" pitchFamily="34" charset="0"/>
              <a:buChar char="•"/>
            </a:pPr>
            <a:r>
              <a:rPr lang="en-US" sz="1000" b="1" dirty="0"/>
              <a:t>Richer information in the build history: </a:t>
            </a:r>
            <a:r>
              <a:rPr lang="en-US" sz="1000" dirty="0"/>
              <a:t>To help better troubleshoot build-related issues for apps, the build history now presents richer information for all builds. For more information, see the Build history section of Use Tanzu Build Service.</a:t>
            </a:r>
          </a:p>
        </p:txBody>
      </p:sp>
    </p:spTree>
    <p:extLst>
      <p:ext uri="{BB962C8B-B14F-4D97-AF65-F5344CB8AC3E}">
        <p14:creationId xmlns:p14="http://schemas.microsoft.com/office/powerpoint/2010/main" val="4036140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Public Preview: Load Balancer in Azure API Management</a:t>
            </a:r>
            <a:endParaRPr lang="en-US" sz="1000" dirty="0">
              <a:latin typeface="+mj-lt"/>
            </a:endParaRPr>
          </a:p>
          <a:p>
            <a:pPr algn="just"/>
            <a:r>
              <a:rPr lang="en-US" sz="1000" dirty="0">
                <a:latin typeface="+mj-lt"/>
              </a:rPr>
              <a:t>Starting in API version </a:t>
            </a:r>
            <a:r>
              <a:rPr lang="en-US" sz="1000" b="1" dirty="0">
                <a:latin typeface="+mj-lt"/>
              </a:rPr>
              <a:t>2023-05-01 preview</a:t>
            </a:r>
            <a:r>
              <a:rPr lang="en-US" sz="1000" dirty="0">
                <a:latin typeface="+mj-lt"/>
              </a:rPr>
              <a:t>, API Management supports backend pools, when there is a need to implement multiple backends for an API and load-balance requests across those backends. Currently, the backend pool supports round-robin load balancing.</a:t>
            </a:r>
          </a:p>
          <a:p>
            <a:pPr algn="just"/>
            <a:r>
              <a:rPr lang="en-US" sz="1000" dirty="0">
                <a:latin typeface="+mj-lt"/>
              </a:rPr>
              <a:t>Use a backend pool for scenarios such as the following:</a:t>
            </a:r>
          </a:p>
          <a:p>
            <a:pPr marL="171450" indent="-171450" algn="just">
              <a:buFont typeface="Arial" panose="020B0604020202020204" pitchFamily="34" charset="0"/>
              <a:buChar char="•"/>
            </a:pPr>
            <a:r>
              <a:rPr lang="en-US" sz="1000" b="1" dirty="0">
                <a:latin typeface="+mj-lt"/>
              </a:rPr>
              <a:t>Spread the load to multiple backends</a:t>
            </a:r>
            <a:r>
              <a:rPr lang="en-US" sz="1000" dirty="0">
                <a:latin typeface="+mj-lt"/>
              </a:rPr>
              <a:t>, which may have individual backend circuit breakers.</a:t>
            </a:r>
          </a:p>
          <a:p>
            <a:pPr marL="171450" indent="-171450" algn="just">
              <a:buFont typeface="Arial" panose="020B0604020202020204" pitchFamily="34" charset="0"/>
              <a:buChar char="•"/>
            </a:pPr>
            <a:r>
              <a:rPr lang="en-US" sz="1000" b="1" dirty="0">
                <a:latin typeface="+mj-lt"/>
              </a:rPr>
              <a:t>Shift the load from one set </a:t>
            </a:r>
            <a:r>
              <a:rPr lang="en-US" sz="1000" dirty="0">
                <a:latin typeface="+mj-lt"/>
              </a:rPr>
              <a:t>of backends to another for upgrade (blue-green deployment).</a:t>
            </a:r>
          </a:p>
          <a:p>
            <a:pPr algn="just"/>
            <a:r>
              <a:rPr lang="en-US" sz="1000" dirty="0">
                <a:latin typeface="+mj-lt"/>
              </a:rPr>
              <a:t>To create a backend pool, set the type property of the backend to pool and specify a list of backends that make up the pool</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Public Preview: Circuit Breaker in Azure API Management</a:t>
            </a:r>
            <a:endParaRPr lang="en-US" sz="1000" dirty="0"/>
          </a:p>
          <a:p>
            <a:pPr algn="just"/>
            <a:r>
              <a:rPr lang="en-US" sz="1000" b="1" dirty="0"/>
              <a:t>Customers now have the capability </a:t>
            </a:r>
            <a:r>
              <a:rPr lang="en-US" sz="1000" dirty="0"/>
              <a:t>to configure the circuit breaker property in the backend resource, providing protection for a backend service against being overwhelmed by excessive requests. </a:t>
            </a:r>
          </a:p>
          <a:p>
            <a:pPr marL="171450" indent="-171450" algn="just">
              <a:buFont typeface="Arial" panose="020B0604020202020204" pitchFamily="34" charset="0"/>
              <a:buChar char="•"/>
            </a:pPr>
            <a:r>
              <a:rPr lang="en-US" sz="1000" dirty="0"/>
              <a:t>The </a:t>
            </a:r>
            <a:r>
              <a:rPr lang="en-US" sz="1000" b="1" dirty="0"/>
              <a:t>circuit breaker property </a:t>
            </a:r>
            <a:r>
              <a:rPr lang="en-US" sz="1000" dirty="0"/>
              <a:t>defines rules to trip the circuit breaker, such as the number or percentage of failure conditions during a defined time interval and a range of status codes that indicate failures.</a:t>
            </a:r>
          </a:p>
          <a:p>
            <a:pPr marL="171450" indent="-171450" algn="just">
              <a:buFont typeface="Arial" panose="020B0604020202020204" pitchFamily="34" charset="0"/>
              <a:buChar char="•"/>
            </a:pPr>
            <a:r>
              <a:rPr lang="en-US" sz="1000" dirty="0"/>
              <a:t>When the </a:t>
            </a:r>
            <a:r>
              <a:rPr lang="en-US" sz="1000" b="1" dirty="0"/>
              <a:t>circuit breaker trips</a:t>
            </a:r>
            <a:r>
              <a:rPr lang="en-US" sz="1000" dirty="0"/>
              <a:t>, API Management stops sending requests to the backend service for a defined time, and returns a 503 Service Unavailable response to the client.</a:t>
            </a:r>
          </a:p>
          <a:p>
            <a:pPr marL="171450" indent="-171450" algn="just">
              <a:buFont typeface="Arial" panose="020B0604020202020204" pitchFamily="34" charset="0"/>
              <a:buChar char="•"/>
            </a:pPr>
            <a:r>
              <a:rPr lang="en-US" sz="1000" dirty="0"/>
              <a:t>After the configured trip duration, the circuit resets and traffic resumes to the backend.</a:t>
            </a:r>
          </a:p>
          <a:p>
            <a:pPr algn="just"/>
            <a:r>
              <a:rPr lang="en-US" sz="1000" dirty="0"/>
              <a:t>The </a:t>
            </a:r>
            <a:r>
              <a:rPr lang="en-US" sz="1000" b="1" dirty="0"/>
              <a:t>backend circuit breaker </a:t>
            </a:r>
            <a:r>
              <a:rPr lang="en-US" sz="1000" dirty="0"/>
              <a:t>is an implementation of the circuit breaker pattern to allow the backend to recover from overload situations.</a:t>
            </a:r>
          </a:p>
          <a:p>
            <a:pPr algn="just"/>
            <a:r>
              <a:rPr lang="en-US" sz="1000" dirty="0"/>
              <a:t>Currently, the backend circuit breaker isn't supported in the Consumption tier of API Management.</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Cloud Services (classic) deployment model is retiring on 31 August 2024</a:t>
            </a:r>
            <a:endParaRPr lang="en-US" sz="1000" dirty="0"/>
          </a:p>
          <a:p>
            <a:pPr algn="just"/>
            <a:r>
              <a:rPr lang="en-US" sz="1000" b="1" dirty="0"/>
              <a:t>On 31 August 2024, MS will retire the Cloud Services </a:t>
            </a:r>
            <a:r>
              <a:rPr lang="en-US" sz="1000" dirty="0"/>
              <a:t>(classic) deployment model. Before that date, It is needed to migrate services that were deployed using this model to Cloud Services (extended support) in Azure Resource Manager, which provides new capabilities, including: </a:t>
            </a:r>
          </a:p>
          <a:p>
            <a:pPr marL="171450" indent="-171450" algn="just">
              <a:buFont typeface="Arial" panose="020B0604020202020204" pitchFamily="34" charset="0"/>
              <a:buChar char="•"/>
            </a:pPr>
            <a:r>
              <a:rPr lang="en-US" sz="1000" b="1" dirty="0"/>
              <a:t>Support for deployment templates.</a:t>
            </a:r>
          </a:p>
          <a:p>
            <a:pPr marL="171450" indent="-171450" algn="just">
              <a:buFont typeface="Arial" panose="020B0604020202020204" pitchFamily="34" charset="0"/>
              <a:buChar char="•"/>
            </a:pPr>
            <a:r>
              <a:rPr lang="en-US" sz="1000" b="1" dirty="0"/>
              <a:t>Role-based access control.  </a:t>
            </a:r>
          </a:p>
          <a:p>
            <a:pPr marL="171450" indent="-171450" algn="just">
              <a:buFont typeface="Arial" panose="020B0604020202020204" pitchFamily="34" charset="0"/>
              <a:buChar char="•"/>
            </a:pPr>
            <a:r>
              <a:rPr lang="en-US" sz="1000" b="1" dirty="0"/>
              <a:t>Regional resiliency.  </a:t>
            </a:r>
          </a:p>
          <a:p>
            <a:pPr algn="just"/>
            <a:r>
              <a:rPr lang="en-US" sz="1000" dirty="0"/>
              <a:t>Required action  </a:t>
            </a:r>
          </a:p>
          <a:p>
            <a:pPr algn="just"/>
            <a:r>
              <a:rPr lang="en-US" sz="1000" dirty="0"/>
              <a:t>In order to avoid service disruption and continue to use cloud services that were deployed using </a:t>
            </a:r>
            <a:r>
              <a:rPr lang="en-US" sz="1000" b="1" dirty="0"/>
              <a:t>Cloud Services (classic), </a:t>
            </a:r>
            <a:r>
              <a:rPr lang="en-US" sz="1000" dirty="0"/>
              <a:t>you must migrate them to Cloud Services (extended support) in </a:t>
            </a:r>
            <a:r>
              <a:rPr lang="en-US" sz="1000" b="1" dirty="0"/>
              <a:t>Resource Manager </a:t>
            </a:r>
            <a:r>
              <a:rPr lang="en-US" sz="1000" dirty="0"/>
              <a:t>before </a:t>
            </a:r>
            <a:r>
              <a:rPr lang="en-US" sz="1000" b="1" dirty="0"/>
              <a:t>31 August 2024</a:t>
            </a:r>
            <a:r>
              <a:rPr lang="en-US" sz="1000" dirty="0"/>
              <a:t>. Beginning 1st September 2024, your Cloud Service deployments would be stopped and deallocated, and data will be permanently lost.</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icrosoft Revealed Windows Server 2025 - YouTube">
            <a:extLst>
              <a:ext uri="{FF2B5EF4-FFF2-40B4-BE49-F238E27FC236}">
                <a16:creationId xmlns:a16="http://schemas.microsoft.com/office/drawing/2014/main" id="{33AC4593-5A8F-4637-A841-406E85D4C6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443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4047120"/>
          </a:xfrm>
        </p:spPr>
        <p:txBody>
          <a:bodyPr/>
          <a:lstStyle/>
          <a:p>
            <a:pPr marL="514350" lvl="1" indent="-171450">
              <a:buFont typeface="Arial" panose="020B0604020202020204" pitchFamily="34" charset="0"/>
              <a:buChar char="•"/>
            </a:pPr>
            <a:r>
              <a:rPr lang="en-US" sz="1000" dirty="0">
                <a:latin typeface="+mj-lt"/>
              </a:rPr>
              <a:t>Active Directory Replication Priority Boost</a:t>
            </a:r>
          </a:p>
          <a:p>
            <a:pPr marL="514350" lvl="1" indent="-171450">
              <a:buFont typeface="Arial" panose="020B0604020202020204" pitchFamily="34" charset="0"/>
              <a:buChar char="•"/>
            </a:pPr>
            <a:r>
              <a:rPr lang="en-US" sz="1000" dirty="0">
                <a:latin typeface="+mj-lt"/>
              </a:rPr>
              <a:t>Remote </a:t>
            </a:r>
            <a:r>
              <a:rPr lang="en-US" sz="1000" dirty="0" err="1">
                <a:latin typeface="+mj-lt"/>
              </a:rPr>
              <a:t>mailslots</a:t>
            </a:r>
            <a:r>
              <a:rPr lang="en-US" sz="1000" dirty="0">
                <a:latin typeface="+mj-lt"/>
              </a:rPr>
              <a:t> now deprecated and no longer used for DC location</a:t>
            </a:r>
          </a:p>
          <a:p>
            <a:pPr marL="514350" lvl="1" indent="-171450">
              <a:buFont typeface="Arial" panose="020B0604020202020204" pitchFamily="34" charset="0"/>
              <a:buChar char="•"/>
            </a:pPr>
            <a:r>
              <a:rPr lang="en-US" sz="1000" dirty="0">
                <a:latin typeface="+mj-lt"/>
              </a:rPr>
              <a:t>New Forest and Domain Functional Levels</a:t>
            </a:r>
          </a:p>
          <a:p>
            <a:pPr marL="514350" lvl="1" indent="-171450">
              <a:buFont typeface="Arial" panose="020B0604020202020204" pitchFamily="34" charset="0"/>
              <a:buChar char="•"/>
            </a:pPr>
            <a:r>
              <a:rPr lang="en-US" sz="1000" dirty="0">
                <a:latin typeface="+mj-lt"/>
              </a:rPr>
              <a:t>New AD forests or AD LDS configuration sets are required to have a functional level of Windows Server 2016 or greater.</a:t>
            </a:r>
          </a:p>
          <a:p>
            <a:pPr marL="171450" indent="-171450">
              <a:buFont typeface="Arial" panose="020B0604020202020204" pitchFamily="34" charset="0"/>
              <a:buChar char="•"/>
            </a:pPr>
            <a:r>
              <a:rPr lang="en-US" sz="1000" b="1" dirty="0">
                <a:latin typeface="+mj-lt"/>
              </a:rPr>
              <a:t>Windows Server Storage</a:t>
            </a:r>
          </a:p>
          <a:p>
            <a:pPr marL="514350" lvl="1" indent="-171450">
              <a:buFont typeface="Arial" panose="020B0604020202020204" pitchFamily="34" charset="0"/>
              <a:buChar char="•"/>
            </a:pPr>
            <a:r>
              <a:rPr lang="en-US" sz="1000" dirty="0">
                <a:latin typeface="+mj-lt"/>
              </a:rPr>
              <a:t>Delivers 70% more IOPs on </a:t>
            </a:r>
            <a:r>
              <a:rPr lang="en-US" sz="1000" dirty="0" err="1">
                <a:latin typeface="+mj-lt"/>
              </a:rPr>
              <a:t>NVMe</a:t>
            </a:r>
            <a:r>
              <a:rPr lang="en-US" sz="1000" dirty="0">
                <a:latin typeface="+mj-lt"/>
              </a:rPr>
              <a:t> SSDs</a:t>
            </a:r>
          </a:p>
          <a:p>
            <a:pPr marL="514350" lvl="1" indent="-171450">
              <a:buFont typeface="Arial" panose="020B0604020202020204" pitchFamily="34" charset="0"/>
              <a:buChar char="•"/>
            </a:pPr>
            <a:r>
              <a:rPr lang="en-US" sz="1000" dirty="0" err="1">
                <a:latin typeface="+mj-lt"/>
              </a:rPr>
              <a:t>NVMe-oF</a:t>
            </a:r>
            <a:r>
              <a:rPr lang="en-US" sz="1000" dirty="0">
                <a:latin typeface="+mj-lt"/>
              </a:rPr>
              <a:t> TCP Initiator</a:t>
            </a:r>
          </a:p>
          <a:p>
            <a:pPr marL="514350" lvl="1" indent="-171450">
              <a:buFont typeface="Arial" panose="020B0604020202020204" pitchFamily="34" charset="0"/>
              <a:buChar char="•"/>
            </a:pPr>
            <a:r>
              <a:rPr lang="en-US" sz="1000" dirty="0">
                <a:latin typeface="+mj-lt"/>
              </a:rPr>
              <a:t>Improved Storage Replica (SR) performance</a:t>
            </a:r>
          </a:p>
          <a:p>
            <a:pPr marL="514350" lvl="1" indent="-171450">
              <a:buFont typeface="Arial" panose="020B0604020202020204" pitchFamily="34" charset="0"/>
              <a:buChar char="•"/>
            </a:pPr>
            <a:r>
              <a:rPr lang="en-US" sz="1000" dirty="0" err="1">
                <a:latin typeface="+mj-lt"/>
              </a:rPr>
              <a:t>ReFS</a:t>
            </a:r>
            <a:r>
              <a:rPr lang="en-US" sz="1000" dirty="0">
                <a:latin typeface="+mj-lt"/>
              </a:rPr>
              <a:t> Native Deduplication and Compression</a:t>
            </a:r>
          </a:p>
          <a:p>
            <a:pPr marL="514350" lvl="1" indent="-171450">
              <a:buFont typeface="Arial" panose="020B0604020202020204" pitchFamily="34" charset="0"/>
              <a:buChar char="•"/>
            </a:pPr>
            <a:r>
              <a:rPr lang="en-US" sz="1000" dirty="0">
                <a:latin typeface="+mj-lt"/>
              </a:rPr>
              <a:t>Storage Space Stretch Cluster Support</a:t>
            </a:r>
          </a:p>
          <a:p>
            <a:pPr marL="514350" lvl="1" indent="-171450">
              <a:buFont typeface="Arial" panose="020B0604020202020204" pitchFamily="34" charset="0"/>
              <a:buChar char="•"/>
            </a:pPr>
            <a:r>
              <a:rPr lang="en-US" sz="1000" dirty="0">
                <a:latin typeface="+mj-lt"/>
              </a:rPr>
              <a:t>SMB over QUIC in Windows Server </a:t>
            </a:r>
          </a:p>
          <a:p>
            <a:pPr marL="171450" indent="-171450">
              <a:buFont typeface="Arial" panose="020B0604020202020204" pitchFamily="34" charset="0"/>
              <a:buChar char="•"/>
            </a:pPr>
            <a:r>
              <a:rPr lang="en-US" sz="1000" b="1" dirty="0">
                <a:latin typeface="+mj-lt"/>
              </a:rPr>
              <a:t>Windows Server GPU-P Support </a:t>
            </a:r>
          </a:p>
          <a:p>
            <a:pPr marL="171450" indent="-171450">
              <a:buFont typeface="Arial" panose="020B0604020202020204" pitchFamily="34" charset="0"/>
              <a:buChar char="•"/>
            </a:pPr>
            <a:r>
              <a:rPr lang="en-US" sz="1000" b="1" dirty="0">
                <a:latin typeface="+mj-lt"/>
              </a:rPr>
              <a:t>Container Flexibility</a:t>
            </a:r>
          </a:p>
          <a:p>
            <a:r>
              <a:rPr lang="en-US" sz="1000" dirty="0">
                <a:latin typeface="+mj-lt"/>
              </a:rPr>
              <a:t>And many more……</a:t>
            </a:r>
          </a:p>
          <a:p>
            <a:pPr marL="171450" indent="-171450">
              <a:buFont typeface="Arial" panose="020B0604020202020204" pitchFamily="34" charset="0"/>
              <a:buChar char="•"/>
            </a:pPr>
            <a:endParaRPr lang="en-US" sz="1000" dirty="0">
              <a:latin typeface="+mj-lt"/>
            </a:endParaRPr>
          </a:p>
          <a:p>
            <a:pPr lvl="1"/>
            <a:endParaRPr lang="en-US" sz="1000" dirty="0">
              <a:latin typeface="+mj-lt"/>
            </a:endParaRP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Windows Server 2025</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4114800"/>
          </a:xfrm>
        </p:spPr>
        <p:txBody>
          <a:bodyPr/>
          <a:lstStyle/>
          <a:p>
            <a:r>
              <a:rPr lang="en-US" sz="1000" dirty="0">
                <a:hlinkClick r:id="rId2"/>
              </a:rPr>
              <a:t>Introducing Windows Server 2025!</a:t>
            </a:r>
            <a:endParaRPr lang="en-US" sz="1000" dirty="0"/>
          </a:p>
          <a:p>
            <a:r>
              <a:rPr lang="en-US" sz="1000" dirty="0"/>
              <a:t>MS released the official name of the next release of the Windows Server </a:t>
            </a:r>
            <a:r>
              <a:rPr lang="en-US" sz="1000" dirty="0" err="1"/>
              <a:t>vNEXT</a:t>
            </a:r>
            <a:r>
              <a:rPr lang="en-US" sz="1000" dirty="0"/>
              <a:t> that is Windows Server 2025. What it brings:</a:t>
            </a:r>
          </a:p>
          <a:p>
            <a:pPr marL="171450" indent="-171450">
              <a:buFont typeface="Arial" panose="020B0604020202020204" pitchFamily="34" charset="0"/>
              <a:buChar char="•"/>
            </a:pPr>
            <a:r>
              <a:rPr lang="en-US" sz="1000" b="1" dirty="0"/>
              <a:t>Windows Server Flighting: </a:t>
            </a:r>
            <a:r>
              <a:rPr lang="en-US" sz="1000" dirty="0"/>
              <a:t>Windows Server Insider now support flighting and downloadable in-place upgrades, exactly like Windows 11; no need to grab ISOs and run manual setup.</a:t>
            </a:r>
          </a:p>
          <a:p>
            <a:pPr marL="171450" indent="-171450">
              <a:buFont typeface="Arial" panose="020B0604020202020204" pitchFamily="34" charset="0"/>
              <a:buChar char="•"/>
            </a:pPr>
            <a:r>
              <a:rPr lang="en-US" sz="1000" b="1" dirty="0"/>
              <a:t>SMB over QUIC alternative ports: </a:t>
            </a:r>
            <a:r>
              <a:rPr lang="en-US" sz="1000" dirty="0"/>
              <a:t>Change from using the default UDP/443 port for SMB over QUIC to any port defined.</a:t>
            </a:r>
          </a:p>
          <a:p>
            <a:pPr marL="171450" indent="-171450">
              <a:buFont typeface="Arial" panose="020B0604020202020204" pitchFamily="34" charset="0"/>
              <a:buChar char="•"/>
            </a:pPr>
            <a:r>
              <a:rPr lang="en-US" sz="1000" dirty="0" err="1"/>
              <a:t>Hotpatching</a:t>
            </a:r>
            <a:r>
              <a:rPr lang="en-US" sz="1000" dirty="0"/>
              <a:t> for everyone and Everywhere</a:t>
            </a:r>
          </a:p>
          <a:p>
            <a:pPr marL="171450" indent="-171450">
              <a:buFont typeface="Arial" panose="020B0604020202020204" pitchFamily="34" charset="0"/>
              <a:buChar char="•"/>
            </a:pPr>
            <a:r>
              <a:rPr lang="en-US" sz="1000" b="1" dirty="0"/>
              <a:t>Next Generation Active Directory</a:t>
            </a:r>
          </a:p>
          <a:p>
            <a:pPr marL="514350" lvl="1" indent="-171450">
              <a:buFont typeface="Arial" panose="020B0604020202020204" pitchFamily="34" charset="0"/>
              <a:buChar char="•"/>
            </a:pPr>
            <a:r>
              <a:rPr lang="en-US" sz="1000" dirty="0">
                <a:latin typeface="+mj-lt"/>
              </a:rPr>
              <a:t>Active Directory 32k DB Page Sizes: New/Upgrades</a:t>
            </a:r>
          </a:p>
          <a:p>
            <a:pPr marL="514350" lvl="1" indent="-171450">
              <a:buFont typeface="Arial" panose="020B0604020202020204" pitchFamily="34" charset="0"/>
              <a:buChar char="•"/>
            </a:pPr>
            <a:r>
              <a:rPr lang="en-US" sz="1000" dirty="0">
                <a:latin typeface="+mj-lt"/>
              </a:rPr>
              <a:t>AD DS now takes advantage of NUMA capable hardware by utilizing CPUs in all processor groups</a:t>
            </a:r>
          </a:p>
          <a:p>
            <a:pPr marL="514350" lvl="1" indent="-171450">
              <a:buFont typeface="Arial" panose="020B0604020202020204" pitchFamily="34" charset="0"/>
              <a:buChar char="•"/>
            </a:pPr>
            <a:r>
              <a:rPr lang="en-US" sz="1000" dirty="0">
                <a:latin typeface="+mj-lt"/>
              </a:rPr>
              <a:t>LDAP support for TLS 1.3</a:t>
            </a:r>
          </a:p>
          <a:p>
            <a:pPr marL="514350" lvl="1" indent="-171450">
              <a:buFont typeface="Arial" panose="020B0604020202020204" pitchFamily="34" charset="0"/>
              <a:buChar char="•"/>
            </a:pPr>
            <a:r>
              <a:rPr lang="en-US" sz="1000" dirty="0">
                <a:latin typeface="+mj-lt"/>
              </a:rPr>
              <a:t>Kerberos support for AES SHA256/384</a:t>
            </a:r>
          </a:p>
          <a:p>
            <a:pPr marL="514350" lvl="1" indent="-171450">
              <a:buFont typeface="Arial" panose="020B0604020202020204" pitchFamily="34" charset="0"/>
              <a:buChar char="•"/>
            </a:pPr>
            <a:r>
              <a:rPr lang="en-US" sz="1000" dirty="0">
                <a:latin typeface="+mj-lt"/>
              </a:rPr>
              <a:t>Improved security for confidential attributes</a:t>
            </a:r>
          </a:p>
          <a:p>
            <a:pPr marL="514350" lvl="1" indent="-171450">
              <a:buFont typeface="Arial" panose="020B0604020202020204" pitchFamily="34" charset="0"/>
              <a:buChar char="•"/>
            </a:pPr>
            <a:r>
              <a:rPr lang="en-US" sz="1000" dirty="0">
                <a:latin typeface="+mj-lt"/>
              </a:rPr>
              <a:t>Changes to default behavior of legacy SAM RPC password change methods</a:t>
            </a:r>
          </a:p>
          <a:p>
            <a:pPr marL="514350" lvl="1" indent="-171450">
              <a:buFont typeface="Arial" panose="020B0604020202020204" pitchFamily="34" charset="0"/>
              <a:buChar char="•"/>
            </a:pPr>
            <a:r>
              <a:rPr lang="fr-FR" sz="1000" dirty="0">
                <a:latin typeface="+mj-lt"/>
              </a:rPr>
              <a:t>Kerberos &amp; PKINT support </a:t>
            </a:r>
            <a:r>
              <a:rPr lang="fr-FR" sz="1000" dirty="0" err="1">
                <a:latin typeface="+mj-lt"/>
              </a:rPr>
              <a:t>cryptographic</a:t>
            </a:r>
            <a:r>
              <a:rPr lang="fr-FR" sz="1000" dirty="0">
                <a:latin typeface="+mj-lt"/>
              </a:rPr>
              <a:t> agility</a:t>
            </a:r>
            <a:endParaRPr lang="en-US" sz="1000" dirty="0">
              <a:latin typeface="+mj-lt"/>
            </a:endParaRPr>
          </a:p>
          <a:p>
            <a:endParaRPr lang="en-US" sz="1000" dirty="0"/>
          </a:p>
        </p:txBody>
      </p:sp>
    </p:spTree>
    <p:extLst>
      <p:ext uri="{BB962C8B-B14F-4D97-AF65-F5344CB8AC3E}">
        <p14:creationId xmlns:p14="http://schemas.microsoft.com/office/powerpoint/2010/main" val="320004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xEl>
                                              <p:pRg st="9" end="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xEl>
                                              <p:pRg st="10" end="1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xEl>
                                              <p:pRg st="11" end="1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899" y="855080"/>
            <a:ext cx="2730633" cy="342900"/>
          </a:xfrm>
        </p:spPr>
        <p:txBody>
          <a:bodyPr/>
          <a:lstStyle/>
          <a:p>
            <a:r>
              <a:rPr lang="en-US" dirty="0">
                <a:latin typeface="+mj-lt"/>
                <a:hlinkClick r:id="rId2"/>
              </a:rPr>
              <a:t>Azure Times GitHub Repo</a:t>
            </a:r>
            <a:endParaRPr lang="en-US" dirty="0">
              <a:latin typeface="+mj-lt"/>
            </a:endParaRPr>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Monitoring ExpressRoute: A Workbook Solution</a:t>
            </a:r>
            <a:endParaRPr lang="en-US" sz="1000" dirty="0"/>
          </a:p>
          <a:p>
            <a:pPr algn="just"/>
            <a:r>
              <a:rPr lang="en-US" sz="1000" dirty="0"/>
              <a:t>MS released a new </a:t>
            </a:r>
            <a:r>
              <a:rPr lang="en-US" sz="1000" b="1" dirty="0"/>
              <a:t>Azure Monitor Workbooks</a:t>
            </a:r>
            <a:r>
              <a:rPr lang="en-US" sz="1000" dirty="0"/>
              <a:t>. The workbook that we developed is specifically designed for </a:t>
            </a:r>
            <a:r>
              <a:rPr lang="en-US" sz="1000" b="1" dirty="0"/>
              <a:t>ExpressRoute monitoring </a:t>
            </a:r>
            <a:r>
              <a:rPr lang="en-US" sz="1000" dirty="0"/>
              <a:t>and troubleshooting. It allows to dynamically choose ExpressRoute circuit and gateway from a drop-down list and see relevant metrics and logs in an interactive dashboard. The dashboard includes sections for</a:t>
            </a:r>
          </a:p>
          <a:p>
            <a:pPr marL="171450" indent="-171450" algn="just">
              <a:buFont typeface="Arial" panose="020B0604020202020204" pitchFamily="34" charset="0"/>
              <a:buChar char="•"/>
            </a:pPr>
            <a:r>
              <a:rPr lang="en-US" sz="1000" b="1" dirty="0"/>
              <a:t>ExpressRoute Circuit Status</a:t>
            </a:r>
          </a:p>
          <a:p>
            <a:pPr marL="171450" indent="-171450" algn="just">
              <a:buFont typeface="Arial" panose="020B0604020202020204" pitchFamily="34" charset="0"/>
              <a:buChar char="•"/>
            </a:pPr>
            <a:r>
              <a:rPr lang="en-US" sz="1000" b="1" dirty="0"/>
              <a:t>BGP Availability</a:t>
            </a:r>
          </a:p>
          <a:p>
            <a:pPr marL="171450" indent="-171450" algn="just">
              <a:buFont typeface="Arial" panose="020B0604020202020204" pitchFamily="34" charset="0"/>
              <a:buChar char="•"/>
            </a:pPr>
            <a:r>
              <a:rPr lang="en-US" sz="1000" b="1" dirty="0"/>
              <a:t>Total Throughput</a:t>
            </a:r>
          </a:p>
          <a:p>
            <a:pPr marL="171450" indent="-171450" algn="just">
              <a:buFont typeface="Arial" panose="020B0604020202020204" pitchFamily="34" charset="0"/>
              <a:buChar char="•"/>
            </a:pPr>
            <a:r>
              <a:rPr lang="en-US" sz="1000" b="1" dirty="0"/>
              <a:t>Primary and Secondary Connection Traffic</a:t>
            </a:r>
          </a:p>
          <a:p>
            <a:pPr marL="171450" indent="-171450" algn="just">
              <a:buFont typeface="Arial" panose="020B0604020202020204" pitchFamily="34" charset="0"/>
              <a:buChar char="•"/>
            </a:pPr>
            <a:r>
              <a:rPr lang="en-US" sz="1000" b="1" dirty="0"/>
              <a:t>Packet Drops</a:t>
            </a:r>
          </a:p>
          <a:p>
            <a:pPr marL="171450" indent="-171450" algn="just">
              <a:buFont typeface="Arial" panose="020B0604020202020204" pitchFamily="34" charset="0"/>
              <a:buChar char="•"/>
            </a:pPr>
            <a:r>
              <a:rPr lang="en-US" sz="1000" b="1" dirty="0"/>
              <a:t>Gateway Utilization and Throughput</a:t>
            </a:r>
          </a:p>
          <a:p>
            <a:pPr marL="171450" indent="-171450" algn="just">
              <a:buFont typeface="Arial" panose="020B0604020202020204" pitchFamily="34" charset="0"/>
              <a:buChar char="•"/>
            </a:pPr>
            <a:r>
              <a:rPr lang="en-US" sz="1000" b="1" dirty="0"/>
              <a:t>Route Advertisements</a:t>
            </a:r>
          </a:p>
          <a:p>
            <a:pPr marL="171450" indent="-171450" algn="just">
              <a:buFont typeface="Arial" panose="020B0604020202020204" pitchFamily="34" charset="0"/>
              <a:buChar char="•"/>
            </a:pPr>
            <a:r>
              <a:rPr lang="en-US" sz="1000" b="1" dirty="0"/>
              <a:t>Azure Firewall SNAT and Throughput</a:t>
            </a:r>
          </a:p>
          <a:p>
            <a:pPr algn="just"/>
            <a:endParaRPr lang="en-US" sz="1000" dirty="0"/>
          </a:p>
        </p:txBody>
      </p:sp>
      <p:pic>
        <p:nvPicPr>
          <p:cNvPr id="2050" name="Picture 2" descr="thumbnail image 7 captioned Figure 7: Gateway Utilization and Throughput">
            <a:extLst>
              <a:ext uri="{FF2B5EF4-FFF2-40B4-BE49-F238E27FC236}">
                <a16:creationId xmlns:a16="http://schemas.microsoft.com/office/drawing/2014/main" id="{F6099A50-2BEA-8E9A-9923-57D861512B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8107" y="800100"/>
            <a:ext cx="4050707" cy="18811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umbnail image 4 captioned Figure 4: Total Throughput of ExpressRoute Circuit">
            <a:extLst>
              <a:ext uri="{FF2B5EF4-FFF2-40B4-BE49-F238E27FC236}">
                <a16:creationId xmlns:a16="http://schemas.microsoft.com/office/drawing/2014/main" id="{38D4E4DC-26C7-D305-B9BA-9D9B2160476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8107" y="3003550"/>
            <a:ext cx="41045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948319"/>
          </a:xfrm>
        </p:spPr>
        <p:txBody>
          <a:bodyPr/>
          <a:lstStyle/>
          <a:p>
            <a:r>
              <a:rPr lang="en-US" sz="1000" dirty="0">
                <a:latin typeface="+mj-lt"/>
                <a:hlinkClick r:id="rId2"/>
              </a:rPr>
              <a:t>Entra ID now enables to receive emails in preferred language.</a:t>
            </a:r>
            <a:endParaRPr lang="en-US" sz="1000" dirty="0">
              <a:latin typeface="+mj-lt"/>
            </a:endParaRPr>
          </a:p>
          <a:p>
            <a:r>
              <a:rPr lang="en-US" sz="1000" b="1" dirty="0">
                <a:latin typeface="+mj-lt"/>
              </a:rPr>
              <a:t>MS added logic to check </a:t>
            </a:r>
            <a:r>
              <a:rPr lang="en-US" sz="1000" dirty="0">
                <a:latin typeface="+mj-lt"/>
              </a:rPr>
              <a:t>multiple places for language information to make the best possible choice for </a:t>
            </a:r>
            <a:r>
              <a:rPr lang="en-US" sz="1000" b="1" dirty="0">
                <a:latin typeface="+mj-lt"/>
              </a:rPr>
              <a:t>what language should be sent an email in</a:t>
            </a:r>
            <a:r>
              <a:rPr lang="en-US" sz="1000" dirty="0">
                <a:latin typeface="+mj-lt"/>
              </a:rPr>
              <a:t>, and these changes are now generally available for </a:t>
            </a:r>
            <a:r>
              <a:rPr lang="en-US" sz="1000" b="1" dirty="0">
                <a:latin typeface="+mj-lt"/>
              </a:rPr>
              <a:t>Privileged Identity Management</a:t>
            </a:r>
            <a:r>
              <a:rPr lang="en-US" sz="1000" dirty="0">
                <a:latin typeface="+mj-lt"/>
              </a:rPr>
              <a:t>, </a:t>
            </a:r>
            <a:r>
              <a:rPr lang="en-US" sz="1000" b="1" dirty="0">
                <a:latin typeface="+mj-lt"/>
              </a:rPr>
              <a:t>Access Reviews </a:t>
            </a:r>
            <a:r>
              <a:rPr lang="en-US" sz="1000" dirty="0">
                <a:latin typeface="+mj-lt"/>
              </a:rPr>
              <a:t>and </a:t>
            </a:r>
            <a:r>
              <a:rPr lang="en-US" sz="1000" b="1" dirty="0">
                <a:latin typeface="+mj-lt"/>
              </a:rPr>
              <a:t>Entitlement Management</a:t>
            </a:r>
            <a:r>
              <a:rPr lang="en-US" sz="1000" dirty="0">
                <a:latin typeface="+mj-lt"/>
              </a:rPr>
              <a:t>.</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Generally available: FHIR service integration with Azure Active Directory B2C</a:t>
            </a:r>
            <a:endParaRPr lang="en-US" sz="1000" dirty="0"/>
          </a:p>
          <a:p>
            <a:pPr algn="just"/>
            <a:r>
              <a:rPr lang="en-US" sz="1000" dirty="0"/>
              <a:t>MS announced that healthcare organizations can now use the </a:t>
            </a:r>
            <a:r>
              <a:rPr lang="en-US" sz="1000" b="1" dirty="0"/>
              <a:t>FHIR service in Azure Health Data Services</a:t>
            </a:r>
            <a:r>
              <a:rPr lang="en-US" sz="1000" dirty="0"/>
              <a:t> with Azure Active Directory B2C (Azure AD B2C). This capability gives organizations a secure and convenient way to grant access </a:t>
            </a:r>
            <a:r>
              <a:rPr lang="en-US" sz="1000" b="1" dirty="0"/>
              <a:t>to the FHIR service in Azure Health Data Services </a:t>
            </a:r>
            <a:r>
              <a:rPr lang="en-US" sz="1000" dirty="0"/>
              <a:t>with fine-grained access control for different users or groups, without creating or comingling user accounts in their organization’s </a:t>
            </a:r>
            <a:r>
              <a:rPr lang="en-US" sz="1000" b="1" dirty="0"/>
              <a:t>Microsoft Entra ID tenant</a:t>
            </a:r>
            <a:r>
              <a:rPr lang="en-US" sz="1000" dirty="0"/>
              <a:t>.</a:t>
            </a:r>
          </a:p>
          <a:p>
            <a:pPr algn="just"/>
            <a:r>
              <a:rPr lang="en-US" sz="1000" dirty="0"/>
              <a:t>With this integration, organizations can:</a:t>
            </a:r>
          </a:p>
          <a:p>
            <a:pPr marL="171450" indent="-171450" algn="just">
              <a:buFont typeface="Arial" panose="020B0604020202020204" pitchFamily="34" charset="0"/>
              <a:buChar char="•"/>
            </a:pPr>
            <a:r>
              <a:rPr lang="en-US" sz="1000" dirty="0"/>
              <a:t>Use </a:t>
            </a:r>
            <a:r>
              <a:rPr lang="en-US" sz="1000" b="1" dirty="0"/>
              <a:t>additional identity providers </a:t>
            </a:r>
            <a:r>
              <a:rPr lang="en-US" sz="1000" dirty="0"/>
              <a:t>to authenticate and access </a:t>
            </a:r>
            <a:r>
              <a:rPr lang="en-US" sz="1000" b="1" dirty="0"/>
              <a:t>FHIR resources with SMART on FHIR scopes</a:t>
            </a:r>
            <a:r>
              <a:rPr lang="en-US" sz="1000" dirty="0"/>
              <a:t>. </a:t>
            </a:r>
          </a:p>
          <a:p>
            <a:pPr marL="171450" indent="-171450" algn="just">
              <a:buFont typeface="Arial" panose="020B0604020202020204" pitchFamily="34" charset="0"/>
              <a:buChar char="•"/>
            </a:pPr>
            <a:r>
              <a:rPr lang="en-US" sz="1000" dirty="0"/>
              <a:t>Manage and customize user access rights or permissions with </a:t>
            </a:r>
            <a:r>
              <a:rPr lang="en-US" sz="1000" b="1" dirty="0"/>
              <a:t>SMART on FHIR scopes</a:t>
            </a:r>
            <a:r>
              <a:rPr lang="en-US" sz="1000" dirty="0"/>
              <a:t> that support fine-grained access control, FHIR resource types and interactions, and a user’s underlying privileges.</a:t>
            </a:r>
          </a:p>
          <a:p>
            <a:pPr algn="just"/>
            <a:r>
              <a:rPr lang="en-US" sz="1000" dirty="0"/>
              <a:t>To set up the integration, it is needed:</a:t>
            </a:r>
          </a:p>
          <a:p>
            <a:pPr marL="171450" indent="-171450" algn="just">
              <a:buFont typeface="Arial" panose="020B0604020202020204" pitchFamily="34" charset="0"/>
              <a:buChar char="•"/>
            </a:pPr>
            <a:r>
              <a:rPr lang="en-US" sz="1000" dirty="0"/>
              <a:t>Create an </a:t>
            </a:r>
            <a:r>
              <a:rPr lang="en-US" sz="1000" b="1" dirty="0"/>
              <a:t>Azure AD B2C tenant </a:t>
            </a:r>
            <a:r>
              <a:rPr lang="en-US" sz="1000" dirty="0"/>
              <a:t>for the FHIR service.</a:t>
            </a:r>
          </a:p>
          <a:p>
            <a:pPr marL="171450" indent="-171450" algn="just">
              <a:buFont typeface="Arial" panose="020B0604020202020204" pitchFamily="34" charset="0"/>
              <a:buChar char="•"/>
            </a:pPr>
            <a:r>
              <a:rPr lang="en-US" sz="1000" dirty="0"/>
              <a:t>Configure the identity provider settings for the FHIR service.</a:t>
            </a:r>
          </a:p>
          <a:p>
            <a:pPr marL="171450" indent="-171450" algn="just">
              <a:buFont typeface="Arial" panose="020B0604020202020204" pitchFamily="34" charset="0"/>
              <a:buChar char="•"/>
            </a:pPr>
            <a:r>
              <a:rPr lang="en-US" sz="1000" dirty="0"/>
              <a:t>Register applications and users with Azure AD B2C.</a:t>
            </a:r>
          </a:p>
          <a:p>
            <a:pPr marL="171450" indent="-171450" algn="just">
              <a:buFont typeface="Arial" panose="020B0604020202020204" pitchFamily="34" charset="0"/>
              <a:buChar char="•"/>
            </a:pPr>
            <a:r>
              <a:rPr lang="en-US" sz="1000" dirty="0"/>
              <a:t>Use access tokens issued </a:t>
            </a:r>
            <a:r>
              <a:rPr lang="en-US" sz="1000" b="1" dirty="0"/>
              <a:t>by Azure AD B2C </a:t>
            </a:r>
            <a:r>
              <a:rPr lang="en-US" sz="1000" dirty="0"/>
              <a:t>to access FHIR service resources.</a:t>
            </a:r>
          </a:p>
        </p:txBody>
      </p:sp>
      <p:pic>
        <p:nvPicPr>
          <p:cNvPr id="3074" name="Picture 2" descr="thumbnail image 1 captioned Figure 1: Diagram showing how the logic works">
            <a:extLst>
              <a:ext uri="{FF2B5EF4-FFF2-40B4-BE49-F238E27FC236}">
                <a16:creationId xmlns:a16="http://schemas.microsoft.com/office/drawing/2014/main" id="{74EC0B8C-9E2B-2661-078D-D8107BF786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81957" y="1803400"/>
            <a:ext cx="1569593" cy="314306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humbnail image 2 captioned Figure 2: Screenshot of email in English">
            <a:extLst>
              <a:ext uri="{FF2B5EF4-FFF2-40B4-BE49-F238E27FC236}">
                <a16:creationId xmlns:a16="http://schemas.microsoft.com/office/drawing/2014/main" id="{8059D2CC-8AF2-337B-E66A-41CB7E4EBE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5982" y="1909990"/>
            <a:ext cx="1753005" cy="132351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humbnail image 3 captioned Figure 3: Screenshot of email in Spanish">
            <a:extLst>
              <a:ext uri="{FF2B5EF4-FFF2-40B4-BE49-F238E27FC236}">
                <a16:creationId xmlns:a16="http://schemas.microsoft.com/office/drawing/2014/main" id="{1520CA8B-76E5-DFED-DF6E-E28B210AE6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411" y="3340099"/>
            <a:ext cx="1703576" cy="14730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7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478670"/>
          </a:xfrm>
        </p:spPr>
        <p:txBody>
          <a:bodyPr/>
          <a:lstStyle/>
          <a:p>
            <a:r>
              <a:rPr lang="en-US" sz="1000" dirty="0">
                <a:latin typeface="+mj-lt"/>
              </a:rPr>
              <a:t>The following features are available now:</a:t>
            </a:r>
          </a:p>
          <a:p>
            <a:pPr marL="171450" indent="-171450">
              <a:buFont typeface="Arial" panose="020B0604020202020204" pitchFamily="34" charset="0"/>
              <a:buChar char="•"/>
            </a:pPr>
            <a:r>
              <a:rPr lang="en-US" sz="1000" dirty="0">
                <a:latin typeface="+mj-lt"/>
              </a:rPr>
              <a:t>Configure client-side policies via Microsoft </a:t>
            </a:r>
          </a:p>
          <a:p>
            <a:pPr marL="171450" indent="-171450">
              <a:buFont typeface="Arial" panose="020B0604020202020204" pitchFamily="34" charset="0"/>
              <a:buChar char="•"/>
            </a:pPr>
            <a:r>
              <a:rPr lang="en-US" sz="1000" dirty="0">
                <a:latin typeface="+mj-lt"/>
              </a:rPr>
              <a:t>Recover stored passwords via Microsoft Entra/Microsoft Intune portal or Microsoft Graph API/PSH. </a:t>
            </a:r>
          </a:p>
          <a:p>
            <a:pPr marL="171450" indent="-171450">
              <a:buFont typeface="Arial" panose="020B0604020202020204" pitchFamily="34" charset="0"/>
              <a:buChar char="•"/>
            </a:pPr>
            <a:r>
              <a:rPr lang="en-US" sz="1000" dirty="0">
                <a:latin typeface="+mj-lt"/>
              </a:rPr>
              <a:t>Enumerate all LAPS-enabled devices </a:t>
            </a:r>
            <a:r>
              <a:rPr lang="en-US" sz="1000" b="1" dirty="0">
                <a:latin typeface="+mj-lt"/>
              </a:rPr>
              <a:t>via Microsoft Entra </a:t>
            </a:r>
            <a:r>
              <a:rPr lang="en-US" sz="1000" dirty="0">
                <a:latin typeface="+mj-lt"/>
              </a:rPr>
              <a:t>portal or Microsoft Graph API/PSH. </a:t>
            </a:r>
          </a:p>
          <a:p>
            <a:pPr marL="171450" indent="-171450">
              <a:buFont typeface="Arial" panose="020B0604020202020204" pitchFamily="34" charset="0"/>
              <a:buChar char="•"/>
            </a:pPr>
            <a:r>
              <a:rPr lang="en-US" sz="1000" dirty="0">
                <a:latin typeface="+mj-lt"/>
              </a:rPr>
              <a:t>Create Microsoft Entra ID </a:t>
            </a:r>
            <a:r>
              <a:rPr lang="en-US" sz="1000" b="1" dirty="0">
                <a:latin typeface="+mj-lt"/>
              </a:rPr>
              <a:t>role-based access control (RBAC) </a:t>
            </a:r>
            <a:r>
              <a:rPr lang="en-US" sz="1000" dirty="0">
                <a:latin typeface="+mj-lt"/>
              </a:rPr>
              <a:t>policies with custom roles and administrative units for authorization of password recovery. </a:t>
            </a:r>
          </a:p>
          <a:p>
            <a:pPr marL="171450" indent="-171450">
              <a:buFont typeface="Arial" panose="020B0604020202020204" pitchFamily="34" charset="0"/>
              <a:buChar char="•"/>
            </a:pPr>
            <a:r>
              <a:rPr lang="en-US" sz="1000" dirty="0">
                <a:latin typeface="+mj-lt"/>
              </a:rPr>
              <a:t>View audit logs via </a:t>
            </a:r>
            <a:r>
              <a:rPr lang="en-US" sz="1000" b="1" dirty="0">
                <a:latin typeface="+mj-lt"/>
              </a:rPr>
              <a:t>Microsoft Entra </a:t>
            </a:r>
            <a:r>
              <a:rPr lang="en-US" sz="1000" dirty="0">
                <a:latin typeface="+mj-lt"/>
              </a:rPr>
              <a:t>portal or Microsoft Graph API/PSH to monitor password update and retrieval events. </a:t>
            </a:r>
          </a:p>
          <a:p>
            <a:pPr marL="171450" indent="-171450">
              <a:buFont typeface="Arial" panose="020B0604020202020204" pitchFamily="34" charset="0"/>
              <a:buChar char="•"/>
            </a:pPr>
            <a:r>
              <a:rPr lang="en-US" sz="1000" b="1" dirty="0">
                <a:latin typeface="+mj-lt"/>
              </a:rPr>
              <a:t>Configure Conditional Access policies on </a:t>
            </a:r>
            <a:r>
              <a:rPr lang="en-US" sz="1000" dirty="0">
                <a:latin typeface="+mj-lt"/>
              </a:rPr>
              <a:t>directory roles that have the authorization of password recovery.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2"/>
              </a:rPr>
              <a:t>Administrator Password Solution with Microsoft Entra ID now Generally Available!</a:t>
            </a:r>
            <a:endParaRPr lang="en-US" sz="1000" dirty="0"/>
          </a:p>
          <a:p>
            <a:pPr algn="just"/>
            <a:r>
              <a:rPr lang="en-US" sz="1000" dirty="0"/>
              <a:t>This capability is available for both </a:t>
            </a:r>
            <a:r>
              <a:rPr lang="en-US" sz="1000" b="1" dirty="0"/>
              <a:t>Microsoft Entra joined </a:t>
            </a:r>
            <a:r>
              <a:rPr lang="en-US" sz="1000" dirty="0"/>
              <a:t>and </a:t>
            </a:r>
            <a:r>
              <a:rPr lang="en-US" sz="1000" b="1" dirty="0"/>
              <a:t>Microsoft Entra hybrid joined </a:t>
            </a:r>
            <a:r>
              <a:rPr lang="en-US" sz="1000" dirty="0"/>
              <a:t>devices. It helps every organization </a:t>
            </a:r>
            <a:r>
              <a:rPr lang="en-US" sz="1000" b="1" dirty="0"/>
              <a:t>to protect </a:t>
            </a:r>
            <a:r>
              <a:rPr lang="en-US" sz="1000" dirty="0"/>
              <a:t>and </a:t>
            </a:r>
            <a:r>
              <a:rPr lang="en-US" sz="1000" b="1" dirty="0"/>
              <a:t>secure</a:t>
            </a:r>
            <a:r>
              <a:rPr lang="en-US" sz="1000" dirty="0"/>
              <a:t> their local </a:t>
            </a:r>
            <a:r>
              <a:rPr lang="en-US" sz="1000" b="1" dirty="0"/>
              <a:t>administrator account </a:t>
            </a:r>
            <a:r>
              <a:rPr lang="en-US" sz="1000" dirty="0"/>
              <a:t>on Windows and mitigate any </a:t>
            </a:r>
            <a:r>
              <a:rPr lang="en-US" sz="1000" b="1" dirty="0"/>
              <a:t>Pass-the-Hash (</a:t>
            </a:r>
            <a:r>
              <a:rPr lang="en-US" sz="1000" b="1" dirty="0" err="1"/>
              <a:t>PtH</a:t>
            </a:r>
            <a:r>
              <a:rPr lang="en-US" sz="1000" b="1" dirty="0"/>
              <a:t>) </a:t>
            </a:r>
            <a:r>
              <a:rPr lang="en-US" sz="1000" dirty="0"/>
              <a:t>and lateral traversal type of attacks. </a:t>
            </a:r>
          </a:p>
          <a:p>
            <a:pPr algn="just"/>
            <a:r>
              <a:rPr lang="en-US" sz="1000" dirty="0"/>
              <a:t>This feature is available on the following </a:t>
            </a:r>
            <a:r>
              <a:rPr lang="en-US" sz="1000" b="1" dirty="0"/>
              <a:t>Windows OS </a:t>
            </a:r>
            <a:r>
              <a:rPr lang="en-US" sz="1000" dirty="0"/>
              <a:t>platforms with the April 11, 2023, or later Windows Updates installed: </a:t>
            </a:r>
          </a:p>
          <a:p>
            <a:pPr marL="171450" indent="-171450" algn="just">
              <a:buFont typeface="Arial" panose="020B0604020202020204" pitchFamily="34" charset="0"/>
              <a:buChar char="•"/>
            </a:pPr>
            <a:r>
              <a:rPr lang="en-US" sz="1000" b="1" dirty="0"/>
              <a:t>Windows 11 22H2 </a:t>
            </a:r>
          </a:p>
          <a:p>
            <a:pPr marL="171450" indent="-171450" algn="just">
              <a:buFont typeface="Arial" panose="020B0604020202020204" pitchFamily="34" charset="0"/>
              <a:buChar char="•"/>
            </a:pPr>
            <a:r>
              <a:rPr lang="en-US" sz="1000" b="1" dirty="0"/>
              <a:t>Windows 11 21H2 </a:t>
            </a:r>
          </a:p>
          <a:p>
            <a:pPr marL="171450" indent="-171450" algn="just">
              <a:buFont typeface="Arial" panose="020B0604020202020204" pitchFamily="34" charset="0"/>
              <a:buChar char="•"/>
            </a:pPr>
            <a:r>
              <a:rPr lang="en-US" sz="1000" b="1" dirty="0"/>
              <a:t>Windows 10 20H2, 21H2 and 22H2 </a:t>
            </a:r>
          </a:p>
          <a:p>
            <a:pPr marL="171450" indent="-171450" algn="just">
              <a:buFont typeface="Arial" panose="020B0604020202020204" pitchFamily="34" charset="0"/>
              <a:buChar char="•"/>
            </a:pPr>
            <a:r>
              <a:rPr lang="en-US" sz="1000" b="1" dirty="0"/>
              <a:t>Windows Server 2022 </a:t>
            </a:r>
          </a:p>
          <a:p>
            <a:pPr marL="171450" indent="-171450" algn="just">
              <a:buFont typeface="Arial" panose="020B0604020202020204" pitchFamily="34" charset="0"/>
              <a:buChar char="•"/>
            </a:pPr>
            <a:r>
              <a:rPr lang="en-US" sz="1000" b="1" dirty="0"/>
              <a:t>Windows Server 2019 </a:t>
            </a:r>
          </a:p>
        </p:txBody>
      </p:sp>
      <p:pic>
        <p:nvPicPr>
          <p:cNvPr id="2050" name="Picture 2" descr="thumbnail image 2 of blog post titled &#10; &#10; &#10;  &#10; &#10; &#10; &#10;    &#10;  &#10;   &#10;    &#10;      &#10;       Windows Local Administrator Password Solution with Microsoft Entra ID now Generally Available!&#10;       &#10;      &#10;     &#10;   &#10;  &#10; &#10;   &#10; &#10; &#10; &#10; &#10; &#10;">
            <a:extLst>
              <a:ext uri="{FF2B5EF4-FFF2-40B4-BE49-F238E27FC236}">
                <a16:creationId xmlns:a16="http://schemas.microsoft.com/office/drawing/2014/main" id="{BF5D9AAE-3196-A929-6BB1-7E09330945D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6784" y="3333751"/>
            <a:ext cx="3129893" cy="1557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670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latin typeface="+mj-lt"/>
                <a:hlinkClick r:id="rId2"/>
              </a:rPr>
              <a:t>Deprecation of security alerts and update of security alerts to informational severity level</a:t>
            </a:r>
            <a:endParaRPr lang="en-US" sz="1000" dirty="0">
              <a:latin typeface="+mj-lt"/>
            </a:endParaRPr>
          </a:p>
          <a:p>
            <a:r>
              <a:rPr lang="en-US" sz="1000" dirty="0">
                <a:latin typeface="+mj-lt"/>
              </a:rPr>
              <a:t>Plenty of </a:t>
            </a:r>
            <a:r>
              <a:rPr lang="en-US" sz="1000" b="1" dirty="0">
                <a:latin typeface="+mj-lt"/>
              </a:rPr>
              <a:t>alerts were updated </a:t>
            </a:r>
            <a:r>
              <a:rPr lang="en-US" sz="1000" dirty="0">
                <a:latin typeface="+mj-lt"/>
              </a:rPr>
              <a:t>by changing the </a:t>
            </a:r>
            <a:r>
              <a:rPr lang="en-US" sz="1000" b="1" dirty="0">
                <a:latin typeface="+mj-lt"/>
              </a:rPr>
              <a:t>criticality level </a:t>
            </a:r>
            <a:r>
              <a:rPr lang="en-US" sz="1000" dirty="0">
                <a:latin typeface="+mj-lt"/>
              </a:rPr>
              <a:t>or </a:t>
            </a:r>
            <a:r>
              <a:rPr lang="en-US" sz="1000" b="1" dirty="0">
                <a:latin typeface="+mj-lt"/>
              </a:rPr>
              <a:t>deprecated</a:t>
            </a:r>
            <a:r>
              <a:rPr lang="en-US" sz="1000" dirty="0">
                <a:latin typeface="+mj-lt"/>
              </a:rPr>
              <a:t> at all. Alert for the following services are impacted:</a:t>
            </a:r>
          </a:p>
          <a:p>
            <a:pPr marL="171450" indent="-171450">
              <a:buFont typeface="Arial" panose="020B0604020202020204" pitchFamily="34" charset="0"/>
              <a:buChar char="•"/>
            </a:pPr>
            <a:r>
              <a:rPr lang="en-US" sz="1000" dirty="0">
                <a:latin typeface="+mj-lt"/>
              </a:rPr>
              <a:t>Azure Resource Manager</a:t>
            </a:r>
          </a:p>
          <a:p>
            <a:pPr marL="171450" indent="-171450">
              <a:buFont typeface="Arial" panose="020B0604020202020204" pitchFamily="34" charset="0"/>
              <a:buChar char="•"/>
            </a:pPr>
            <a:r>
              <a:rPr lang="en-US" sz="1000" dirty="0">
                <a:latin typeface="+mj-lt"/>
              </a:rPr>
              <a:t>Azure network layer</a:t>
            </a:r>
          </a:p>
          <a:p>
            <a:pPr marL="171450" indent="-171450">
              <a:buFont typeface="Arial" panose="020B0604020202020204" pitchFamily="34" charset="0"/>
              <a:buChar char="•"/>
            </a:pPr>
            <a:r>
              <a:rPr lang="en-US" sz="1000" dirty="0">
                <a:latin typeface="+mj-lt"/>
              </a:rPr>
              <a:t>Azure App Service</a:t>
            </a:r>
          </a:p>
          <a:p>
            <a:pPr marL="171450" indent="-171450">
              <a:buFont typeface="Arial" panose="020B0604020202020204" pitchFamily="34" charset="0"/>
              <a:buChar char="•"/>
            </a:pPr>
            <a:r>
              <a:rPr lang="en-US" sz="1000" dirty="0">
                <a:latin typeface="+mj-lt"/>
              </a:rPr>
              <a:t>Windows machines</a:t>
            </a:r>
          </a:p>
          <a:p>
            <a:pPr marL="171450" indent="-171450">
              <a:buFont typeface="Arial" panose="020B0604020202020204" pitchFamily="34" charset="0"/>
              <a:buChar char="•"/>
            </a:pPr>
            <a:r>
              <a:rPr lang="en-US" sz="1000" dirty="0">
                <a:latin typeface="+mj-lt"/>
              </a:rPr>
              <a:t>DNS</a:t>
            </a:r>
          </a:p>
          <a:p>
            <a:pPr marL="171450" indent="-171450">
              <a:buFont typeface="Arial" panose="020B0604020202020204" pitchFamily="34" charset="0"/>
              <a:buChar char="•"/>
            </a:pPr>
            <a:r>
              <a:rPr lang="en-US" sz="1000" dirty="0">
                <a:latin typeface="+mj-lt"/>
              </a:rPr>
              <a:t>Containers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6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Microsoft Entra ID Governance licensing for business guests</a:t>
            </a:r>
            <a:endParaRPr lang="en-US" sz="1000" dirty="0"/>
          </a:p>
          <a:p>
            <a:pPr algn="just"/>
            <a:r>
              <a:rPr lang="en-US" sz="1000" dirty="0"/>
              <a:t>A new </a:t>
            </a:r>
            <a:r>
              <a:rPr lang="en-US" sz="1000" b="1" dirty="0"/>
              <a:t>ID Governance license for business guests </a:t>
            </a:r>
            <a:r>
              <a:rPr lang="en-US" sz="1000" dirty="0"/>
              <a:t>was introduced. This license will operate on a </a:t>
            </a:r>
            <a:r>
              <a:rPr lang="en-US" sz="1000" b="1" dirty="0"/>
              <a:t>monthly active usage (MAU) model</a:t>
            </a:r>
            <a:r>
              <a:rPr lang="en-US" sz="1000" dirty="0"/>
              <a:t>. Customers will be able to acquire licenses matching their anticipated business guest MAU.</a:t>
            </a:r>
          </a:p>
          <a:p>
            <a:pPr algn="just"/>
            <a:r>
              <a:rPr lang="en-US" sz="1000" dirty="0"/>
              <a:t>ID Governance for business guest licenses will be priced at </a:t>
            </a:r>
            <a:r>
              <a:rPr lang="en-US" sz="1000" b="1" dirty="0"/>
              <a:t>$0.75 per MAU</a:t>
            </a:r>
            <a:r>
              <a:rPr lang="en-US" sz="1000" dirty="0"/>
              <a:t>, and MS anticipate making them </a:t>
            </a:r>
            <a:r>
              <a:rPr lang="en-US" sz="1000" b="1" dirty="0"/>
              <a:t>available in spring 2024</a:t>
            </a:r>
            <a:r>
              <a:rPr lang="en-US" sz="1000" dirty="0"/>
              <a:t>. In the interim, organizations that govern the identities of their employees with ID Governance can govern the identities of their </a:t>
            </a:r>
            <a:r>
              <a:rPr lang="en-US" sz="1000" b="1" dirty="0"/>
              <a:t>business guests for no additional cost. </a:t>
            </a:r>
            <a:r>
              <a:rPr lang="en-US" sz="1000" dirty="0"/>
              <a:t>Existing </a:t>
            </a:r>
            <a:r>
              <a:rPr lang="en-US" sz="1000" b="1" dirty="0"/>
              <a:t>Azure AD External ID customers are grandfathered to continue using </a:t>
            </a:r>
            <a:r>
              <a:rPr lang="en-US" sz="1000" dirty="0"/>
              <a:t>the subset of identity governance features that are included in </a:t>
            </a:r>
            <a:r>
              <a:rPr lang="en-US" sz="1000" b="1" dirty="0"/>
              <a:t>Entra ID P1 and P2.</a:t>
            </a:r>
          </a:p>
        </p:txBody>
      </p:sp>
    </p:spTree>
    <p:extLst>
      <p:ext uri="{BB962C8B-B14F-4D97-AF65-F5344CB8AC3E}">
        <p14:creationId xmlns:p14="http://schemas.microsoft.com/office/powerpoint/2010/main" val="1325174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latin typeface="+mj-lt"/>
                <a:hlinkClick r:id="rId2"/>
              </a:rPr>
              <a:t>Generally Available: Azure Monitor VM Insights Dependency Agent support for RHEL 8.6 Linux VMs</a:t>
            </a:r>
            <a:endParaRPr lang="en-US" sz="1000" dirty="0">
              <a:latin typeface="+mj-lt"/>
            </a:endParaRPr>
          </a:p>
          <a:p>
            <a:pPr algn="just"/>
            <a:r>
              <a:rPr lang="en-US" sz="1000" b="1" dirty="0">
                <a:latin typeface="+mj-lt"/>
              </a:rPr>
              <a:t>Dependency Agent from Azure Monitor VM </a:t>
            </a:r>
            <a:r>
              <a:rPr lang="en-US" sz="1000" dirty="0">
                <a:latin typeface="+mj-lt"/>
              </a:rPr>
              <a:t>Insights is now supported for </a:t>
            </a:r>
            <a:r>
              <a:rPr lang="en-US" sz="1000" b="1" dirty="0">
                <a:latin typeface="+mj-lt"/>
              </a:rPr>
              <a:t>Red Hat Enterprise Linux (RHEL) 8.6 Linux VMs</a:t>
            </a:r>
            <a:r>
              <a:rPr lang="en-US" sz="1000" dirty="0">
                <a:latin typeface="+mj-lt"/>
              </a:rPr>
              <a:t>. This means it is possible to use the Dependency Agent to monitor the network connections and processes of  RHEL 8.6 Linux VMs, and visualize the dependencies between them </a:t>
            </a:r>
            <a:r>
              <a:rPr lang="en-US" sz="1000" b="1" dirty="0">
                <a:latin typeface="+mj-lt"/>
              </a:rPr>
              <a:t>in the Map feature of VM Insights</a:t>
            </a:r>
            <a:r>
              <a:rPr lang="en-US" sz="1000" dirty="0">
                <a:latin typeface="+mj-lt"/>
              </a:rPr>
              <a:t>.</a:t>
            </a:r>
          </a:p>
          <a:p>
            <a:pPr algn="just"/>
            <a:r>
              <a:rPr lang="en-US" sz="1000" dirty="0">
                <a:latin typeface="+mj-lt"/>
              </a:rPr>
              <a:t>For the full list of supported Linux OS and kernel versions refer to dependency agent support article.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sz="1000" dirty="0">
                <a:hlinkClick r:id="rId3"/>
              </a:rPr>
              <a:t>Private Preview: Support for Azure VMs using Premium SSD v2 in Azure Site Recovery</a:t>
            </a:r>
            <a:endParaRPr lang="en-US" sz="1000" dirty="0"/>
          </a:p>
          <a:p>
            <a:pPr algn="just"/>
            <a:r>
              <a:rPr lang="en-US" sz="1000" dirty="0"/>
              <a:t>MS announced the </a:t>
            </a:r>
            <a:r>
              <a:rPr lang="en-US" sz="1000" b="1" dirty="0"/>
              <a:t>private preview </a:t>
            </a:r>
            <a:r>
              <a:rPr lang="en-US" sz="1000" dirty="0"/>
              <a:t>of enabling </a:t>
            </a:r>
            <a:r>
              <a:rPr lang="en-US" sz="1000" b="1" dirty="0"/>
              <a:t>Azure Site Recovery on Azure VMs using Premium SSD v2</a:t>
            </a:r>
            <a:r>
              <a:rPr lang="en-US" sz="1000" dirty="0"/>
              <a:t>, in selected Azure regions. </a:t>
            </a:r>
            <a:r>
              <a:rPr lang="en-US" sz="1000" b="1" dirty="0"/>
              <a:t>Premium SSD v2 offering provides </a:t>
            </a:r>
            <a:r>
              <a:rPr lang="en-US" sz="1000" dirty="0"/>
              <a:t>the most advanced block storage solution designed for a broad range of </a:t>
            </a:r>
            <a:r>
              <a:rPr lang="en-US" sz="1000" b="1" dirty="0"/>
              <a:t>IO-intensive enterprise production </a:t>
            </a:r>
            <a:r>
              <a:rPr lang="en-US" sz="1000" dirty="0"/>
              <a:t>workloads that require sub-millisecond disk latencies as well as high IOPS and throughput — at a low cost. </a:t>
            </a:r>
          </a:p>
          <a:p>
            <a:pPr algn="just"/>
            <a:r>
              <a:rPr lang="en-US" sz="1000" dirty="0"/>
              <a:t>Enabling disaster </a:t>
            </a:r>
            <a:r>
              <a:rPr lang="en-US" sz="1000" b="1" dirty="0"/>
              <a:t>recovery on Premium SSD v2 </a:t>
            </a:r>
            <a:r>
              <a:rPr lang="en-US" sz="1000" dirty="0"/>
              <a:t>is currently available in select regions and we plan to keep adding support in more regions over the coming weeks.</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Covers</Template>
  <TotalTime>769</TotalTime>
  <Words>3264</Words>
  <Application>Microsoft Office PowerPoint</Application>
  <PresentationFormat>On-screen Show (16:9)</PresentationFormat>
  <Paragraphs>186</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Human Sans Regular</vt:lpstr>
      <vt:lpstr>Continuum Theme</vt:lpstr>
      <vt:lpstr>Azure Times #103</vt:lpstr>
      <vt:lpstr>PowerPoint Presentation</vt:lpstr>
      <vt:lpstr>Networking Updates</vt:lpstr>
      <vt:lpstr>PowerPoint Presentation</vt:lpstr>
      <vt:lpstr>Security &amp; Identity Updates</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PowerPoint Presentation</vt:lpstr>
      <vt:lpstr>Integration Updates</vt:lpstr>
      <vt:lpstr>PowerPoint Presentation</vt:lpstr>
      <vt:lpstr>Miscellaneous Updates</vt:lpstr>
      <vt:lpstr>PowerPoint Presentation</vt:lpstr>
      <vt:lpstr>Windows Server 2025</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157</cp:revision>
  <dcterms:created xsi:type="dcterms:W3CDTF">2018-01-26T19:23:30Z</dcterms:created>
  <dcterms:modified xsi:type="dcterms:W3CDTF">2024-01-31T05:44:44Z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