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6"/>
  </p:notesMasterIdLst>
  <p:handoutMasterIdLst>
    <p:handoutMasterId r:id="rId37"/>
  </p:handoutMasterIdLst>
  <p:sldIdLst>
    <p:sldId id="2142532340" r:id="rId5"/>
    <p:sldId id="2146847045" r:id="rId6"/>
    <p:sldId id="10657" r:id="rId7"/>
    <p:sldId id="2146847086" r:id="rId8"/>
    <p:sldId id="2146847046" r:id="rId9"/>
    <p:sldId id="2146847089" r:id="rId10"/>
    <p:sldId id="2146847048" r:id="rId11"/>
    <p:sldId id="2146847049" r:id="rId12"/>
    <p:sldId id="2146847092" r:id="rId13"/>
    <p:sldId id="2146847050" r:id="rId14"/>
    <p:sldId id="2146847096" r:id="rId15"/>
    <p:sldId id="2146847098" r:id="rId16"/>
    <p:sldId id="2146847097" r:id="rId17"/>
    <p:sldId id="2146847052" r:id="rId18"/>
    <p:sldId id="2146847100" r:id="rId19"/>
    <p:sldId id="2146847101" r:id="rId20"/>
    <p:sldId id="2146847054" r:id="rId21"/>
    <p:sldId id="2146847103" r:id="rId22"/>
    <p:sldId id="2146847104" r:id="rId23"/>
    <p:sldId id="2146847105" r:id="rId24"/>
    <p:sldId id="2146847058" r:id="rId25"/>
    <p:sldId id="2146847111" r:id="rId26"/>
    <p:sldId id="2146847062" r:id="rId27"/>
    <p:sldId id="2146847115" r:id="rId28"/>
    <p:sldId id="2146847116" r:id="rId29"/>
    <p:sldId id="2146847117" r:id="rId30"/>
    <p:sldId id="2146847118" r:id="rId31"/>
    <p:sldId id="2146847063" r:id="rId32"/>
    <p:sldId id="2146847085" r:id="rId33"/>
    <p:sldId id="2146847084" r:id="rId34"/>
    <p:sldId id="2146847064"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6"/>
            <p14:sldId id="2146847098"/>
            <p14:sldId id="2146847097"/>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 id="2146847116"/>
            <p14:sldId id="2146847117"/>
            <p14:sldId id="2146847118"/>
            <p14:sldId id="214684706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pps-on-azure-blog/public-preview-application-insights-auto-instrumentation-for/ba-p/3947971" TargetMode="External"/><Relationship Id="rId2" Type="http://schemas.openxmlformats.org/officeDocument/2006/relationships/hyperlink" Target="https://azure.microsoft.com/en-us/updates/ga-azure-dedicated-host-resize/"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t5/analytics-on-azure-blog/sparking-new-possibilities-unleashing-the-power-of-hdinsight-on/ba-p/3950547" TargetMode="External"/><Relationship Id="rId2" Type="http://schemas.openxmlformats.org/officeDocument/2006/relationships/hyperlink" Target="https://techcommunity.microsoft.com/t5/analytics-on-azure-blog/sneak-peek-into-trino-with-azure-hdinsight-on-aks/ba-p/3950151"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techcommunity.microsoft.com/t5/analytics-on-azure-blog/introducing-apache-flink-on-azure-hdinsight-on-aks/ba-p/3936611"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techcommunity.microsoft.com/t5/azure-compute-blog/public-preview-announcement-azure-vmss-zonal-expansion/ba-p/392698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t5/azure-data-factory-blog/general-availability-of-time-to-live-ttl-for-managed-virtual/ba-p/3922218"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azurefilessupportforunicodecharacter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azure-sql/database/transparent-data-encryption-byok-database-level-overview?view=azuresql#Benefits%20of%20customer-managed%20TDE%20at%20the%20database%20level" TargetMode="External"/><Relationship Id="rId2" Type="http://schemas.openxmlformats.org/officeDocument/2006/relationships/hyperlink" Target="https://azure.microsoft.com/en-us/updates/general-availability-azure-sql-updates-for-earlyoctober-2023/"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devblogs.microsoft.com/cosmosdb/apache-cassandra-version-3-11-support-beyond-eo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general-availability-azure-private-link-for-mysql-flexible-server/" TargetMode="External"/><Relationship Id="rId2" Type="http://schemas.openxmlformats.org/officeDocument/2006/relationships/hyperlink" Target="https://azure.microsoft.com/en-us/updates/general-availability-universal-crossregion-read-replica-on-azure-database-for-mysql-flexible-server/"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echcommunity.microsoft.com/t5/azure-sql-blog/license-free-dr-on-azure-sql-managed-instance-for-sql-server/ba-p/395055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updates/public-preview-azure-open-ai-use-your-data-integration-with-azure-cosmos-db-for-mongodb-vcor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public-preview-azure-chaos-studio-querybased-dynamic-targets/" TargetMode="External"/><Relationship Id="rId2" Type="http://schemas.openxmlformats.org/officeDocument/2006/relationships/hyperlink" Target="https://mountainss.wordpress.com/2023/10/08/windows-server-insider-preview-build-25967-with-azure-arc-in-taskbar/" TargetMode="Externa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hyperlink" Target="https://devblogs.microsoft.com/devops/october-patches-for-azure-devops-server-3/" TargetMode="External"/><Relationship Id="rId2" Type="http://schemas.openxmlformats.org/officeDocument/2006/relationships/hyperlink" Target="https://azure.microsoft.com/en-us/updates/windows-server-2012r2-reaches-end-of-suppor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azure-functions-support-for-python-38-is-ending-on-14-october-2023-6/" TargetMode="External"/><Relationship Id="rId2" Type="http://schemas.openxmlformats.org/officeDocument/2006/relationships/hyperlink" Target="https://azure.microsoft.com/en-us/updates/breaking-change-notice-vmss-create-default-orchestration-mode-changing-from-uniform-to-flexible-on-powershell-azure-cli/"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blogs.microsoft.com/blog/2023/10/13/welcoming-the-legendary-teams-at-activision-blizzard-king-to-team-xbox/" TargetMode="External"/><Relationship Id="rId2" Type="http://schemas.openxmlformats.org/officeDocument/2006/relationships/hyperlink" Target="https://devblogs.microsoft.com/commandline/introducing-windows-terminal-canary/"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hyperlink" Target="https://techcommunity.microsoft.com/t5/azure-communication-services/advanced-messaging-enables-whatsapp/ba-p/3952721" TargetMode="External"/><Relationship Id="rId2" Type="http://schemas.openxmlformats.org/officeDocument/2006/relationships/hyperlink" Target="https://techcommunity.microsoft.com/t5/azure-communication-services/azure-communication-services-october-2023-feature-updates/ba-p/3952205"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expressroute-traffic-collector-is-now-generally-availabl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azure-integration-services-blog/announcing-public-preview-of-azure-api-management-basic-v2-and/ba-p/395083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microsoft-entra-azure-ad-blog/microsoft-graph-activity-log-is-now-available-in-public-preview/ba-p/384826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updates/lsa-payload-update-for-fixes-on-15jan/" TargetMode="External"/><Relationship Id="rId2" Type="http://schemas.openxmlformats.org/officeDocument/2006/relationships/hyperlink" Target="https://azure.microsoft.com/en-us/updates/private-preview-regional-disaster-recovery-by-azure-backup-for-aks/"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windows-server-news-and-best/easily-enable-azure-arc-on-windows-server-2022/ba-p/395440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#91</a:t>
            </a:r>
          </a:p>
        </p:txBody>
      </p:sp>
      <p:sp>
        <p:nvSpPr>
          <p:cNvPr id="4" name="Text Placeholder 3"/>
          <p:cNvSpPr>
            <a:spLocks noGrp="1"/>
          </p:cNvSpPr>
          <p:nvPr>
            <p:ph type="body" sz="quarter" idx="11"/>
          </p:nvPr>
        </p:nvSpPr>
        <p:spPr/>
        <p:txBody>
          <a:bodyPr/>
          <a:lstStyle/>
          <a:p>
            <a:r>
              <a:rPr lang="en-US" spc="300" dirty="0"/>
              <a:t>October 15,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Dedicated Host – Resize</a:t>
            </a:r>
            <a:endParaRPr lang="en-US" sz="1000" dirty="0">
              <a:latin typeface="+mj-lt"/>
            </a:endParaRPr>
          </a:p>
          <a:p>
            <a:pPr algn="just"/>
            <a:r>
              <a:rPr lang="en-US" sz="1000" dirty="0">
                <a:latin typeface="+mj-lt"/>
              </a:rPr>
              <a:t>With Azure Dedicated Host’s ‘resize’ feature, it is now possible easily move existing dedicated host to a new Azure Dedicated Host SKU (e.g., from Dsv3-Type1 to Dsv3-Type4). This feature minimizes the impact and effort involved in configuring VMs when want to upgrade underlying dedicated host system.  </a:t>
            </a:r>
          </a:p>
          <a:p>
            <a:pPr algn="just"/>
            <a:r>
              <a:rPr lang="en-US" sz="1000" dirty="0">
                <a:latin typeface="+mj-lt"/>
              </a:rPr>
              <a:t>It is now possible to automatically create the new host, migrate all existing VMs, and delete old host, thus avoiding any manual operations when upgrading dedicated host. </a:t>
            </a:r>
          </a:p>
          <a:p>
            <a:pPr algn="just"/>
            <a:r>
              <a:rPr lang="en-US" sz="1000" dirty="0">
                <a:latin typeface="+mj-lt"/>
              </a:rPr>
              <a:t>Resize limitations:</a:t>
            </a:r>
          </a:p>
          <a:p>
            <a:pPr marL="171450" indent="-171450" algn="just">
              <a:buFont typeface="Arial" panose="020B0604020202020204" pitchFamily="34" charset="0"/>
              <a:buChar char="•"/>
            </a:pPr>
            <a:r>
              <a:rPr lang="en-US" sz="1000" dirty="0">
                <a:latin typeface="+mj-lt"/>
              </a:rPr>
              <a:t>Host can only be resized to an ADH within the same VM family. A Dsv3-Type3 host can be resized to Dsv3-Type4 but not to an Esv3-Type4.</a:t>
            </a:r>
          </a:p>
          <a:p>
            <a:pPr marL="171450" indent="-171450" algn="just">
              <a:buFont typeface="Arial" panose="020B0604020202020204" pitchFamily="34" charset="0"/>
              <a:buChar char="•"/>
            </a:pPr>
            <a:r>
              <a:rPr lang="en-US" sz="1000" dirty="0">
                <a:latin typeface="+mj-lt"/>
              </a:rPr>
              <a:t>It is possible to resize to newer generation of hardware. A Dsv3-Type3 host can be resized to Dsv3-Type4 but not Dsv3-Type2.</a:t>
            </a:r>
          </a:p>
          <a:p>
            <a:pPr marL="171450" indent="-171450" algn="just">
              <a:buFont typeface="Arial" panose="020B0604020202020204" pitchFamily="34" charset="0"/>
              <a:buChar char="•"/>
            </a:pPr>
            <a:r>
              <a:rPr lang="en-US" sz="1000" dirty="0">
                <a:latin typeface="+mj-lt"/>
              </a:rPr>
              <a:t>Resizing changes the 'Host Asset ID'. The 'Host ID' remains the same.</a:t>
            </a:r>
          </a:p>
          <a:p>
            <a:pPr marL="171450" indent="-171450" algn="just">
              <a:buFont typeface="Arial" panose="020B0604020202020204" pitchFamily="34" charset="0"/>
              <a:buChar char="•"/>
            </a:pPr>
            <a:r>
              <a:rPr lang="en-US" sz="1000" dirty="0">
                <a:latin typeface="+mj-lt"/>
              </a:rPr>
              <a:t>The host and all associated VMs become unavailable during the resize operation.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Application Insights Auto-Instrumentation for Node.js on Windows Containers Web Apps</a:t>
            </a:r>
            <a:endParaRPr lang="en-US" sz="1000" dirty="0"/>
          </a:p>
          <a:p>
            <a:pPr algn="just"/>
            <a:r>
              <a:rPr lang="en-US" sz="1000" dirty="0"/>
              <a:t>It is possible to monitor applications with Application Insights Auto-Instrumentation without changing code. When enabled, the App Service platform will configure and attach the agent to the application in container. It is possible to start seeing data such as requests, logs, and traces in Application Insights resource. </a:t>
            </a:r>
          </a:p>
        </p:txBody>
      </p:sp>
      <p:pic>
        <p:nvPicPr>
          <p:cNvPr id="4098" name="Picture 2" descr="thumbnail image 2 of blog post titled &#10; &#10; &#10;  &#10; &#10; &#10; &#10;    &#10;  &#10;   &#10;    &#10;      &#10;       Public Preview: Application Insights Auto-Instrumentation for Node.js on Windows Containers Web Apps&#10;       &#10;      &#10;     &#10;   &#10;  &#10; &#10;   &#10; &#10; &#10; &#10; &#10; &#10;">
            <a:extLst>
              <a:ext uri="{FF2B5EF4-FFF2-40B4-BE49-F238E27FC236}">
                <a16:creationId xmlns:a16="http://schemas.microsoft.com/office/drawing/2014/main" id="{A01690B8-7E05-B0EA-5662-A0EB7915D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636" y="2194880"/>
            <a:ext cx="2323668" cy="2603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031120"/>
          </a:xfrm>
        </p:spPr>
        <p:txBody>
          <a:bodyPr/>
          <a:lstStyle/>
          <a:p>
            <a:pPr algn="just"/>
            <a:r>
              <a:rPr lang="en-US" sz="1000" dirty="0">
                <a:latin typeface="+mj-lt"/>
                <a:hlinkClick r:id="rId2"/>
              </a:rPr>
              <a:t>Trino with Azure HDInsight on AKS</a:t>
            </a:r>
            <a:endParaRPr lang="en-US" sz="1000" dirty="0">
              <a:latin typeface="+mj-lt"/>
            </a:endParaRPr>
          </a:p>
          <a:p>
            <a:pPr algn="just"/>
            <a:r>
              <a:rPr lang="en-US" sz="1000" dirty="0">
                <a:latin typeface="+mj-lt"/>
              </a:rPr>
              <a:t>Trino is a tool to query humongous volume of data using distributed query. Note that Trino is not an OLTP (Online transaction processing) database like My SQL, </a:t>
            </a:r>
            <a:r>
              <a:rPr lang="en-US" sz="1000" dirty="0" err="1">
                <a:latin typeface="+mj-lt"/>
              </a:rPr>
              <a:t>Postgre</a:t>
            </a:r>
            <a:r>
              <a:rPr lang="en-US" sz="1000" dirty="0">
                <a:latin typeface="+mj-lt"/>
              </a:rPr>
              <a:t> SQL, HBase. It is neither an open-source data lake, </a:t>
            </a:r>
            <a:r>
              <a:rPr lang="en-US" sz="1000" dirty="0" err="1">
                <a:latin typeface="+mj-lt"/>
              </a:rPr>
              <a:t>lakehouse</a:t>
            </a:r>
            <a:r>
              <a:rPr lang="en-US" sz="1000" dirty="0">
                <a:latin typeface="+mj-lt"/>
              </a:rPr>
              <a:t> alternate like Hadoop file system or Delta format. Trino is a tool to execute ad hoc query in petabyte scale data management system like Hive and Delta Lake. However, Trino is not restricted to connecting only Datalake or Lakehouse. Trino extends its query capability to multiple sources. As per Trino community definition it is,</a:t>
            </a:r>
          </a:p>
          <a:p>
            <a:pPr algn="just"/>
            <a:r>
              <a:rPr lang="en-US" sz="1000" dirty="0">
                <a:latin typeface="+mj-lt"/>
              </a:rPr>
              <a:t>A query engine that runs at ludicrous speed, fast distributed SQL query engine for big data analytics that helps you explore your data universe.</a:t>
            </a:r>
          </a:p>
          <a:p>
            <a:pPr algn="just"/>
            <a:r>
              <a:rPr lang="en-US" sz="1000" dirty="0">
                <a:latin typeface="+mj-lt"/>
              </a:rPr>
              <a:t>Trino is known primarily for,</a:t>
            </a:r>
          </a:p>
          <a:p>
            <a:pPr marL="171450" indent="-171450" algn="just">
              <a:buFont typeface="Arial" panose="020B0604020202020204" pitchFamily="34" charset="0"/>
              <a:buChar char="•"/>
            </a:pPr>
            <a:r>
              <a:rPr lang="en-US" sz="1000" dirty="0">
                <a:latin typeface="+mj-lt"/>
              </a:rPr>
              <a:t>Interactive analytics speed</a:t>
            </a:r>
          </a:p>
          <a:p>
            <a:pPr marL="171450" indent="-171450" algn="just">
              <a:buFont typeface="Arial" panose="020B0604020202020204" pitchFamily="34" charset="0"/>
              <a:buChar char="•"/>
            </a:pPr>
            <a:r>
              <a:rPr lang="en-US" sz="1000" dirty="0">
                <a:latin typeface="+mj-lt"/>
              </a:rPr>
              <a:t>Federated Query across multiple systems</a:t>
            </a:r>
          </a:p>
          <a:p>
            <a:pPr marL="171450" indent="-171450" algn="just">
              <a:buFont typeface="Arial" panose="020B0604020202020204" pitchFamily="34" charset="0"/>
              <a:buChar char="•"/>
            </a:pPr>
            <a:r>
              <a:rPr lang="en-US" sz="1000" dirty="0">
                <a:latin typeface="+mj-lt"/>
              </a:rPr>
              <a:t>Ad hoc Querying</a:t>
            </a:r>
          </a:p>
          <a:p>
            <a:pPr marL="171450" indent="-171450" algn="just">
              <a:buFont typeface="Arial" panose="020B0604020202020204" pitchFamily="34" charset="0"/>
              <a:buChar char="•"/>
            </a:pPr>
            <a:r>
              <a:rPr lang="en-US" sz="1000" dirty="0">
                <a:latin typeface="+mj-lt"/>
              </a:rPr>
              <a:t>Supports Ansi SQL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HDInsight on AKS cluster</a:t>
            </a:r>
            <a:endParaRPr lang="en-US" sz="1000" dirty="0"/>
          </a:p>
          <a:p>
            <a:pPr algn="just"/>
            <a:r>
              <a:rPr lang="en-US" sz="1000" dirty="0"/>
              <a:t>HDInsight on AKS is a modern, reliable, secure, and fully managed Platform as a Service (PaaS) that runs on Azure Kubernetes Service (AKS). </a:t>
            </a:r>
          </a:p>
          <a:p>
            <a:pPr algn="just"/>
            <a:r>
              <a:rPr lang="en-US" sz="1000" dirty="0"/>
              <a:t>Now it is possible to deploy HDInsight on the AKS Cluster that allows to deploy popular Open-Source Analytics workloads like Apache Spark, Apache </a:t>
            </a:r>
            <a:r>
              <a:rPr lang="en-US" sz="1000" dirty="0" err="1"/>
              <a:t>Flink</a:t>
            </a:r>
            <a:r>
              <a:rPr lang="en-US" sz="1000" dirty="0"/>
              <a:t>, and Trino.</a:t>
            </a:r>
          </a:p>
          <a:p>
            <a:pPr algn="just"/>
            <a:r>
              <a:rPr lang="en-US" sz="1000" dirty="0">
                <a:hlinkClick r:id="rId4"/>
              </a:rPr>
              <a:t>Apache </a:t>
            </a:r>
            <a:r>
              <a:rPr lang="en-US" sz="1000" dirty="0" err="1">
                <a:hlinkClick r:id="rId4"/>
              </a:rPr>
              <a:t>Flink</a:t>
            </a:r>
            <a:r>
              <a:rPr lang="en-US" sz="1000" dirty="0">
                <a:hlinkClick r:id="rId4"/>
              </a:rPr>
              <a:t> on Azure HDInsight on AKS</a:t>
            </a:r>
            <a:endParaRPr lang="en-US" sz="1000" dirty="0"/>
          </a:p>
          <a:p>
            <a:pPr algn="just"/>
            <a:r>
              <a:rPr lang="en-US" sz="1000" dirty="0"/>
              <a:t>Apache </a:t>
            </a:r>
            <a:r>
              <a:rPr lang="en-US" sz="1000" dirty="0" err="1"/>
              <a:t>Flink</a:t>
            </a:r>
            <a:r>
              <a:rPr lang="en-US" sz="1000" dirty="0"/>
              <a:t> is a framework and distributed processing engine for stateful computations over unbounded and bounded data streams. It is one of the top projects of the Apache Software Foundation, it has emerged as the gold standard for stream processing. With high performance, rich feature set, and robust developer community; </a:t>
            </a:r>
            <a:r>
              <a:rPr lang="en-US" sz="1000" dirty="0" err="1"/>
              <a:t>Flink</a:t>
            </a:r>
            <a:r>
              <a:rPr lang="en-US" sz="1000" dirty="0"/>
              <a:t> makes it one of the most popular choices for low-latency, high throughput stateful stream processing. </a:t>
            </a:r>
          </a:p>
          <a:p>
            <a:pPr algn="just"/>
            <a:r>
              <a:rPr lang="en-US" sz="1000" dirty="0" err="1"/>
              <a:t>Flink</a:t>
            </a:r>
            <a:r>
              <a:rPr lang="en-US" sz="1000" dirty="0"/>
              <a:t> enables enterprises to harness the value of data immediately, making it a valuable tool for time-sensitive applications and scenarios requiring up-to-the-minute insights. Stream processing systems excel at handling high-velocity, unbounded data streams, such as click streams, log streams, live sensor data, social media feeds, event streams, transactional data, and IoT device data.</a:t>
            </a:r>
          </a:p>
        </p:txBody>
      </p:sp>
      <p:pic>
        <p:nvPicPr>
          <p:cNvPr id="13314" name="Picture 2" descr="thumbnail image 1 of blog post titled &#10; &#10; &#10;  &#10; &#10; &#10; &#10;    &#10;  &#10;   &#10;    &#10;      &#10;       Sneak Peek into Trino with Azure HDInsight on AKS&#10;       &#10;      &#10;     &#10;   &#10;  &#10; &#10;   &#10; &#10; &#10; &#10; &#10; &#10;">
            <a:extLst>
              <a:ext uri="{FF2B5EF4-FFF2-40B4-BE49-F238E27FC236}">
                <a16:creationId xmlns:a16="http://schemas.microsoft.com/office/drawing/2014/main" id="{79E24D20-0C4F-8A04-202F-E93A631594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255" y="3886201"/>
            <a:ext cx="2105890" cy="784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Announcement: Azure VMSS Zonal Expansion</a:t>
            </a:r>
            <a:endParaRPr lang="en-US" sz="1000" dirty="0"/>
          </a:p>
          <a:p>
            <a:pPr algn="just"/>
            <a:r>
              <a:rPr lang="en-US" sz="1000" dirty="0"/>
              <a:t>MS introduced the public preview of VMSS Zonal Expansion. This feature enables to take regionally (non-zonal) configured VMs and distribute across Azure availability zones in a zonal configuration, enhancing business continuity and resilience with minimal disruption and potentially increasing your availability SLA from 99.95% to 99.99%.</a:t>
            </a:r>
          </a:p>
          <a:p>
            <a:pPr algn="just"/>
            <a:r>
              <a:rPr lang="en-US" sz="1000" dirty="0"/>
              <a:t>This feature allows to modify a virtual machine scale set (VMSS) to expand the set of zones over which to spread VM instances. This preview is supported for VMSS stateless infrastructure workloads that do not need to preserve disks or network resources. It is not supported for scale sets with stateful workloads or used with Service Fabric or Azure Kubernetes Services. </a:t>
            </a:r>
          </a:p>
          <a:p>
            <a:pPr algn="just"/>
            <a:r>
              <a:rPr lang="en-US" sz="1000" dirty="0"/>
              <a:t>Benefits</a:t>
            </a:r>
          </a:p>
          <a:p>
            <a:pPr marL="171450" indent="-171450" algn="just">
              <a:buFont typeface="Arial" panose="020B0604020202020204" pitchFamily="34" charset="0"/>
              <a:buChar char="•"/>
            </a:pPr>
            <a:r>
              <a:rPr lang="en-US" sz="1000" dirty="0"/>
              <a:t>This feature enables you to increase the availability and resiliency of your scale set by taking advantage of higher zonal availability SLA (99.99%) vs regional availability SLA (99.95%) </a:t>
            </a:r>
          </a:p>
          <a:p>
            <a:pPr marL="171450" indent="-171450" algn="just">
              <a:buFont typeface="Arial" panose="020B0604020202020204" pitchFamily="34" charset="0"/>
              <a:buChar char="•"/>
            </a:pPr>
            <a:r>
              <a:rPr lang="en-US" sz="1000" dirty="0"/>
              <a:t>Update the selection of zones over which the scale set will spread instances without deleting and recreating the scale set</a:t>
            </a:r>
          </a:p>
          <a:p>
            <a:pPr marL="171450" indent="-171450" algn="just">
              <a:buFont typeface="Arial" panose="020B0604020202020204" pitchFamily="34" charset="0"/>
              <a:buChar char="•"/>
            </a:pPr>
            <a:r>
              <a:rPr lang="en-US" sz="1000" dirty="0"/>
              <a:t>Expand your scale set to take advantage of new availability zones that were not available when the scale set was created. </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of Time to Live (TTL) for Managed Virtual Network in Azure Data Factory</a:t>
            </a:r>
            <a:endParaRPr lang="en-US" sz="1000" dirty="0"/>
          </a:p>
          <a:p>
            <a:pPr algn="just"/>
            <a:r>
              <a:rPr lang="en-US" sz="1000" dirty="0"/>
              <a:t>Time to Live (TTL) is a crucial enhancement for Azure integration runtimes within a Managed Virtual Network. It allows to specify a TTL value and Data Integration Unit (DIU) numbers required for various data integration activities. The TTL feature helps to manage compute resources more effectively, reduce startup times, and optimize overall performance.</a:t>
            </a:r>
          </a:p>
          <a:p>
            <a:pPr algn="just"/>
            <a:r>
              <a:rPr lang="en-US" sz="1000" b="0" i="0" dirty="0">
                <a:solidFill>
                  <a:srgbClr val="333333"/>
                </a:solidFill>
                <a:effectLst/>
              </a:rPr>
              <a:t>Now, let's explore the key benefits of Managed Virtual Network TTL and why it's a game-changer for your data integration workflows:</a:t>
            </a:r>
          </a:p>
          <a:p>
            <a:pPr marL="171450" indent="-171450" algn="just">
              <a:buFont typeface="Arial" panose="020B0604020202020204" pitchFamily="34" charset="0"/>
              <a:buChar char="•"/>
            </a:pPr>
            <a:r>
              <a:rPr lang="en-US" sz="1000" b="0" i="0" dirty="0">
                <a:solidFill>
                  <a:srgbClr val="333333"/>
                </a:solidFill>
                <a:effectLst/>
              </a:rPr>
              <a:t> </a:t>
            </a:r>
            <a:r>
              <a:rPr lang="en-US" sz="1000" b="1" i="0" dirty="0">
                <a:solidFill>
                  <a:srgbClr val="333333"/>
                </a:solidFill>
                <a:effectLst/>
              </a:rPr>
              <a:t>Improved Performance: </a:t>
            </a:r>
            <a:r>
              <a:rPr lang="en-US" sz="1000" b="0" i="0" dirty="0">
                <a:solidFill>
                  <a:srgbClr val="333333"/>
                </a:solidFill>
                <a:effectLst/>
              </a:rPr>
              <a:t>One of the challenges in Managed Virtual Network is managing the startup time of compute resources, especially when dealing with multiple copy activities or complex pipelines. Managed Virtual Network TTL addresses this by keeping computes alive for a certain period after their execution completes. If a new copy activity starts during the TTL time, it will reuse existing computes, significantly reducing startup time and enhancing overall performance.</a:t>
            </a:r>
          </a:p>
          <a:p>
            <a:pPr marL="171450" indent="-171450" algn="just">
              <a:buFont typeface="Arial" panose="020B0604020202020204" pitchFamily="34" charset="0"/>
              <a:buChar char="•"/>
            </a:pPr>
            <a:r>
              <a:rPr lang="en-US" sz="1000" b="0" i="0" dirty="0">
                <a:solidFill>
                  <a:srgbClr val="333333"/>
                </a:solidFill>
                <a:effectLst/>
              </a:rPr>
              <a:t> </a:t>
            </a:r>
            <a:r>
              <a:rPr lang="en-US" sz="1000" b="1" i="0" dirty="0">
                <a:solidFill>
                  <a:srgbClr val="333333"/>
                </a:solidFill>
                <a:effectLst/>
              </a:rPr>
              <a:t>Compute Size Flexibility: </a:t>
            </a:r>
            <a:r>
              <a:rPr lang="en-US" sz="1000" b="0" i="0" dirty="0">
                <a:solidFill>
                  <a:srgbClr val="333333"/>
                </a:solidFill>
                <a:effectLst/>
              </a:rPr>
              <a:t>With Managed Virtual Network TTL, you have the flexibility to select from pre-defined compute sizes or customize the compute size based on your specific requirements and real-time needs. This customization ensures that your compute resources are optimally sized for the tasks at hand.</a:t>
            </a:r>
          </a:p>
          <a:p>
            <a:pPr algn="just"/>
            <a:endParaRPr lang="en-US" sz="1000" dirty="0"/>
          </a:p>
        </p:txBody>
      </p:sp>
      <p:pic>
        <p:nvPicPr>
          <p:cNvPr id="2050" name="Picture 2" descr="thumbnail image 1 of blog post titled &#10; &#10; &#10;  &#10; &#10; &#10; &#10;    &#10;  &#10;   &#10;    &#10;      &#10;       General Availability of Time to Live (TTL) for Managed Virtual Network in Azure Data Factory&#10;       &#10;      &#10;     &#10;   &#10;  &#10; &#10;   &#10; &#10; &#10; &#10; &#10; &#10;">
            <a:extLst>
              <a:ext uri="{FF2B5EF4-FFF2-40B4-BE49-F238E27FC236}">
                <a16:creationId xmlns:a16="http://schemas.microsoft.com/office/drawing/2014/main" id="{F39B40D1-CE23-145B-B449-B167DB4BA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210" y="258260"/>
            <a:ext cx="3757401"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Files has been improved to support all valid Unicode characters</a:t>
            </a:r>
            <a:endParaRPr lang="en-US" sz="1000" dirty="0"/>
          </a:p>
          <a:p>
            <a:pPr algn="just"/>
            <a:r>
              <a:rPr lang="en-US" sz="1000" dirty="0"/>
              <a:t>Azure Files now supports an expanded character set, enabling file and directory names that were restricted until now.</a:t>
            </a:r>
          </a:p>
          <a:p>
            <a:pPr algn="just"/>
            <a:r>
              <a:rPr lang="en-US" sz="1000" dirty="0"/>
              <a:t>This support includes:</a:t>
            </a:r>
          </a:p>
          <a:p>
            <a:pPr marL="171450" indent="-171450" algn="just">
              <a:buFont typeface="Arial" panose="020B0604020202020204" pitchFamily="34" charset="0"/>
              <a:buChar char="•"/>
            </a:pPr>
            <a:r>
              <a:rPr lang="en-US" sz="1000" dirty="0"/>
              <a:t>Control characters supported by NTFS, and other special case valid Unicode character ranges.</a:t>
            </a:r>
          </a:p>
          <a:p>
            <a:pPr marL="171450" indent="-171450" algn="just">
              <a:buFont typeface="Arial" panose="020B0604020202020204" pitchFamily="34" charset="0"/>
              <a:buChar char="•"/>
            </a:pPr>
            <a:r>
              <a:rPr lang="en-US" sz="1000" dirty="0"/>
              <a:t>Trailing dot (.) characters at the end of directory and file names.</a:t>
            </a:r>
          </a:p>
          <a:p>
            <a:pPr marL="171450" indent="-171450" algn="just">
              <a:buFont typeface="Arial" panose="020B0604020202020204" pitchFamily="34" charset="0"/>
              <a:buChar char="•"/>
            </a:pPr>
            <a:r>
              <a:rPr lang="en-US" sz="1000" dirty="0"/>
              <a:t>Characters that would work individually, but were previously blocked when used in combination with each other (predominant in non-English languages).</a:t>
            </a:r>
          </a:p>
          <a:p>
            <a:pPr marL="171450" indent="-171450" algn="just">
              <a:buFont typeface="Arial" panose="020B0604020202020204" pitchFamily="34" charset="0"/>
              <a:buChar char="•"/>
            </a:pPr>
            <a:r>
              <a:rPr lang="en-US" sz="1000" dirty="0"/>
              <a:t>This will allow users to create SMB File shares with file and directory names on par with NTFS file system, for valid Unicode characters. It also enables tools like </a:t>
            </a:r>
            <a:r>
              <a:rPr lang="en-US" sz="1000" dirty="0" err="1"/>
              <a:t>AzCopy</a:t>
            </a:r>
            <a:r>
              <a:rPr lang="en-US" sz="1000" dirty="0"/>
              <a:t> and Storage mover to migrate all the files into Azure Files using the REST protocol.</a:t>
            </a:r>
          </a:p>
          <a:p>
            <a:pPr algn="just"/>
            <a:r>
              <a:rPr lang="en-US" sz="1000" dirty="0"/>
              <a:t>Expanded character support is now available in all Azure regions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752047"/>
          </a:xfrm>
        </p:spPr>
        <p:txBody>
          <a:bodyPr/>
          <a:lstStyle/>
          <a:p>
            <a:pPr algn="just"/>
            <a:r>
              <a:rPr lang="en-US" sz="1000" dirty="0">
                <a:latin typeface="+mj-lt"/>
                <a:hlinkClick r:id="rId2"/>
              </a:rPr>
              <a:t>General availability: Azure SQL updates for early-October 2023</a:t>
            </a:r>
            <a:endParaRPr lang="en-US" sz="1000" dirty="0">
              <a:latin typeface="+mj-lt"/>
            </a:endParaRPr>
          </a:p>
          <a:p>
            <a:pPr marL="171450" indent="-171450" algn="just">
              <a:buFont typeface="Arial" panose="020B0604020202020204" pitchFamily="34" charset="0"/>
              <a:buChar char="•"/>
            </a:pPr>
            <a:r>
              <a:rPr lang="en-US" sz="1000" b="0" i="0" dirty="0">
                <a:solidFill>
                  <a:srgbClr val="4C4C51"/>
                </a:solidFill>
                <a:effectLst/>
                <a:latin typeface="+mj-lt"/>
              </a:rPr>
              <a:t>Enable </a:t>
            </a:r>
            <a:r>
              <a:rPr lang="en-US" sz="1000" b="0" i="0" u="sng" dirty="0">
                <a:solidFill>
                  <a:srgbClr val="0062AD"/>
                </a:solidFill>
                <a:effectLst/>
                <a:latin typeface="+mj-lt"/>
                <a:hlinkClick r:id="rId3"/>
              </a:rPr>
              <a:t>transparent data encryption (TDE) with customer-managed keys (CMK)</a:t>
            </a:r>
            <a:r>
              <a:rPr lang="en-US" sz="1000" b="0" i="0" dirty="0">
                <a:solidFill>
                  <a:srgbClr val="4C4C51"/>
                </a:solidFill>
                <a:effectLst/>
                <a:latin typeface="+mj-lt"/>
              </a:rPr>
              <a:t> at the database level for Azure SQL DB. </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fr-FR" sz="1000" dirty="0">
                <a:hlinkClick r:id="rId4"/>
              </a:rPr>
              <a:t>Apache Cassandra version 3.11 support </a:t>
            </a:r>
            <a:r>
              <a:rPr lang="fr-FR" sz="1000" dirty="0" err="1">
                <a:hlinkClick r:id="rId4"/>
              </a:rPr>
              <a:t>beyond</a:t>
            </a:r>
            <a:r>
              <a:rPr lang="fr-FR" sz="1000" dirty="0">
                <a:hlinkClick r:id="rId4"/>
              </a:rPr>
              <a:t> EOL</a:t>
            </a:r>
            <a:endParaRPr lang="fr-FR" sz="1000" dirty="0"/>
          </a:p>
          <a:p>
            <a:pPr algn="just"/>
            <a:r>
              <a:rPr lang="en-US" sz="1000" dirty="0"/>
              <a:t>The Apache Cassandra Project Team recently announced that, after more than half a decade, versions 3.0.x and 3.11.x will reach End of Life at the end of 2023.</a:t>
            </a:r>
          </a:p>
          <a:p>
            <a:pPr algn="just"/>
            <a:r>
              <a:rPr lang="en-US" sz="1000" dirty="0"/>
              <a:t>Azure Managed Instance for Apache Cassandra we will be fully supported Cassandra version 3.11 until the end of 2024. Support will include any required CVE patches, as well as any bug fixes that cause production issues.</a:t>
            </a:r>
          </a:p>
        </p:txBody>
      </p:sp>
      <p:pic>
        <p:nvPicPr>
          <p:cNvPr id="6146" name="Picture 2" descr="Setup and functioning of the customer-managed TDE at the database level">
            <a:extLst>
              <a:ext uri="{FF2B5EF4-FFF2-40B4-BE49-F238E27FC236}">
                <a16:creationId xmlns:a16="http://schemas.microsoft.com/office/drawing/2014/main" id="{09D25E1D-CD8D-E2FB-6DCA-7917EDCB3C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746" y="1539586"/>
            <a:ext cx="3671097" cy="20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47952" y="855080"/>
            <a:ext cx="4365038" cy="3774069"/>
          </a:xfrm>
        </p:spPr>
        <p:txBody>
          <a:bodyPr/>
          <a:lstStyle/>
          <a:p>
            <a:pPr algn="just"/>
            <a:r>
              <a:rPr lang="en-US" sz="1000" dirty="0">
                <a:latin typeface="+mj-lt"/>
                <a:hlinkClick r:id="rId2"/>
              </a:rPr>
              <a:t>General Availability: Universal cross-region read replica on Azure Database for MySQL - Flexible Server</a:t>
            </a:r>
            <a:endParaRPr lang="en-US" sz="1000" dirty="0">
              <a:latin typeface="+mj-lt"/>
            </a:endParaRPr>
          </a:p>
          <a:p>
            <a:pPr algn="just"/>
            <a:r>
              <a:rPr lang="en-US" sz="1000" dirty="0">
                <a:latin typeface="+mj-lt"/>
              </a:rPr>
              <a:t>The new read-replica in universal regions feature allows to replicate data from an instance of Azure Database for MySQL - Flexible Server to a read-only server in a universal region, which could be any region from the list of Azure supported regions where flexible server is supported. It is possible to use universal cross-region read replicas for read-only traffic and to provide protection from regional disasters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General Availability: Azure Private Link for MySQL – Flexible Server</a:t>
            </a:r>
            <a:endParaRPr lang="en-US" sz="1000" dirty="0"/>
          </a:p>
          <a:p>
            <a:r>
              <a:rPr lang="en-US" sz="1000" dirty="0"/>
              <a:t>Azure Private Link allows to connect to various PaaS services, such as Azure Database for MySQL - Flexible Server, in Azure, via a private endpoint. Private Link brings Azure services inside private virtual network (VNet). Using the private IP address, the Azure Database for MySQL - Flexible Server is accessible just like any other resource within the VNet. </a:t>
            </a:r>
          </a:p>
        </p:txBody>
      </p:sp>
      <p:pic>
        <p:nvPicPr>
          <p:cNvPr id="5122" name="Picture 2" descr="Diagram of private link.">
            <a:extLst>
              <a:ext uri="{FF2B5EF4-FFF2-40B4-BE49-F238E27FC236}">
                <a16:creationId xmlns:a16="http://schemas.microsoft.com/office/drawing/2014/main" id="{926840D6-B7DF-FF66-F13C-F2C838AF872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473" y="2119746"/>
            <a:ext cx="3868125" cy="166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245865"/>
          </a:xfrm>
        </p:spPr>
        <p:txBody>
          <a:bodyPr/>
          <a:lstStyle/>
          <a:p>
            <a:pPr algn="just"/>
            <a:r>
              <a:rPr lang="en-US" sz="1000" dirty="0">
                <a:hlinkClick r:id="rId2"/>
              </a:rPr>
              <a:t>License-free DR on Azure SQL Managed Instance for SQL Server 2022</a:t>
            </a:r>
            <a:endParaRPr lang="en-US" sz="1000" dirty="0"/>
          </a:p>
          <a:p>
            <a:pPr algn="just"/>
            <a:r>
              <a:rPr lang="en-US" sz="1000" dirty="0"/>
              <a:t>Hybrid failover rights is a new benefit that allows to run a license-free Azure SQL Managed Instance when used as a passive DR replica for SQL Server 2022 licensed under Software Assurance (SA), or using Pay-as-you-go billing option.</a:t>
            </a:r>
          </a:p>
          <a:p>
            <a:pPr algn="just"/>
            <a:r>
              <a:rPr lang="en-US" sz="1000" dirty="0"/>
              <a:t>The new Hybrid failover rights licensing benefit is technology agnostic. It is possible to use any technology, such is MI link as the most advanced replication technology using Always On, or perhaps LRS, ADF, transactional replication, backup and restore, or similar to setup replication between SQL Server and Managed Instance. As long as Azure SQL Managed Instance used only as a passive replica for SQL Server 2022, you are eligible to apply the new licensing benefit.</a:t>
            </a:r>
          </a:p>
          <a:p>
            <a:pPr algn="just"/>
            <a:r>
              <a:rPr lang="en-US" sz="1000" dirty="0"/>
              <a:t>Always On technology is known to be the most advanced method of setting up disaster recovery between SQL Servers on-premises. The link feature for Managed Instance is the same – Always On is used for near real-time replication between SQL Server and Azure SQL Managed Instance. The MI link disaster recovery (DR) feature was released in a limited public preview at the time of SQL Server 2022 release.</a:t>
            </a:r>
          </a:p>
        </p:txBody>
      </p:sp>
      <p:pic>
        <p:nvPicPr>
          <p:cNvPr id="9218" name="Picture 2" descr="thumbnail image 1 of blog post titled &#10; &#10; &#10;  &#10; &#10; &#10; &#10;    &#10;  &#10;   &#10;    &#10;      &#10;       License-free DR on Azure SQL Managed Instance for SQL Server 2022&#10;       &#10;      &#10;     &#10;   &#10;  &#10; &#10;   &#10; &#10; &#10; &#10; &#10; &#10;">
            <a:extLst>
              <a:ext uri="{FF2B5EF4-FFF2-40B4-BE49-F238E27FC236}">
                <a16:creationId xmlns:a16="http://schemas.microsoft.com/office/drawing/2014/main" id="{24BD908F-3000-EE70-987A-8715C554B1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022" y="4084546"/>
            <a:ext cx="2835067" cy="105895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4B5F9BD9-9284-F0D4-4F5A-1A8DA8FCA4F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Open AI “Use your data” integration with Azure Cosmos DB for MongoDB </a:t>
            </a:r>
            <a:r>
              <a:rPr lang="en-US" sz="1000" dirty="0" err="1">
                <a:hlinkClick r:id="rId2"/>
              </a:rPr>
              <a:t>vCore</a:t>
            </a:r>
            <a:endParaRPr lang="en-US" sz="1000" dirty="0"/>
          </a:p>
          <a:p>
            <a:pPr algn="just"/>
            <a:r>
              <a:rPr lang="en-US" sz="1000" dirty="0"/>
              <a:t>The "Use your data" feature in Azure OpenAI Studio now integrates with Azure Cosmos DB for MongoDB </a:t>
            </a:r>
            <a:r>
              <a:rPr lang="en-US" sz="1000" dirty="0" err="1"/>
              <a:t>vCore</a:t>
            </a:r>
            <a:r>
              <a:rPr lang="en-US" sz="1000" dirty="0"/>
              <a:t>. Harness the power of Retrieval Augmented Generation and vector search effortlessly, bringing data directly into OpenAI models.</a:t>
            </a:r>
          </a:p>
          <a:p>
            <a:pPr algn="just"/>
            <a:r>
              <a:rPr lang="en-US" sz="1000" b="0" i="0" dirty="0">
                <a:solidFill>
                  <a:srgbClr val="161616"/>
                </a:solidFill>
                <a:effectLst/>
              </a:rPr>
              <a:t>Azure OpenAI on your data enables you to run supported chat models such as GPT-35-Turbo and GPT-4 on your data without needing to train or fine-tune models. Running models on your data enables you to chat on top of, and analyze your data with greater accuracy and speed.</a:t>
            </a:r>
            <a:endParaRPr lang="en-US" sz="1000"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Windows Server Insider Preview Build 25967</a:t>
            </a:r>
            <a:endParaRPr lang="en-US" sz="1000" dirty="0">
              <a:latin typeface="+mj-lt"/>
            </a:endParaRPr>
          </a:p>
          <a:p>
            <a:r>
              <a:rPr lang="en-US" sz="1000" dirty="0">
                <a:latin typeface="+mj-lt"/>
              </a:rPr>
              <a:t>New in Windows Server Insider Preview Build 25967 is Microsoft Azure Arc in taskbar system tray Icon.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Azure Chaos Studio has Query-Based Dynamic Targets</a:t>
            </a:r>
            <a:endParaRPr lang="en-US" sz="1000" dirty="0"/>
          </a:p>
          <a:p>
            <a:pPr algn="just"/>
            <a:r>
              <a:rPr lang="en-US" sz="1000" dirty="0"/>
              <a:t>The Query-Based Dynamic Targets feature allows Chaos Studio to select fault targets by inputting a KQL query to be executed at experiment execution time. All resources onboarded to Chaos Studio at experiment execution time that match the query result set will be targeted by the selected fault. </a:t>
            </a:r>
          </a:p>
        </p:txBody>
      </p:sp>
      <p:pic>
        <p:nvPicPr>
          <p:cNvPr id="1026" name="Picture 2">
            <a:extLst>
              <a:ext uri="{FF2B5EF4-FFF2-40B4-BE49-F238E27FC236}">
                <a16:creationId xmlns:a16="http://schemas.microsoft.com/office/drawing/2014/main" id="{9BAB07E7-1FC5-D24F-FCCD-C8AC759CD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911" y="1496291"/>
            <a:ext cx="4154767" cy="2335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Windows Server 2012/R2 reaches end of support</a:t>
            </a:r>
            <a:endParaRPr lang="en-US" sz="1000" dirty="0">
              <a:latin typeface="+mj-lt"/>
            </a:endParaRPr>
          </a:p>
          <a:p>
            <a:r>
              <a:rPr lang="en-US" sz="1000" dirty="0">
                <a:latin typeface="+mj-lt"/>
              </a:rPr>
              <a:t>On October 10th, 2023, Windows Server 2012/R2 reaches end of support. After the end of support date, Windows Server 2012/R2 workloads will be vulnerable as they will no longer receive regular security updates. Organizations can remain protected by:</a:t>
            </a:r>
          </a:p>
          <a:p>
            <a:pPr marL="171450" indent="-171450">
              <a:buFont typeface="Arial" panose="020B0604020202020204" pitchFamily="34" charset="0"/>
              <a:buChar char="•"/>
            </a:pPr>
            <a:r>
              <a:rPr lang="en-US" sz="1000" dirty="0">
                <a:latin typeface="+mj-lt"/>
              </a:rPr>
              <a:t>Modernizing to a PaaS platform</a:t>
            </a:r>
          </a:p>
          <a:p>
            <a:pPr marL="171450" indent="-171450">
              <a:buFont typeface="Arial" panose="020B0604020202020204" pitchFamily="34" charset="0"/>
              <a:buChar char="•"/>
            </a:pPr>
            <a:r>
              <a:rPr lang="en-US" sz="1000" dirty="0">
                <a:latin typeface="+mj-lt"/>
              </a:rPr>
              <a:t>Migrating to Azure  for free Extended Security Updates. </a:t>
            </a:r>
          </a:p>
          <a:p>
            <a:pPr marL="171450" indent="-171450">
              <a:buFont typeface="Arial" panose="020B0604020202020204" pitchFamily="34" charset="0"/>
              <a:buChar char="•"/>
            </a:pPr>
            <a:r>
              <a:rPr lang="en-US" sz="1000" dirty="0">
                <a:latin typeface="+mj-lt"/>
              </a:rPr>
              <a:t>Purchasing Extended Security Updates enabled by Azure Arc to remain protected on premises and in multi cloud environments.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October patches for Azure DevOps Server</a:t>
            </a:r>
            <a:endParaRPr lang="ru-RU" sz="1000" dirty="0"/>
          </a:p>
          <a:p>
            <a:pPr algn="just"/>
            <a:r>
              <a:rPr lang="en-US" sz="1000" dirty="0"/>
              <a:t>The following versions of the products have been patched. Check out the links for each version for more details.</a:t>
            </a:r>
          </a:p>
          <a:p>
            <a:pPr marL="171450" indent="-171450" algn="just">
              <a:buFont typeface="Arial" panose="020B0604020202020204" pitchFamily="34" charset="0"/>
              <a:buChar char="•"/>
            </a:pPr>
            <a:r>
              <a:rPr lang="en-US" sz="1000" dirty="0"/>
              <a:t>Azure DevOps Server 2022.0.1</a:t>
            </a:r>
          </a:p>
          <a:p>
            <a:pPr marL="171450" indent="-171450" algn="just">
              <a:buFont typeface="Arial" panose="020B0604020202020204" pitchFamily="34" charset="0"/>
              <a:buChar char="•"/>
            </a:pPr>
            <a:r>
              <a:rPr lang="en-US" sz="1000" dirty="0"/>
              <a:t>Azure DevOps Server 2020.1.2</a:t>
            </a:r>
          </a:p>
          <a:p>
            <a:pPr marL="171450" indent="-171450" algn="just">
              <a:buFont typeface="Arial" panose="020B0604020202020204" pitchFamily="34" charset="0"/>
              <a:buChar char="•"/>
            </a:pPr>
            <a:r>
              <a:rPr lang="en-US" sz="1000" dirty="0"/>
              <a:t>Azure DevOps Server 2020.0.2</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118702"/>
          </a:xfrm>
        </p:spPr>
        <p:txBody>
          <a:bodyPr/>
          <a:lstStyle/>
          <a:p>
            <a:pPr algn="just"/>
            <a:r>
              <a:rPr lang="en-US" sz="1000" dirty="0">
                <a:latin typeface="+mj-lt"/>
                <a:hlinkClick r:id="rId2"/>
              </a:rPr>
              <a:t>Breaking Change Notice: Virtual Machine Scale Set Default Orchestration Mode changing from Uniform to Flexible on PowerShell, Azure CLI</a:t>
            </a:r>
            <a:endParaRPr lang="en-US" sz="1000" dirty="0">
              <a:latin typeface="+mj-lt"/>
            </a:endParaRPr>
          </a:p>
          <a:p>
            <a:pPr algn="just"/>
            <a:r>
              <a:rPr lang="en-US" sz="1000" dirty="0">
                <a:latin typeface="+mj-lt"/>
              </a:rPr>
              <a:t>MS announced an upcoming breaking change to the default orchestration mode for Virtual Machine Scale Sets created on PowerShell and Azure CLI starting November 2023. Once this change is complete, any new VM scale sets created using these clients will automatically default to Flexible orchestration mode instead of Uniform. To learn more about VM Scale Set orchestration modes, please see Orchestration modes for Virtual Machine Scale Sets in Azure - Azure Virtual Machine Scale Sets | Microsoft Learn.</a:t>
            </a:r>
          </a:p>
          <a:p>
            <a:pPr algn="just"/>
            <a:r>
              <a:rPr lang="en-US" sz="1000" dirty="0">
                <a:latin typeface="+mj-lt"/>
              </a:rPr>
              <a:t>Impacted Commands </a:t>
            </a:r>
          </a:p>
          <a:p>
            <a:pPr marL="171450" indent="-171450" algn="just">
              <a:buFont typeface="Arial" panose="020B0604020202020204" pitchFamily="34" charset="0"/>
              <a:buChar char="•"/>
            </a:pPr>
            <a:r>
              <a:rPr lang="en-US" sz="1000" dirty="0">
                <a:latin typeface="+mj-lt"/>
              </a:rPr>
              <a:t>PowerShell: Starting November 2023, the -</a:t>
            </a:r>
            <a:r>
              <a:rPr lang="en-US" sz="1000" dirty="0" err="1">
                <a:latin typeface="+mj-lt"/>
              </a:rPr>
              <a:t>OrchestrationMode</a:t>
            </a:r>
            <a:r>
              <a:rPr lang="en-US" sz="1000" dirty="0">
                <a:latin typeface="+mj-lt"/>
              </a:rPr>
              <a:t> parameter for New-</a:t>
            </a:r>
            <a:r>
              <a:rPr lang="en-US" sz="1000" dirty="0" err="1">
                <a:latin typeface="+mj-lt"/>
              </a:rPr>
              <a:t>AzVmss</a:t>
            </a:r>
            <a:r>
              <a:rPr lang="en-US" sz="1000" dirty="0">
                <a:latin typeface="+mj-lt"/>
              </a:rPr>
              <a:t> will have a new default value of “Flexible”, replacing the current default of “Uniform”. VM Scale Sets created using New-</a:t>
            </a:r>
            <a:r>
              <a:rPr lang="en-US" sz="1000" dirty="0" err="1">
                <a:latin typeface="+mj-lt"/>
              </a:rPr>
              <a:t>AzVmss</a:t>
            </a:r>
            <a:r>
              <a:rPr lang="en-US" sz="1000" dirty="0">
                <a:latin typeface="+mj-lt"/>
              </a:rPr>
              <a:t> after this change will default to “Flexible” orchestration mode if no –</a:t>
            </a:r>
            <a:r>
              <a:rPr lang="en-US" sz="1000" dirty="0" err="1">
                <a:latin typeface="+mj-lt"/>
              </a:rPr>
              <a:t>OrchestrationMode</a:t>
            </a:r>
            <a:r>
              <a:rPr lang="en-US" sz="1000" dirty="0">
                <a:latin typeface="+mj-lt"/>
              </a:rPr>
              <a:t> is specified. </a:t>
            </a:r>
          </a:p>
          <a:p>
            <a:pPr marL="171450" indent="-171450" algn="just">
              <a:buFont typeface="Arial" panose="020B0604020202020204" pitchFamily="34" charset="0"/>
              <a:buChar char="•"/>
            </a:pPr>
            <a:r>
              <a:rPr lang="en-US" sz="1000" dirty="0">
                <a:latin typeface="+mj-lt"/>
              </a:rPr>
              <a:t>Azure CLI: Starting November 2023, the –orchestration-mode parameter for </a:t>
            </a:r>
            <a:r>
              <a:rPr lang="en-US" sz="1000" dirty="0" err="1">
                <a:latin typeface="+mj-lt"/>
              </a:rPr>
              <a:t>az</a:t>
            </a:r>
            <a:r>
              <a:rPr lang="en-US" sz="1000" dirty="0">
                <a:latin typeface="+mj-lt"/>
              </a:rPr>
              <a:t> </a:t>
            </a:r>
            <a:r>
              <a:rPr lang="en-US" sz="1000" dirty="0" err="1">
                <a:latin typeface="+mj-lt"/>
              </a:rPr>
              <a:t>vmss</a:t>
            </a:r>
            <a:r>
              <a:rPr lang="en-US" sz="1000" dirty="0">
                <a:latin typeface="+mj-lt"/>
              </a:rPr>
              <a:t> create will have a new default value of “flexible”, replacing the current default of “uniform”. VM Scale Sets created using </a:t>
            </a:r>
            <a:r>
              <a:rPr lang="en-US" sz="1000" dirty="0" err="1">
                <a:latin typeface="+mj-lt"/>
              </a:rPr>
              <a:t>az</a:t>
            </a:r>
            <a:r>
              <a:rPr lang="en-US" sz="1000" dirty="0">
                <a:latin typeface="+mj-lt"/>
              </a:rPr>
              <a:t> </a:t>
            </a:r>
            <a:r>
              <a:rPr lang="en-US" sz="1000" dirty="0" err="1">
                <a:latin typeface="+mj-lt"/>
              </a:rPr>
              <a:t>vmss</a:t>
            </a:r>
            <a:r>
              <a:rPr lang="en-US" sz="1000" dirty="0">
                <a:latin typeface="+mj-lt"/>
              </a:rPr>
              <a:t> create after this change will default to “flexible” orchestration mode if no --orchestration-mode is specified. </a:t>
            </a:r>
          </a:p>
          <a:p>
            <a:pPr algn="just"/>
            <a:r>
              <a:rPr lang="en-US" sz="1000" dirty="0">
                <a:latin typeface="+mj-lt"/>
              </a:rPr>
              <a:t>Flexible scale sets will be configured with a Standard Load Balancer and Standard Public IP.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Azure Functions support for Python 3.8 is ending on 14 October 2024</a:t>
            </a:r>
            <a:endParaRPr lang="en-US" sz="1000" dirty="0"/>
          </a:p>
          <a:p>
            <a:r>
              <a:rPr lang="en-US" sz="1000" dirty="0"/>
              <a:t>Azure Functions support for Python 3.8 is ending on 14 October 2024, alongside end of Python 3.8 community support. </a:t>
            </a:r>
          </a:p>
        </p:txBody>
      </p:sp>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631811"/>
          </a:xfrm>
        </p:spPr>
        <p:txBody>
          <a:bodyPr/>
          <a:lstStyle/>
          <a:p>
            <a:pPr algn="just"/>
            <a:r>
              <a:rPr lang="en-US" sz="1000" dirty="0">
                <a:latin typeface="+mj-lt"/>
                <a:hlinkClick r:id="rId2"/>
              </a:rPr>
              <a:t>Introducing Windows Terminal Canary</a:t>
            </a:r>
            <a:endParaRPr lang="en-US" sz="1000" dirty="0">
              <a:latin typeface="+mj-lt"/>
            </a:endParaRPr>
          </a:p>
          <a:p>
            <a:pPr algn="just"/>
            <a:r>
              <a:rPr lang="en-US" sz="1000" dirty="0">
                <a:latin typeface="+mj-lt"/>
              </a:rPr>
              <a:t>Windows Terminal is distributed in a variety of formats. MS announced Windows Terminal Canary to the Windows Terminal family. Windows Terminal Canary is a new canary channel of Windows Terminal that ships nightly and includes “hot off the presses” features. This Canary channel gives users the opportunity to try new and experimental features before those features go into Windows Terminal Preview.</a:t>
            </a:r>
          </a:p>
          <a:p>
            <a:pPr algn="just"/>
            <a:r>
              <a:rPr lang="en-US" sz="1000" dirty="0">
                <a:latin typeface="+mj-lt"/>
              </a:rPr>
              <a:t>Windows Terminal Canary can be installed side-by-side with Windows Terminal stable and Windows Terminal Preview. </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57393"/>
          </a:xfrm>
        </p:spPr>
        <p:txBody>
          <a:bodyPr/>
          <a:lstStyle/>
          <a:p>
            <a:pPr algn="just"/>
            <a:r>
              <a:rPr lang="en-US" sz="1000" dirty="0">
                <a:hlinkClick r:id="rId3"/>
              </a:rPr>
              <a:t>Welcoming the legendary teams at Activision Blizzard King to Team Xbox</a:t>
            </a:r>
            <a:endParaRPr lang="en-US" sz="1000" dirty="0"/>
          </a:p>
          <a:p>
            <a:pPr algn="just"/>
            <a:r>
              <a:rPr lang="en-US" sz="1000" dirty="0"/>
              <a:t>Microsoft officially completed the acquisition of Activision Blizzard, publishers of some of the most played and most beloved franchises in gaming history across console, PC and mobile. From Pitfall to Call of Duty, World of Warcraft to Overwatch, Candy Crush Saga to Farm Heroes Super Saga, their studios have pushed the boundaries of gaming for players around the world.</a:t>
            </a:r>
          </a:p>
          <a:p>
            <a:pPr algn="just"/>
            <a:r>
              <a:rPr lang="en-US" sz="1000" dirty="0"/>
              <a:t>For the millions of fans who love Activision, Blizzard and King games, we want you to know that today is a good day to play. Together, we’ll learn, innovate and continue to deliver on our promise to bring the joy and community of gaming to more people.</a:t>
            </a:r>
          </a:p>
        </p:txBody>
      </p:sp>
      <p:pic>
        <p:nvPicPr>
          <p:cNvPr id="8194" name="Picture 2" descr="Collage of games titles">
            <a:extLst>
              <a:ext uri="{FF2B5EF4-FFF2-40B4-BE49-F238E27FC236}">
                <a16:creationId xmlns:a16="http://schemas.microsoft.com/office/drawing/2014/main" id="{14107B4D-4D92-9C73-94B4-5BCA6993C4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243" y="2869748"/>
            <a:ext cx="3432626" cy="193085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mage of Windows Terminal offerings">
            <a:extLst>
              <a:ext uri="{FF2B5EF4-FFF2-40B4-BE49-F238E27FC236}">
                <a16:creationId xmlns:a16="http://schemas.microsoft.com/office/drawing/2014/main" id="{4DBFDE2E-E1CF-3AE9-9CCD-70730192584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3776" y="2398940"/>
            <a:ext cx="4495800" cy="129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684715"/>
            <a:ext cx="4365038" cy="3944434"/>
          </a:xfrm>
        </p:spPr>
        <p:txBody>
          <a:bodyPr/>
          <a:lstStyle/>
          <a:p>
            <a:pPr algn="just"/>
            <a:r>
              <a:rPr lang="en-US" sz="1000" dirty="0">
                <a:latin typeface="+mj-lt"/>
                <a:hlinkClick r:id="rId2"/>
              </a:rPr>
              <a:t>Azure Communication Services October 2023 Feature Updates</a:t>
            </a:r>
            <a:endParaRPr lang="en-US" sz="1000" dirty="0">
              <a:latin typeface="+mj-lt"/>
            </a:endParaRPr>
          </a:p>
          <a:p>
            <a:pPr algn="just"/>
            <a:r>
              <a:rPr lang="en-US" sz="1000" dirty="0">
                <a:latin typeface="+mj-lt"/>
              </a:rPr>
              <a:t>The Azure Communication Services team is excited to share several new product and feature updates released in September 2023. </a:t>
            </a:r>
          </a:p>
          <a:p>
            <a:pPr marL="171450" indent="-171450" algn="just">
              <a:buFont typeface="Arial" panose="020B0604020202020204" pitchFamily="34" charset="0"/>
              <a:buChar char="•"/>
            </a:pPr>
            <a:r>
              <a:rPr lang="en-US" sz="1000" dirty="0">
                <a:latin typeface="+mj-lt"/>
              </a:rPr>
              <a:t>Alphanumeric Sender ID</a:t>
            </a:r>
          </a:p>
          <a:p>
            <a:pPr marL="171450" indent="-171450" algn="just">
              <a:buFont typeface="Arial" panose="020B0604020202020204" pitchFamily="34" charset="0"/>
              <a:buChar char="•"/>
            </a:pPr>
            <a:r>
              <a:rPr lang="en-US" sz="1000" dirty="0">
                <a:latin typeface="+mj-lt"/>
              </a:rPr>
              <a:t>Enhanced Troubleshooting Features</a:t>
            </a:r>
          </a:p>
          <a:p>
            <a:pPr marL="171450" indent="-171450" algn="just">
              <a:buFont typeface="Arial" panose="020B0604020202020204" pitchFamily="34" charset="0"/>
              <a:buChar char="•"/>
            </a:pPr>
            <a:r>
              <a:rPr lang="en-US" sz="1000" dirty="0">
                <a:latin typeface="+mj-lt"/>
              </a:rPr>
              <a:t>Calling Native UI Library: Picture in Picture</a:t>
            </a:r>
          </a:p>
          <a:p>
            <a:pPr marL="171450" indent="-171450" algn="just">
              <a:buFont typeface="Arial" panose="020B0604020202020204" pitchFamily="34" charset="0"/>
              <a:buChar char="•"/>
            </a:pPr>
            <a:r>
              <a:rPr lang="en-US" sz="1000" dirty="0">
                <a:latin typeface="+mj-lt"/>
              </a:rPr>
              <a:t>Calling Web UI Library updates</a:t>
            </a:r>
          </a:p>
          <a:p>
            <a:pPr marL="171450" indent="-171450" algn="just">
              <a:buFont typeface="Arial" panose="020B0604020202020204" pitchFamily="34" charset="0"/>
              <a:buChar char="•"/>
            </a:pPr>
            <a:r>
              <a:rPr lang="en-US" sz="1000" dirty="0">
                <a:latin typeface="+mj-lt"/>
              </a:rPr>
              <a:t>3x3 Video Grid</a:t>
            </a:r>
          </a:p>
          <a:p>
            <a:pPr marL="171450" indent="-171450" algn="just">
              <a:buFont typeface="Arial" panose="020B0604020202020204" pitchFamily="34" charset="0"/>
              <a:buChar char="•"/>
            </a:pPr>
            <a:r>
              <a:rPr lang="en-US" sz="1000" dirty="0">
                <a:latin typeface="+mj-lt"/>
              </a:rPr>
              <a:t>Number Lookup</a:t>
            </a:r>
          </a:p>
          <a:p>
            <a:pPr marL="171450" indent="-171450" algn="just">
              <a:buFont typeface="Arial" panose="020B0604020202020204" pitchFamily="34" charset="0"/>
              <a:buChar char="•"/>
            </a:pPr>
            <a:r>
              <a:rPr lang="en-US" sz="1000" dirty="0">
                <a:latin typeface="+mj-lt"/>
              </a:rPr>
              <a:t>Microsoft Teams Interoperability Updates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573304A1-6146-3973-5BC8-BB39050F41E8}"/>
              </a:ext>
            </a:extLst>
          </p:cNvPr>
          <p:cNvSpPr txBox="1">
            <a:spLocks/>
          </p:cNvSpPr>
          <p:nvPr/>
        </p:nvSpPr>
        <p:spPr>
          <a:xfrm>
            <a:off x="169718" y="684715"/>
            <a:ext cx="4090876" cy="152508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latin typeface="+mj-lt"/>
                <a:hlinkClick r:id="rId3"/>
              </a:rPr>
              <a:t>Advanced Messaging enables WhatsApp</a:t>
            </a:r>
            <a:endParaRPr lang="en-US" sz="1000" dirty="0">
              <a:latin typeface="+mj-lt"/>
            </a:endParaRPr>
          </a:p>
          <a:p>
            <a:pPr algn="just"/>
            <a:r>
              <a:rPr lang="en-US" sz="1000" dirty="0">
                <a:latin typeface="+mj-lt"/>
              </a:rPr>
              <a:t>Available in public preview, developers can integrate WhatsApp Business Platform into applications with Azure Communication Services Advanced Messaging.</a:t>
            </a:r>
          </a:p>
          <a:p>
            <a:pPr algn="just"/>
            <a:r>
              <a:rPr lang="en-US" sz="1000" dirty="0">
                <a:latin typeface="+mj-lt"/>
              </a:rPr>
              <a:t>The Advanced Messaging SDK from Azure Communication Services enables businesses to reach more customers at scale and deliver reliable communications to users worldwide.</a:t>
            </a:r>
          </a:p>
        </p:txBody>
      </p:sp>
      <p:pic>
        <p:nvPicPr>
          <p:cNvPr id="10242" name="Picture 2" descr="thumbnail image 1 of blog post titled &#10; &#10; &#10;  &#10; &#10; &#10; &#10;    &#10;  &#10;   &#10;    &#10;      &#10;       Advanced Messaging enables WhatsApp&#10;       &#10;      &#10;     &#10;   &#10;  &#10; &#10;   &#10; &#10; &#10; &#10; &#10; &#10;">
            <a:extLst>
              <a:ext uri="{FF2B5EF4-FFF2-40B4-BE49-F238E27FC236}">
                <a16:creationId xmlns:a16="http://schemas.microsoft.com/office/drawing/2014/main" id="{D560EC03-3A20-E117-CB99-E935E064D9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436" y="2129697"/>
            <a:ext cx="3477440" cy="241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62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latin typeface="+mj-lt"/>
              </a:rPr>
              <a:t>Use cases</a:t>
            </a:r>
          </a:p>
          <a:p>
            <a:pPr marL="514350" lvl="1" indent="-171450" algn="just">
              <a:buFont typeface="Arial" panose="020B0604020202020204" pitchFamily="34" charset="0"/>
              <a:buChar char="•"/>
            </a:pPr>
            <a:r>
              <a:rPr lang="en-US" sz="1000" dirty="0">
                <a:latin typeface="+mj-lt"/>
              </a:rPr>
              <a:t>Network monitoring</a:t>
            </a:r>
          </a:p>
          <a:p>
            <a:pPr marL="857250" lvl="2" indent="-171450" algn="just">
              <a:buFont typeface="Arial" panose="020B0604020202020204" pitchFamily="34" charset="0"/>
              <a:buChar char="•"/>
            </a:pPr>
            <a:r>
              <a:rPr lang="en-US" sz="1000" dirty="0">
                <a:latin typeface="+mj-lt"/>
              </a:rPr>
              <a:t>Monitor Azure private peering and Microsoft peering traffic</a:t>
            </a:r>
          </a:p>
          <a:p>
            <a:pPr marL="857250" lvl="2" indent="-171450" algn="just">
              <a:buFont typeface="Arial" panose="020B0604020202020204" pitchFamily="34" charset="0"/>
              <a:buChar char="•"/>
            </a:pPr>
            <a:r>
              <a:rPr lang="en-US" sz="1000" dirty="0">
                <a:latin typeface="+mj-lt"/>
              </a:rPr>
              <a:t>Near real-time visibility into network throughput and performance</a:t>
            </a:r>
          </a:p>
          <a:p>
            <a:pPr marL="857250" lvl="2" indent="-171450" algn="just">
              <a:buFont typeface="Arial" panose="020B0604020202020204" pitchFamily="34" charset="0"/>
              <a:buChar char="•"/>
            </a:pPr>
            <a:r>
              <a:rPr lang="en-US" sz="1000" dirty="0">
                <a:latin typeface="+mj-lt"/>
              </a:rPr>
              <a:t>Perform network diagnosis</a:t>
            </a:r>
          </a:p>
          <a:p>
            <a:pPr marL="857250" lvl="2" indent="-171450" algn="just">
              <a:buFont typeface="Arial" panose="020B0604020202020204" pitchFamily="34" charset="0"/>
              <a:buChar char="•"/>
            </a:pPr>
            <a:r>
              <a:rPr lang="en-US" sz="1000" dirty="0">
                <a:latin typeface="+mj-lt"/>
              </a:rPr>
              <a:t>Capacity forecasting</a:t>
            </a:r>
          </a:p>
          <a:p>
            <a:pPr marL="514350" lvl="1" indent="-171450" algn="just">
              <a:buFont typeface="Arial" panose="020B0604020202020204" pitchFamily="34" charset="0"/>
              <a:buChar char="•"/>
            </a:pPr>
            <a:r>
              <a:rPr lang="en-US" sz="1000" dirty="0">
                <a:latin typeface="+mj-lt"/>
              </a:rPr>
              <a:t>Monitor network usage and cost optimization</a:t>
            </a:r>
          </a:p>
          <a:p>
            <a:pPr marL="857250" lvl="2" indent="-171450" algn="just">
              <a:buFont typeface="Arial" panose="020B0604020202020204" pitchFamily="34" charset="0"/>
              <a:buChar char="•"/>
            </a:pPr>
            <a:r>
              <a:rPr lang="en-US" sz="1000" dirty="0">
                <a:latin typeface="+mj-lt"/>
              </a:rPr>
              <a:t>Analyze traffic trends by filtering sampled flows by IP, port or by applications</a:t>
            </a:r>
          </a:p>
          <a:p>
            <a:pPr marL="857250" lvl="2" indent="-171450" algn="just">
              <a:buFont typeface="Arial" panose="020B0604020202020204" pitchFamily="34" charset="0"/>
              <a:buChar char="•"/>
            </a:pPr>
            <a:r>
              <a:rPr lang="en-US" sz="1000" dirty="0">
                <a:latin typeface="+mj-lt"/>
              </a:rPr>
              <a:t>Top talkers for a source IP, destination IP or applications</a:t>
            </a:r>
          </a:p>
          <a:p>
            <a:pPr marL="857250" lvl="2" indent="-171450" algn="just">
              <a:buFont typeface="Arial" panose="020B0604020202020204" pitchFamily="34" charset="0"/>
              <a:buChar char="•"/>
            </a:pPr>
            <a:r>
              <a:rPr lang="en-US" sz="1000" dirty="0">
                <a:latin typeface="+mj-lt"/>
              </a:rPr>
              <a:t>Optimize network traffic expenses by analyzing traffic trends</a:t>
            </a:r>
          </a:p>
          <a:p>
            <a:pPr marL="514350" lvl="1" indent="-171450" algn="just">
              <a:buFont typeface="Arial" panose="020B0604020202020204" pitchFamily="34" charset="0"/>
              <a:buChar char="•"/>
            </a:pPr>
            <a:r>
              <a:rPr lang="en-US" sz="1000" dirty="0">
                <a:latin typeface="+mj-lt"/>
              </a:rPr>
              <a:t>Network forensics analysis</a:t>
            </a:r>
          </a:p>
          <a:p>
            <a:pPr marL="857250" lvl="2" indent="-171450" algn="just">
              <a:buFont typeface="Arial" panose="020B0604020202020204" pitchFamily="34" charset="0"/>
              <a:buChar char="•"/>
            </a:pPr>
            <a:r>
              <a:rPr lang="en-US" sz="1000" dirty="0">
                <a:latin typeface="+mj-lt"/>
              </a:rPr>
              <a:t>Identify compromised IPs by analyzing all the associated network flows</a:t>
            </a:r>
          </a:p>
          <a:p>
            <a:pPr marL="857250" lvl="2" indent="-171450" algn="just">
              <a:buFont typeface="Arial" panose="020B0604020202020204" pitchFamily="34" charset="0"/>
              <a:buChar char="•"/>
            </a:pPr>
            <a:r>
              <a:rPr lang="en-US" sz="1000" dirty="0">
                <a:latin typeface="+mj-lt"/>
              </a:rPr>
              <a:t>Export flow logs to a SIEM (Security Information and Event Management) tool to monitor, correlate events, generate security alerts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ExpressRoute Traffic Collector is now generally available</a:t>
            </a:r>
            <a:endParaRPr lang="en-US" sz="1000" dirty="0"/>
          </a:p>
          <a:p>
            <a:pPr algn="just"/>
            <a:r>
              <a:rPr lang="en-US" sz="1000" dirty="0"/>
              <a:t>ExpressRoute Traffic Collector enables to capture information about IP flows sent over ExpressRoute direct circuits. It is </a:t>
            </a:r>
            <a:r>
              <a:rPr lang="en-US" sz="1000" dirty="0" err="1"/>
              <a:t>possibleet</a:t>
            </a:r>
            <a:r>
              <a:rPr lang="en-US" sz="1000" dirty="0"/>
              <a:t> to enable flow logs capture for both Private and Microsoft peering with ExpressRoute Traffic Collector.  Captured flow logs data get sent to a Log Analytics workspace.</a:t>
            </a:r>
          </a:p>
          <a:p>
            <a:pPr algn="just"/>
            <a:r>
              <a:rPr lang="en-US" sz="1000" dirty="0"/>
              <a:t>Flow logs are collected at an interval of every 1 minute. All packets collected for a given flow get aggregated and imported into a Log Analytics workspace for further analysis. During flow collection, not every packet is captured into its own flow record. ExpressRoute Traffic Collector uses a sampling rate of 1:4096, meaning 1 out of every 4096 packets gets captured. Therefore, sampling rate short flows (in total bytes) might not get collected. This sampling size doesn't affect network traffic analysis when sampled data is aggregated over a longer period of time. Flow collection time and sampling rate are fixed and can't be changed</a:t>
            </a:r>
          </a:p>
        </p:txBody>
      </p:sp>
      <p:pic>
        <p:nvPicPr>
          <p:cNvPr id="3074" name="Picture 2">
            <a:extLst>
              <a:ext uri="{FF2B5EF4-FFF2-40B4-BE49-F238E27FC236}">
                <a16:creationId xmlns:a16="http://schemas.microsoft.com/office/drawing/2014/main" id="{105753C9-7599-F913-1A99-E0ECB0207C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792" y="3366434"/>
            <a:ext cx="3283527" cy="165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Public Preview of Azure API Management Basic v2 and Standard v2 Tiers</a:t>
            </a:r>
            <a:endParaRPr lang="en-US" sz="1000" dirty="0"/>
          </a:p>
          <a:p>
            <a:pPr algn="just"/>
            <a:r>
              <a:rPr lang="en-US" sz="1000" dirty="0"/>
              <a:t>MS announced the launch of the public preview of newest Azure API Management tiers – Basic v2 and Standard v2. The new tiers answer popular customer requests, offer quality-of-service improvements, and allow customers of any size to get started with API Management, adding capabilities and scale as their API programs grow.</a:t>
            </a:r>
          </a:p>
          <a:p>
            <a:pPr algn="just"/>
            <a:r>
              <a:rPr lang="en-US" sz="1000" dirty="0"/>
              <a:t>Key capabilities and quality of service improvements</a:t>
            </a:r>
          </a:p>
          <a:p>
            <a:pPr marL="171450" indent="-171450" algn="just">
              <a:buFont typeface="Arial" panose="020B0604020202020204" pitchFamily="34" charset="0"/>
              <a:buChar char="•"/>
            </a:pPr>
            <a:r>
              <a:rPr lang="en-US" sz="1000" dirty="0"/>
              <a:t>Faster deployment and scaling</a:t>
            </a:r>
          </a:p>
          <a:p>
            <a:pPr marL="171450" indent="-171450" algn="just">
              <a:buFont typeface="Arial" panose="020B0604020202020204" pitchFamily="34" charset="0"/>
              <a:buChar char="•"/>
            </a:pPr>
            <a:r>
              <a:rPr lang="en-US" sz="1000" dirty="0"/>
              <a:t>Private networking: Standard v2 tier now supports VNet Integration, allowing outbound traffic can be restricted to a single connected VNet</a:t>
            </a:r>
          </a:p>
          <a:p>
            <a:pPr marL="171450" indent="-171450" algn="just">
              <a:buFont typeface="Arial" panose="020B0604020202020204" pitchFamily="34" charset="0"/>
              <a:buChar char="•"/>
            </a:pPr>
            <a:r>
              <a:rPr lang="en-US" sz="1000" dirty="0"/>
              <a:t>Higher scale: Basic v2 and Standard v2 tiers support up to 10 scale units, a 5X and 2.5X improvement over Basic and Standard tiers respectively.</a:t>
            </a:r>
          </a:p>
          <a:p>
            <a:pPr algn="just"/>
            <a:r>
              <a:rPr lang="en-US" sz="1000" dirty="0"/>
              <a:t>Preview limitations</a:t>
            </a:r>
          </a:p>
          <a:p>
            <a:pPr marL="171450" indent="-171450" algn="just">
              <a:buFont typeface="Arial" panose="020B0604020202020204" pitchFamily="34" charset="0"/>
              <a:buChar char="•"/>
            </a:pPr>
            <a:r>
              <a:rPr lang="en-US" sz="1000" dirty="0"/>
              <a:t>The Basic v2 and Standard v2 tiers public preview is available only in selected public regions for newly created service instances. </a:t>
            </a:r>
          </a:p>
          <a:p>
            <a:pPr marL="171450" indent="-171450" algn="just">
              <a:buFont typeface="Arial" panose="020B0604020202020204" pitchFamily="34" charset="0"/>
              <a:buChar char="•"/>
            </a:pPr>
            <a:r>
              <a:rPr lang="en-US" sz="1000" dirty="0"/>
              <a:t>Upgrades from the current tiers aren’t supported. During the preview some features found in the current tiers will not be present the new tiers.</a:t>
            </a:r>
          </a:p>
        </p:txBody>
      </p:sp>
      <p:pic>
        <p:nvPicPr>
          <p:cNvPr id="3" name="Picture 2">
            <a:extLst>
              <a:ext uri="{FF2B5EF4-FFF2-40B4-BE49-F238E27FC236}">
                <a16:creationId xmlns:a16="http://schemas.microsoft.com/office/drawing/2014/main" id="{82DB321A-B713-C085-5396-E51F3C404873}"/>
              </a:ext>
            </a:extLst>
          </p:cNvPr>
          <p:cNvPicPr>
            <a:picLocks noChangeAspect="1"/>
          </p:cNvPicPr>
          <p:nvPr/>
        </p:nvPicPr>
        <p:blipFill>
          <a:blip r:embed="rId3"/>
          <a:stretch>
            <a:fillRect/>
          </a:stretch>
        </p:blipFill>
        <p:spPr>
          <a:xfrm>
            <a:off x="4625296" y="1296046"/>
            <a:ext cx="4173518" cy="2892135"/>
          </a:xfrm>
          <a:prstGeom prst="rect">
            <a:avLst/>
          </a:prstGeom>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Microsoft Graph Activity Log is Now Available in Public Preview</a:t>
            </a:r>
            <a:endParaRPr lang="en-US" sz="1000" dirty="0"/>
          </a:p>
          <a:p>
            <a:pPr algn="just"/>
            <a:r>
              <a:rPr lang="en-US" sz="1000" dirty="0"/>
              <a:t>MS announced the public preview of Microsoft Graph Activity Logs.</a:t>
            </a:r>
          </a:p>
          <a:p>
            <a:pPr algn="just"/>
            <a:r>
              <a:rPr lang="en-US" sz="1000" dirty="0"/>
              <a:t>With Microsoft Graph Activity Logs, it is possible to investigate the complete picture of activity in tenant – from token request in </a:t>
            </a:r>
            <a:r>
              <a:rPr lang="en-US" sz="1000" dirty="0" err="1"/>
              <a:t>SignIn</a:t>
            </a:r>
            <a:r>
              <a:rPr lang="en-US" sz="1000" dirty="0"/>
              <a:t> logs, to API request activity (reads, writes, and deletes) in Microsoft Graph Activity Logs, to ultimate resource changes in Audit logs</a:t>
            </a:r>
          </a:p>
          <a:p>
            <a:pPr algn="just"/>
            <a:r>
              <a:rPr lang="en-US" sz="1000" dirty="0"/>
              <a:t>The Microsoft Graph Activity Logs include information about the request and client application. Some common use cases include:</a:t>
            </a:r>
          </a:p>
          <a:p>
            <a:pPr marL="171450" indent="-171450" algn="just">
              <a:buFont typeface="Arial" panose="020B0604020202020204" pitchFamily="34" charset="0"/>
              <a:buChar char="•"/>
            </a:pPr>
            <a:r>
              <a:rPr lang="en-US" sz="1000" dirty="0"/>
              <a:t>Identifying the activities that a compromised user account conducted in your tenant.</a:t>
            </a:r>
          </a:p>
          <a:p>
            <a:pPr marL="171450" indent="-171450" algn="just">
              <a:buFont typeface="Arial" panose="020B0604020202020204" pitchFamily="34" charset="0"/>
              <a:buChar char="•"/>
            </a:pPr>
            <a:r>
              <a:rPr lang="en-US" sz="1000" dirty="0"/>
              <a:t>Building detections and behavioral analysis to identify suspicious or anomalous use of Microsoft Graph APIs – such as an application enumerating all users; or making probing requests with many 403 errors.</a:t>
            </a:r>
          </a:p>
          <a:p>
            <a:pPr marL="171450" indent="-171450" algn="just">
              <a:buFont typeface="Arial" panose="020B0604020202020204" pitchFamily="34" charset="0"/>
              <a:buChar char="•"/>
            </a:pPr>
            <a:r>
              <a:rPr lang="en-US" sz="1000" dirty="0"/>
              <a:t>Investigating unexpected or unnecessarily privileged assignments of application permissions.</a:t>
            </a:r>
          </a:p>
          <a:p>
            <a:pPr marL="171450" indent="-171450" algn="just">
              <a:buFont typeface="Arial" panose="020B0604020202020204" pitchFamily="34" charset="0"/>
              <a:buChar char="•"/>
            </a:pPr>
            <a:r>
              <a:rPr lang="en-US" sz="1000" dirty="0"/>
              <a:t>Identifying problematic or unexpected behaviors for client applications – such as extreme call volumes that exhaust rate-limits for the tenant.</a:t>
            </a:r>
          </a:p>
        </p:txBody>
      </p:sp>
      <p:pic>
        <p:nvPicPr>
          <p:cNvPr id="12290" name="Picture 2" descr="thumbnail image 2 of blog post titled &#10; &#10; &#10;  &#10; &#10; &#10; &#10;    &#10;  &#10;   &#10;    &#10;      &#10;       Microsoft Graph Activity Log is Now Available in Public Preview&#10;       &#10;      &#10;     &#10;   &#10;  &#10; &#10;   &#10; &#10; &#10; &#10; &#10; &#10;">
            <a:extLst>
              <a:ext uri="{FF2B5EF4-FFF2-40B4-BE49-F238E27FC236}">
                <a16:creationId xmlns:a16="http://schemas.microsoft.com/office/drawing/2014/main" id="{F1649A51-1450-94D7-BCC6-C5EB3342A5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3679" y="1057055"/>
            <a:ext cx="3217214" cy="337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941065"/>
          </a:xfrm>
        </p:spPr>
        <p:txBody>
          <a:bodyPr/>
          <a:lstStyle/>
          <a:p>
            <a:pPr algn="just"/>
            <a:r>
              <a:rPr lang="en-US" sz="1000" dirty="0">
                <a:latin typeface="+mj-lt"/>
                <a:hlinkClick r:id="rId2"/>
              </a:rPr>
              <a:t>Private Preview: Regional Disaster Recovery by Azure Backup for AKS</a:t>
            </a:r>
            <a:endParaRPr lang="en-US" sz="1000" dirty="0">
              <a:latin typeface="+mj-lt"/>
            </a:endParaRPr>
          </a:p>
          <a:p>
            <a:pPr algn="just"/>
            <a:r>
              <a:rPr lang="en-US" sz="1000" dirty="0">
                <a:latin typeface="+mj-lt"/>
              </a:rPr>
              <a:t>Azure Backup for AKS enables customers to protect containerized workloads along with application data deployed on AKS clusters. The solution allows to configure scheduled backups of AKS clusters and restore them in same or alternate cluster in the scenarios like Operational Recovery, Accidental Deletion and Application Migration. Customers are also looking to utilize their AKS backups to recover application during a regional disaster recovery and also follow industry-wide best practice of 3-2-1 backup strategy.</a:t>
            </a:r>
          </a:p>
          <a:p>
            <a:pPr algn="just"/>
            <a:r>
              <a:rPr lang="en-US" sz="1000" dirty="0">
                <a:latin typeface="+mj-lt"/>
              </a:rPr>
              <a:t> With this intent, Azure Backup service is announcing private preview of AKS Backup - Regional Disaster Recovery Capability. Using this feature it is possible:</a:t>
            </a:r>
          </a:p>
          <a:p>
            <a:pPr marL="171450" indent="-171450" algn="just">
              <a:buFont typeface="Arial" panose="020B0604020202020204" pitchFamily="34" charset="0"/>
              <a:buChar char="•"/>
            </a:pPr>
            <a:r>
              <a:rPr lang="en-US" sz="1000" dirty="0">
                <a:latin typeface="+mj-lt"/>
              </a:rPr>
              <a:t>Recover AKS cluster from backups in a secondary region as an Azure Paired Region in case of a regional disaster.</a:t>
            </a:r>
          </a:p>
          <a:p>
            <a:pPr marL="171450" indent="-171450" algn="just">
              <a:buFont typeface="Arial" panose="020B0604020202020204" pitchFamily="34" charset="0"/>
              <a:buChar char="•"/>
            </a:pPr>
            <a:r>
              <a:rPr lang="en-US" sz="1000" dirty="0">
                <a:latin typeface="+mj-lt"/>
              </a:rPr>
              <a:t>Store Backup Copy offsite i.e. a Vault Store as per 3-2-1 backup strategy and have ability to restore in case tenant gets compromised.</a:t>
            </a:r>
          </a:p>
          <a:p>
            <a:pPr marL="171450" indent="-171450" algn="just">
              <a:buFont typeface="Arial" panose="020B0604020202020204" pitchFamily="34" charset="0"/>
              <a:buChar char="•"/>
            </a:pPr>
            <a:r>
              <a:rPr lang="en-US" sz="1000" dirty="0">
                <a:latin typeface="+mj-lt"/>
              </a:rPr>
              <a:t>Retain data for a long duration for compliance purposes in regulated industries.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LSA payload update for fixes on 15-Jan</a:t>
            </a:r>
            <a:endParaRPr lang="en-US" sz="1000" dirty="0"/>
          </a:p>
          <a:p>
            <a:pPr algn="just"/>
            <a:r>
              <a:rPr lang="en-US" sz="1000" dirty="0"/>
              <a:t>Log alerts are one of the alert types that are supported in Azure Monitor. Log alerts allow users to use a log analytics query to evaluate resources logs every set frequency, and fire an alert based on the results. Rules can trigger one or more actions using action groups. </a:t>
            </a:r>
          </a:p>
          <a:p>
            <a:pPr algn="just"/>
            <a:r>
              <a:rPr lang="en-US" sz="1000" dirty="0"/>
              <a:t>As a part of Log alerts payload, MS is sending the fields </a:t>
            </a:r>
            <a:r>
              <a:rPr lang="en-US" sz="1000" dirty="0" err="1"/>
              <a:t>ResultCount</a:t>
            </a:r>
            <a:r>
              <a:rPr lang="en-US" sz="1000" dirty="0"/>
              <a:t> (Log Alerts V1), </a:t>
            </a:r>
            <a:r>
              <a:rPr lang="en-US" sz="1000" dirty="0" err="1"/>
              <a:t>metricValue</a:t>
            </a:r>
            <a:r>
              <a:rPr lang="en-US" sz="1000" dirty="0"/>
              <a:t> (Log Alerts V2).</a:t>
            </a:r>
          </a:p>
          <a:p>
            <a:pPr marL="171450" indent="-171450" algn="just">
              <a:buFont typeface="Arial" panose="020B0604020202020204" pitchFamily="34" charset="0"/>
              <a:buChar char="•"/>
            </a:pPr>
            <a:r>
              <a:rPr lang="en-US" sz="1000" dirty="0" err="1"/>
              <a:t>ResultCount</a:t>
            </a:r>
            <a:r>
              <a:rPr lang="en-US" sz="1000" dirty="0"/>
              <a:t>: That should contain the value of the number of records returned by the query. For metric measurement rules, the number or records that match the specific dimension combination. Unfortunately, today the </a:t>
            </a:r>
            <a:r>
              <a:rPr lang="en-US" sz="1000" dirty="0" err="1"/>
              <a:t>resultCount</a:t>
            </a:r>
            <a:r>
              <a:rPr lang="en-US" sz="1000" dirty="0"/>
              <a:t> of the last evaluation which met the threshold and not of the evaluation which fired the alert as in “Metric Alerts”.</a:t>
            </a:r>
          </a:p>
          <a:p>
            <a:pPr marL="171450" indent="-171450" algn="just">
              <a:buFont typeface="Arial" panose="020B0604020202020204" pitchFamily="34" charset="0"/>
              <a:buChar char="•"/>
            </a:pPr>
            <a:r>
              <a:rPr lang="en-US" sz="1000" dirty="0" err="1"/>
              <a:t>metricValue</a:t>
            </a:r>
            <a:r>
              <a:rPr lang="en-US" sz="1000" dirty="0"/>
              <a:t>: that should contain the metric value at the time that it violated the threshold. Unfortunately, today the result is always null.</a:t>
            </a:r>
          </a:p>
          <a:p>
            <a:pPr algn="just"/>
            <a:r>
              <a:rPr lang="en-US" sz="1000" dirty="0"/>
              <a:t>On the 15-Jan we are going to fix those 2 values to contain the correct values according to our other alerts services.</a:t>
            </a:r>
          </a:p>
        </p:txBody>
      </p:sp>
      <p:pic>
        <p:nvPicPr>
          <p:cNvPr id="7170" name="Picture 2" descr="3-2-1 Backup Strategy in 2022: Tips and Tricks">
            <a:extLst>
              <a:ext uri="{FF2B5EF4-FFF2-40B4-BE49-F238E27FC236}">
                <a16:creationId xmlns:a16="http://schemas.microsoft.com/office/drawing/2014/main" id="{A8DF6019-C424-3D6F-1558-0BF3CE625B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13219" y="3740841"/>
            <a:ext cx="2985654" cy="1212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62538"/>
          </a:xfrm>
        </p:spPr>
        <p:txBody>
          <a:bodyPr/>
          <a:lstStyle/>
          <a:p>
            <a:pPr algn="just"/>
            <a:r>
              <a:rPr lang="en-US" sz="1000" dirty="0">
                <a:hlinkClick r:id="rId2"/>
              </a:rPr>
              <a:t>Easily enable Azure Arc on Windows Server 2022</a:t>
            </a:r>
            <a:endParaRPr lang="en-US" sz="1000" dirty="0"/>
          </a:p>
          <a:p>
            <a:pPr algn="just"/>
            <a:r>
              <a:rPr lang="en-US" sz="1000" dirty="0"/>
              <a:t>MS released a set of new in-box experiences for WS2022! They are making it easier than ever before to connect server to Azure Arc, Microsoft's management platform for on-premises and multi-cloud servers.</a:t>
            </a:r>
          </a:p>
          <a:p>
            <a:pPr algn="just"/>
            <a:r>
              <a:rPr lang="en-US" sz="1000" dirty="0"/>
              <a:t>The first change is a new system tray icon that helps get started with Azure Arc . The entire process -- downloading, installing, and configuring the Azure Connected Machine agent -- can now be completed using graphical wizards on the server.</a:t>
            </a:r>
          </a:p>
        </p:txBody>
      </p:sp>
      <p:pic>
        <p:nvPicPr>
          <p:cNvPr id="11266" name="Picture 2" descr="thumbnail image 1 of blog post titled &#10; &#10; &#10;  &#10; &#10; &#10; &#10;    &#10;  &#10;   &#10;    &#10;      &#10;       Easily enable Azure Arc on Windows Server 2022&#10;       &#10;      &#10;     &#10;   &#10;  &#10; &#10;   &#10; &#10; &#10; &#10; &#10; &#10;">
            <a:extLst>
              <a:ext uri="{FF2B5EF4-FFF2-40B4-BE49-F238E27FC236}">
                <a16:creationId xmlns:a16="http://schemas.microsoft.com/office/drawing/2014/main" id="{2F14023D-7C21-0164-13AA-43B43B184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717" y="2417619"/>
            <a:ext cx="3152562" cy="232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4996</TotalTime>
  <Words>3742</Words>
  <Application>Microsoft Office PowerPoint</Application>
  <PresentationFormat>On-screen Show (16:9)</PresentationFormat>
  <Paragraphs>182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Human Sans Regular</vt:lpstr>
      <vt:lpstr>Continuum Theme</vt:lpstr>
      <vt:lpstr>Azure Times #91</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PowerPoint Presentation</vt:lpstr>
      <vt:lpstr>ML &amp; AI &amp; IOT Updates</vt:lpstr>
      <vt:lpstr>PowerPoint Presentation</vt:lpstr>
      <vt:lpstr>Miscellaneous Updates</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cp:lastModifiedBy>
  <cp:revision>147</cp:revision>
  <dcterms:created xsi:type="dcterms:W3CDTF">2018-01-26T19:23:30Z</dcterms:created>
  <dcterms:modified xsi:type="dcterms:W3CDTF">2023-10-15T15:05:13Z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