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28"/>
  </p:notesMasterIdLst>
  <p:handoutMasterIdLst>
    <p:handoutMasterId r:id="rId29"/>
  </p:handoutMasterIdLst>
  <p:sldIdLst>
    <p:sldId id="2142532340" r:id="rId5"/>
    <p:sldId id="2146847045" r:id="rId6"/>
    <p:sldId id="10657" r:id="rId7"/>
    <p:sldId id="2146847127" r:id="rId8"/>
    <p:sldId id="2146847048" r:id="rId9"/>
    <p:sldId id="2146847049" r:id="rId10"/>
    <p:sldId id="2146847132" r:id="rId11"/>
    <p:sldId id="2146847050" r:id="rId12"/>
    <p:sldId id="2146847096" r:id="rId13"/>
    <p:sldId id="2146847134" r:id="rId14"/>
    <p:sldId id="2146847052" r:id="rId15"/>
    <p:sldId id="2146847100" r:id="rId16"/>
    <p:sldId id="2146847054" r:id="rId17"/>
    <p:sldId id="2146847103" r:id="rId18"/>
    <p:sldId id="2146847058" r:id="rId19"/>
    <p:sldId id="2146847111" r:id="rId20"/>
    <p:sldId id="2146847119" r:id="rId21"/>
    <p:sldId id="2146847120" r:id="rId22"/>
    <p:sldId id="2146847062" r:id="rId23"/>
    <p:sldId id="2146847115" r:id="rId24"/>
    <p:sldId id="2146847085" r:id="rId25"/>
    <p:sldId id="2146847084" r:id="rId26"/>
    <p:sldId id="2146847064" r:id="rId2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 id="2146847127"/>
          </p14:sldIdLst>
        </p14:section>
        <p14:section name="Security &amp; Identity" id="{1AA42572-B3BD-44F7-813B-C2C647DDBB3C}">
          <p14:sldIdLst/>
        </p14:section>
        <p14:section name="Management &amp; Governance" id="{34181601-6D48-4406-A525-C7B5A12C6C5B}">
          <p14:sldIdLst>
            <p14:sldId id="2146847048"/>
            <p14:sldId id="2146847049"/>
            <p14:sldId id="2146847132"/>
          </p14:sldIdLst>
        </p14:section>
        <p14:section name="Compute" id="{05AA80BB-8802-49AB-8336-A884227CE2F7}">
          <p14:sldIdLst>
            <p14:sldId id="2146847050"/>
            <p14:sldId id="2146847096"/>
            <p14:sldId id="2146847134"/>
          </p14:sldIdLst>
        </p14:section>
        <p14:section name="Storage &amp; Data" id="{1F159046-CE0A-45BC-9D5B-6E6C95980F78}">
          <p14:sldIdLst>
            <p14:sldId id="2146847052"/>
            <p14:sldId id="2146847100"/>
          </p14:sldIdLst>
        </p14:section>
        <p14:section name="Databases" id="{AEAFAE72-AD56-48F3-926B-38BAE269038F}">
          <p14:sldIdLst>
            <p14:sldId id="2146847054"/>
            <p14:sldId id="2146847103"/>
          </p14:sldIdLst>
        </p14:section>
        <p14:section name="Integration" id="{ACBD46A3-6F1C-451B-A154-0A056E0DEFF6}">
          <p14:sldIdLst/>
        </p14:section>
        <p14:section name="ML &amp; AI &amp; IOT" id="{F4E1EAF1-55E9-4CA4-8ADC-28B69C1D66D2}">
          <p14:sldIdLst>
            <p14:sldId id="2146847058"/>
            <p14:sldId id="2146847111"/>
            <p14:sldId id="2146847119"/>
            <p14:sldId id="2146847120"/>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p:scale>
          <a:sx n="125" d="100"/>
          <a:sy n="125" d="100"/>
        </p:scale>
        <p:origin x="840" y="1476"/>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6/15/2024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6/15/2024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echcommunity.microsoft.com/t5/azure-data-explorer-blog/adx-web-updates-may-2024/ba-p/4163410"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blog.fabric.microsoft.com/en-GB/blog/public-preview-of-native-execution-engine-for-apache-spark-on-fabric-data-engineering-and-data-science/"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techcommunity.microsoft.com/t5/azure-sql-blog/efficient-time-based-audit-log-filtering-for-azure-sql-database/ba-p/4167136"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techcommunity.microsoft.com/t5/azure-integration-services-blog/announcement-azure-openai-and-azure-ai-search-connectors-are-now/ba-p/4163682" TargetMode="External"/><Relationship Id="rId2" Type="http://schemas.openxmlformats.org/officeDocument/2006/relationships/hyperlink" Target="https://techcommunity.microsoft.com/t5/ai-azure-ai-services-blog/pricing-update-token-based-billing-for-fine-tuning-training/ba-p/4164465" TargetMode="Externa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evblogs.microsoft.com/devops/june-patches-for-azure-devops-server-3/" TargetMode="External"/><Relationship Id="rId2" Type="http://schemas.openxmlformats.org/officeDocument/2006/relationships/hyperlink" Target="https://techcommunity.microsoft.com/t5/apps-on-azure-blog/upcoming-changes-to-supported-versions-of-visual-studio-for/ba-p/4164389"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learn.microsoft.com/en-us/training/modules/improve-sap-seller-productivity-microsoft-teams-power-platform/" TargetMode="External"/><Relationship Id="rId3" Type="http://schemas.openxmlformats.org/officeDocument/2006/relationships/hyperlink" Target="https://learn.microsoft.com/en-us/training/paths/explore-azure-for-sap-workloads/" TargetMode="External"/><Relationship Id="rId7" Type="http://schemas.openxmlformats.org/officeDocument/2006/relationships/hyperlink" Target="https://learn.microsoft.com/en-us/training/modules/plan-microsoft-sentinel-deployment-sap/" TargetMode="External"/><Relationship Id="rId2" Type="http://schemas.openxmlformats.org/officeDocument/2006/relationships/hyperlink" Target="https://azure.microsoft.com/en-us/blog/unlock-new-potential-for-your-sap-workloads-on-azure-with-these-learning-paths/" TargetMode="External"/><Relationship Id="rId1" Type="http://schemas.openxmlformats.org/officeDocument/2006/relationships/slideLayout" Target="../slideLayouts/slideLayout7.xml"/><Relationship Id="rId6" Type="http://schemas.openxmlformats.org/officeDocument/2006/relationships/hyperlink" Target="https://learn.microsoft.com/en-us/training/paths/explore-sap-hana-azure-large-instances/" TargetMode="External"/><Relationship Id="rId5" Type="http://schemas.openxmlformats.org/officeDocument/2006/relationships/hyperlink" Target="https://learn.microsoft.com/en-us/training/paths/explore-foundations-of-iaas/" TargetMode="External"/><Relationship Id="rId4" Type="http://schemas.openxmlformats.org/officeDocument/2006/relationships/hyperlink" Target="https://learn.microsoft.com/en-us/training/paths/deploy-sap-azur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echcommunity.microsoft.com/t5/azure-networking-blog/azure-virtual-network-manager-avnm-mesh-and-direct-connectivity/ba-p/4165654"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echcommunity.microsoft.com/t5/azure-network-security-blog/general-availability-of-azure-waf-bot-manager1-1-ruleset/ba-p/4165296"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x.finops.org/us/" TargetMode="External"/><Relationship Id="rId2" Type="http://schemas.openxmlformats.org/officeDocument/2006/relationships/hyperlink" Target="https://techcommunity.microsoft.com/t5/azure-arc-blog/general-availability-of-sql-fci-and-ag-features-sql-server/ba-p/4167653"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techcommunity.microsoft.com/t5/finops-blog/azure-advisor-cost-optimization-workbook-april-release/ba-p/4164010"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echcommunity.microsoft.com/t5/azure-virtual-desktop-blog/app-attach-for-azure-virtual-desktop-now-generally-available/ba-p/4167578"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#123</a:t>
            </a:r>
          </a:p>
        </p:txBody>
      </p:sp>
      <p:sp>
        <p:nvSpPr>
          <p:cNvPr id="4" name="Text Placeholder 3"/>
          <p:cNvSpPr>
            <a:spLocks noGrp="1"/>
          </p:cNvSpPr>
          <p:nvPr>
            <p:ph type="body" sz="quarter" idx="11"/>
          </p:nvPr>
        </p:nvSpPr>
        <p:spPr/>
        <p:txBody>
          <a:bodyPr/>
          <a:lstStyle/>
          <a:p>
            <a:r>
              <a:rPr lang="en-US" spc="300" dirty="0"/>
              <a:t>June 15,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a:xfrm>
            <a:off x="342900" y="855080"/>
            <a:ext cx="3955312" cy="1911211"/>
          </a:xfrm>
        </p:spPr>
        <p:txBody>
          <a:bodyPr/>
          <a:lstStyle/>
          <a:p>
            <a:r>
              <a:rPr lang="en-US" dirty="0">
                <a:hlinkClick r:id="rId2"/>
              </a:rPr>
              <a:t>ADX Web updates – May 2024</a:t>
            </a:r>
            <a:endParaRPr lang="en-US" dirty="0"/>
          </a:p>
          <a:p>
            <a:pPr marL="171450" indent="-171450" algn="just">
              <a:buFont typeface="Arial" panose="020B0604020202020204" pitchFamily="34" charset="0"/>
              <a:buChar char="•"/>
            </a:pPr>
            <a:r>
              <a:rPr lang="en-US" dirty="0"/>
              <a:t>MS released a new look and feel to Connections explorer, designed to help manage list of data sources more efficiently. While maintaining the familiar functionality of the old experience, this updated interface features a modern design, improved performance and an enhanced way to manage and view your Favorites.</a:t>
            </a:r>
          </a:p>
          <a:p>
            <a:pPr marL="171450" indent="-171450" algn="just">
              <a:buFont typeface="Arial" panose="020B0604020202020204" pitchFamily="34" charset="0"/>
              <a:buChar char="•"/>
            </a:pPr>
            <a:r>
              <a:rPr lang="en-US" dirty="0"/>
              <a:t>Easily Favorite and Find Important Dashboards: MS announced that now is possible to add dashboards to favorites list from two convenient locations: both from the catalog and, as a newly introduced feature, directly from the dashboard itself!</a:t>
            </a:r>
          </a:p>
        </p:txBody>
      </p:sp>
      <p:pic>
        <p:nvPicPr>
          <p:cNvPr id="6146" name="Picture 2" descr="thumbnail image 4 of blog post titled &#10; &#10; &#10;  &#10; &#10; &#10; &#10;    &#10;  &#10;   &#10;    &#10;      &#10;       ADX Web updates – May 2024&#10;       &#10;      &#10;     &#10;   &#10;  &#10; &#10;   &#10; &#10; &#10; &#10; &#10; &#10;">
            <a:extLst>
              <a:ext uri="{FF2B5EF4-FFF2-40B4-BE49-F238E27FC236}">
                <a16:creationId xmlns:a16="http://schemas.microsoft.com/office/drawing/2014/main" id="{19DBFE16-286E-CF6E-C667-BBE790C8A7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722" y="2844223"/>
            <a:ext cx="3087751" cy="1258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872120"/>
          </a:xfrm>
        </p:spPr>
        <p:txBody>
          <a:bodyPr/>
          <a:lstStyle/>
          <a:p>
            <a:r>
              <a:rPr lang="en-US" dirty="0">
                <a:hlinkClick r:id="rId2"/>
              </a:rPr>
              <a:t>Public Preview of Native Execution Engine for Apache Spark on Fabric Data Engineering and Data Science</a:t>
            </a:r>
            <a:endParaRPr lang="en-US" dirty="0"/>
          </a:p>
          <a:p>
            <a:r>
              <a:rPr lang="en-US" dirty="0"/>
              <a:t>The Native Execution Engine leverages technologies such as a columnar format and vectorized processing to boost query execution performance.</a:t>
            </a:r>
          </a:p>
        </p:txBody>
      </p:sp>
      <p:pic>
        <p:nvPicPr>
          <p:cNvPr id="5122" name="Picture 2">
            <a:extLst>
              <a:ext uri="{FF2B5EF4-FFF2-40B4-BE49-F238E27FC236}">
                <a16:creationId xmlns:a16="http://schemas.microsoft.com/office/drawing/2014/main" id="{C6DE3D03-D12E-9651-9F6C-56673F30941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9032" y="1727201"/>
            <a:ext cx="3615040" cy="1676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644280"/>
          </a:xfrm>
        </p:spPr>
        <p:txBody>
          <a:bodyPr/>
          <a:lstStyle/>
          <a:p>
            <a:pPr algn="just"/>
            <a:r>
              <a:rPr lang="en-US" dirty="0">
                <a:hlinkClick r:id="rId2"/>
              </a:rPr>
              <a:t>Efficient Time-Based Audit Log Filtering for Azure SQL Database</a:t>
            </a:r>
            <a:endParaRPr lang="en-US" dirty="0"/>
          </a:p>
          <a:p>
            <a:pPr algn="just"/>
            <a:r>
              <a:rPr lang="en-US" dirty="0"/>
              <a:t>MS announced an enhanced version of </a:t>
            </a:r>
            <a:r>
              <a:rPr lang="en-US" dirty="0" err="1"/>
              <a:t>fn_get_audit_file</a:t>
            </a:r>
            <a:r>
              <a:rPr lang="en-US" dirty="0"/>
              <a:t>. Now, it is easy to  specify desired time range to retrieve audit logs more efficiently. </a:t>
            </a:r>
          </a:p>
          <a:p>
            <a:pPr algn="just"/>
            <a:r>
              <a:rPr lang="en-US" dirty="0"/>
              <a:t>The sys.fn_get_audit_file_v2 function in Azure SQL Database is designed to retrieve audit log data with enhanced efficiency compared to its predecessor, </a:t>
            </a:r>
            <a:r>
              <a:rPr lang="en-US" dirty="0" err="1"/>
              <a:t>sys.fn_get_audit_file</a:t>
            </a:r>
            <a:r>
              <a:rPr lang="en-US" dirty="0"/>
              <a:t>. The new function introduces time-based filtering at both the file and record levels, providing significant performance improvements, particularly for queries targeting specific time ranges.</a:t>
            </a:r>
          </a:p>
          <a:p>
            <a:pPr algn="just"/>
            <a:endParaRPr lang="en-US" dirty="0"/>
          </a:p>
        </p:txBody>
      </p:sp>
      <p:sp>
        <p:nvSpPr>
          <p:cNvPr id="6" name="TextBox 5">
            <a:extLst>
              <a:ext uri="{FF2B5EF4-FFF2-40B4-BE49-F238E27FC236}">
                <a16:creationId xmlns:a16="http://schemas.microsoft.com/office/drawing/2014/main" id="{A4B7BDED-8F79-7E9D-D25F-11E652520166}"/>
              </a:ext>
            </a:extLst>
          </p:cNvPr>
          <p:cNvSpPr txBox="1"/>
          <p:nvPr/>
        </p:nvSpPr>
        <p:spPr>
          <a:xfrm>
            <a:off x="342900" y="2571750"/>
            <a:ext cx="3741420"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E3E3E"/>
                </a:solidFill>
                <a:effectLst/>
                <a:latin typeface="Menlo"/>
              </a:rPr>
              <a:t>sys.fn_get_audit_file_v2 ( </a:t>
            </a:r>
            <a:r>
              <a:rPr kumimoji="0" lang="en-US" altLang="en-US" sz="1000" b="0" i="0" u="none" strike="noStrike" cap="none" normalizeH="0" baseline="0" dirty="0" err="1">
                <a:ln>
                  <a:noFill/>
                </a:ln>
                <a:solidFill>
                  <a:srgbClr val="3E3E3E"/>
                </a:solidFill>
                <a:effectLst/>
                <a:latin typeface="Menlo"/>
              </a:rPr>
              <a:t>file_pattern</a:t>
            </a:r>
            <a:r>
              <a:rPr kumimoji="0" lang="en-US" altLang="en-US" sz="1000" b="0" i="0" u="none" strike="noStrike" cap="none" normalizeH="0" baseline="0" dirty="0">
                <a:ln>
                  <a:noFill/>
                </a:ln>
                <a:solidFill>
                  <a:srgbClr val="3E3E3E"/>
                </a:solidFill>
                <a:effectLst/>
                <a:latin typeface="Menlo"/>
              </a:rPr>
              <a:t>, </a:t>
            </a:r>
            <a:r>
              <a:rPr kumimoji="0" lang="en-US" altLang="en-US" sz="1000" b="0" i="0" u="none" strike="noStrike" cap="none" normalizeH="0" baseline="0" dirty="0" err="1">
                <a:ln>
                  <a:noFill/>
                </a:ln>
                <a:solidFill>
                  <a:srgbClr val="3E3E3E"/>
                </a:solidFill>
                <a:effectLst/>
                <a:latin typeface="Menlo"/>
              </a:rPr>
              <a:t>initial_file_name</a:t>
            </a:r>
            <a:r>
              <a:rPr kumimoji="0" lang="en-US" altLang="en-US" sz="1000" b="0" i="0" u="none" strike="noStrike" cap="none" normalizeH="0" baseline="0" dirty="0">
                <a:ln>
                  <a:noFill/>
                </a:ln>
                <a:solidFill>
                  <a:srgbClr val="3E3E3E"/>
                </a:solidFill>
                <a:effectLst/>
                <a:latin typeface="Menlo"/>
              </a:rPr>
              <a:t>, </a:t>
            </a:r>
            <a:r>
              <a:rPr kumimoji="0" lang="en-US" altLang="en-US" sz="1000" b="0" i="0" u="none" strike="noStrike" cap="none" normalizeH="0" baseline="0" dirty="0" err="1">
                <a:ln>
                  <a:noFill/>
                </a:ln>
                <a:solidFill>
                  <a:srgbClr val="3E3E3E"/>
                </a:solidFill>
                <a:effectLst/>
                <a:latin typeface="Menlo"/>
              </a:rPr>
              <a:t>audit_record_offset</a:t>
            </a:r>
            <a:r>
              <a:rPr kumimoji="0" lang="en-US" altLang="en-US" sz="1000" b="0" i="0" u="none" strike="noStrike" cap="none" normalizeH="0" baseline="0" dirty="0">
                <a:ln>
                  <a:noFill/>
                </a:ln>
                <a:solidFill>
                  <a:srgbClr val="3E3E3E"/>
                </a:solidFill>
                <a:effectLst/>
                <a:latin typeface="Menlo"/>
              </a:rPr>
              <a:t>, </a:t>
            </a:r>
            <a:r>
              <a:rPr kumimoji="0" lang="en-US" altLang="en-US" sz="1000" b="0" i="0" u="none" strike="noStrike" cap="none" normalizeH="0" baseline="0" dirty="0" err="1">
                <a:ln>
                  <a:noFill/>
                </a:ln>
                <a:solidFill>
                  <a:srgbClr val="3E3E3E"/>
                </a:solidFill>
                <a:effectLst/>
                <a:latin typeface="Menlo"/>
              </a:rPr>
              <a:t>start_time</a:t>
            </a:r>
            <a:r>
              <a:rPr kumimoji="0" lang="en-US" altLang="en-US" sz="1000" b="0" i="0" u="none" strike="noStrike" cap="none" normalizeH="0" baseline="0" dirty="0">
                <a:ln>
                  <a:noFill/>
                </a:ln>
                <a:solidFill>
                  <a:srgbClr val="3E3E3E"/>
                </a:solidFill>
                <a:effectLst/>
                <a:latin typeface="Menlo"/>
              </a:rPr>
              <a:t>, </a:t>
            </a:r>
            <a:r>
              <a:rPr kumimoji="0" lang="en-US" altLang="en-US" sz="1000" b="0" i="0" u="none" strike="noStrike" cap="none" normalizeH="0" baseline="0" dirty="0" err="1">
                <a:ln>
                  <a:noFill/>
                </a:ln>
                <a:solidFill>
                  <a:srgbClr val="3E3E3E"/>
                </a:solidFill>
                <a:effectLst/>
                <a:latin typeface="Menlo"/>
              </a:rPr>
              <a:t>end_time</a:t>
            </a:r>
            <a:r>
              <a:rPr kumimoji="0" lang="en-US" altLang="en-US" sz="1000" b="0" i="0" u="none" strike="noStrike" cap="none" normalizeH="0" baseline="0" dirty="0">
                <a:ln>
                  <a:noFill/>
                </a:ln>
                <a:solidFill>
                  <a:srgbClr val="3E3E3E"/>
                </a:solidFill>
                <a:effectLst/>
                <a:latin typeface="Menlo"/>
              </a:rPr>
              <a:t> )</a:t>
            </a:r>
            <a:r>
              <a:rPr kumimoji="0" lang="en-US" altLang="en-US" sz="1000" b="0" i="0" u="none" strike="noStrike" cap="none" normalizeH="0" baseline="0" dirty="0">
                <a:ln>
                  <a:noFill/>
                </a:ln>
                <a:solidFill>
                  <a:schemeClr val="tx1"/>
                </a:solidFill>
                <a:effectLst/>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246193"/>
          </a:xfrm>
        </p:spPr>
        <p:txBody>
          <a:bodyPr/>
          <a:lstStyle/>
          <a:p>
            <a:r>
              <a:rPr lang="en-US" dirty="0">
                <a:hlinkClick r:id="rId2"/>
              </a:rPr>
              <a:t>Pricing Update: Token Based Billing for Fine Tuning Training</a:t>
            </a:r>
            <a:endParaRPr lang="en-US" dirty="0"/>
          </a:p>
          <a:p>
            <a:r>
              <a:rPr lang="en-US" dirty="0"/>
              <a:t>MS has been updating billing for fine tuning with the Azure OpenAI Service to bill based on the number of tokens in training file – instead of the total elapsed training time.</a:t>
            </a:r>
          </a:p>
          <a:p>
            <a:pPr marL="171450" indent="-171450">
              <a:buFont typeface="Arial" panose="020B0604020202020204" pitchFamily="34" charset="0"/>
              <a:buChar char="•"/>
            </a:pPr>
            <a:r>
              <a:rPr lang="en-US" dirty="0"/>
              <a:t>Simple to estimate count the number of tokens in file, multiply that by the per token price, and the number of epochs</a:t>
            </a:r>
          </a:p>
        </p:txBody>
      </p:sp>
      <p:graphicFrame>
        <p:nvGraphicFramePr>
          <p:cNvPr id="2" name="Table 1">
            <a:extLst>
              <a:ext uri="{FF2B5EF4-FFF2-40B4-BE49-F238E27FC236}">
                <a16:creationId xmlns:a16="http://schemas.microsoft.com/office/drawing/2014/main" id="{79523FAC-10F5-B770-8D0D-A2313C48874F}"/>
              </a:ext>
            </a:extLst>
          </p:cNvPr>
          <p:cNvGraphicFramePr>
            <a:graphicFrameLocks noGrp="1"/>
          </p:cNvGraphicFramePr>
          <p:nvPr>
            <p:extLst>
              <p:ext uri="{D42A27DB-BD31-4B8C-83A1-F6EECF244321}">
                <p14:modId xmlns:p14="http://schemas.microsoft.com/office/powerpoint/2010/main" val="1304108009"/>
              </p:ext>
            </p:extLst>
          </p:nvPr>
        </p:nvGraphicFramePr>
        <p:xfrm>
          <a:off x="342900" y="2171814"/>
          <a:ext cx="3714333" cy="2514600"/>
        </p:xfrm>
        <a:graphic>
          <a:graphicData uri="http://schemas.openxmlformats.org/drawingml/2006/table">
            <a:tbl>
              <a:tblPr/>
              <a:tblGrid>
                <a:gridCol w="1238111">
                  <a:extLst>
                    <a:ext uri="{9D8B030D-6E8A-4147-A177-3AD203B41FA5}">
                      <a16:colId xmlns:a16="http://schemas.microsoft.com/office/drawing/2014/main" val="671036046"/>
                    </a:ext>
                  </a:extLst>
                </a:gridCol>
                <a:gridCol w="1238111">
                  <a:extLst>
                    <a:ext uri="{9D8B030D-6E8A-4147-A177-3AD203B41FA5}">
                      <a16:colId xmlns:a16="http://schemas.microsoft.com/office/drawing/2014/main" val="3393179919"/>
                    </a:ext>
                  </a:extLst>
                </a:gridCol>
                <a:gridCol w="1238111">
                  <a:extLst>
                    <a:ext uri="{9D8B030D-6E8A-4147-A177-3AD203B41FA5}">
                      <a16:colId xmlns:a16="http://schemas.microsoft.com/office/drawing/2014/main" val="1203896926"/>
                    </a:ext>
                  </a:extLst>
                </a:gridCol>
              </a:tblGrid>
              <a:tr h="0">
                <a:tc>
                  <a:txBody>
                    <a:bodyPr/>
                    <a:lstStyle/>
                    <a:p>
                      <a:pPr latinLnBrk="0"/>
                      <a:r>
                        <a:rPr lang="en-US" sz="1000" b="1">
                          <a:effectLst/>
                          <a:latin typeface="SegoeUI"/>
                        </a:rPr>
                        <a:t>Model</a:t>
                      </a:r>
                      <a:r>
                        <a:rPr lang="en-US" sz="1000">
                          <a:effectLst/>
                          <a:latin typeface="SegoeUI"/>
                        </a:rPr>
                        <a:t> </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1000" b="1">
                          <a:effectLst/>
                          <a:latin typeface="SegoeUI"/>
                        </a:rPr>
                        <a:t>Previous Price</a:t>
                      </a:r>
                      <a:r>
                        <a:rPr lang="en-US" sz="1000">
                          <a:effectLst/>
                          <a:latin typeface="SegoeUI"/>
                        </a:rPr>
                        <a:t> </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1000" b="1">
                          <a:effectLst/>
                          <a:latin typeface="SegoeUI"/>
                        </a:rPr>
                        <a:t>New Price</a:t>
                      </a:r>
                      <a:r>
                        <a:rPr lang="en-US" sz="1000">
                          <a:effectLst/>
                          <a:latin typeface="SegoeUI"/>
                        </a:rPr>
                        <a:t> </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376435281"/>
                  </a:ext>
                </a:extLst>
              </a:tr>
              <a:tr h="0">
                <a:tc>
                  <a:txBody>
                    <a:bodyPr/>
                    <a:lstStyle/>
                    <a:p>
                      <a:pPr latinLnBrk="0"/>
                      <a:r>
                        <a:rPr lang="en-US" sz="1000">
                          <a:effectLst/>
                          <a:latin typeface="SegoeUI"/>
                        </a:rPr>
                        <a:t>Babbage-002 </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1000">
                          <a:effectLst/>
                          <a:latin typeface="SegoeUI"/>
                        </a:rPr>
                        <a:t>$34 / hour </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1000">
                          <a:effectLst/>
                          <a:latin typeface="SegoeUI"/>
                        </a:rPr>
                        <a:t>$0.0004/1K tokens </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953902313"/>
                  </a:ext>
                </a:extLst>
              </a:tr>
              <a:tr h="0">
                <a:tc>
                  <a:txBody>
                    <a:bodyPr/>
                    <a:lstStyle/>
                    <a:p>
                      <a:pPr latinLnBrk="0"/>
                      <a:r>
                        <a:rPr lang="en-US" sz="1000">
                          <a:effectLst/>
                          <a:latin typeface="SegoeUI"/>
                        </a:rPr>
                        <a:t>Davinci-002 </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1000">
                          <a:effectLst/>
                          <a:latin typeface="SegoeUI"/>
                        </a:rPr>
                        <a:t>$40 / hour </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1000" dirty="0">
                          <a:effectLst/>
                          <a:latin typeface="SegoeUI"/>
                        </a:rPr>
                        <a:t>$0.006/1K tokens </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411041943"/>
                  </a:ext>
                </a:extLst>
              </a:tr>
              <a:tr h="0">
                <a:tc>
                  <a:txBody>
                    <a:bodyPr/>
                    <a:lstStyle/>
                    <a:p>
                      <a:pPr latinLnBrk="0"/>
                      <a:r>
                        <a:rPr lang="en-US" sz="1000">
                          <a:effectLst/>
                          <a:latin typeface="SegoeUI"/>
                        </a:rPr>
                        <a:t>GPT-35-Turbo (4k) </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1000" dirty="0">
                          <a:effectLst/>
                          <a:latin typeface="SegoeUI"/>
                        </a:rPr>
                        <a:t>$45 / hour </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1000">
                          <a:effectLst/>
                          <a:latin typeface="SegoeUI"/>
                        </a:rPr>
                        <a:t>$0.008/1K tokens </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999678438"/>
                  </a:ext>
                </a:extLst>
              </a:tr>
              <a:tr h="0">
                <a:tc>
                  <a:txBody>
                    <a:bodyPr/>
                    <a:lstStyle/>
                    <a:p>
                      <a:pPr latinLnBrk="0"/>
                      <a:r>
                        <a:rPr lang="en-US" sz="1000">
                          <a:effectLst/>
                          <a:latin typeface="SegoeUI"/>
                        </a:rPr>
                        <a:t>GPT-35-Turbo (16K) </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1000">
                          <a:effectLst/>
                          <a:latin typeface="SegoeUI"/>
                        </a:rPr>
                        <a:t>$68 / hour </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1000">
                          <a:effectLst/>
                          <a:latin typeface="SegoeUI"/>
                        </a:rPr>
                        <a:t>$0.008/1K tokens </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270129065"/>
                  </a:ext>
                </a:extLst>
              </a:tr>
              <a:tr h="0">
                <a:tc>
                  <a:txBody>
                    <a:bodyPr/>
                    <a:lstStyle/>
                    <a:p>
                      <a:pPr latinLnBrk="0"/>
                      <a:r>
                        <a:rPr lang="en-US" sz="1000">
                          <a:effectLst/>
                          <a:latin typeface="SegoeUI"/>
                        </a:rPr>
                        <a:t>GPT-4 </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1000" dirty="0">
                          <a:effectLst/>
                          <a:latin typeface="SegoeUI"/>
                        </a:rPr>
                        <a:t>$102 / hour </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1000" dirty="0">
                          <a:effectLst/>
                          <a:latin typeface="SegoeUI"/>
                        </a:rPr>
                        <a:t>$0.080/1K tokens </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597983084"/>
                  </a:ext>
                </a:extLst>
              </a:tr>
            </a:tbl>
          </a:graphicData>
        </a:graphic>
      </p:graphicFrame>
      <p:sp>
        <p:nvSpPr>
          <p:cNvPr id="3" name="Text Placeholder 13">
            <a:extLst>
              <a:ext uri="{FF2B5EF4-FFF2-40B4-BE49-F238E27FC236}">
                <a16:creationId xmlns:a16="http://schemas.microsoft.com/office/drawing/2014/main" id="{777F3A7F-AB20-0E04-15A2-852B73441536}"/>
              </a:ext>
            </a:extLst>
          </p:cNvPr>
          <p:cNvSpPr txBox="1">
            <a:spLocks/>
          </p:cNvSpPr>
          <p:nvPr/>
        </p:nvSpPr>
        <p:spPr>
          <a:xfrm>
            <a:off x="4503420" y="855079"/>
            <a:ext cx="3955312" cy="1246193"/>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3"/>
              </a:rPr>
              <a:t>Announcing General Availability: Azure OpenAI and AI Search Connectors for Logic Apps</a:t>
            </a:r>
            <a:endParaRPr lang="en-US" dirty="0"/>
          </a:p>
          <a:p>
            <a:pPr algn="just"/>
            <a:r>
              <a:rPr lang="en-US" dirty="0"/>
              <a:t>MS announced the General Availability of the Azure OpenAI and AI Search connectors for Logic Apps. These new connectors integrate the power of Azure Open AI's natural language processing with Azure AI Search's intelligent search capabilities, enabling developers to build intelligent, AI-driven applications seamlessly. </a:t>
            </a:r>
          </a:p>
        </p:txBody>
      </p:sp>
      <p:pic>
        <p:nvPicPr>
          <p:cNvPr id="4098" name="Picture 2" descr="thumbnail image 1 of blog post titled &#10; &#10; &#10;  &#10; &#10; &#10; &#10;    &#10;  &#10;   &#10;    &#10;      &#10;       📢 Announcement!!  Azure OpenAI and Azure AI Search connectors are now Generally Available (GA)&#10;       &#10;      &#10;     &#10;   &#10;  &#10; &#10;   &#10; &#10; &#10; &#10; &#10; &#10;">
            <a:extLst>
              <a:ext uri="{FF2B5EF4-FFF2-40B4-BE49-F238E27FC236}">
                <a16:creationId xmlns:a16="http://schemas.microsoft.com/office/drawing/2014/main" id="{472409A9-E625-0BD5-CE21-FF203C8182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279" y="2402261"/>
            <a:ext cx="3873234" cy="2215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342900" y="1736437"/>
            <a:ext cx="3955312" cy="2877127"/>
          </a:xfrm>
        </p:spPr>
        <p:txBody>
          <a:bodyPr/>
          <a:lstStyle/>
          <a:p>
            <a:pPr algn="just"/>
            <a:r>
              <a:rPr lang="en-US" sz="1000" dirty="0">
                <a:hlinkClick r:id="rId2"/>
              </a:rPr>
              <a:t>Upcoming Changes to Supported Versions of Visual Studio for Remote Debugging with Azure App Service</a:t>
            </a:r>
            <a:endParaRPr lang="en-US" sz="1000" dirty="0"/>
          </a:p>
          <a:p>
            <a:pPr algn="just"/>
            <a:r>
              <a:rPr lang="en-US" sz="1000" dirty="0"/>
              <a:t>The current features requires opening of ports on local machines to use remote debugging with App Service. This often requires multilevel approvals and leads to configurational &amp; operational complexity.</a:t>
            </a:r>
          </a:p>
          <a:p>
            <a:pPr algn="just"/>
            <a:r>
              <a:rPr lang="en-US" sz="1000" dirty="0"/>
              <a:t>Now MS announced changes related to supportability of Visual Studio versions for remote debugging of Windows web applications deployed to App Service. These changes will remove the requirements for local ports when using remote debugging with App Service.</a:t>
            </a:r>
          </a:p>
          <a:p>
            <a:pPr algn="just"/>
            <a:r>
              <a:rPr lang="en-US" sz="1000" dirty="0"/>
              <a:t>Versions of Visual Studio prior to Visual Studio 2022 will no longer work with the updated remote debugging feature on App Service.  Visual Studio 2022 will work with the updated remote debugging feature, but customers will need to upgrade to a newer version of Visual Studio 2022 no later than January 31, 2025.  The changes to remote debugging on App Service outlined in the table below will be applicable starting June 2024.</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881356"/>
          </a:xfrm>
        </p:spPr>
        <p:txBody>
          <a:bodyPr/>
          <a:lstStyle/>
          <a:p>
            <a:pPr algn="just"/>
            <a:r>
              <a:rPr lang="en-US" dirty="0">
                <a:hlinkClick r:id="rId3"/>
              </a:rPr>
              <a:t>June patches for Azure DevOps Server</a:t>
            </a:r>
            <a:endParaRPr lang="en-US" dirty="0"/>
          </a:p>
          <a:p>
            <a:pPr algn="just"/>
            <a:r>
              <a:rPr lang="en-US" dirty="0"/>
              <a:t>Azure DevOps Server 2022.1 Patch 4: Release notes</a:t>
            </a:r>
          </a:p>
          <a:p>
            <a:pPr marL="171450" indent="-171450" algn="just">
              <a:buFont typeface="Arial" panose="020B0604020202020204" pitchFamily="34" charset="0"/>
              <a:buChar char="•"/>
            </a:pPr>
            <a:r>
              <a:rPr lang="en-US" dirty="0"/>
              <a:t>Fixed an issue in wiki and work items where search results were not available for Projects that had Turkish “I” in their name for Turkish locale.</a:t>
            </a:r>
          </a:p>
        </p:txBody>
      </p:sp>
      <p:graphicFrame>
        <p:nvGraphicFramePr>
          <p:cNvPr id="4" name="Table 3">
            <a:extLst>
              <a:ext uri="{FF2B5EF4-FFF2-40B4-BE49-F238E27FC236}">
                <a16:creationId xmlns:a16="http://schemas.microsoft.com/office/drawing/2014/main" id="{0241FC98-65CA-9CC2-FCE1-D0288C354B8D}"/>
              </a:ext>
            </a:extLst>
          </p:cNvPr>
          <p:cNvGraphicFramePr>
            <a:graphicFrameLocks noGrp="1"/>
          </p:cNvGraphicFramePr>
          <p:nvPr>
            <p:extLst>
              <p:ext uri="{D42A27DB-BD31-4B8C-83A1-F6EECF244321}">
                <p14:modId xmlns:p14="http://schemas.microsoft.com/office/powerpoint/2010/main" val="2298856928"/>
              </p:ext>
            </p:extLst>
          </p:nvPr>
        </p:nvGraphicFramePr>
        <p:xfrm>
          <a:off x="4524004" y="984104"/>
          <a:ext cx="4274810" cy="3421642"/>
        </p:xfrm>
        <a:graphic>
          <a:graphicData uri="http://schemas.openxmlformats.org/drawingml/2006/table">
            <a:tbl>
              <a:tblPr/>
              <a:tblGrid>
                <a:gridCol w="650989">
                  <a:extLst>
                    <a:ext uri="{9D8B030D-6E8A-4147-A177-3AD203B41FA5}">
                      <a16:colId xmlns:a16="http://schemas.microsoft.com/office/drawing/2014/main" val="79230582"/>
                    </a:ext>
                  </a:extLst>
                </a:gridCol>
                <a:gridCol w="657705">
                  <a:extLst>
                    <a:ext uri="{9D8B030D-6E8A-4147-A177-3AD203B41FA5}">
                      <a16:colId xmlns:a16="http://schemas.microsoft.com/office/drawing/2014/main" val="3790249364"/>
                    </a:ext>
                  </a:extLst>
                </a:gridCol>
                <a:gridCol w="796600">
                  <a:extLst>
                    <a:ext uri="{9D8B030D-6E8A-4147-A177-3AD203B41FA5}">
                      <a16:colId xmlns:a16="http://schemas.microsoft.com/office/drawing/2014/main" val="383031428"/>
                    </a:ext>
                  </a:extLst>
                </a:gridCol>
                <a:gridCol w="686406">
                  <a:extLst>
                    <a:ext uri="{9D8B030D-6E8A-4147-A177-3AD203B41FA5}">
                      <a16:colId xmlns:a16="http://schemas.microsoft.com/office/drawing/2014/main" val="2754442715"/>
                    </a:ext>
                  </a:extLst>
                </a:gridCol>
                <a:gridCol w="686078">
                  <a:extLst>
                    <a:ext uri="{9D8B030D-6E8A-4147-A177-3AD203B41FA5}">
                      <a16:colId xmlns:a16="http://schemas.microsoft.com/office/drawing/2014/main" val="290770125"/>
                    </a:ext>
                  </a:extLst>
                </a:gridCol>
                <a:gridCol w="797032">
                  <a:extLst>
                    <a:ext uri="{9D8B030D-6E8A-4147-A177-3AD203B41FA5}">
                      <a16:colId xmlns:a16="http://schemas.microsoft.com/office/drawing/2014/main" val="3300214371"/>
                    </a:ext>
                  </a:extLst>
                </a:gridCol>
              </a:tblGrid>
              <a:tr h="801813">
                <a:tc>
                  <a:txBody>
                    <a:bodyPr/>
                    <a:lstStyle/>
                    <a:p>
                      <a:pPr latinLnBrk="0"/>
                      <a:r>
                        <a:rPr lang="en-US" sz="700">
                          <a:effectLst/>
                          <a:latin typeface="SegoeUI"/>
                        </a:rPr>
                        <a:t>Visual Studio</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700">
                          <a:effectLst/>
                          <a:latin typeface="SegoeUI"/>
                        </a:rPr>
                        <a:t>Version</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700" dirty="0">
                          <a:effectLst/>
                          <a:latin typeface="SegoeUI"/>
                        </a:rPr>
                        <a:t>Basic Authentication enabled for the specific App Service web app ###</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700">
                          <a:effectLst/>
                          <a:latin typeface="SegoeUI"/>
                        </a:rPr>
                        <a:t>Remote Debugging Supported</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700">
                          <a:effectLst/>
                          <a:latin typeface="SegoeUI"/>
                        </a:rPr>
                        <a:t>Applicable Timeline</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700">
                          <a:effectLst/>
                          <a:latin typeface="SegoeUI"/>
                        </a:rPr>
                        <a:t>Local Ports Required</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802292722"/>
                  </a:ext>
                </a:extLst>
              </a:tr>
              <a:tr h="338734">
                <a:tc>
                  <a:txBody>
                    <a:bodyPr/>
                    <a:lstStyle/>
                    <a:p>
                      <a:pPr latinLnBrk="0"/>
                      <a:r>
                        <a:rPr lang="en-US" sz="700">
                          <a:effectLst/>
                          <a:latin typeface="SegoeUI"/>
                        </a:rPr>
                        <a:t>2017</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700">
                          <a:effectLst/>
                          <a:latin typeface="SegoeUI"/>
                        </a:rPr>
                        <a:t>All</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700">
                          <a:effectLst/>
                          <a:latin typeface="SegoeUI"/>
                        </a:rPr>
                        <a:t>N/A</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700" dirty="0">
                          <a:effectLst/>
                          <a:latin typeface="SegoeUI"/>
                        </a:rPr>
                        <a:t>No</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700">
                          <a:effectLst/>
                          <a:latin typeface="SegoeUI"/>
                        </a:rPr>
                        <a:t>Starting June 2024</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700">
                          <a:effectLst/>
                          <a:latin typeface="SegoeUI"/>
                        </a:rPr>
                        <a:t>N/A</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497033661"/>
                  </a:ext>
                </a:extLst>
              </a:tr>
              <a:tr h="338734">
                <a:tc>
                  <a:txBody>
                    <a:bodyPr/>
                    <a:lstStyle/>
                    <a:p>
                      <a:pPr latinLnBrk="0"/>
                      <a:r>
                        <a:rPr lang="en-US" sz="700">
                          <a:effectLst/>
                          <a:latin typeface="SegoeUI"/>
                        </a:rPr>
                        <a:t>2019</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700">
                          <a:effectLst/>
                          <a:latin typeface="SegoeUI"/>
                        </a:rPr>
                        <a:t>All</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700">
                          <a:effectLst/>
                          <a:latin typeface="SegoeUI"/>
                        </a:rPr>
                        <a:t>N/A</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700">
                          <a:effectLst/>
                          <a:latin typeface="SegoeUI"/>
                        </a:rPr>
                        <a:t>No</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700">
                          <a:effectLst/>
                          <a:latin typeface="SegoeUI"/>
                        </a:rPr>
                        <a:t>Starting June 2024</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700">
                          <a:effectLst/>
                          <a:latin typeface="SegoeUI"/>
                        </a:rPr>
                        <a:t>N/A</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112944723"/>
                  </a:ext>
                </a:extLst>
              </a:tr>
              <a:tr h="338734">
                <a:tc>
                  <a:txBody>
                    <a:bodyPr/>
                    <a:lstStyle/>
                    <a:p>
                      <a:pPr latinLnBrk="0"/>
                      <a:r>
                        <a:rPr lang="en-US" sz="700">
                          <a:effectLst/>
                          <a:latin typeface="SegoeUI"/>
                        </a:rPr>
                        <a:t>2022</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700">
                          <a:effectLst/>
                          <a:latin typeface="SegoeUI"/>
                        </a:rPr>
                        <a:t>17.9 or earlier</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700">
                          <a:effectLst/>
                          <a:latin typeface="SegoeUI"/>
                        </a:rPr>
                        <a:t>Yes</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700">
                          <a:effectLst/>
                          <a:latin typeface="SegoeUI"/>
                        </a:rPr>
                        <a:t>Yes</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700">
                          <a:effectLst/>
                          <a:latin typeface="SegoeUI"/>
                        </a:rPr>
                        <a:t>Until January 31, 2025</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700">
                          <a:effectLst/>
                          <a:latin typeface="SegoeUI"/>
                        </a:rPr>
                        <a:t>Yes. On local machine</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988612752"/>
                  </a:ext>
                </a:extLst>
              </a:tr>
              <a:tr h="338734">
                <a:tc>
                  <a:txBody>
                    <a:bodyPr/>
                    <a:lstStyle/>
                    <a:p>
                      <a:pPr latinLnBrk="0"/>
                      <a:r>
                        <a:rPr lang="en-US" sz="700">
                          <a:effectLst/>
                          <a:latin typeface="SegoeUI"/>
                        </a:rPr>
                        <a:t>2022</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700">
                          <a:effectLst/>
                          <a:latin typeface="SegoeUI"/>
                        </a:rPr>
                        <a:t>17.9 or earlier</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700">
                          <a:effectLst/>
                          <a:latin typeface="SegoeUI"/>
                        </a:rPr>
                        <a:t>N/A</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700">
                          <a:effectLst/>
                          <a:latin typeface="SegoeUI"/>
                        </a:rPr>
                        <a:t>No</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700">
                          <a:effectLst/>
                          <a:latin typeface="SegoeUI"/>
                        </a:rPr>
                        <a:t>After January 31, 2025</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700">
                          <a:effectLst/>
                          <a:latin typeface="SegoeUI"/>
                        </a:rPr>
                        <a:t>N/A</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557785134"/>
                  </a:ext>
                </a:extLst>
              </a:tr>
              <a:tr h="1264893">
                <a:tc>
                  <a:txBody>
                    <a:bodyPr/>
                    <a:lstStyle/>
                    <a:p>
                      <a:pPr latinLnBrk="0"/>
                      <a:r>
                        <a:rPr lang="en-US" sz="700">
                          <a:effectLst/>
                          <a:latin typeface="SegoeUI"/>
                        </a:rPr>
                        <a:t>2022***</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700">
                          <a:effectLst/>
                          <a:latin typeface="SegoeUI"/>
                        </a:rPr>
                        <a:t>17.10 or later</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700">
                          <a:effectLst/>
                          <a:latin typeface="SegoeUI"/>
                        </a:rPr>
                        <a:t>N/A</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700">
                          <a:effectLst/>
                          <a:latin typeface="SegoeUI"/>
                        </a:rPr>
                        <a:t>Yes</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700">
                          <a:effectLst/>
                          <a:latin typeface="SegoeUI"/>
                        </a:rPr>
                        <a:t>N/A</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700" dirty="0">
                          <a:effectLst/>
                          <a:latin typeface="SegoeUI"/>
                        </a:rPr>
                        <a:t>No local machine ports required.</a:t>
                      </a:r>
                    </a:p>
                    <a:p>
                      <a:pPr latinLnBrk="0"/>
                      <a:r>
                        <a:rPr lang="en-US" sz="700" dirty="0">
                          <a:effectLst/>
                          <a:latin typeface="SegoeUI"/>
                        </a:rPr>
                        <a:t> </a:t>
                      </a:r>
                    </a:p>
                    <a:p>
                      <a:pPr latinLnBrk="0"/>
                      <a:r>
                        <a:rPr lang="en-US" sz="700" dirty="0">
                          <a:effectLst/>
                          <a:latin typeface="SegoeUI"/>
                        </a:rPr>
                        <a:t>Remote debugging no longer uses basic authentication on App Service.</a:t>
                      </a:r>
                    </a:p>
                  </a:txBody>
                  <a:tcPr marL="59034" marR="59034" marT="59034" marB="59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928448678"/>
                  </a:ext>
                </a:extLst>
              </a:tr>
            </a:tbl>
          </a:graphicData>
        </a:graphic>
      </p:graphicFrame>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dirty="0">
                <a:hlinkClick r:id="rId2"/>
              </a:rPr>
              <a:t>SAP on Azure upskilling</a:t>
            </a:r>
            <a:endParaRPr lang="en-US" dirty="0"/>
          </a:p>
          <a:p>
            <a:r>
              <a:rPr lang="en-US" dirty="0"/>
              <a:t>MS and SAP released plenty of learning path for preparing for the exam as well as for upskilling:</a:t>
            </a:r>
          </a:p>
          <a:p>
            <a:pPr marL="171450" indent="-171450">
              <a:buFont typeface="Arial" panose="020B0604020202020204" pitchFamily="34" charset="0"/>
              <a:buChar char="•"/>
            </a:pPr>
            <a:r>
              <a:rPr lang="en-US" dirty="0">
                <a:hlinkClick r:id="rId3"/>
              </a:rPr>
              <a:t>Explore Azure for SAP workloads - Training | Microsoft Learn</a:t>
            </a:r>
            <a:endParaRPr lang="en-US" dirty="0"/>
          </a:p>
          <a:p>
            <a:pPr marL="171450" indent="-171450">
              <a:buFont typeface="Arial" panose="020B0604020202020204" pitchFamily="34" charset="0"/>
              <a:buChar char="•"/>
            </a:pPr>
            <a:r>
              <a:rPr lang="en-US" dirty="0">
                <a:hlinkClick r:id="rId4"/>
              </a:rPr>
              <a:t>Deploy SAP on Azure - Training | Microsoft Learn</a:t>
            </a:r>
            <a:endParaRPr lang="en-US" dirty="0"/>
          </a:p>
          <a:p>
            <a:pPr marL="171450" indent="-171450">
              <a:buFont typeface="Arial" panose="020B0604020202020204" pitchFamily="34" charset="0"/>
              <a:buChar char="•"/>
            </a:pPr>
            <a:r>
              <a:rPr lang="en-US" dirty="0">
                <a:hlinkClick r:id="rId5"/>
              </a:rPr>
              <a:t>Explore the foundations of IaaS for SAP on Azure - Training | Microsoft Learn</a:t>
            </a:r>
            <a:endParaRPr lang="en-US" dirty="0"/>
          </a:p>
          <a:p>
            <a:pPr marL="171450" indent="-171450">
              <a:buFont typeface="Arial" panose="020B0604020202020204" pitchFamily="34" charset="0"/>
              <a:buChar char="•"/>
            </a:pPr>
            <a:r>
              <a:rPr lang="en-US" dirty="0">
                <a:hlinkClick r:id="rId6"/>
              </a:rPr>
              <a:t>Explore SAP HANA on Azure (Large Instances) - Training | Microsoft Learn</a:t>
            </a:r>
            <a:endParaRPr lang="en-US" dirty="0"/>
          </a:p>
          <a:p>
            <a:pPr marL="171450" indent="-171450">
              <a:buFont typeface="Arial" panose="020B0604020202020204" pitchFamily="34" charset="0"/>
              <a:buChar char="•"/>
            </a:pPr>
            <a:r>
              <a:rPr lang="en-US" dirty="0">
                <a:hlinkClick r:id="rId7"/>
              </a:rPr>
              <a:t>Plan to deploy the Microsoft Sentinel solution for SAP - Training | Microsoft Learn</a:t>
            </a:r>
            <a:endParaRPr lang="en-US" dirty="0"/>
          </a:p>
          <a:p>
            <a:pPr marL="171450" indent="-171450">
              <a:buFont typeface="Arial" panose="020B0604020202020204" pitchFamily="34" charset="0"/>
              <a:buChar char="•"/>
            </a:pPr>
            <a:r>
              <a:rPr lang="en-US" dirty="0">
                <a:hlinkClick r:id="rId8"/>
              </a:rPr>
              <a:t>Improve SAP seller productivity with Microsoft Teams and Power Platform - Training | Microsoft Learn</a:t>
            </a:r>
            <a:endParaRPr lang="en-US" dirty="0"/>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t>Enabling Direct connectivity creates an overlay of a connected group on top of your hub and spoke topology, which contains spoke virtual networks of a given group. Direct connectivity allows a spoke VNet to talk directly to other </a:t>
            </a:r>
            <a:r>
              <a:rPr lang="en-US" sz="1000" dirty="0" err="1"/>
              <a:t>VNets</a:t>
            </a:r>
            <a:r>
              <a:rPr lang="en-US" sz="1000" dirty="0"/>
              <a:t> in its spoke group, but not to </a:t>
            </a:r>
            <a:r>
              <a:rPr lang="en-US" sz="1000" dirty="0" err="1"/>
              <a:t>VNets</a:t>
            </a:r>
            <a:r>
              <a:rPr lang="en-US" sz="1000" dirty="0"/>
              <a:t> in other spokes.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2008193"/>
          </a:xfrm>
        </p:spPr>
        <p:txBody>
          <a:bodyPr/>
          <a:lstStyle/>
          <a:p>
            <a:pPr algn="just"/>
            <a:r>
              <a:rPr lang="en-US" dirty="0">
                <a:hlinkClick r:id="rId2"/>
              </a:rPr>
              <a:t>Azure Virtual Network Manager (AVNM) mesh and direct connectivity are generally available</a:t>
            </a:r>
            <a:endParaRPr lang="en-US" dirty="0"/>
          </a:p>
          <a:p>
            <a:pPr algn="just"/>
            <a:r>
              <a:rPr lang="en-US" dirty="0"/>
              <a:t>This feature enables a group of virtual networks to directly communicate to each other without an additional hop, thus improving the latency and management overhead of establish each virtual network's desired connectivity. For example, it will be possible to use  this feature to let a subset of the spoke virtual networks in a hub and spoke topology that require low latency to directly communicate to each other. The traffic between these virtual networks can be filtered using network security groups (NSGs) and Azure Virtual Network Manager's security admin rules while still maintaining this direct connectivity. </a:t>
            </a:r>
          </a:p>
        </p:txBody>
      </p:sp>
      <p:pic>
        <p:nvPicPr>
          <p:cNvPr id="1026" name="Picture 2" descr="Diagram of a hub and spoke topology with two network groups.">
            <a:extLst>
              <a:ext uri="{FF2B5EF4-FFF2-40B4-BE49-F238E27FC236}">
                <a16:creationId xmlns:a16="http://schemas.microsoft.com/office/drawing/2014/main" id="{6F0BFFFE-8C9C-7516-917C-4E792EE64E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5052" y="2826766"/>
            <a:ext cx="2017712" cy="1802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EEE44-A3A9-5916-28C3-73C176E34A58}"/>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C735E067-643C-4669-293E-B1878549EE12}"/>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BC16BD-C9C7-ACBB-576D-EBDB3A535BE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6D884AE-3074-77B9-2821-DC774A2B2C02}"/>
              </a:ext>
            </a:extLst>
          </p:cNvPr>
          <p:cNvSpPr>
            <a:spLocks noGrp="1"/>
          </p:cNvSpPr>
          <p:nvPr>
            <p:ph type="body" sz="quarter" idx="16"/>
          </p:nvPr>
        </p:nvSpPr>
        <p:spPr/>
        <p:txBody>
          <a:bodyPr/>
          <a:lstStyle/>
          <a:p>
            <a:pPr algn="just"/>
            <a:r>
              <a:rPr lang="en-US" dirty="0">
                <a:hlinkClick r:id="rId2"/>
              </a:rPr>
              <a:t>General availability of Azure WAF Bot Manager1.1 Ruleset</a:t>
            </a:r>
            <a:endParaRPr lang="en-US" dirty="0"/>
          </a:p>
          <a:p>
            <a:pPr algn="just"/>
            <a:r>
              <a:rPr lang="en-US" dirty="0"/>
              <a:t>MS announced the general availability of Bot Manager1.1 ruleset in Azure WAF integrated with Azure Front Door.</a:t>
            </a:r>
          </a:p>
          <a:p>
            <a:pPr algn="just"/>
            <a:r>
              <a:rPr lang="en-US" dirty="0"/>
              <a:t>Bot Manager1.1 extends all the rules in the existing Bot Manager1.0 ruleset and adds multiple new rules to provide comprehensive bot management capabilities to web applications. The new capabilities introduced in this ruleset include new </a:t>
            </a:r>
            <a:r>
              <a:rPr lang="en-US" dirty="0" err="1"/>
              <a:t>Goodbots</a:t>
            </a:r>
            <a:r>
              <a:rPr lang="en-US" dirty="0"/>
              <a:t> rules and a new </a:t>
            </a:r>
            <a:r>
              <a:rPr lang="en-US" dirty="0" err="1"/>
              <a:t>Badbots</a:t>
            </a:r>
            <a:r>
              <a:rPr lang="en-US" dirty="0"/>
              <a:t> rule.</a:t>
            </a:r>
          </a:p>
          <a:p>
            <a:pPr algn="just"/>
            <a:r>
              <a:rPr lang="en-US" dirty="0"/>
              <a:t>The main value prop of the new ruleset is to reduce false positives in good bot detections and increase true positives in malicious bot detections.</a:t>
            </a:r>
          </a:p>
          <a:p>
            <a:pPr algn="l"/>
            <a:r>
              <a:rPr lang="en-US" dirty="0">
                <a:solidFill>
                  <a:srgbClr val="333333"/>
                </a:solidFill>
                <a:effectLst/>
                <a:highlight>
                  <a:srgbClr val="FFFFFF"/>
                </a:highlight>
              </a:rPr>
              <a:t>Benefits of the new rule in the </a:t>
            </a:r>
            <a:r>
              <a:rPr lang="en-US" dirty="0" err="1">
                <a:solidFill>
                  <a:srgbClr val="333333"/>
                </a:solidFill>
                <a:effectLst/>
                <a:highlight>
                  <a:srgbClr val="FFFFFF"/>
                </a:highlight>
              </a:rPr>
              <a:t>Badbots</a:t>
            </a:r>
            <a:r>
              <a:rPr lang="en-US" dirty="0">
                <a:solidFill>
                  <a:srgbClr val="333333"/>
                </a:solidFill>
                <a:effectLst/>
                <a:highlight>
                  <a:srgbClr val="FFFFFF"/>
                </a:highlight>
              </a:rPr>
              <a:t> rule group:</a:t>
            </a:r>
          </a:p>
          <a:p>
            <a:pPr marL="171450" indent="-171450" algn="just">
              <a:buFont typeface="Arial" panose="020B0604020202020204" pitchFamily="34" charset="0"/>
              <a:buChar char="•"/>
            </a:pPr>
            <a:r>
              <a:rPr lang="en-US" b="0" i="0" dirty="0">
                <a:solidFill>
                  <a:srgbClr val="333333"/>
                </a:solidFill>
                <a:effectLst/>
                <a:highlight>
                  <a:srgbClr val="FFFFFF"/>
                </a:highlight>
              </a:rPr>
              <a:t>Scraping websites and spreading dis-information, executing targeted phishing attacks and social engineering attacks.</a:t>
            </a:r>
          </a:p>
          <a:p>
            <a:pPr marL="171450" indent="-171450" algn="just">
              <a:buFont typeface="Arial" panose="020B0604020202020204" pitchFamily="34" charset="0"/>
              <a:buChar char="•"/>
            </a:pPr>
            <a:r>
              <a:rPr lang="en-US" b="0" i="0" dirty="0">
                <a:solidFill>
                  <a:srgbClr val="333333"/>
                </a:solidFill>
                <a:effectLst/>
                <a:highlight>
                  <a:srgbClr val="FFFFFF"/>
                </a:highlight>
              </a:rPr>
              <a:t>Spamming customer websites with form submission pages.</a:t>
            </a:r>
          </a:p>
          <a:p>
            <a:pPr marL="171450" indent="-171450" algn="just">
              <a:buFont typeface="Arial" panose="020B0604020202020204" pitchFamily="34" charset="0"/>
              <a:buChar char="•"/>
            </a:pPr>
            <a:r>
              <a:rPr lang="en-US" b="0" i="0" dirty="0">
                <a:solidFill>
                  <a:srgbClr val="333333"/>
                </a:solidFill>
                <a:effectLst/>
                <a:highlight>
                  <a:srgbClr val="FFFFFF"/>
                </a:highlight>
              </a:rPr>
              <a:t>Manipulating rankings of content tooling websites’ analytics pages.</a:t>
            </a:r>
          </a:p>
          <a:p>
            <a:pPr marL="171450" indent="-171450" algn="just">
              <a:buFont typeface="Arial" panose="020B0604020202020204" pitchFamily="34" charset="0"/>
              <a:buChar char="•"/>
            </a:pPr>
            <a:r>
              <a:rPr lang="en-US" b="0" i="0" dirty="0">
                <a:solidFill>
                  <a:srgbClr val="333333"/>
                </a:solidFill>
                <a:effectLst/>
                <a:highlight>
                  <a:srgbClr val="FFFFFF"/>
                </a:highlight>
              </a:rPr>
              <a:t>Launching denial-of-inventory attacks.</a:t>
            </a:r>
          </a:p>
          <a:p>
            <a:pPr marL="171450" indent="-171450" algn="just">
              <a:buFont typeface="Arial" panose="020B0604020202020204" pitchFamily="34" charset="0"/>
              <a:buChar char="•"/>
            </a:pPr>
            <a:r>
              <a:rPr lang="en-US" b="0" i="0" dirty="0">
                <a:solidFill>
                  <a:srgbClr val="333333"/>
                </a:solidFill>
                <a:effectLst/>
                <a:highlight>
                  <a:srgbClr val="FFFFFF"/>
                </a:highlight>
              </a:rPr>
              <a:t>and many others.</a:t>
            </a:r>
          </a:p>
          <a:p>
            <a:pPr algn="just"/>
            <a:endParaRPr lang="en-US" dirty="0"/>
          </a:p>
        </p:txBody>
      </p:sp>
      <p:pic>
        <p:nvPicPr>
          <p:cNvPr id="9218" name="Picture 2" descr="thumbnail image 2 of blog post titled &#10; &#10; &#10;  &#10; &#10; &#10; &#10;    &#10;  &#10;   &#10;    &#10;      &#10;       General availability of Azure WAF Bot Manager1.1 Ruleset&#10;       &#10;      &#10;     &#10;   &#10;  &#10; &#10;   &#10; &#10; &#10; &#10; &#10; &#10;">
            <a:extLst>
              <a:ext uri="{FF2B5EF4-FFF2-40B4-BE49-F238E27FC236}">
                <a16:creationId xmlns:a16="http://schemas.microsoft.com/office/drawing/2014/main" id="{9DD2E32F-48D5-011D-2126-BDB4C9963C3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5202" y="618808"/>
            <a:ext cx="3913497" cy="201993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thumbnail image 1 of blog post titled &#10; &#10; &#10;  &#10; &#10; &#10; &#10;    &#10;  &#10;   &#10;    &#10;      &#10;       General availability of Azure WAF Bot Manager1.1 Ruleset&#10;       &#10;      &#10;     &#10;   &#10;  &#10; &#10;   &#10; &#10; &#10; &#10; &#10; &#10;">
            <a:extLst>
              <a:ext uri="{FF2B5EF4-FFF2-40B4-BE49-F238E27FC236}">
                <a16:creationId xmlns:a16="http://schemas.microsoft.com/office/drawing/2014/main" id="{1E609D0E-A171-6FEC-D152-44104A6A7D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1140" y="2571750"/>
            <a:ext cx="3913886" cy="2019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62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2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862779"/>
          </a:xfrm>
        </p:spPr>
        <p:txBody>
          <a:bodyPr/>
          <a:lstStyle/>
          <a:p>
            <a:pPr algn="just"/>
            <a:r>
              <a:rPr lang="en-US" sz="1000" dirty="0">
                <a:hlinkClick r:id="rId2"/>
              </a:rPr>
              <a:t>General Availability of SQL FCI and AG Features SQL Server Enabled by Azure Arc</a:t>
            </a:r>
            <a:endParaRPr lang="en-US" sz="1000" dirty="0"/>
          </a:p>
          <a:p>
            <a:pPr algn="just"/>
            <a:r>
              <a:rPr lang="en-US" sz="1000" dirty="0"/>
              <a:t>Two business continuity features for SQL Server enabled by Azure Arc are now generally available:</a:t>
            </a:r>
          </a:p>
          <a:p>
            <a:pPr marL="171450" indent="-171450" algn="just">
              <a:buFont typeface="Arial" panose="020B0604020202020204" pitchFamily="34" charset="0"/>
              <a:buChar char="•"/>
            </a:pPr>
            <a:r>
              <a:rPr lang="en-US" sz="1000" dirty="0"/>
              <a:t>View Failover Cluster Instance</a:t>
            </a:r>
          </a:p>
          <a:p>
            <a:pPr marL="171450" indent="-171450" algn="just">
              <a:buFont typeface="Arial" panose="020B0604020202020204" pitchFamily="34" charset="0"/>
              <a:buChar char="•"/>
            </a:pPr>
            <a:r>
              <a:rPr lang="en-US" sz="1000" dirty="0"/>
              <a:t>Manage Availability Group</a:t>
            </a:r>
          </a:p>
          <a:p>
            <a:pPr algn="just"/>
            <a:r>
              <a:rPr lang="en-US" sz="1000" dirty="0"/>
              <a:t>With Azure Arc, these features help manage high availability and disaster recovery for SQL Server workloads across on-premises, hybrid and multi- cloud environment. It is now possible to manage them all from the comfort and convenience of the Azure portal.</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634120"/>
          </a:xfrm>
        </p:spPr>
        <p:txBody>
          <a:bodyPr/>
          <a:lstStyle/>
          <a:p>
            <a:r>
              <a:rPr lang="en-US" dirty="0">
                <a:hlinkClick r:id="rId3"/>
              </a:rPr>
              <a:t>Microsoft at </a:t>
            </a:r>
            <a:r>
              <a:rPr lang="en-US" dirty="0" err="1">
                <a:hlinkClick r:id="rId3"/>
              </a:rPr>
              <a:t>FinOpsX</a:t>
            </a:r>
            <a:r>
              <a:rPr lang="en-US" dirty="0">
                <a:hlinkClick r:id="rId3"/>
              </a:rPr>
              <a:t> 2024 in San Diego</a:t>
            </a:r>
            <a:endParaRPr lang="en-US" dirty="0"/>
          </a:p>
          <a:p>
            <a:r>
              <a:rPr lang="en-US" dirty="0"/>
              <a:t>Microsoft speakers in the following sessions:</a:t>
            </a:r>
          </a:p>
          <a:p>
            <a:pPr marL="171450" indent="-171450">
              <a:buFont typeface="Arial" panose="020B0604020202020204" pitchFamily="34" charset="0"/>
              <a:buChar char="•"/>
            </a:pPr>
            <a:r>
              <a:rPr lang="en-US" dirty="0"/>
              <a:t>Unveiling Chevron's transformation</a:t>
            </a:r>
          </a:p>
          <a:p>
            <a:pPr marL="171450" indent="-171450">
              <a:buFont typeface="Arial" panose="020B0604020202020204" pitchFamily="34" charset="0"/>
              <a:buChar char="•"/>
            </a:pPr>
            <a:r>
              <a:rPr lang="en-US" dirty="0"/>
              <a:t>Navigating new intersections and trends</a:t>
            </a:r>
          </a:p>
          <a:p>
            <a:pPr marL="171450" indent="-171450">
              <a:buFont typeface="Arial" panose="020B0604020202020204" pitchFamily="34" charset="0"/>
              <a:buChar char="•"/>
            </a:pPr>
            <a:r>
              <a:rPr lang="en-US" dirty="0"/>
              <a:t>Bring your data into the AI era - democratize FinOps with Microsoft</a:t>
            </a:r>
          </a:p>
        </p:txBody>
      </p:sp>
      <p:pic>
        <p:nvPicPr>
          <p:cNvPr id="3" name="Picture 2">
            <a:extLst>
              <a:ext uri="{FF2B5EF4-FFF2-40B4-BE49-F238E27FC236}">
                <a16:creationId xmlns:a16="http://schemas.microsoft.com/office/drawing/2014/main" id="{2CD4A162-8CFC-EA2A-4868-03A4811554E4}"/>
              </a:ext>
            </a:extLst>
          </p:cNvPr>
          <p:cNvPicPr>
            <a:picLocks noChangeAspect="1"/>
          </p:cNvPicPr>
          <p:nvPr/>
        </p:nvPicPr>
        <p:blipFill>
          <a:blip r:embed="rId4"/>
          <a:stretch>
            <a:fillRect/>
          </a:stretch>
        </p:blipFill>
        <p:spPr>
          <a:xfrm>
            <a:off x="652318" y="2425640"/>
            <a:ext cx="3111500" cy="1862779"/>
          </a:xfrm>
          <a:prstGeom prst="rect">
            <a:avLst/>
          </a:prstGeom>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p:txBody>
          <a:bodyPr/>
          <a:lstStyle/>
          <a:p>
            <a:pPr algn="just"/>
            <a:r>
              <a:rPr lang="en-US" dirty="0">
                <a:hlinkClick r:id="rId2"/>
              </a:rPr>
              <a:t>Azure Advisor Cost Optimization workbook – April release</a:t>
            </a:r>
            <a:endParaRPr lang="en-US" dirty="0"/>
          </a:p>
          <a:p>
            <a:pPr algn="just"/>
            <a:r>
              <a:rPr lang="en-US" dirty="0"/>
              <a:t>The following updates has been released:</a:t>
            </a:r>
          </a:p>
          <a:p>
            <a:pPr marL="171450" indent="-171450" algn="just">
              <a:buFont typeface="Arial" panose="020B0604020202020204" pitchFamily="34" charset="0"/>
              <a:buChar char="•"/>
            </a:pPr>
            <a:r>
              <a:rPr lang="en-US" b="1" dirty="0"/>
              <a:t>New query to identify idle ExpressRoute circuits: </a:t>
            </a:r>
            <a:r>
              <a:rPr lang="en-US" dirty="0"/>
              <a:t>Express Route Gateways without a completed circuit (ISP has not completed the connection) still incurs charges, so it's better to review if they are used or not.</a:t>
            </a:r>
          </a:p>
          <a:p>
            <a:pPr marL="171450" indent="-171450" algn="just">
              <a:buFont typeface="Arial" panose="020B0604020202020204" pitchFamily="34" charset="0"/>
              <a:buChar char="•"/>
            </a:pPr>
            <a:r>
              <a:rPr lang="en-US" b="1" dirty="0"/>
              <a:t>New query to show the Routing Preference for the public Ip addresses: </a:t>
            </a:r>
            <a:r>
              <a:rPr lang="en-US" dirty="0"/>
              <a:t>Azure routing preference enables you to choose how your traffic routes between Azure and the Internet. </a:t>
            </a:r>
          </a:p>
          <a:p>
            <a:pPr marL="171450" indent="-171450" algn="just">
              <a:buFont typeface="Arial" panose="020B0604020202020204" pitchFamily="34" charset="0"/>
              <a:buChar char="•"/>
            </a:pPr>
            <a:r>
              <a:rPr lang="en-US" b="1" dirty="0"/>
              <a:t>New query to show the public Ip addresses with DDoS enabled: </a:t>
            </a:r>
            <a:r>
              <a:rPr lang="en-US" dirty="0"/>
              <a:t>If you need to protect fewer than 15 public IP resources, the IP Protection tier is the more cost-effective option. However, if you have more than 15 public IP resources to protect, then the Network Protection tier becomes more cost-effective.</a:t>
            </a:r>
          </a:p>
          <a:p>
            <a:pPr marL="171450" indent="-171450" algn="just">
              <a:buFont typeface="Arial" panose="020B0604020202020204" pitchFamily="34" charset="0"/>
              <a:buChar char="•"/>
            </a:pPr>
            <a:r>
              <a:rPr lang="en-US" b="1" dirty="0"/>
              <a:t>New pie chart to summarize commitment discount savings</a:t>
            </a:r>
          </a:p>
          <a:p>
            <a:pPr marL="171450" indent="-171450" algn="just">
              <a:buFont typeface="Arial" panose="020B0604020202020204" pitchFamily="34" charset="0"/>
              <a:buChar char="•"/>
            </a:pPr>
            <a:r>
              <a:rPr lang="en-US" b="1" dirty="0"/>
              <a:t>New queries to show Azure Hybrid Benefit for Azure SQL Database elastic pools</a:t>
            </a:r>
          </a:p>
          <a:p>
            <a:pPr algn="just"/>
            <a:endParaRPr lang="en-US" dirty="0"/>
          </a:p>
        </p:txBody>
      </p:sp>
      <p:pic>
        <p:nvPicPr>
          <p:cNvPr id="3074" name="Picture 2" descr="thumbnail image 1 of blog post titled &#10; &#10; &#10;  &#10; &#10; &#10; &#10;    &#10;  &#10;   &#10;    &#10;      &#10;       Azure Advisor Cost Optimization workbook – April release&#10;       &#10;      &#10;     &#10;   &#10;  &#10; &#10;   &#10; &#10; &#10; &#10; &#10; &#10;">
            <a:extLst>
              <a:ext uri="{FF2B5EF4-FFF2-40B4-BE49-F238E27FC236}">
                <a16:creationId xmlns:a16="http://schemas.microsoft.com/office/drawing/2014/main" id="{EAE352C6-F751-32D5-56A4-FE6E7848E7A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9972" y="992910"/>
            <a:ext cx="3923141" cy="2753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900" dirty="0">
                <a:hlinkClick r:id="rId2"/>
              </a:rPr>
              <a:t>App attach for Azure Virtual Desktop now generally available</a:t>
            </a:r>
            <a:endParaRPr lang="en-US" sz="900" dirty="0"/>
          </a:p>
          <a:p>
            <a:r>
              <a:rPr lang="en-US" sz="900" dirty="0"/>
              <a:t>App attach for Azure Virtual Desktop allows IT admins to dynamically attach applications from an application package to a user session in Azure Virtual </a:t>
            </a:r>
            <a:r>
              <a:rPr lang="en-US" sz="900" dirty="0" err="1"/>
              <a:t>Desktop.App</a:t>
            </a:r>
            <a:r>
              <a:rPr lang="en-US" sz="900" dirty="0"/>
              <a:t> attach is now generally available and here is a summary of the new capabilities:</a:t>
            </a:r>
          </a:p>
          <a:p>
            <a:pPr marL="171450" indent="-171450">
              <a:buFont typeface="Arial" panose="020B0604020202020204" pitchFamily="34" charset="0"/>
              <a:buChar char="•"/>
            </a:pPr>
            <a:r>
              <a:rPr lang="en-US" sz="900" dirty="0"/>
              <a:t>Applications can now be assigned to any host pool or session host. </a:t>
            </a:r>
          </a:p>
          <a:p>
            <a:pPr marL="171450" indent="-171450">
              <a:buFont typeface="Arial" panose="020B0604020202020204" pitchFamily="34" charset="0"/>
              <a:buChar char="•"/>
            </a:pPr>
            <a:r>
              <a:rPr lang="en-US" sz="900" dirty="0"/>
              <a:t>Applications can now be assigned per user, both within a desktop session and remote app sessions. This means that in any host pool in any session, users can be assigned different application combinations. This should reduce the number of host pools and images you require.</a:t>
            </a:r>
          </a:p>
          <a:p>
            <a:pPr marL="171450" indent="-171450">
              <a:buFont typeface="Arial" panose="020B0604020202020204" pitchFamily="34" charset="0"/>
              <a:buChar char="•"/>
            </a:pPr>
            <a:r>
              <a:rPr lang="en-US" sz="900" dirty="0"/>
              <a:t>Application groups are no longer required to assign users to app attach apps, significantly simplifying assignment and reducing the number of application groups needed.</a:t>
            </a:r>
          </a:p>
          <a:p>
            <a:pPr marL="171450" indent="-171450">
              <a:buFont typeface="Arial" panose="020B0604020202020204" pitchFamily="34" charset="0"/>
              <a:buChar char="•"/>
            </a:pPr>
            <a:r>
              <a:rPr lang="en-US" sz="900" dirty="0"/>
              <a:t>Application assignment, removal, and upgrades can be performed without needing a maintenance window and without interrupting a user’s workflow.</a:t>
            </a:r>
          </a:p>
          <a:p>
            <a:pPr marL="171450" indent="-171450">
              <a:buFont typeface="Arial" panose="020B0604020202020204" pitchFamily="34" charset="0"/>
              <a:buChar char="•"/>
            </a:pPr>
            <a:r>
              <a:rPr lang="en-US" sz="900" dirty="0"/>
              <a:t>Microsoft Entra ID support for app attach has been introduced. Microsoft Entra hybrid join will work as it did before.</a:t>
            </a:r>
          </a:p>
          <a:p>
            <a:pPr marL="171450" indent="-171450">
              <a:buFont typeface="Arial" panose="020B0604020202020204" pitchFamily="34" charset="0"/>
              <a:buChar char="•"/>
            </a:pPr>
            <a:r>
              <a:rPr lang="en-US" sz="900" dirty="0"/>
              <a:t>Dependency support has improved, including modification packages for remote apps.</a:t>
            </a:r>
          </a:p>
          <a:p>
            <a:pPr marL="171450" indent="-171450">
              <a:buFont typeface="Arial" panose="020B0604020202020204" pitchFamily="34" charset="0"/>
              <a:buChar char="•"/>
            </a:pPr>
            <a:r>
              <a:rPr lang="en-US" sz="900" dirty="0"/>
              <a:t>A migration script is available to move existing MSIX app attach application packages to the new architecture.</a:t>
            </a:r>
          </a:p>
        </p:txBody>
      </p:sp>
      <p:pic>
        <p:nvPicPr>
          <p:cNvPr id="2050" name="Picture 2" descr="thumbnail image 2 captioned Screenshot of the new Azure Portal UI for assigning users for an app attach package.">
            <a:extLst>
              <a:ext uri="{FF2B5EF4-FFF2-40B4-BE49-F238E27FC236}">
                <a16:creationId xmlns:a16="http://schemas.microsoft.com/office/drawing/2014/main" id="{F6A30971-AE44-E3B7-C73F-B67404E7488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4206" y="258260"/>
            <a:ext cx="3238369" cy="19142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umbnail image 1 captioned Screenshot of the new Azure Portal UI for app attach.">
            <a:extLst>
              <a:ext uri="{FF2B5EF4-FFF2-40B4-BE49-F238E27FC236}">
                <a16:creationId xmlns:a16="http://schemas.microsoft.com/office/drawing/2014/main" id="{D62D0938-44FA-23CB-00AF-B0D885C83E8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63728" y="2341776"/>
            <a:ext cx="2171582"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536</TotalTime>
  <Words>1756</Words>
  <Application>Microsoft Office PowerPoint</Application>
  <PresentationFormat>On-screen Show (16:9)</PresentationFormat>
  <Paragraphs>150</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Human Sans</vt:lpstr>
      <vt:lpstr>Human Sans Regular</vt:lpstr>
      <vt:lpstr>Menlo</vt:lpstr>
      <vt:lpstr>SegoeUI</vt:lpstr>
      <vt:lpstr>Continuum Theme</vt:lpstr>
      <vt:lpstr>Azure Times #123</vt:lpstr>
      <vt:lpstr>PowerPoint Presentation</vt:lpstr>
      <vt:lpstr>Networking Updates</vt:lpstr>
      <vt:lpstr>Networking Updates</vt:lpstr>
      <vt:lpstr>PowerPoint Presentation</vt:lpstr>
      <vt:lpstr>Management &amp; Governance Updates</vt:lpstr>
      <vt:lpstr>Management &amp; Governance Updates</vt:lpstr>
      <vt:lpstr>PowerPoint Presentation</vt:lpstr>
      <vt:lpstr>Compute Updates</vt:lpstr>
      <vt:lpstr>Compute Updates</vt:lpstr>
      <vt:lpstr>PowerPoint Presentation</vt:lpstr>
      <vt:lpstr>Storage &amp; Data Updates</vt:lpstr>
      <vt:lpstr>PowerPoint Presentation</vt:lpstr>
      <vt:lpstr>Databases Updates</vt:lpstr>
      <vt:lpstr>PowerPoint Presentation</vt:lpstr>
      <vt:lpstr>ML &amp; AI &amp; IOT Updates</vt:lpstr>
      <vt:lpstr>PowerPoint Presentation</vt:lpstr>
      <vt:lpstr>DevOps &amp; IaC &amp; Automation</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114</cp:revision>
  <dcterms:created xsi:type="dcterms:W3CDTF">2018-01-26T19:23:30Z</dcterms:created>
  <dcterms:modified xsi:type="dcterms:W3CDTF">2024-06-15T11:14:11Z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