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6"/>
  </p:notesMasterIdLst>
  <p:handoutMasterIdLst>
    <p:handoutMasterId r:id="rId27"/>
  </p:handoutMasterIdLst>
  <p:sldIdLst>
    <p:sldId id="2142532340" r:id="rId5"/>
    <p:sldId id="2146847045" r:id="rId6"/>
    <p:sldId id="10657" r:id="rId7"/>
    <p:sldId id="2146847046" r:id="rId8"/>
    <p:sldId id="2146847089" r:id="rId9"/>
    <p:sldId id="2146847050" r:id="rId10"/>
    <p:sldId id="2146847096" r:id="rId11"/>
    <p:sldId id="2146847052" r:id="rId12"/>
    <p:sldId id="2146847100" r:id="rId13"/>
    <p:sldId id="2146847054" r:id="rId14"/>
    <p:sldId id="2146847103" r:id="rId15"/>
    <p:sldId id="2146847104" r:id="rId16"/>
    <p:sldId id="2146847058" r:id="rId17"/>
    <p:sldId id="2146847111" r:id="rId18"/>
    <p:sldId id="2146847119" r:id="rId19"/>
    <p:sldId id="2146847120" r:id="rId20"/>
    <p:sldId id="2146847062" r:id="rId21"/>
    <p:sldId id="2146847115" r:id="rId22"/>
    <p:sldId id="2146847085" r:id="rId23"/>
    <p:sldId id="2146847084" r:id="rId24"/>
    <p:sldId id="2146847064"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ection>
        <p14:section name="Compute" id="{05AA80BB-8802-49AB-8336-A884227CE2F7}">
          <p14:sldIdLst>
            <p14:sldId id="2146847050"/>
            <p14:sldId id="2146847096"/>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04"/>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1008"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en-us/updates/general-availability-azure-mysql-import-feature-for-azure-database-for-mysql-single-to-flexible-server-migration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public-preview-partition-merge-now-supports-shared-throughput-databases/" TargetMode="External"/><Relationship Id="rId2" Type="http://schemas.openxmlformats.org/officeDocument/2006/relationships/hyperlink" Target="https://techcommunity.microsoft.com/t5/azure-sql-blog/save-up-to-50-on-your-compute-costs-sql-mi-business-critical/ba-p/4032454" TargetMode="External"/><Relationship Id="rId1" Type="http://schemas.openxmlformats.org/officeDocument/2006/relationships/slideLayout" Target="../slideLayouts/slideLayout7.xml"/><Relationship Id="rId4" Type="http://schemas.openxmlformats.org/officeDocument/2006/relationships/hyperlink" Target="https://techcommunity.microsoft.com/t5/azure-sql-blog/improved-price-performance-amp-flexibility-in-the-business/ba-p/398361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logs.microsoft.com/blog/2024/01/15/bringing-the-full-power-of-copilot-to-more-people-and-businesse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blog/2024-01-16-rotating-credentials-for-github-com-and-new-ghes-patches/" TargetMode="External"/><Relationship Id="rId2" Type="http://schemas.openxmlformats.org/officeDocument/2006/relationships/hyperlink" Target="https://github.blog/2024-01-17-github-hosted-runners-double-the-power-for-open-source/" TargetMode="External"/><Relationship Id="rId1" Type="http://schemas.openxmlformats.org/officeDocument/2006/relationships/slideLayout" Target="../slideLayouts/slideLayout7.xml"/><Relationship Id="rId4" Type="http://schemas.openxmlformats.org/officeDocument/2006/relationships/hyperlink" Target="https://devblogs.microsoft.com/devops/final-notice-of-alternate-credentials-deprec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t5/itops-talk-blog/announcing-the-availability-of-the-new-gmsa-on-aks-workshop/ba-p/4031125" TargetMode="External"/><Relationship Id="rId2" Type="http://schemas.openxmlformats.org/officeDocument/2006/relationships/hyperlink" Target="https://www.powershellgallery.com/packages/AksGMSA/"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learn.microsoft.com/en-us/azure/virtual-machines/ev4-esv4-series" TargetMode="External"/><Relationship Id="rId13" Type="http://schemas.openxmlformats.org/officeDocument/2006/relationships/hyperlink" Target="https://learn.microsoft.com/en-us/azure/virtual-machines/lsv3-series" TargetMode="External"/><Relationship Id="rId3" Type="http://schemas.openxmlformats.org/officeDocument/2006/relationships/hyperlink" Target="https://learn.microsoft.com/en-us/azure/virtual-machines/dv4-dsv4-series" TargetMode="External"/><Relationship Id="rId7" Type="http://schemas.openxmlformats.org/officeDocument/2006/relationships/hyperlink" Target="https://learn.microsoft.com/en-us/azure/virtual-machines/ddv5-ddsv5-series" TargetMode="External"/><Relationship Id="rId12" Type="http://schemas.openxmlformats.org/officeDocument/2006/relationships/hyperlink" Target="https://learn.microsoft.com/en-us/azure/virtual-machines/edv5-edsv5-series" TargetMode="External"/><Relationship Id="rId2" Type="http://schemas.openxmlformats.org/officeDocument/2006/relationships/hyperlink" Target="https://azure.microsoft.com/en-us/updates/general-availability-azure-virtual-network-encryption-2/" TargetMode="External"/><Relationship Id="rId1" Type="http://schemas.openxmlformats.org/officeDocument/2006/relationships/slideLayout" Target="../slideLayouts/slideLayout7.xml"/><Relationship Id="rId6" Type="http://schemas.openxmlformats.org/officeDocument/2006/relationships/hyperlink" Target="https://learn.microsoft.com/en-us/azure/virtual-machines/dv5-dsv5-series" TargetMode="External"/><Relationship Id="rId11" Type="http://schemas.openxmlformats.org/officeDocument/2006/relationships/hyperlink" Target="https://learn.microsoft.com/en-us/azure/virtual-machines/ev5-esv5-series" TargetMode="External"/><Relationship Id="rId5" Type="http://schemas.openxmlformats.org/officeDocument/2006/relationships/hyperlink" Target="https://learn.microsoft.com/en-us/azure/virtual-machines/dav4-dasv4-series" TargetMode="External"/><Relationship Id="rId15" Type="http://schemas.openxmlformats.org/officeDocument/2006/relationships/hyperlink" Target="https://learn.microsoft.com/en-us/azure/virtual-machines/msv3-mdsv3-medium-series" TargetMode="External"/><Relationship Id="rId10" Type="http://schemas.openxmlformats.org/officeDocument/2006/relationships/hyperlink" Target="https://learn.microsoft.com/en-us/azure/virtual-machines/eav4-easv4-series" TargetMode="External"/><Relationship Id="rId4" Type="http://schemas.openxmlformats.org/officeDocument/2006/relationships/hyperlink" Target="https://learn.microsoft.com/en-us/azure/virtual-machines/ddv4-ddsv4-series" TargetMode="External"/><Relationship Id="rId9" Type="http://schemas.openxmlformats.org/officeDocument/2006/relationships/hyperlink" Target="https://learn.microsoft.com/en-us/azure/virtual-machines/edv4-edsv4-series" TargetMode="External"/><Relationship Id="rId14" Type="http://schemas.openxmlformats.org/officeDocument/2006/relationships/hyperlink" Target="https://learn.microsoft.com/en-us/azure/virtual-machines/mv2-ser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t5/microsoft-defender-for-cloud/agentless-malware-scanning-for-servers-with-defender-for-cloud/ba-p/403342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updates/private-preview-upgrade-existing-azure-gen1-vms-to-gen2trusted-launch/" TargetMode="External"/><Relationship Id="rId2" Type="http://schemas.openxmlformats.org/officeDocument/2006/relationships/hyperlink" Target="https://techcommunity.microsoft.com/t5/apps-on-azure-blog/with-geo-replica-web-pubsub-resources-are-fault-tolerant-and-can/ba-p/4029482"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chcommunity.microsoft.com/t5/azure-data-factory-blog/continued-region-expansion-azure-data-factory-is-generally/ba-p/4029391" TargetMode="External"/><Relationship Id="rId2" Type="http://schemas.openxmlformats.org/officeDocument/2006/relationships/hyperlink" Target="https://techcommunity.microsoft.com/t5/azure-paas-blog/permanent-delete-of-soft-deleted-snapshot-and-versions-without/ba-p/4026868"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#102</a:t>
            </a:r>
          </a:p>
        </p:txBody>
      </p:sp>
      <p:sp>
        <p:nvSpPr>
          <p:cNvPr id="4" name="Text Placeholder 3"/>
          <p:cNvSpPr>
            <a:spLocks noGrp="1"/>
          </p:cNvSpPr>
          <p:nvPr>
            <p:ph type="body" sz="quarter" idx="11"/>
          </p:nvPr>
        </p:nvSpPr>
        <p:spPr/>
        <p:txBody>
          <a:bodyPr/>
          <a:lstStyle/>
          <a:p>
            <a:r>
              <a:rPr lang="en-US" spc="300" dirty="0"/>
              <a:t>January 24,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895047"/>
          </a:xfrm>
        </p:spPr>
        <p:txBody>
          <a:bodyPr/>
          <a:lstStyle/>
          <a:p>
            <a:pPr algn="just"/>
            <a:r>
              <a:rPr lang="en-US" sz="1000" dirty="0">
                <a:latin typeface="+mj-lt"/>
              </a:rPr>
              <a:t>The key features of Azure MySQL Import include the following: </a:t>
            </a:r>
          </a:p>
          <a:p>
            <a:pPr marL="171450" indent="-171450" algn="just">
              <a:buFont typeface="Arial" panose="020B0604020202020204" pitchFamily="34" charset="0"/>
              <a:buChar char="•"/>
            </a:pPr>
            <a:r>
              <a:rPr lang="en-US" sz="1000" dirty="0">
                <a:latin typeface="+mj-lt"/>
              </a:rPr>
              <a:t>Supports Azure Database for MySQL - Single Server as data source.</a:t>
            </a:r>
          </a:p>
          <a:p>
            <a:pPr marL="171450" indent="-171450" algn="just">
              <a:buFont typeface="Arial" panose="020B0604020202020204" pitchFamily="34" charset="0"/>
              <a:buChar char="•"/>
            </a:pPr>
            <a:r>
              <a:rPr lang="en-US" sz="1000" dirty="0">
                <a:latin typeface="+mj-lt"/>
              </a:rPr>
              <a:t>Provisions target Flexible Server and consequently triggers import.</a:t>
            </a:r>
          </a:p>
          <a:p>
            <a:pPr marL="171450" indent="-171450" algn="just">
              <a:buFont typeface="Arial" panose="020B0604020202020204" pitchFamily="34" charset="0"/>
              <a:buChar char="•"/>
            </a:pPr>
            <a:r>
              <a:rPr lang="en-US" sz="1000" dirty="0">
                <a:latin typeface="+mj-lt"/>
              </a:rPr>
              <a:t>Supports schema, data and logins import.</a:t>
            </a:r>
          </a:p>
          <a:p>
            <a:pPr marL="171450" indent="-171450" algn="just">
              <a:buFont typeface="Arial" panose="020B0604020202020204" pitchFamily="34" charset="0"/>
              <a:buChar char="•"/>
            </a:pPr>
            <a:r>
              <a:rPr lang="en-US" sz="1000" dirty="0">
                <a:latin typeface="+mj-lt"/>
              </a:rPr>
              <a:t>Fast data backup and restore to target, suitable for bigger workloads.</a:t>
            </a:r>
          </a:p>
          <a:p>
            <a:pPr marL="171450" indent="-171450" algn="just">
              <a:buFont typeface="Arial" panose="020B0604020202020204" pitchFamily="34" charset="0"/>
              <a:buChar char="•"/>
            </a:pPr>
            <a:r>
              <a:rPr lang="en-US" sz="1000" dirty="0">
                <a:latin typeface="+mj-lt"/>
              </a:rPr>
              <a:t>Supports near-zero downtime</a:t>
            </a:r>
          </a:p>
          <a:p>
            <a:pPr marL="171450" indent="-171450" algn="just">
              <a:buFont typeface="Arial" panose="020B0604020202020204" pitchFamily="34" charset="0"/>
              <a:buChar char="•"/>
            </a:pPr>
            <a:r>
              <a:rPr lang="en-US" sz="1000" dirty="0">
                <a:latin typeface="+mj-lt"/>
              </a:rPr>
              <a:t>Supports migration for all compatible firewall rules from MySQL Single to Flexible Server instance.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Azure MySQL Import feature for Azure Database for MySQL Single to Flexible Server migrations</a:t>
            </a:r>
            <a:endParaRPr lang="en-US" sz="1000" dirty="0"/>
          </a:p>
          <a:p>
            <a:pPr algn="just"/>
            <a:r>
              <a:rPr lang="en-US" sz="1000" b="1" dirty="0"/>
              <a:t>Azure SQL Database – Single Server </a:t>
            </a:r>
            <a:r>
              <a:rPr lang="en-US" sz="1000" dirty="0"/>
              <a:t>is being retired by September 16,2024. To facilitate seamless migration from Azure Database – Single Server to Flexible Server, MS announced the general availability of Azure MySQL Import.</a:t>
            </a:r>
          </a:p>
          <a:p>
            <a:pPr algn="just"/>
            <a:r>
              <a:rPr lang="en-US" sz="1000" dirty="0"/>
              <a:t>With </a:t>
            </a:r>
            <a:r>
              <a:rPr lang="en-US" sz="1000" b="1" dirty="0"/>
              <a:t>Azure MySQL Import</a:t>
            </a:r>
            <a:r>
              <a:rPr lang="en-US" sz="1000" dirty="0"/>
              <a:t>, it is possible to migrate an Azure Database for MySQL - Single Server instance to </a:t>
            </a:r>
            <a:r>
              <a:rPr lang="en-US" sz="1000" b="1" dirty="0"/>
              <a:t>Azure Database for MySQL- Flexible Server </a:t>
            </a:r>
            <a:r>
              <a:rPr lang="en-US" sz="1000" dirty="0"/>
              <a:t>by running a single CLI command.</a:t>
            </a:r>
          </a:p>
          <a:p>
            <a:pPr algn="just"/>
            <a:r>
              <a:rPr lang="en-US" sz="1000" b="1" dirty="0"/>
              <a:t>Azure Database for MySQL – Flexible Server </a:t>
            </a:r>
            <a:r>
              <a:rPr lang="en-US" sz="1000" dirty="0"/>
              <a:t>is the best platform for running MySQL workloads on Azure. It is a fully managed database service designed to provide granular control and flexibility over database management functions and configuration settings for MySQL workloads.</a:t>
            </a:r>
          </a:p>
          <a:p>
            <a:pPr algn="just"/>
            <a:r>
              <a:rPr lang="en-US" sz="1000" b="1" dirty="0"/>
              <a:t>Azure MySQL Import </a:t>
            </a:r>
            <a:r>
              <a:rPr lang="en-US" sz="1000" dirty="0"/>
              <a:t>uses snapshot backup and restores technology to offer a simple and fast migration path to restore the source server's physical data files to the target server. Based on user-inputs, it takes up the responsibility of provisioning target Flexible Server and then taking the backup of the source server and restoring it on the target.</a:t>
            </a:r>
          </a:p>
        </p:txBody>
      </p:sp>
      <p:pic>
        <p:nvPicPr>
          <p:cNvPr id="4098" name="Picture 2" descr="thumbnail image 1 of blog post titled &#10; &#10; &#10;  &#10; &#10; &#10; &#10;    &#10;  &#10;   &#10;    &#10;      &#10;       GA announcement : Azure MySQL Import for Azure DB for MySQL - Single to Flexible Server migration&#10;       &#10;      &#10;     &#10;   &#10;  &#10; &#10;   &#10; &#10; &#10; &#10; &#10; &#10;">
            <a:extLst>
              <a:ext uri="{FF2B5EF4-FFF2-40B4-BE49-F238E27FC236}">
                <a16:creationId xmlns:a16="http://schemas.microsoft.com/office/drawing/2014/main" id="{D1DCC025-0053-22F1-57D3-69923B72F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164" y="2571750"/>
            <a:ext cx="4352650" cy="244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883665"/>
          </a:xfrm>
        </p:spPr>
        <p:txBody>
          <a:bodyPr/>
          <a:lstStyle/>
          <a:p>
            <a:pPr algn="just"/>
            <a:r>
              <a:rPr lang="en-US" sz="1000" dirty="0">
                <a:latin typeface="+mj-lt"/>
                <a:hlinkClick r:id="rId2"/>
              </a:rPr>
              <a:t>SQL MI Business Critical improved its storage-to-</a:t>
            </a:r>
            <a:r>
              <a:rPr lang="en-US" sz="1000" dirty="0" err="1">
                <a:latin typeface="+mj-lt"/>
                <a:hlinkClick r:id="rId2"/>
              </a:rPr>
              <a:t>vCore</a:t>
            </a:r>
            <a:r>
              <a:rPr lang="en-US" sz="1000" dirty="0">
                <a:latin typeface="+mj-lt"/>
                <a:hlinkClick r:id="rId2"/>
              </a:rPr>
              <a:t> ratio</a:t>
            </a:r>
            <a:endParaRPr lang="en-US" sz="1000" dirty="0">
              <a:latin typeface="+mj-lt"/>
            </a:endParaRPr>
          </a:p>
          <a:p>
            <a:pPr algn="just"/>
            <a:r>
              <a:rPr lang="en-US" sz="1000" dirty="0">
                <a:latin typeface="+mj-lt"/>
              </a:rPr>
              <a:t>Customers sometimes </a:t>
            </a:r>
            <a:r>
              <a:rPr lang="en-US" sz="1000" b="1" dirty="0">
                <a:latin typeface="+mj-lt"/>
              </a:rPr>
              <a:t>had to buy more </a:t>
            </a:r>
            <a:r>
              <a:rPr lang="en-US" sz="1000" b="1" dirty="0" err="1">
                <a:latin typeface="+mj-lt"/>
              </a:rPr>
              <a:t>vCores</a:t>
            </a:r>
            <a:r>
              <a:rPr lang="en-US" sz="1000" b="1" dirty="0">
                <a:latin typeface="+mj-lt"/>
              </a:rPr>
              <a:t> than their workloads required to be able to unlock the required amount of storage</a:t>
            </a:r>
            <a:r>
              <a:rPr lang="en-US" sz="1000" dirty="0">
                <a:latin typeface="+mj-lt"/>
              </a:rPr>
              <a:t>. For that reason, MS increased up to twice as much </a:t>
            </a:r>
            <a:r>
              <a:rPr lang="en-US" sz="1000" b="1" dirty="0">
                <a:latin typeface="+mj-lt"/>
              </a:rPr>
              <a:t>storage for the same number of </a:t>
            </a:r>
            <a:r>
              <a:rPr lang="en-US" sz="1000" b="1" dirty="0" err="1">
                <a:latin typeface="+mj-lt"/>
              </a:rPr>
              <a:t>vCores</a:t>
            </a:r>
            <a:r>
              <a:rPr lang="en-US" sz="1000" b="1" dirty="0">
                <a:latin typeface="+mj-lt"/>
              </a:rPr>
              <a: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Partition merge now supports shared throughput databases</a:t>
            </a:r>
            <a:endParaRPr lang="en-US" sz="1000" dirty="0"/>
          </a:p>
          <a:p>
            <a:pPr algn="just"/>
            <a:r>
              <a:rPr lang="en-US" sz="1000" dirty="0"/>
              <a:t>Shared throughput databases can now </a:t>
            </a:r>
            <a:r>
              <a:rPr lang="en-US" sz="1000" b="1" dirty="0"/>
              <a:t>merge unused partitions. </a:t>
            </a:r>
          </a:p>
          <a:p>
            <a:pPr algn="just"/>
            <a:r>
              <a:rPr lang="en-US" sz="1000" dirty="0"/>
              <a:t>With partition merge, </a:t>
            </a:r>
            <a:r>
              <a:rPr lang="en-US" sz="1000" b="1" dirty="0"/>
              <a:t>it is possible to rework the physical partitions </a:t>
            </a:r>
            <a:r>
              <a:rPr lang="en-US" sz="1000" dirty="0"/>
              <a:t>for containers with fragmented throughput (less than </a:t>
            </a:r>
            <a:r>
              <a:rPr lang="en-US" sz="1000" b="1" dirty="0"/>
              <a:t>3000 request units per partition</a:t>
            </a:r>
            <a:r>
              <a:rPr lang="en-US" sz="1000" dirty="0"/>
              <a:t>) or storage (less than 20 GB of storage per partition). If a container's throughput has been scaled up and needs to be scaled back down, merge can help resolve throughput fragmentation issues. For the same amount of provisioned RU/s, having fewer physical partitions means each physical partition gets more of the overall RU/s. Minimizing partitions reduces the chance of rate limiting if a large quantity of data is removed from a container and RU/s per partition is low. </a:t>
            </a:r>
            <a:r>
              <a:rPr lang="en-US" sz="1000" b="1" dirty="0"/>
              <a:t>Merge can help clear out unused or empty partitions</a:t>
            </a:r>
            <a:r>
              <a:rPr lang="en-US" sz="1000" dirty="0"/>
              <a:t>, effectively resolving storage fragmentation problems. </a:t>
            </a:r>
          </a:p>
        </p:txBody>
      </p:sp>
      <p:graphicFrame>
        <p:nvGraphicFramePr>
          <p:cNvPr id="2" name="Table 1">
            <a:extLst>
              <a:ext uri="{FF2B5EF4-FFF2-40B4-BE49-F238E27FC236}">
                <a16:creationId xmlns:a16="http://schemas.microsoft.com/office/drawing/2014/main" id="{8F0FBF3C-F4E3-4B30-FD53-9B2ECA5C6886}"/>
              </a:ext>
            </a:extLst>
          </p:cNvPr>
          <p:cNvGraphicFramePr>
            <a:graphicFrameLocks noGrp="1"/>
          </p:cNvGraphicFramePr>
          <p:nvPr>
            <p:extLst>
              <p:ext uri="{D42A27DB-BD31-4B8C-83A1-F6EECF244321}">
                <p14:modId xmlns:p14="http://schemas.microsoft.com/office/powerpoint/2010/main" val="1580372749"/>
              </p:ext>
            </p:extLst>
          </p:nvPr>
        </p:nvGraphicFramePr>
        <p:xfrm>
          <a:off x="4548665" y="1738745"/>
          <a:ext cx="4135260" cy="2487164"/>
        </p:xfrm>
        <a:graphic>
          <a:graphicData uri="http://schemas.openxmlformats.org/drawingml/2006/table">
            <a:tbl>
              <a:tblPr/>
              <a:tblGrid>
                <a:gridCol w="797020">
                  <a:extLst>
                    <a:ext uri="{9D8B030D-6E8A-4147-A177-3AD203B41FA5}">
                      <a16:colId xmlns:a16="http://schemas.microsoft.com/office/drawing/2014/main" val="1190935692"/>
                    </a:ext>
                  </a:extLst>
                </a:gridCol>
                <a:gridCol w="1570937">
                  <a:extLst>
                    <a:ext uri="{9D8B030D-6E8A-4147-A177-3AD203B41FA5}">
                      <a16:colId xmlns:a16="http://schemas.microsoft.com/office/drawing/2014/main" val="3868193920"/>
                    </a:ext>
                  </a:extLst>
                </a:gridCol>
                <a:gridCol w="1767303">
                  <a:extLst>
                    <a:ext uri="{9D8B030D-6E8A-4147-A177-3AD203B41FA5}">
                      <a16:colId xmlns:a16="http://schemas.microsoft.com/office/drawing/2014/main" val="793859935"/>
                    </a:ext>
                  </a:extLst>
                </a:gridCol>
              </a:tblGrid>
              <a:tr h="255176">
                <a:tc>
                  <a:txBody>
                    <a:bodyPr/>
                    <a:lstStyle/>
                    <a:p>
                      <a:pPr algn="l" latinLnBrk="0"/>
                      <a:r>
                        <a:rPr lang="en-US" sz="800" b="1">
                          <a:effectLst/>
                          <a:latin typeface="+mj-lt"/>
                        </a:rPr>
                        <a:t>Business Critical</a:t>
                      </a:r>
                      <a:endParaRPr lang="en-US" sz="800">
                        <a:effectLst/>
                        <a:latin typeface="+mj-lt"/>
                      </a:endParaRPr>
                    </a:p>
                  </a:txBody>
                  <a:tcPr marL="73151" marR="73151" marT="73151" marB="73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latinLnBrk="0"/>
                      <a:r>
                        <a:rPr lang="en-US" sz="800" b="1">
                          <a:effectLst/>
                          <a:latin typeface="+mj-lt"/>
                        </a:rPr>
                        <a:t>Before</a:t>
                      </a:r>
                      <a:endParaRPr lang="en-US" sz="800">
                        <a:effectLst/>
                        <a:latin typeface="+mj-lt"/>
                      </a:endParaRPr>
                    </a:p>
                  </a:txBody>
                  <a:tcPr marL="73151" marR="73151" marT="73151" marB="73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latinLnBrk="0"/>
                      <a:r>
                        <a:rPr lang="en-US" sz="800" b="1">
                          <a:effectLst/>
                          <a:latin typeface="+mj-lt"/>
                        </a:rPr>
                        <a:t>Now (New in blue)</a:t>
                      </a:r>
                      <a:endParaRPr lang="en-US" sz="800">
                        <a:effectLst/>
                        <a:latin typeface="+mj-lt"/>
                      </a:endParaRPr>
                    </a:p>
                  </a:txBody>
                  <a:tcPr marL="73151" marR="73151" marT="73151" marB="73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54498907"/>
                  </a:ext>
                </a:extLst>
              </a:tr>
              <a:tr h="2080627">
                <a:tc>
                  <a:txBody>
                    <a:bodyPr/>
                    <a:lstStyle/>
                    <a:p>
                      <a:pPr latinLnBrk="0"/>
                      <a:r>
                        <a:rPr lang="en-US" sz="800">
                          <a:effectLst/>
                          <a:latin typeface="+mj-lt"/>
                        </a:rPr>
                        <a:t>Max instance storage size (reserved)</a:t>
                      </a:r>
                    </a:p>
                  </a:txBody>
                  <a:tcPr marL="73151" marR="73151" marT="73151" marB="73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atinLnBrk="0"/>
                      <a:r>
                        <a:rPr lang="en-US" sz="800" b="1" dirty="0">
                          <a:effectLst/>
                          <a:latin typeface="+mj-lt"/>
                        </a:rPr>
                        <a:t>Premium-series</a:t>
                      </a:r>
                      <a:r>
                        <a:rPr lang="en-US" sz="800" dirty="0">
                          <a:effectLst/>
                          <a:latin typeface="+mj-lt"/>
                        </a:rPr>
                        <a:t>:</a:t>
                      </a:r>
                      <a:br>
                        <a:rPr lang="en-US" sz="800" dirty="0">
                          <a:effectLst/>
                          <a:latin typeface="+mj-lt"/>
                        </a:rPr>
                      </a:br>
                      <a:r>
                        <a:rPr lang="en-US" sz="800" dirty="0">
                          <a:effectLst/>
                          <a:latin typeface="+mj-lt"/>
                        </a:rPr>
                        <a:t>- 1 TB for 4, 8 </a:t>
                      </a:r>
                      <a:r>
                        <a:rPr lang="en-US" sz="800" dirty="0" err="1">
                          <a:effectLst/>
                          <a:latin typeface="+mj-lt"/>
                        </a:rPr>
                        <a:t>vCores</a:t>
                      </a:r>
                      <a:br>
                        <a:rPr lang="en-US" sz="800" dirty="0">
                          <a:effectLst/>
                          <a:latin typeface="+mj-lt"/>
                        </a:rPr>
                      </a:br>
                      <a:r>
                        <a:rPr lang="en-US" sz="800" dirty="0">
                          <a:effectLst/>
                          <a:latin typeface="+mj-lt"/>
                        </a:rPr>
                        <a:t>- 2 TB for 16, 24 </a:t>
                      </a:r>
                      <a:r>
                        <a:rPr lang="en-US" sz="800" dirty="0" err="1">
                          <a:effectLst/>
                          <a:latin typeface="+mj-lt"/>
                        </a:rPr>
                        <a:t>vCores</a:t>
                      </a:r>
                      <a:br>
                        <a:rPr lang="en-US" sz="800" dirty="0">
                          <a:effectLst/>
                          <a:latin typeface="+mj-lt"/>
                        </a:rPr>
                      </a:br>
                      <a:r>
                        <a:rPr lang="en-US" sz="800" dirty="0">
                          <a:effectLst/>
                          <a:latin typeface="+mj-lt"/>
                        </a:rPr>
                        <a:t>- 4 TB for 32 </a:t>
                      </a:r>
                      <a:r>
                        <a:rPr lang="en-US" sz="800" dirty="0" err="1">
                          <a:effectLst/>
                          <a:latin typeface="+mj-lt"/>
                        </a:rPr>
                        <a:t>vCores</a:t>
                      </a:r>
                      <a:br>
                        <a:rPr lang="en-US" sz="800" dirty="0">
                          <a:effectLst/>
                          <a:latin typeface="+mj-lt"/>
                        </a:rPr>
                      </a:br>
                      <a:r>
                        <a:rPr lang="en-US" sz="800" dirty="0">
                          <a:effectLst/>
                          <a:latin typeface="+mj-lt"/>
                        </a:rPr>
                        <a:t>- 5.5 TB for 40, 64, 80 </a:t>
                      </a:r>
                      <a:r>
                        <a:rPr lang="en-US" sz="800" dirty="0" err="1">
                          <a:effectLst/>
                          <a:latin typeface="+mj-lt"/>
                        </a:rPr>
                        <a:t>vCores</a:t>
                      </a:r>
                      <a:endParaRPr lang="en-US" sz="800" dirty="0">
                        <a:effectLst/>
                        <a:latin typeface="+mj-lt"/>
                      </a:endParaRPr>
                    </a:p>
                    <a:p>
                      <a:pPr latinLnBrk="0"/>
                      <a:br>
                        <a:rPr lang="en-US" sz="800" dirty="0">
                          <a:effectLst/>
                          <a:latin typeface="+mj-lt"/>
                        </a:rPr>
                      </a:br>
                      <a:r>
                        <a:rPr lang="en-US" sz="800" b="1" dirty="0">
                          <a:effectLst/>
                          <a:latin typeface="+mj-lt"/>
                        </a:rPr>
                        <a:t>Memory optimized premium-series</a:t>
                      </a:r>
                      <a:r>
                        <a:rPr lang="en-US" sz="800" dirty="0">
                          <a:effectLst/>
                          <a:latin typeface="+mj-lt"/>
                        </a:rPr>
                        <a:t>:</a:t>
                      </a:r>
                      <a:br>
                        <a:rPr lang="en-US" sz="800" dirty="0">
                          <a:effectLst/>
                          <a:latin typeface="+mj-lt"/>
                        </a:rPr>
                      </a:br>
                      <a:r>
                        <a:rPr lang="en-US" sz="800" dirty="0">
                          <a:effectLst/>
                          <a:latin typeface="+mj-lt"/>
                        </a:rPr>
                        <a:t>- 1 TB for 4, 8 </a:t>
                      </a:r>
                      <a:r>
                        <a:rPr lang="en-US" sz="800" dirty="0" err="1">
                          <a:effectLst/>
                          <a:latin typeface="+mj-lt"/>
                        </a:rPr>
                        <a:t>vCores</a:t>
                      </a:r>
                      <a:br>
                        <a:rPr lang="en-US" sz="800" dirty="0">
                          <a:effectLst/>
                          <a:latin typeface="+mj-lt"/>
                        </a:rPr>
                      </a:br>
                      <a:r>
                        <a:rPr lang="en-US" sz="800" dirty="0">
                          <a:effectLst/>
                          <a:latin typeface="+mj-lt"/>
                        </a:rPr>
                        <a:t>- 2 TB for 16, 24 </a:t>
                      </a:r>
                      <a:r>
                        <a:rPr lang="en-US" sz="800" dirty="0" err="1">
                          <a:effectLst/>
                          <a:latin typeface="+mj-lt"/>
                        </a:rPr>
                        <a:t>vCores</a:t>
                      </a:r>
                      <a:br>
                        <a:rPr lang="en-US" sz="800" dirty="0">
                          <a:effectLst/>
                          <a:latin typeface="+mj-lt"/>
                        </a:rPr>
                      </a:br>
                      <a:r>
                        <a:rPr lang="en-US" sz="800" dirty="0">
                          <a:effectLst/>
                          <a:latin typeface="+mj-lt"/>
                        </a:rPr>
                        <a:t>- 4 TB for 32 </a:t>
                      </a:r>
                      <a:r>
                        <a:rPr lang="en-US" sz="800" dirty="0" err="1">
                          <a:effectLst/>
                          <a:latin typeface="+mj-lt"/>
                        </a:rPr>
                        <a:t>vCores</a:t>
                      </a:r>
                      <a:br>
                        <a:rPr lang="en-US" sz="800" dirty="0">
                          <a:effectLst/>
                          <a:latin typeface="+mj-lt"/>
                        </a:rPr>
                      </a:br>
                      <a:r>
                        <a:rPr lang="en-US" sz="800" dirty="0">
                          <a:effectLst/>
                          <a:latin typeface="+mj-lt"/>
                        </a:rPr>
                        <a:t>- 5.5 TB for 40 </a:t>
                      </a:r>
                      <a:r>
                        <a:rPr lang="en-US" sz="800" dirty="0" err="1">
                          <a:effectLst/>
                          <a:latin typeface="+mj-lt"/>
                        </a:rPr>
                        <a:t>vCores</a:t>
                      </a:r>
                      <a:br>
                        <a:rPr lang="en-US" sz="800" dirty="0">
                          <a:effectLst/>
                          <a:latin typeface="+mj-lt"/>
                        </a:rPr>
                      </a:br>
                      <a:r>
                        <a:rPr lang="en-US" sz="800" dirty="0">
                          <a:effectLst/>
                          <a:latin typeface="+mj-lt"/>
                        </a:rPr>
                        <a:t>- 16 TB for 64 </a:t>
                      </a:r>
                      <a:r>
                        <a:rPr lang="en-US" sz="800" dirty="0" err="1">
                          <a:effectLst/>
                          <a:latin typeface="+mj-lt"/>
                        </a:rPr>
                        <a:t>vCores</a:t>
                      </a:r>
                      <a:endParaRPr lang="en-US" sz="800" dirty="0">
                        <a:effectLst/>
                        <a:latin typeface="+mj-lt"/>
                      </a:endParaRPr>
                    </a:p>
                  </a:txBody>
                  <a:tcPr marL="73151" marR="73151" marT="73151" marB="73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atinLnBrk="0"/>
                      <a:r>
                        <a:rPr lang="en-US" sz="800" b="1" dirty="0">
                          <a:effectLst/>
                          <a:latin typeface="+mj-lt"/>
                        </a:rPr>
                        <a:t>Premium-series:</a:t>
                      </a:r>
                      <a:endParaRPr lang="en-US" sz="800" dirty="0">
                        <a:effectLst/>
                        <a:latin typeface="+mj-lt"/>
                      </a:endParaRPr>
                    </a:p>
                    <a:p>
                      <a:pPr latinLnBrk="0"/>
                      <a:r>
                        <a:rPr lang="en-US" sz="800" b="1" dirty="0">
                          <a:effectLst/>
                          <a:latin typeface="+mj-lt"/>
                        </a:rPr>
                        <a:t>- 1 TB for 4, 6 </a:t>
                      </a:r>
                      <a:r>
                        <a:rPr lang="en-US" sz="800" b="1" dirty="0" err="1">
                          <a:effectLst/>
                          <a:latin typeface="+mj-lt"/>
                        </a:rPr>
                        <a:t>vCores</a:t>
                      </a:r>
                      <a:endParaRPr lang="en-US" sz="800" dirty="0">
                        <a:effectLst/>
                        <a:latin typeface="+mj-lt"/>
                      </a:endParaRPr>
                    </a:p>
                    <a:p>
                      <a:pPr latinLnBrk="0"/>
                      <a:r>
                        <a:rPr lang="en-US" sz="800" b="1" dirty="0">
                          <a:solidFill>
                            <a:srgbClr val="00B0F0"/>
                          </a:solidFill>
                          <a:effectLst/>
                          <a:latin typeface="+mj-lt"/>
                        </a:rPr>
                        <a:t>- 2 TB for 8, 10, 12 </a:t>
                      </a:r>
                      <a:r>
                        <a:rPr lang="en-US" sz="800" b="1" dirty="0" err="1">
                          <a:solidFill>
                            <a:srgbClr val="00B0F0"/>
                          </a:solidFill>
                          <a:effectLst/>
                          <a:latin typeface="+mj-lt"/>
                        </a:rPr>
                        <a:t>vCores</a:t>
                      </a:r>
                      <a:endParaRPr lang="en-US" sz="800" dirty="0">
                        <a:solidFill>
                          <a:srgbClr val="00B0F0"/>
                        </a:solidFill>
                        <a:effectLst/>
                        <a:latin typeface="+mj-lt"/>
                      </a:endParaRPr>
                    </a:p>
                    <a:p>
                      <a:pPr latinLnBrk="0"/>
                      <a:r>
                        <a:rPr lang="en-US" sz="800" b="1" dirty="0">
                          <a:solidFill>
                            <a:srgbClr val="00B0F0"/>
                          </a:solidFill>
                          <a:effectLst/>
                          <a:latin typeface="+mj-lt"/>
                        </a:rPr>
                        <a:t>- 4 TB for 16, 20 </a:t>
                      </a:r>
                      <a:r>
                        <a:rPr lang="en-US" sz="800" b="1" dirty="0" err="1">
                          <a:solidFill>
                            <a:srgbClr val="00B0F0"/>
                          </a:solidFill>
                          <a:effectLst/>
                          <a:latin typeface="+mj-lt"/>
                        </a:rPr>
                        <a:t>vCores</a:t>
                      </a:r>
                      <a:endParaRPr lang="en-US" sz="800" dirty="0">
                        <a:solidFill>
                          <a:srgbClr val="00B0F0"/>
                        </a:solidFill>
                        <a:effectLst/>
                        <a:latin typeface="+mj-lt"/>
                      </a:endParaRPr>
                    </a:p>
                    <a:p>
                      <a:pPr latinLnBrk="0"/>
                      <a:r>
                        <a:rPr lang="en-US" sz="800" b="1" dirty="0">
                          <a:solidFill>
                            <a:srgbClr val="00B0F0"/>
                          </a:solidFill>
                          <a:effectLst/>
                          <a:latin typeface="+mj-lt"/>
                        </a:rPr>
                        <a:t>- 5.5 TB for 24, 32, 40, (64, 80, 96, 128 </a:t>
                      </a:r>
                      <a:r>
                        <a:rPr lang="en-US" sz="800" b="1" dirty="0" err="1">
                          <a:solidFill>
                            <a:srgbClr val="00B0F0"/>
                          </a:solidFill>
                          <a:effectLst/>
                          <a:latin typeface="+mj-lt"/>
                        </a:rPr>
                        <a:t>vCores</a:t>
                      </a:r>
                      <a:r>
                        <a:rPr lang="en-US" sz="800" b="1" dirty="0">
                          <a:solidFill>
                            <a:srgbClr val="00B0F0"/>
                          </a:solidFill>
                          <a:effectLst/>
                          <a:latin typeface="+mj-lt"/>
                        </a:rPr>
                        <a:t>)</a:t>
                      </a:r>
                      <a:endParaRPr lang="en-US" sz="800" dirty="0">
                        <a:solidFill>
                          <a:srgbClr val="00B0F0"/>
                        </a:solidFill>
                        <a:effectLst/>
                        <a:latin typeface="+mj-lt"/>
                      </a:endParaRPr>
                    </a:p>
                    <a:p>
                      <a:pPr latinLnBrk="0"/>
                      <a:r>
                        <a:rPr lang="en-US" sz="800" b="1" dirty="0">
                          <a:solidFill>
                            <a:srgbClr val="00B0F0"/>
                          </a:solidFill>
                          <a:effectLst/>
                          <a:latin typeface="+mj-lt"/>
                        </a:rPr>
                        <a:t>- 16 TB for 64, 80, 96 and 128 </a:t>
                      </a:r>
                      <a:r>
                        <a:rPr lang="en-US" sz="800" b="1" dirty="0" err="1">
                          <a:solidFill>
                            <a:srgbClr val="00B0F0"/>
                          </a:solidFill>
                          <a:effectLst/>
                          <a:latin typeface="+mj-lt"/>
                        </a:rPr>
                        <a:t>vCores</a:t>
                      </a:r>
                      <a:r>
                        <a:rPr lang="en-US" sz="800" b="1" dirty="0">
                          <a:solidFill>
                            <a:srgbClr val="00B0F0"/>
                          </a:solidFill>
                          <a:effectLst/>
                          <a:latin typeface="+mj-lt"/>
                        </a:rPr>
                        <a:t> </a:t>
                      </a:r>
                      <a:r>
                        <a:rPr lang="en-US" sz="800" b="1" dirty="0">
                          <a:effectLst/>
                          <a:latin typeface="+mj-lt"/>
                        </a:rPr>
                        <a:t>(in certain regions, see </a:t>
                      </a:r>
                      <a:r>
                        <a:rPr lang="en-US" sz="800" b="1" u="sng" dirty="0">
                          <a:solidFill>
                            <a:srgbClr val="146CAC"/>
                          </a:solidFill>
                          <a:effectLst/>
                          <a:latin typeface="+mj-lt"/>
                          <a:hlinkClick r:id="rId4"/>
                        </a:rPr>
                        <a:t>blog</a:t>
                      </a:r>
                      <a:r>
                        <a:rPr lang="en-US" sz="800" b="1" dirty="0">
                          <a:effectLst/>
                          <a:latin typeface="+mj-lt"/>
                        </a:rPr>
                        <a:t>)</a:t>
                      </a:r>
                      <a:endParaRPr lang="en-US" sz="800" dirty="0">
                        <a:effectLst/>
                        <a:latin typeface="+mj-lt"/>
                      </a:endParaRPr>
                    </a:p>
                    <a:p>
                      <a:pPr latinLnBrk="0"/>
                      <a:r>
                        <a:rPr lang="en-US" sz="800" b="1" dirty="0">
                          <a:effectLst/>
                          <a:latin typeface="+mj-lt"/>
                        </a:rPr>
                        <a:t> </a:t>
                      </a:r>
                      <a:endParaRPr lang="en-US" sz="800" dirty="0">
                        <a:effectLst/>
                        <a:latin typeface="+mj-lt"/>
                      </a:endParaRPr>
                    </a:p>
                    <a:p>
                      <a:pPr latinLnBrk="0"/>
                      <a:r>
                        <a:rPr lang="en-US" sz="800" b="1" dirty="0">
                          <a:effectLst/>
                          <a:latin typeface="+mj-lt"/>
                        </a:rPr>
                        <a:t>Memory optimized premium-series:</a:t>
                      </a:r>
                      <a:endParaRPr lang="en-US" sz="800" dirty="0">
                        <a:effectLst/>
                        <a:latin typeface="+mj-lt"/>
                      </a:endParaRPr>
                    </a:p>
                    <a:p>
                      <a:pPr latinLnBrk="0"/>
                      <a:r>
                        <a:rPr lang="en-US" sz="800" b="1" dirty="0">
                          <a:effectLst/>
                          <a:latin typeface="+mj-lt"/>
                        </a:rPr>
                        <a:t>- 1 TB for 4, 6  </a:t>
                      </a:r>
                      <a:r>
                        <a:rPr lang="en-US" sz="800" b="1" dirty="0" err="1">
                          <a:effectLst/>
                          <a:latin typeface="+mj-lt"/>
                        </a:rPr>
                        <a:t>vCores</a:t>
                      </a:r>
                      <a:endParaRPr lang="en-US" sz="800" dirty="0">
                        <a:effectLst/>
                        <a:latin typeface="+mj-lt"/>
                      </a:endParaRPr>
                    </a:p>
                    <a:p>
                      <a:pPr latinLnBrk="0"/>
                      <a:r>
                        <a:rPr lang="en-US" sz="800" b="1" dirty="0">
                          <a:solidFill>
                            <a:srgbClr val="00B0F0"/>
                          </a:solidFill>
                          <a:effectLst/>
                          <a:latin typeface="+mj-lt"/>
                        </a:rPr>
                        <a:t>- 2 TB for 8, 10, 12 </a:t>
                      </a:r>
                      <a:r>
                        <a:rPr lang="en-US" sz="800" b="1" dirty="0" err="1">
                          <a:solidFill>
                            <a:srgbClr val="00B0F0"/>
                          </a:solidFill>
                          <a:effectLst/>
                          <a:latin typeface="+mj-lt"/>
                        </a:rPr>
                        <a:t>vCores</a:t>
                      </a:r>
                      <a:endParaRPr lang="en-US" sz="800" dirty="0">
                        <a:solidFill>
                          <a:srgbClr val="00B0F0"/>
                        </a:solidFill>
                        <a:effectLst/>
                        <a:latin typeface="+mj-lt"/>
                      </a:endParaRPr>
                    </a:p>
                    <a:p>
                      <a:pPr latinLnBrk="0"/>
                      <a:r>
                        <a:rPr lang="en-US" sz="800" b="1" dirty="0">
                          <a:solidFill>
                            <a:srgbClr val="00B0F0"/>
                          </a:solidFill>
                          <a:effectLst/>
                          <a:latin typeface="+mj-lt"/>
                        </a:rPr>
                        <a:t>- 4 TB for 16, 20 </a:t>
                      </a:r>
                      <a:r>
                        <a:rPr lang="en-US" sz="800" b="1" dirty="0" err="1">
                          <a:solidFill>
                            <a:srgbClr val="00B0F0"/>
                          </a:solidFill>
                          <a:effectLst/>
                          <a:latin typeface="+mj-lt"/>
                        </a:rPr>
                        <a:t>vCores</a:t>
                      </a:r>
                      <a:endParaRPr lang="en-US" sz="800" dirty="0">
                        <a:solidFill>
                          <a:srgbClr val="00B0F0"/>
                        </a:solidFill>
                        <a:effectLst/>
                        <a:latin typeface="+mj-lt"/>
                      </a:endParaRPr>
                    </a:p>
                    <a:p>
                      <a:pPr latinLnBrk="0"/>
                      <a:r>
                        <a:rPr lang="en-US" sz="800" b="1" dirty="0">
                          <a:solidFill>
                            <a:srgbClr val="00B0F0"/>
                          </a:solidFill>
                          <a:effectLst/>
                          <a:latin typeface="+mj-lt"/>
                        </a:rPr>
                        <a:t>- 5.5 TB for 24 </a:t>
                      </a:r>
                      <a:r>
                        <a:rPr lang="en-US" sz="800" b="1" dirty="0" err="1">
                          <a:solidFill>
                            <a:srgbClr val="00B0F0"/>
                          </a:solidFill>
                          <a:effectLst/>
                          <a:latin typeface="+mj-lt"/>
                        </a:rPr>
                        <a:t>vCores</a:t>
                      </a:r>
                      <a:endParaRPr lang="en-US" sz="800" dirty="0">
                        <a:solidFill>
                          <a:srgbClr val="00B0F0"/>
                        </a:solidFill>
                        <a:effectLst/>
                        <a:latin typeface="+mj-lt"/>
                      </a:endParaRPr>
                    </a:p>
                    <a:p>
                      <a:pPr latinLnBrk="0"/>
                      <a:r>
                        <a:rPr lang="en-US" sz="800" b="1" dirty="0">
                          <a:solidFill>
                            <a:srgbClr val="00B0F0"/>
                          </a:solidFill>
                          <a:effectLst/>
                          <a:latin typeface="+mj-lt"/>
                        </a:rPr>
                        <a:t>- 8 TB for 32, 40 </a:t>
                      </a:r>
                      <a:r>
                        <a:rPr lang="en-US" sz="800" b="1" dirty="0" err="1">
                          <a:solidFill>
                            <a:srgbClr val="00B0F0"/>
                          </a:solidFill>
                          <a:effectLst/>
                          <a:latin typeface="+mj-lt"/>
                        </a:rPr>
                        <a:t>vCores</a:t>
                      </a:r>
                      <a:endParaRPr lang="en-US" sz="800" dirty="0">
                        <a:solidFill>
                          <a:srgbClr val="00B0F0"/>
                        </a:solidFill>
                        <a:effectLst/>
                        <a:latin typeface="+mj-lt"/>
                      </a:endParaRPr>
                    </a:p>
                    <a:p>
                      <a:pPr latinLnBrk="0"/>
                      <a:r>
                        <a:rPr lang="en-US" sz="800" b="1" dirty="0">
                          <a:solidFill>
                            <a:srgbClr val="00B0F0"/>
                          </a:solidFill>
                          <a:effectLst/>
                          <a:latin typeface="+mj-lt"/>
                        </a:rPr>
                        <a:t>- 12 TB for 48 and 56 </a:t>
                      </a:r>
                      <a:r>
                        <a:rPr lang="en-US" sz="800" b="1" dirty="0" err="1">
                          <a:solidFill>
                            <a:srgbClr val="00B0F0"/>
                          </a:solidFill>
                          <a:effectLst/>
                          <a:latin typeface="+mj-lt"/>
                        </a:rPr>
                        <a:t>vCores</a:t>
                      </a:r>
                      <a:endParaRPr lang="en-US" sz="800" dirty="0">
                        <a:solidFill>
                          <a:srgbClr val="00B0F0"/>
                        </a:solidFill>
                        <a:effectLst/>
                        <a:latin typeface="+mj-lt"/>
                      </a:endParaRPr>
                    </a:p>
                    <a:p>
                      <a:pPr latinLnBrk="0"/>
                      <a:r>
                        <a:rPr lang="en-US" sz="800" b="1" dirty="0">
                          <a:effectLst/>
                          <a:latin typeface="+mj-lt"/>
                        </a:rPr>
                        <a:t>-</a:t>
                      </a:r>
                      <a:r>
                        <a:rPr lang="en-US" sz="800" dirty="0">
                          <a:effectLst/>
                          <a:latin typeface="+mj-lt"/>
                        </a:rPr>
                        <a:t> 16 TB for 64, 80, 96  and 128 </a:t>
                      </a:r>
                      <a:r>
                        <a:rPr lang="en-US" sz="800" dirty="0" err="1">
                          <a:effectLst/>
                          <a:latin typeface="+mj-lt"/>
                        </a:rPr>
                        <a:t>vCores</a:t>
                      </a:r>
                      <a:endParaRPr lang="en-US" sz="800" dirty="0">
                        <a:effectLst/>
                        <a:latin typeface="+mj-lt"/>
                      </a:endParaRPr>
                    </a:p>
                  </a:txBody>
                  <a:tcPr marL="73151" marR="73151" marT="73151" marB="731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784003"/>
                  </a:ext>
                </a:extLst>
              </a:tr>
            </a:tbl>
          </a:graphicData>
        </a:graphic>
      </p:graphicFrame>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444775"/>
          </a:xfrm>
        </p:spPr>
        <p:txBody>
          <a:bodyPr/>
          <a:lstStyle/>
          <a:p>
            <a:pPr algn="just"/>
            <a:r>
              <a:rPr lang="en-US" sz="1000" dirty="0">
                <a:hlinkClick r:id="rId2"/>
              </a:rPr>
              <a:t>Copilot Pro was released for Office 365</a:t>
            </a:r>
            <a:endParaRPr lang="en-US" sz="1000" dirty="0"/>
          </a:p>
          <a:p>
            <a:pPr algn="just"/>
            <a:r>
              <a:rPr lang="en-US" sz="1000" b="1" dirty="0"/>
              <a:t>Copilot Pro offers a premium </a:t>
            </a:r>
            <a:r>
              <a:rPr lang="en-US" sz="1000" dirty="0"/>
              <a:t>subscription at </a:t>
            </a:r>
            <a:r>
              <a:rPr lang="en-US" sz="1000" b="1" dirty="0"/>
              <a:t>$20 per month</a:t>
            </a:r>
            <a:r>
              <a:rPr lang="en-US" sz="1000" dirty="0"/>
              <a:t>. This service includes AI-enhanced functionalities within Office applications such as Word, Excel, and PowerPoint. Additionally, subscribers gain priority access to the newest OpenAI models and the capability to create their personalized Copilot GPT. Similar to what </a:t>
            </a:r>
            <a:r>
              <a:rPr lang="en-US" sz="1000" b="1" dirty="0"/>
              <a:t>ChatGPT has with ChatGPT Plus</a:t>
            </a:r>
            <a:r>
              <a:rPr lang="en-US" sz="1000" dirty="0"/>
              <a:t>.</a:t>
            </a:r>
          </a:p>
          <a:p>
            <a:pPr algn="just"/>
            <a:r>
              <a:rPr lang="en-US" sz="1000" dirty="0"/>
              <a:t>Also MS removed 300 seats limitations</a:t>
            </a:r>
          </a:p>
        </p:txBody>
      </p:sp>
      <p:pic>
        <p:nvPicPr>
          <p:cNvPr id="1026" name="Picture 2">
            <a:extLst>
              <a:ext uri="{FF2B5EF4-FFF2-40B4-BE49-F238E27FC236}">
                <a16:creationId xmlns:a16="http://schemas.microsoft.com/office/drawing/2014/main" id="{9A4A2BCF-B236-6D7D-0FC9-26D20F001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83" y="2392073"/>
            <a:ext cx="3594546" cy="223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GitHub-hosted runners: Double the power for open source</a:t>
            </a:r>
            <a:endParaRPr lang="en-US" sz="1000" dirty="0">
              <a:latin typeface="+mj-lt"/>
            </a:endParaRPr>
          </a:p>
          <a:p>
            <a:pPr algn="just"/>
            <a:r>
              <a:rPr lang="en-US" sz="1000" dirty="0">
                <a:latin typeface="+mj-lt"/>
              </a:rPr>
              <a:t>From now on, </a:t>
            </a:r>
            <a:r>
              <a:rPr lang="en-US" sz="1000" b="1" dirty="0">
                <a:latin typeface="+mj-lt"/>
              </a:rPr>
              <a:t>any Linux or Windows workflow </a:t>
            </a:r>
            <a:r>
              <a:rPr lang="en-US" sz="1000" dirty="0">
                <a:latin typeface="+mj-lt"/>
              </a:rPr>
              <a:t>triggered from a public repository, using GitHub’s default labels, will run on our faster, more powerful </a:t>
            </a:r>
            <a:r>
              <a:rPr lang="en-US" sz="1000" b="0" i="0" dirty="0">
                <a:solidFill>
                  <a:srgbClr val="1F2328"/>
                </a:solidFill>
                <a:effectLst/>
                <a:latin typeface="+mj-lt"/>
              </a:rPr>
              <a:t> </a:t>
            </a:r>
            <a:r>
              <a:rPr lang="en-US" sz="1000" b="1" i="0" dirty="0">
                <a:solidFill>
                  <a:srgbClr val="1F2328"/>
                </a:solidFill>
                <a:effectLst/>
                <a:latin typeface="+mj-lt"/>
              </a:rPr>
              <a:t>4-vCPUs, 16 GiB of memory, and 150GiB storage</a:t>
            </a:r>
            <a:r>
              <a:rPr lang="en-US" sz="1000" b="0" i="0" dirty="0">
                <a:solidFill>
                  <a:srgbClr val="1F2328"/>
                </a:solidFill>
                <a:effectLst/>
                <a:latin typeface="+mj-lt"/>
              </a:rPr>
              <a:t>.</a:t>
            </a:r>
            <a:endParaRPr lang="en-US" sz="1000" dirty="0">
              <a:latin typeface="+mj-lt"/>
            </a:endParaRPr>
          </a:p>
          <a:p>
            <a:pPr algn="just"/>
            <a:r>
              <a:rPr lang="en-US" sz="1000" dirty="0">
                <a:latin typeface="+mj-lt"/>
              </a:rPr>
              <a:t>These new machines provide </a:t>
            </a:r>
            <a:r>
              <a:rPr lang="en-US" sz="1000" b="1" dirty="0">
                <a:latin typeface="+mj-lt"/>
              </a:rPr>
              <a:t>up to a 25% increase </a:t>
            </a:r>
            <a:r>
              <a:rPr lang="en-US" sz="1000" dirty="0">
                <a:latin typeface="+mj-lt"/>
              </a:rPr>
              <a:t>in performance for most CI/CD workloads without any configuration change required.</a:t>
            </a:r>
          </a:p>
          <a:p>
            <a:pPr algn="just"/>
            <a:r>
              <a:rPr lang="en-US" sz="1000" dirty="0">
                <a:latin typeface="+mj-lt"/>
                <a:hlinkClick r:id="rId3"/>
              </a:rPr>
              <a:t>Rotating credentials for GitHub.com and new GHES patches</a:t>
            </a:r>
            <a:endParaRPr lang="en-US" sz="1000" dirty="0">
              <a:latin typeface="+mj-lt"/>
            </a:endParaRPr>
          </a:p>
          <a:p>
            <a:pPr algn="just"/>
            <a:r>
              <a:rPr lang="en-US" sz="1000" dirty="0">
                <a:latin typeface="+mj-lt"/>
              </a:rPr>
              <a:t>On </a:t>
            </a:r>
            <a:r>
              <a:rPr lang="en-US" sz="1000" b="1" dirty="0">
                <a:latin typeface="+mj-lt"/>
              </a:rPr>
              <a:t>December 26, 2023, GitHub received </a:t>
            </a:r>
            <a:r>
              <a:rPr lang="en-US" sz="1000" dirty="0">
                <a:latin typeface="+mj-lt"/>
              </a:rPr>
              <a:t>a report through Bug Bounty Program demonstrating a vulnerability which, if exploited, allowed access to credentials within a production container. It was fixed on GitHub.com the same day and rotation all potentially exposed credentials started</a:t>
            </a:r>
          </a:p>
          <a:p>
            <a:pPr algn="just"/>
            <a:r>
              <a:rPr lang="en-US" sz="1000" dirty="0">
                <a:latin typeface="+mj-lt"/>
              </a:rPr>
              <a:t>This vulnerability is also present on </a:t>
            </a:r>
            <a:r>
              <a:rPr lang="en-US" sz="1000" b="1" dirty="0">
                <a:latin typeface="+mj-lt"/>
              </a:rPr>
              <a:t>GitHub Enterprise Server (GHES). </a:t>
            </a:r>
            <a:r>
              <a:rPr lang="en-US" sz="1000" dirty="0">
                <a:latin typeface="+mj-lt"/>
              </a:rPr>
              <a:t>However, exploitation requires an authenticated user with an organization owner role to be logged into an account on the GHES instance, which is a significant set of mitigating circumstances to potential exploitation. A patch is available from </a:t>
            </a:r>
            <a:r>
              <a:rPr lang="en-US" sz="1000" b="1" dirty="0">
                <a:latin typeface="+mj-lt"/>
              </a:rPr>
              <a:t>January 16, 2024—for GHES versions 3.8.13, 3.9.8, 3.10.5, and 3.11.3.</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4"/>
              </a:rPr>
              <a:t>Final notice of alternate credentials deprecation</a:t>
            </a:r>
            <a:endParaRPr lang="en-US" sz="1000" dirty="0"/>
          </a:p>
          <a:p>
            <a:pPr algn="just"/>
            <a:r>
              <a:rPr lang="en-US" sz="1000" dirty="0"/>
              <a:t>MS announced before that the </a:t>
            </a:r>
            <a:r>
              <a:rPr lang="en-US" sz="1000" b="1" dirty="0"/>
              <a:t>alternate credentials feature </a:t>
            </a:r>
            <a:r>
              <a:rPr lang="en-US" sz="1000" dirty="0"/>
              <a:t>will be formally deprecated in </a:t>
            </a:r>
            <a:r>
              <a:rPr lang="en-US" sz="1000" b="1" dirty="0"/>
              <a:t>March 2020</a:t>
            </a:r>
            <a:r>
              <a:rPr lang="en-US" sz="1000" dirty="0"/>
              <a:t>. Since then, a small number of users were grandfathered in with continued usage of existing alternate credentials, which have remained active until today.</a:t>
            </a:r>
          </a:p>
          <a:p>
            <a:pPr algn="just"/>
            <a:r>
              <a:rPr lang="en-US" sz="1000" dirty="0"/>
              <a:t>Then it was second attempt in the </a:t>
            </a:r>
            <a:r>
              <a:rPr lang="en-US" sz="1000" b="1" dirty="0"/>
              <a:t>middle of 2023 and also </a:t>
            </a:r>
            <a:r>
              <a:rPr lang="en-US" sz="1000" dirty="0"/>
              <a:t>not successful.</a:t>
            </a:r>
          </a:p>
          <a:p>
            <a:pPr algn="just"/>
            <a:r>
              <a:rPr lang="en-US" sz="1000" dirty="0"/>
              <a:t>Now MS announced that it will be fully deprecated in end of the </a:t>
            </a:r>
            <a:r>
              <a:rPr lang="en-US" sz="1000" b="1" dirty="0"/>
              <a:t>January 2024.</a:t>
            </a:r>
          </a:p>
          <a:p>
            <a:pPr algn="just"/>
            <a:r>
              <a:rPr lang="en-US" sz="1000" dirty="0"/>
              <a:t>The simplest of these alternative authentication methods would be replacing alternate credential with a new personal access token. </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503048" y="855079"/>
            <a:ext cx="4365038" cy="4084066"/>
          </a:xfrm>
        </p:spPr>
        <p:txBody>
          <a:bodyPr/>
          <a:lstStyle/>
          <a:p>
            <a:pPr algn="l"/>
            <a:r>
              <a:rPr lang="en-US" sz="1000" b="0" i="0" dirty="0">
                <a:solidFill>
                  <a:srgbClr val="333333"/>
                </a:solidFill>
                <a:effectLst/>
                <a:latin typeface="+mj-lt"/>
              </a:rPr>
              <a:t>This is an end-to-end workshop has the following objectives:</a:t>
            </a:r>
          </a:p>
          <a:p>
            <a:pPr marL="171450" indent="-171450" algn="l">
              <a:buFont typeface="Arial" panose="020B0604020202020204" pitchFamily="34" charset="0"/>
              <a:buChar char="•"/>
            </a:pPr>
            <a:r>
              <a:rPr lang="en-US" sz="1000" b="0" i="0" dirty="0">
                <a:solidFill>
                  <a:srgbClr val="333333"/>
                </a:solidFill>
                <a:effectLst/>
                <a:latin typeface="+mj-lt"/>
              </a:rPr>
              <a:t>Provide an </a:t>
            </a:r>
            <a:r>
              <a:rPr lang="en-US" sz="1000" b="1" i="0" dirty="0">
                <a:solidFill>
                  <a:srgbClr val="333333"/>
                </a:solidFill>
                <a:effectLst/>
                <a:latin typeface="+mj-lt"/>
              </a:rPr>
              <a:t>overview of </a:t>
            </a:r>
            <a:r>
              <a:rPr lang="en-US" sz="1000" b="1" i="0" dirty="0" err="1">
                <a:solidFill>
                  <a:srgbClr val="333333"/>
                </a:solidFill>
                <a:effectLst/>
                <a:latin typeface="+mj-lt"/>
              </a:rPr>
              <a:t>gMSA</a:t>
            </a:r>
            <a:r>
              <a:rPr lang="en-US" sz="1000" b="1" i="0" dirty="0">
                <a:solidFill>
                  <a:srgbClr val="333333"/>
                </a:solidFill>
                <a:effectLst/>
                <a:latin typeface="+mj-lt"/>
              </a:rPr>
              <a:t> on AKS</a:t>
            </a:r>
            <a:r>
              <a:rPr lang="en-US" sz="1000" b="0" i="0" dirty="0">
                <a:solidFill>
                  <a:srgbClr val="333333"/>
                </a:solidFill>
                <a:effectLst/>
                <a:latin typeface="+mj-lt"/>
              </a:rPr>
              <a:t>, necessary components, and how to set up an environment for a Windows app that requires Active Directory authentication.</a:t>
            </a:r>
          </a:p>
          <a:p>
            <a:pPr marL="171450" indent="-171450" algn="l">
              <a:buFont typeface="Arial" panose="020B0604020202020204" pitchFamily="34" charset="0"/>
              <a:buChar char="•"/>
            </a:pPr>
            <a:r>
              <a:rPr lang="en-US" sz="1000" b="0" i="0" dirty="0">
                <a:solidFill>
                  <a:srgbClr val="333333"/>
                </a:solidFill>
                <a:effectLst/>
                <a:latin typeface="+mj-lt"/>
              </a:rPr>
              <a:t>Understand how the</a:t>
            </a:r>
            <a:r>
              <a:rPr lang="en-US" sz="1000" b="1" i="0" dirty="0">
                <a:solidFill>
                  <a:srgbClr val="333333"/>
                </a:solidFill>
                <a:effectLst/>
                <a:latin typeface="+mj-lt"/>
              </a:rPr>
              <a:t> </a:t>
            </a:r>
            <a:r>
              <a:rPr lang="en-US" sz="1000" b="1" i="0" u="sng" dirty="0" err="1">
                <a:solidFill>
                  <a:srgbClr val="146CAC"/>
                </a:solidFill>
                <a:effectLst/>
                <a:latin typeface="+mj-lt"/>
                <a:hlinkClick r:id="rId2"/>
              </a:rPr>
              <a:t>AksGMSA</a:t>
            </a:r>
            <a:r>
              <a:rPr lang="en-US" sz="1000" b="1" i="0" u="sng" dirty="0">
                <a:solidFill>
                  <a:srgbClr val="146CAC"/>
                </a:solidFill>
                <a:effectLst/>
                <a:latin typeface="+mj-lt"/>
                <a:hlinkClick r:id="rId2"/>
              </a:rPr>
              <a:t> PowerShell module</a:t>
            </a:r>
            <a:r>
              <a:rPr lang="en-US" sz="1000" b="1" i="0" dirty="0">
                <a:solidFill>
                  <a:srgbClr val="333333"/>
                </a:solidFill>
                <a:effectLst/>
                <a:latin typeface="+mj-lt"/>
              </a:rPr>
              <a:t> </a:t>
            </a:r>
            <a:r>
              <a:rPr lang="en-US" sz="1000" b="0" i="0" dirty="0">
                <a:solidFill>
                  <a:srgbClr val="333333"/>
                </a:solidFill>
                <a:effectLst/>
                <a:latin typeface="+mj-lt"/>
              </a:rPr>
              <a:t>helps in the process of configuring </a:t>
            </a:r>
            <a:r>
              <a:rPr lang="en-US" sz="1000" b="0" i="0" dirty="0" err="1">
                <a:solidFill>
                  <a:srgbClr val="333333"/>
                </a:solidFill>
                <a:effectLst/>
                <a:latin typeface="+mj-lt"/>
              </a:rPr>
              <a:t>gMSA</a:t>
            </a:r>
            <a:r>
              <a:rPr lang="en-US" sz="1000" b="0" i="0" dirty="0">
                <a:solidFill>
                  <a:srgbClr val="333333"/>
                </a:solidFill>
                <a:effectLst/>
                <a:latin typeface="+mj-lt"/>
              </a:rPr>
              <a:t> on AKS.</a:t>
            </a:r>
          </a:p>
          <a:p>
            <a:pPr marL="171450" indent="-171450" algn="l">
              <a:buFont typeface="Arial" panose="020B0604020202020204" pitchFamily="34" charset="0"/>
              <a:buChar char="•"/>
            </a:pPr>
            <a:r>
              <a:rPr lang="en-US" sz="1000" b="0" i="0" dirty="0">
                <a:solidFill>
                  <a:srgbClr val="333333"/>
                </a:solidFill>
                <a:effectLst/>
                <a:latin typeface="+mj-lt"/>
              </a:rPr>
              <a:t>Understand the flow of </a:t>
            </a:r>
            <a:r>
              <a:rPr lang="en-US" sz="1000" b="1" i="0" dirty="0">
                <a:solidFill>
                  <a:srgbClr val="333333"/>
                </a:solidFill>
                <a:effectLst/>
                <a:latin typeface="+mj-lt"/>
              </a:rPr>
              <a:t>configuring </a:t>
            </a:r>
            <a:r>
              <a:rPr lang="en-US" sz="1000" b="1" i="0" dirty="0" err="1">
                <a:solidFill>
                  <a:srgbClr val="333333"/>
                </a:solidFill>
                <a:effectLst/>
                <a:latin typeface="+mj-lt"/>
              </a:rPr>
              <a:t>gMSA</a:t>
            </a:r>
            <a:r>
              <a:rPr lang="en-US" sz="1000" b="1" i="0" dirty="0">
                <a:solidFill>
                  <a:srgbClr val="333333"/>
                </a:solidFill>
                <a:effectLst/>
                <a:latin typeface="+mj-lt"/>
              </a:rPr>
              <a:t> on AKS </a:t>
            </a:r>
            <a:r>
              <a:rPr lang="en-US" sz="1000" b="0" i="0" dirty="0">
                <a:solidFill>
                  <a:srgbClr val="333333"/>
                </a:solidFill>
                <a:effectLst/>
                <a:latin typeface="+mj-lt"/>
              </a:rPr>
              <a:t>and how the multiple resources interact with each other.</a:t>
            </a:r>
          </a:p>
          <a:p>
            <a:pPr algn="l"/>
            <a:r>
              <a:rPr lang="en-US" sz="1000" b="0" i="0" dirty="0">
                <a:solidFill>
                  <a:srgbClr val="333333"/>
                </a:solidFill>
                <a:effectLst/>
                <a:latin typeface="+mj-lt"/>
              </a:rPr>
              <a:t>The workshop is divided into seven exercises:</a:t>
            </a:r>
          </a:p>
          <a:p>
            <a:pPr marL="171450" indent="-171450" algn="l">
              <a:buFont typeface="Arial" panose="020B0604020202020204" pitchFamily="34" charset="0"/>
              <a:buChar char="•"/>
            </a:pPr>
            <a:r>
              <a:rPr lang="en-US" sz="1000" i="0" dirty="0">
                <a:solidFill>
                  <a:srgbClr val="333333"/>
                </a:solidFill>
                <a:effectLst/>
                <a:latin typeface="+mj-lt"/>
              </a:rPr>
              <a:t>Exercise 01 - Spinning up Azure environment</a:t>
            </a:r>
          </a:p>
          <a:p>
            <a:pPr marL="171450" indent="-171450" algn="l">
              <a:buFont typeface="Arial" panose="020B0604020202020204" pitchFamily="34" charset="0"/>
              <a:buChar char="•"/>
            </a:pPr>
            <a:r>
              <a:rPr lang="en-US" sz="1000" i="0" dirty="0">
                <a:solidFill>
                  <a:srgbClr val="333333"/>
                </a:solidFill>
                <a:effectLst/>
                <a:latin typeface="+mj-lt"/>
              </a:rPr>
              <a:t>Exercise 2 - Configure Active Directory</a:t>
            </a:r>
          </a:p>
          <a:p>
            <a:pPr marL="171450" indent="-171450" algn="l">
              <a:buFont typeface="Arial" panose="020B0604020202020204" pitchFamily="34" charset="0"/>
              <a:buChar char="•"/>
            </a:pPr>
            <a:r>
              <a:rPr lang="en-US" sz="1000" i="0" dirty="0">
                <a:solidFill>
                  <a:srgbClr val="333333"/>
                </a:solidFill>
                <a:effectLst/>
                <a:latin typeface="+mj-lt"/>
              </a:rPr>
              <a:t>Exercise 3 - Enable Azure Bastion to RDP into DC01 VM and take note of additional resources</a:t>
            </a:r>
          </a:p>
          <a:p>
            <a:pPr marL="171450" indent="-171450" algn="l">
              <a:buFont typeface="Arial" panose="020B0604020202020204" pitchFamily="34" charset="0"/>
              <a:buChar char="•"/>
            </a:pPr>
            <a:r>
              <a:rPr lang="en-US" sz="1000" i="0" dirty="0">
                <a:solidFill>
                  <a:srgbClr val="333333"/>
                </a:solidFill>
                <a:effectLst/>
                <a:latin typeface="+mj-lt"/>
              </a:rPr>
              <a:t>Exercise 4 - Configure the </a:t>
            </a:r>
            <a:r>
              <a:rPr lang="en-US" sz="1000" i="0" dirty="0" err="1">
                <a:solidFill>
                  <a:srgbClr val="333333"/>
                </a:solidFill>
                <a:effectLst/>
                <a:latin typeface="+mj-lt"/>
              </a:rPr>
              <a:t>AksGMSA</a:t>
            </a:r>
            <a:r>
              <a:rPr lang="en-US" sz="1000" i="0" dirty="0">
                <a:solidFill>
                  <a:srgbClr val="333333"/>
                </a:solidFill>
                <a:effectLst/>
                <a:latin typeface="+mj-lt"/>
              </a:rPr>
              <a:t> PowerShell module on the DC01 VM</a:t>
            </a:r>
          </a:p>
          <a:p>
            <a:pPr marL="171450" indent="-171450" algn="l">
              <a:buFont typeface="Arial" panose="020B0604020202020204" pitchFamily="34" charset="0"/>
              <a:buChar char="•"/>
            </a:pPr>
            <a:r>
              <a:rPr lang="en-US" sz="1000" i="0" dirty="0">
                <a:solidFill>
                  <a:srgbClr val="333333"/>
                </a:solidFill>
                <a:effectLst/>
                <a:latin typeface="+mj-lt"/>
              </a:rPr>
              <a:t>Exercise 5 - Deploy </a:t>
            </a:r>
            <a:r>
              <a:rPr lang="en-US" sz="1000" i="0" dirty="0" err="1">
                <a:solidFill>
                  <a:srgbClr val="333333"/>
                </a:solidFill>
                <a:effectLst/>
                <a:latin typeface="+mj-lt"/>
              </a:rPr>
              <a:t>gMSA</a:t>
            </a:r>
            <a:r>
              <a:rPr lang="en-US" sz="1000" i="0" dirty="0">
                <a:solidFill>
                  <a:srgbClr val="333333"/>
                </a:solidFill>
                <a:effectLst/>
                <a:latin typeface="+mj-lt"/>
              </a:rPr>
              <a:t> on AKS and configure AD and Azure resources</a:t>
            </a:r>
          </a:p>
          <a:p>
            <a:pPr marL="171450" indent="-171450" algn="l">
              <a:buFont typeface="Arial" panose="020B0604020202020204" pitchFamily="34" charset="0"/>
              <a:buChar char="•"/>
            </a:pPr>
            <a:r>
              <a:rPr lang="en-US" sz="1000" i="0" dirty="0">
                <a:solidFill>
                  <a:srgbClr val="333333"/>
                </a:solidFill>
                <a:effectLst/>
                <a:latin typeface="+mj-lt"/>
              </a:rPr>
              <a:t>Exercise 6 - Validate the deployment of </a:t>
            </a:r>
            <a:r>
              <a:rPr lang="en-US" sz="1000" i="0" dirty="0" err="1">
                <a:solidFill>
                  <a:srgbClr val="333333"/>
                </a:solidFill>
                <a:effectLst/>
                <a:latin typeface="+mj-lt"/>
              </a:rPr>
              <a:t>gMSA</a:t>
            </a:r>
            <a:r>
              <a:rPr lang="en-US" sz="1000" i="0" dirty="0">
                <a:solidFill>
                  <a:srgbClr val="333333"/>
                </a:solidFill>
                <a:effectLst/>
                <a:latin typeface="+mj-lt"/>
              </a:rPr>
              <a:t> on AKS</a:t>
            </a:r>
          </a:p>
          <a:p>
            <a:pPr marL="171450" indent="-171450" algn="l">
              <a:buFont typeface="Arial" panose="020B0604020202020204" pitchFamily="34" charset="0"/>
              <a:buChar char="•"/>
            </a:pPr>
            <a:r>
              <a:rPr lang="en-US" sz="1000" i="0" dirty="0">
                <a:solidFill>
                  <a:srgbClr val="333333"/>
                </a:solidFill>
                <a:effectLst/>
                <a:latin typeface="+mj-lt"/>
              </a:rPr>
              <a:t>Exercise 7 - Deploy IIS with Windows authentication enabled</a:t>
            </a: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Announcing the availability of the new </a:t>
            </a:r>
            <a:r>
              <a:rPr lang="en-US" sz="1000" dirty="0" err="1">
                <a:hlinkClick r:id="rId3"/>
              </a:rPr>
              <a:t>gMSA</a:t>
            </a:r>
            <a:r>
              <a:rPr lang="en-US" sz="1000" dirty="0">
                <a:hlinkClick r:id="rId3"/>
              </a:rPr>
              <a:t> on AKS workshop</a:t>
            </a:r>
            <a:endParaRPr lang="en-US" sz="1000" dirty="0"/>
          </a:p>
          <a:p>
            <a:pPr algn="just"/>
            <a:r>
              <a:rPr lang="en-US" sz="1000" b="1" dirty="0" err="1"/>
              <a:t>gMSA</a:t>
            </a:r>
            <a:r>
              <a:rPr lang="en-US" sz="1000" b="1" dirty="0"/>
              <a:t> is incredibly popular </a:t>
            </a:r>
            <a:r>
              <a:rPr lang="en-US" sz="1000" dirty="0"/>
              <a:t>(of course, anyone trying to containerize a Windows app that relies on </a:t>
            </a:r>
            <a:r>
              <a:rPr lang="en-US" sz="1000" b="1" dirty="0"/>
              <a:t>AD for authentication </a:t>
            </a:r>
            <a:r>
              <a:rPr lang="en-US" sz="1000" dirty="0"/>
              <a:t>will use it), but also because it is somewhat complex to configure it. Setting up </a:t>
            </a:r>
            <a:r>
              <a:rPr lang="en-US" sz="1000" dirty="0" err="1"/>
              <a:t>gMSA</a:t>
            </a:r>
            <a:r>
              <a:rPr lang="en-US" sz="1000" dirty="0"/>
              <a:t> means have to configure Kubernetes cluster, the networking between the cluster and Domain Controller(s), the secret store (such as Azure Key Vault), the Domain Controller itself, and so on…</a:t>
            </a:r>
          </a:p>
          <a:p>
            <a:pPr algn="just"/>
            <a:r>
              <a:rPr lang="en-US" sz="1000" dirty="0"/>
              <a:t>Because so many resources need to be configured, many customers have a hard time to see how </a:t>
            </a:r>
            <a:r>
              <a:rPr lang="en-US" sz="1000" b="1" dirty="0" err="1"/>
              <a:t>gMSA</a:t>
            </a:r>
            <a:r>
              <a:rPr lang="en-US" sz="1000" b="1" dirty="0"/>
              <a:t> actually works </a:t>
            </a:r>
            <a:r>
              <a:rPr lang="en-US" sz="1000" dirty="0"/>
              <a:t>before doing it in production. MS announced that now it is possible to try </a:t>
            </a:r>
            <a:r>
              <a:rPr lang="en-US" sz="1000" b="1" dirty="0" err="1"/>
              <a:t>gMSA</a:t>
            </a:r>
            <a:r>
              <a:rPr lang="en-US" sz="1000" b="1" dirty="0"/>
              <a:t> on AKS </a:t>
            </a:r>
            <a:r>
              <a:rPr lang="en-US" sz="1000" dirty="0"/>
              <a:t>with a guided workshop. This workshop still requires a subscription to use, but all the other configurations can be implemented by following the workshop’s instructions. We plan to upgrade this into a self-contained workshop in the future.</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latin typeface="+mj-lt"/>
              </a:rPr>
              <a:t>Virtual Network encryption is supported on general-purpose and memory optimized VM instance sizes including:</a:t>
            </a: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r>
              <a:rPr lang="en-US" sz="1000" b="1" dirty="0">
                <a:latin typeface="+mj-lt"/>
              </a:rPr>
              <a:t>Accelerated Networking must be enabled </a:t>
            </a:r>
            <a:r>
              <a:rPr lang="en-US" sz="1000" dirty="0">
                <a:latin typeface="+mj-lt"/>
              </a:rPr>
              <a:t>on the network interface of the virtual machine.</a:t>
            </a:r>
          </a:p>
          <a:p>
            <a:pPr marL="171450" indent="-171450">
              <a:buFont typeface="Arial" panose="020B0604020202020204" pitchFamily="34" charset="0"/>
              <a:buChar char="•"/>
            </a:pPr>
            <a:r>
              <a:rPr lang="en-US" sz="1000" b="0" i="0" dirty="0">
                <a:solidFill>
                  <a:srgbClr val="161616"/>
                </a:solidFill>
                <a:effectLst/>
                <a:latin typeface="+mj-lt"/>
              </a:rPr>
              <a:t>Encryption </a:t>
            </a:r>
            <a:r>
              <a:rPr lang="en-US" sz="1000" b="1" i="0" dirty="0">
                <a:solidFill>
                  <a:srgbClr val="161616"/>
                </a:solidFill>
                <a:effectLst/>
                <a:latin typeface="+mj-lt"/>
              </a:rPr>
              <a:t>is only applied to traffic between virtual machines in a virtual network</a:t>
            </a:r>
            <a:r>
              <a:rPr lang="en-US" sz="1000" b="0" i="0" dirty="0">
                <a:solidFill>
                  <a:srgbClr val="161616"/>
                </a:solidFill>
                <a:effectLst/>
                <a:latin typeface="+mj-lt"/>
              </a:rPr>
              <a:t>.</a:t>
            </a:r>
          </a:p>
          <a:p>
            <a:pPr marL="171450" indent="-171450">
              <a:buFont typeface="Arial" panose="020B0604020202020204" pitchFamily="34" charset="0"/>
              <a:buChar char="•"/>
            </a:pPr>
            <a:r>
              <a:rPr lang="en-US" sz="1000" b="1" i="0" dirty="0">
                <a:solidFill>
                  <a:srgbClr val="161616"/>
                </a:solidFill>
                <a:effectLst/>
                <a:latin typeface="+mj-lt"/>
              </a:rPr>
              <a:t>The start/stop of existing </a:t>
            </a:r>
            <a:r>
              <a:rPr lang="en-US" sz="1000" b="0" i="0" dirty="0">
                <a:solidFill>
                  <a:srgbClr val="161616"/>
                </a:solidFill>
                <a:effectLst/>
                <a:latin typeface="+mj-lt"/>
              </a:rPr>
              <a:t>virtual machines is required after enabling encryption in a virtual network.</a:t>
            </a:r>
          </a:p>
          <a:p>
            <a:pPr marL="171450" indent="-171450">
              <a:buFont typeface="Arial" panose="020B0604020202020204" pitchFamily="34" charset="0"/>
              <a:buChar char="•"/>
            </a:pPr>
            <a:endParaRPr lang="en-US" sz="1000" dirty="0">
              <a:latin typeface="+mj-lt"/>
            </a:endParaRPr>
          </a:p>
          <a:p>
            <a:endParaRPr lang="en-US" sz="1000" dirty="0">
              <a:latin typeface="+mj-lt"/>
            </a:endParaRPr>
          </a:p>
          <a:p>
            <a:endParaRPr lang="en-US" sz="1000" dirty="0">
              <a:latin typeface="+mj-lt"/>
            </a:endParaRPr>
          </a:p>
          <a:p>
            <a:endParaRPr lang="en-US" sz="1000" dirty="0">
              <a:latin typeface="+mj-lt"/>
            </a:endParaRPr>
          </a:p>
          <a:p>
            <a:endParaRPr lang="en-US" sz="1000" dirty="0">
              <a:latin typeface="+mj-lt"/>
            </a:endParaRPr>
          </a:p>
          <a:p>
            <a:endParaRPr lang="en-US" sz="1000" dirty="0">
              <a:latin typeface="+mj-lt"/>
            </a:endParaRPr>
          </a:p>
          <a:p>
            <a:endParaRPr lang="en-US" sz="1000" dirty="0">
              <a:latin typeface="+mj-lt"/>
            </a:endParaRPr>
          </a:p>
          <a:p>
            <a:endParaRPr lang="en-US" sz="1000" dirty="0">
              <a:latin typeface="+mj-lt"/>
            </a:endParaRPr>
          </a:p>
          <a:p>
            <a:endParaRPr lang="en-US" sz="1000" dirty="0">
              <a:latin typeface="+mj-lt"/>
            </a:endParaRPr>
          </a:p>
          <a:p>
            <a:endParaRPr lang="en-US" sz="1000" dirty="0">
              <a:latin typeface="+mj-lt"/>
            </a:endParaRP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Azure Virtual Network </a:t>
            </a:r>
            <a:r>
              <a:rPr lang="ru-RU" sz="1000" dirty="0"/>
              <a:t>Encryption</a:t>
            </a:r>
            <a:endParaRPr lang="en-US" sz="1000" dirty="0"/>
          </a:p>
          <a:p>
            <a:pPr algn="just"/>
            <a:r>
              <a:rPr lang="en-US" sz="1000" b="1" dirty="0"/>
              <a:t>Virtual Network encryption</a:t>
            </a:r>
            <a:r>
              <a:rPr lang="en-US" sz="1000" dirty="0"/>
              <a:t> allows to enable encryption of traffic between Virtual Machines and Virtual Machines Scale Sets within the same virtual network and between regionally and globally peered virtual networks. This new feature enhances the existing encryption in transit capabilities in Azure.</a:t>
            </a:r>
          </a:p>
          <a:p>
            <a:pPr algn="just"/>
            <a:r>
              <a:rPr lang="en-US" sz="1000" dirty="0"/>
              <a:t>Azure Virtual Network encryption is available in the following regions</a:t>
            </a:r>
            <a:r>
              <a:rPr lang="en-US" sz="1000" b="1" dirty="0"/>
              <a:t>: UK South, Swiss North</a:t>
            </a:r>
            <a:r>
              <a:rPr lang="ru-RU" sz="1000" b="1" dirty="0"/>
              <a:t>,</a:t>
            </a:r>
            <a:r>
              <a:rPr lang="en-US" sz="1000" b="1" dirty="0"/>
              <a:t> and West Central US.</a:t>
            </a:r>
          </a:p>
          <a:p>
            <a:pPr algn="just"/>
            <a:r>
              <a:rPr lang="en-US" sz="1000" b="0" i="0" dirty="0">
                <a:solidFill>
                  <a:srgbClr val="161616"/>
                </a:solidFill>
                <a:effectLst/>
              </a:rPr>
              <a:t>Azure Virtual Network encryption has the following limitations:</a:t>
            </a:r>
          </a:p>
          <a:p>
            <a:pPr marL="171450" indent="-171450" algn="just">
              <a:buFont typeface="Arial" panose="020B0604020202020204" pitchFamily="34" charset="0"/>
              <a:buChar char="•"/>
            </a:pPr>
            <a:r>
              <a:rPr lang="en-US" sz="1000" b="0" i="0" dirty="0">
                <a:solidFill>
                  <a:srgbClr val="161616"/>
                </a:solidFill>
                <a:effectLst/>
              </a:rPr>
              <a:t>In scenarios where a PaaS is involved, the virtual machine where the PaaS is hosted dictates if virtual network encryption is supported. The virtual </a:t>
            </a:r>
            <a:r>
              <a:rPr lang="en-US" sz="1000" b="1" i="0" dirty="0">
                <a:solidFill>
                  <a:srgbClr val="161616"/>
                </a:solidFill>
                <a:effectLst/>
              </a:rPr>
              <a:t>machine must meet the listed requirements</a:t>
            </a:r>
            <a:r>
              <a:rPr lang="en-US" sz="1000" b="0" i="0" dirty="0">
                <a:solidFill>
                  <a:srgbClr val="161616"/>
                </a:solidFill>
                <a:effectLst/>
              </a:rPr>
              <a:t>.</a:t>
            </a:r>
          </a:p>
          <a:p>
            <a:pPr marL="171450" indent="-171450" algn="just">
              <a:buFont typeface="Arial" panose="020B0604020202020204" pitchFamily="34" charset="0"/>
              <a:buChar char="•"/>
            </a:pPr>
            <a:r>
              <a:rPr lang="en-US" sz="1000" b="0" i="0" dirty="0">
                <a:solidFill>
                  <a:srgbClr val="161616"/>
                </a:solidFill>
                <a:effectLst/>
              </a:rPr>
              <a:t>For </a:t>
            </a:r>
            <a:r>
              <a:rPr lang="ru-RU" sz="1000" b="0" i="0" dirty="0">
                <a:solidFill>
                  <a:srgbClr val="161616"/>
                </a:solidFill>
                <a:effectLst/>
              </a:rPr>
              <a:t>the </a:t>
            </a:r>
            <a:r>
              <a:rPr lang="en-US" sz="1000" b="0" i="0" dirty="0">
                <a:solidFill>
                  <a:srgbClr val="161616"/>
                </a:solidFill>
                <a:effectLst/>
              </a:rPr>
              <a:t>Internal load balancer, </a:t>
            </a:r>
            <a:r>
              <a:rPr lang="en-US" sz="1000" b="1" i="0" dirty="0">
                <a:solidFill>
                  <a:srgbClr val="161616"/>
                </a:solidFill>
                <a:effectLst/>
              </a:rPr>
              <a:t>all virtual machines behind the load balancer must be a supported virtual machine SKU.</a:t>
            </a:r>
            <a:endParaRPr lang="en-US" sz="1000" b="1" dirty="0">
              <a:solidFill>
                <a:srgbClr val="161616"/>
              </a:solidFill>
            </a:endParaRPr>
          </a:p>
          <a:p>
            <a:pPr algn="just"/>
            <a:r>
              <a:rPr lang="en-US" sz="1000" b="0" i="0" dirty="0">
                <a:solidFill>
                  <a:srgbClr val="161616"/>
                </a:solidFill>
                <a:effectLst/>
              </a:rPr>
              <a:t>There's a minimal performance effect </a:t>
            </a:r>
            <a:r>
              <a:rPr lang="ru-RU" sz="1000" b="0" i="0" dirty="0">
                <a:solidFill>
                  <a:srgbClr val="161616"/>
                </a:solidFill>
                <a:effectLst/>
              </a:rPr>
              <a:t>on</a:t>
            </a:r>
            <a:r>
              <a:rPr lang="en-US" sz="1000" b="0" i="0" dirty="0">
                <a:solidFill>
                  <a:srgbClr val="161616"/>
                </a:solidFill>
                <a:effectLst/>
              </a:rPr>
              <a:t> throughput/bandwidth. The crypto operations are </a:t>
            </a:r>
            <a:r>
              <a:rPr lang="en-US" sz="1000" b="1" i="0" dirty="0">
                <a:solidFill>
                  <a:srgbClr val="161616"/>
                </a:solidFill>
                <a:effectLst/>
              </a:rPr>
              <a:t>offloaded to a crypto-specialized FPGA</a:t>
            </a:r>
            <a:r>
              <a:rPr lang="en-US" sz="1000" b="0" i="0" dirty="0">
                <a:solidFill>
                  <a:srgbClr val="161616"/>
                </a:solidFill>
                <a:effectLst/>
              </a:rPr>
              <a:t>. There's a minimal effect to an initial connection between two virtual machines because a tunnel needs to be established.</a:t>
            </a:r>
          </a:p>
          <a:p>
            <a:pPr algn="just"/>
            <a:endParaRPr lang="en-US" sz="1000" dirty="0"/>
          </a:p>
        </p:txBody>
      </p:sp>
      <p:graphicFrame>
        <p:nvGraphicFramePr>
          <p:cNvPr id="2" name="Table 1">
            <a:extLst>
              <a:ext uri="{FF2B5EF4-FFF2-40B4-BE49-F238E27FC236}">
                <a16:creationId xmlns:a16="http://schemas.microsoft.com/office/drawing/2014/main" id="{73126897-D423-96CB-DC9E-23B11E2B89F0}"/>
              </a:ext>
            </a:extLst>
          </p:cNvPr>
          <p:cNvGraphicFramePr>
            <a:graphicFrameLocks noGrp="1"/>
          </p:cNvGraphicFramePr>
          <p:nvPr>
            <p:extLst>
              <p:ext uri="{D42A27DB-BD31-4B8C-83A1-F6EECF244321}">
                <p14:modId xmlns:p14="http://schemas.microsoft.com/office/powerpoint/2010/main" val="484503439"/>
              </p:ext>
            </p:extLst>
          </p:nvPr>
        </p:nvGraphicFramePr>
        <p:xfrm>
          <a:off x="4433776" y="1253130"/>
          <a:ext cx="4093697" cy="1433566"/>
        </p:xfrm>
        <a:graphic>
          <a:graphicData uri="http://schemas.openxmlformats.org/drawingml/2006/table">
            <a:tbl>
              <a:tblPr/>
              <a:tblGrid>
                <a:gridCol w="775002">
                  <a:extLst>
                    <a:ext uri="{9D8B030D-6E8A-4147-A177-3AD203B41FA5}">
                      <a16:colId xmlns:a16="http://schemas.microsoft.com/office/drawing/2014/main" val="2577893375"/>
                    </a:ext>
                  </a:extLst>
                </a:gridCol>
                <a:gridCol w="3318695">
                  <a:extLst>
                    <a:ext uri="{9D8B030D-6E8A-4147-A177-3AD203B41FA5}">
                      <a16:colId xmlns:a16="http://schemas.microsoft.com/office/drawing/2014/main" val="1503274670"/>
                    </a:ext>
                  </a:extLst>
                </a:gridCol>
              </a:tblGrid>
              <a:tr h="182513">
                <a:tc>
                  <a:txBody>
                    <a:bodyPr/>
                    <a:lstStyle/>
                    <a:p>
                      <a:pPr algn="l" fontAlgn="t"/>
                      <a:r>
                        <a:rPr lang="en-US" sz="800" b="0" dirty="0">
                          <a:effectLst/>
                          <a:latin typeface="+mj-lt"/>
                        </a:rPr>
                        <a:t>VM Series</a:t>
                      </a: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b="0">
                          <a:effectLst/>
                          <a:latin typeface="+mj-lt"/>
                        </a:rPr>
                        <a:t>VM SKU</a:t>
                      </a: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5765866"/>
                  </a:ext>
                </a:extLst>
              </a:tr>
              <a:tr h="204858">
                <a:tc>
                  <a:txBody>
                    <a:bodyPr/>
                    <a:lstStyle/>
                    <a:p>
                      <a:pPr algn="l" fontAlgn="t"/>
                      <a:r>
                        <a:rPr lang="en-US" sz="800" b="0" dirty="0">
                          <a:effectLst/>
                          <a:latin typeface="+mj-lt"/>
                        </a:rPr>
                        <a:t>D-series</a:t>
                      </a: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b="0" u="none" strike="noStrike" dirty="0">
                          <a:effectLst/>
                          <a:latin typeface="+mj-lt"/>
                          <a:hlinkClick r:id="rId3"/>
                        </a:rPr>
                        <a:t>Dv4 and Dsv4-series</a:t>
                      </a:r>
                      <a:r>
                        <a:rPr lang="en-US" sz="800" b="0" dirty="0">
                          <a:effectLst/>
                          <a:latin typeface="+mj-lt"/>
                        </a:rPr>
                        <a:t>, </a:t>
                      </a:r>
                      <a:r>
                        <a:rPr lang="en-US" sz="800" b="0" u="none" strike="noStrike" dirty="0">
                          <a:effectLst/>
                          <a:latin typeface="+mj-lt"/>
                          <a:hlinkClick r:id="rId4"/>
                        </a:rPr>
                        <a:t>Ddv4 and Ddsv4-series</a:t>
                      </a:r>
                      <a:r>
                        <a:rPr lang="en-US" sz="800" b="0" dirty="0">
                          <a:effectLst/>
                          <a:latin typeface="+mj-lt"/>
                        </a:rPr>
                        <a:t>, </a:t>
                      </a:r>
                      <a:r>
                        <a:rPr lang="en-US" sz="800" b="0" u="none" strike="noStrike" dirty="0">
                          <a:effectLst/>
                          <a:latin typeface="+mj-lt"/>
                          <a:hlinkClick r:id="rId5"/>
                        </a:rPr>
                        <a:t>Dav4 and Dasv4-series</a:t>
                      </a:r>
                      <a:endParaRPr lang="en-US" sz="800" b="0" dirty="0">
                        <a:effectLst/>
                        <a:latin typeface="+mj-lt"/>
                      </a:endParaRP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78947344"/>
                  </a:ext>
                </a:extLst>
              </a:tr>
              <a:tr h="182513">
                <a:tc>
                  <a:txBody>
                    <a:bodyPr/>
                    <a:lstStyle/>
                    <a:p>
                      <a:pPr algn="l" fontAlgn="t"/>
                      <a:r>
                        <a:rPr lang="en-US" sz="800" b="0" dirty="0">
                          <a:effectLst/>
                          <a:latin typeface="+mj-lt"/>
                        </a:rPr>
                        <a:t>D-series V5</a:t>
                      </a: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b="0" u="none" strike="noStrike" dirty="0">
                          <a:effectLst/>
                          <a:latin typeface="+mj-lt"/>
                          <a:hlinkClick r:id="rId6"/>
                        </a:rPr>
                        <a:t>Dv5 and Dsv5-series</a:t>
                      </a:r>
                      <a:r>
                        <a:rPr lang="en-US" sz="800" b="0" dirty="0">
                          <a:effectLst/>
                          <a:latin typeface="+mj-lt"/>
                        </a:rPr>
                        <a:t>, </a:t>
                      </a:r>
                      <a:r>
                        <a:rPr lang="en-US" sz="800" b="0" u="none" strike="noStrike" dirty="0">
                          <a:effectLst/>
                          <a:latin typeface="+mj-lt"/>
                          <a:hlinkClick r:id="rId7"/>
                        </a:rPr>
                        <a:t>Ddv5 and Ddsv5-series</a:t>
                      </a:r>
                      <a:endParaRPr lang="en-US" sz="800" b="0" dirty="0">
                        <a:effectLst/>
                        <a:latin typeface="+mj-lt"/>
                      </a:endParaRP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892662"/>
                  </a:ext>
                </a:extLst>
              </a:tr>
              <a:tr h="204858">
                <a:tc>
                  <a:txBody>
                    <a:bodyPr/>
                    <a:lstStyle/>
                    <a:p>
                      <a:pPr algn="l" fontAlgn="t"/>
                      <a:r>
                        <a:rPr lang="en-US" sz="800" b="0" dirty="0">
                          <a:effectLst/>
                          <a:latin typeface="+mj-lt"/>
                        </a:rPr>
                        <a:t>E-series</a:t>
                      </a: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b="0" u="none" strike="noStrike">
                          <a:effectLst/>
                          <a:latin typeface="+mj-lt"/>
                          <a:hlinkClick r:id="rId8"/>
                        </a:rPr>
                        <a:t>Ev4 and Esv4-series</a:t>
                      </a:r>
                      <a:r>
                        <a:rPr lang="en-US" sz="800" b="0">
                          <a:effectLst/>
                          <a:latin typeface="+mj-lt"/>
                        </a:rPr>
                        <a:t>, </a:t>
                      </a:r>
                      <a:r>
                        <a:rPr lang="en-US" sz="800" b="0" u="none" strike="noStrike">
                          <a:effectLst/>
                          <a:latin typeface="+mj-lt"/>
                          <a:hlinkClick r:id="rId9"/>
                        </a:rPr>
                        <a:t>Edv4 and Edsv4-series</a:t>
                      </a:r>
                      <a:r>
                        <a:rPr lang="en-US" sz="800" b="0">
                          <a:effectLst/>
                          <a:latin typeface="+mj-lt"/>
                        </a:rPr>
                        <a:t>, </a:t>
                      </a:r>
                      <a:r>
                        <a:rPr lang="en-US" sz="800" b="0" u="none" strike="noStrike">
                          <a:effectLst/>
                          <a:latin typeface="+mj-lt"/>
                          <a:hlinkClick r:id="rId10"/>
                        </a:rPr>
                        <a:t>Eav4 and Easv4-series</a:t>
                      </a:r>
                      <a:endParaRPr lang="en-US" sz="800" b="0">
                        <a:effectLst/>
                        <a:latin typeface="+mj-lt"/>
                      </a:endParaRP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92656916"/>
                  </a:ext>
                </a:extLst>
              </a:tr>
              <a:tr h="182513">
                <a:tc>
                  <a:txBody>
                    <a:bodyPr/>
                    <a:lstStyle/>
                    <a:p>
                      <a:pPr algn="l" fontAlgn="t"/>
                      <a:r>
                        <a:rPr lang="en-US" sz="800" b="0">
                          <a:effectLst/>
                          <a:latin typeface="+mj-lt"/>
                        </a:rPr>
                        <a:t>E-series V5</a:t>
                      </a: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b="0" u="none" strike="noStrike">
                          <a:effectLst/>
                          <a:latin typeface="+mj-lt"/>
                          <a:hlinkClick r:id="rId11"/>
                        </a:rPr>
                        <a:t>Ev4 and Esv4-series</a:t>
                      </a:r>
                      <a:r>
                        <a:rPr lang="en-US" sz="800" b="0">
                          <a:effectLst/>
                          <a:latin typeface="+mj-lt"/>
                        </a:rPr>
                        <a:t>, </a:t>
                      </a:r>
                      <a:r>
                        <a:rPr lang="en-US" sz="800" b="0" u="none" strike="noStrike">
                          <a:effectLst/>
                          <a:latin typeface="+mj-lt"/>
                          <a:hlinkClick r:id="rId12"/>
                        </a:rPr>
                        <a:t>Edv4 and Edsv4-series</a:t>
                      </a:r>
                      <a:endParaRPr lang="en-US" sz="800" b="0">
                        <a:effectLst/>
                        <a:latin typeface="+mj-lt"/>
                      </a:endParaRP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22641435"/>
                  </a:ext>
                </a:extLst>
              </a:tr>
              <a:tr h="182513">
                <a:tc>
                  <a:txBody>
                    <a:bodyPr/>
                    <a:lstStyle/>
                    <a:p>
                      <a:pPr algn="l" fontAlgn="t"/>
                      <a:r>
                        <a:rPr lang="en-US" sz="800" b="0">
                          <a:effectLst/>
                          <a:latin typeface="+mj-lt"/>
                        </a:rPr>
                        <a:t>LSv3</a:t>
                      </a: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b="0" u="none" strike="noStrike" dirty="0">
                          <a:effectLst/>
                          <a:latin typeface="+mj-lt"/>
                          <a:hlinkClick r:id="rId13"/>
                        </a:rPr>
                        <a:t>LSv3-series</a:t>
                      </a:r>
                      <a:endParaRPr lang="en-US" sz="800" b="0" dirty="0">
                        <a:effectLst/>
                        <a:latin typeface="+mj-lt"/>
                      </a:endParaRP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35734398"/>
                  </a:ext>
                </a:extLst>
              </a:tr>
              <a:tr h="204858">
                <a:tc>
                  <a:txBody>
                    <a:bodyPr/>
                    <a:lstStyle/>
                    <a:p>
                      <a:pPr algn="l" fontAlgn="t"/>
                      <a:r>
                        <a:rPr lang="en-US" sz="800" b="0">
                          <a:effectLst/>
                          <a:latin typeface="+mj-lt"/>
                        </a:rPr>
                        <a:t>M-series</a:t>
                      </a: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b="0" u="none" strike="noStrike" dirty="0">
                          <a:effectLst/>
                          <a:latin typeface="+mj-lt"/>
                          <a:hlinkClick r:id="rId14"/>
                        </a:rPr>
                        <a:t>Mv2-series</a:t>
                      </a:r>
                      <a:r>
                        <a:rPr lang="en-US" sz="800" b="0" dirty="0">
                          <a:effectLst/>
                          <a:latin typeface="+mj-lt"/>
                        </a:rPr>
                        <a:t>, </a:t>
                      </a:r>
                      <a:r>
                        <a:rPr lang="en-US" sz="800" b="0" u="none" strike="noStrike" dirty="0">
                          <a:effectLst/>
                          <a:latin typeface="+mj-lt"/>
                          <a:hlinkClick r:id="rId15"/>
                        </a:rPr>
                        <a:t>Msv3 and Mdsv3 Medium Memory Series</a:t>
                      </a:r>
                      <a:endParaRPr lang="en-US" sz="800" b="0" dirty="0">
                        <a:effectLst/>
                        <a:latin typeface="+mj-lt"/>
                      </a:endParaRPr>
                    </a:p>
                  </a:txBody>
                  <a:tcPr marL="82828" marR="82828" marT="41414" marB="414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55613741"/>
                  </a:ext>
                </a:extLst>
              </a:tr>
            </a:tbl>
          </a:graphicData>
        </a:graphic>
      </p:graphicFrame>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352247"/>
          </a:xfrm>
        </p:spPr>
        <p:txBody>
          <a:bodyPr/>
          <a:lstStyle/>
          <a:p>
            <a:r>
              <a:rPr lang="en-US" sz="1000" dirty="0">
                <a:hlinkClick r:id="rId2"/>
              </a:rPr>
              <a:t>Agentless malware scanning for servers with Defender for Cloud</a:t>
            </a:r>
            <a:endParaRPr lang="en-US" sz="1000" dirty="0"/>
          </a:p>
          <a:p>
            <a:pPr algn="just"/>
            <a:r>
              <a:rPr lang="en-US" sz="1000" b="1" dirty="0"/>
              <a:t>Agentless scanning continuously conducted periodic </a:t>
            </a:r>
            <a:r>
              <a:rPr lang="en-US" sz="1000" dirty="0"/>
              <a:t>inspections of VM filesystems to surface posture issues, and now extending to threat detection as well, it harnesses the power of MDAV engine </a:t>
            </a:r>
            <a:r>
              <a:rPr lang="en-US" sz="1000" b="1" dirty="0"/>
              <a:t>to detect malicious files </a:t>
            </a:r>
            <a:r>
              <a:rPr lang="en-US" sz="1000" dirty="0"/>
              <a:t>on VMs. Onboarded VMs undergo a daily inspection, with MDAV scans combining </a:t>
            </a:r>
            <a:r>
              <a:rPr lang="en-US" sz="1000" b="1" dirty="0"/>
              <a:t>signature-based with heuristic methods </a:t>
            </a:r>
            <a:r>
              <a:rPr lang="en-US" sz="1000" dirty="0"/>
              <a:t>to assess files. Each scan utilizes our latest signatures and threat intelligence feeds to detect threats early on.</a:t>
            </a:r>
          </a:p>
          <a:p>
            <a:pPr algn="just"/>
            <a:r>
              <a:rPr lang="en-US" sz="1000" b="1" dirty="0"/>
              <a:t>When malicious files are detected</a:t>
            </a:r>
            <a:r>
              <a:rPr lang="en-US" sz="1000" dirty="0"/>
              <a:t>, Defender for Cloud generates detailed alerts with context.</a:t>
            </a:r>
          </a:p>
          <a:p>
            <a:pPr algn="just"/>
            <a:r>
              <a:rPr lang="en-US" sz="1000" b="1" dirty="0"/>
              <a:t>Agentless malware scanning is included with Defender for Servers P2 </a:t>
            </a:r>
            <a:r>
              <a:rPr lang="en-US" sz="1000" dirty="0"/>
              <a:t>and becomes an integral part for VMs already enabled for agentless scanning.</a:t>
            </a:r>
          </a:p>
        </p:txBody>
      </p:sp>
      <p:pic>
        <p:nvPicPr>
          <p:cNvPr id="7170" name="Picture 2" descr="thumbnail image 1 captioned Defender for Cloud's agentless scanning platform">
            <a:extLst>
              <a:ext uri="{FF2B5EF4-FFF2-40B4-BE49-F238E27FC236}">
                <a16:creationId xmlns:a16="http://schemas.microsoft.com/office/drawing/2014/main" id="{5FC51A21-36E2-CFBF-681C-EBDFC436C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406" y="983673"/>
            <a:ext cx="4716594"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435375"/>
          </a:xfrm>
        </p:spPr>
        <p:txBody>
          <a:bodyPr/>
          <a:lstStyle/>
          <a:p>
            <a:pPr algn="just"/>
            <a:r>
              <a:rPr lang="en-US" sz="1000" dirty="0">
                <a:latin typeface="+mj-lt"/>
                <a:hlinkClick r:id="rId2"/>
              </a:rPr>
              <a:t>Web </a:t>
            </a:r>
            <a:r>
              <a:rPr lang="en-US" sz="1000" dirty="0" err="1">
                <a:latin typeface="+mj-lt"/>
                <a:hlinkClick r:id="rId2"/>
              </a:rPr>
              <a:t>PubSub</a:t>
            </a:r>
            <a:r>
              <a:rPr lang="en-US" sz="1000" dirty="0">
                <a:latin typeface="+mj-lt"/>
                <a:hlinkClick r:id="rId2"/>
              </a:rPr>
              <a:t> Geo-Replica is GA</a:t>
            </a:r>
            <a:endParaRPr lang="en-US" sz="1000" dirty="0">
              <a:latin typeface="+mj-lt"/>
            </a:endParaRPr>
          </a:p>
          <a:p>
            <a:pPr algn="just"/>
            <a:r>
              <a:rPr lang="en-US" sz="1000" b="1" dirty="0">
                <a:latin typeface="+mj-lt"/>
              </a:rPr>
              <a:t>Geo-replication is generally available </a:t>
            </a:r>
            <a:r>
              <a:rPr lang="en-US" sz="1000" dirty="0">
                <a:latin typeface="+mj-lt"/>
              </a:rPr>
              <a:t>and setting up replicas is as easy as a few clicks on Azure Portal. </a:t>
            </a:r>
          </a:p>
          <a:p>
            <a:pPr algn="just"/>
            <a:r>
              <a:rPr lang="en-US" sz="1000" b="1" dirty="0">
                <a:latin typeface="+mj-lt"/>
              </a:rPr>
              <a:t>After enabling geo-replications</a:t>
            </a:r>
            <a:r>
              <a:rPr lang="en-US" sz="1000" dirty="0">
                <a:latin typeface="+mj-lt"/>
              </a:rPr>
              <a:t>, a DNS router (Azure Traffic Manager) is put in front of Web </a:t>
            </a:r>
            <a:r>
              <a:rPr lang="en-US" sz="1000" dirty="0" err="1">
                <a:latin typeface="+mj-lt"/>
              </a:rPr>
              <a:t>PubSub</a:t>
            </a:r>
            <a:r>
              <a:rPr lang="en-US" sz="1000" dirty="0">
                <a:latin typeface="+mj-lt"/>
              </a:rPr>
              <a:t> resource. Both clients and servers will be routed to the closest Web </a:t>
            </a:r>
            <a:r>
              <a:rPr lang="en-US" sz="1000" dirty="0" err="1">
                <a:latin typeface="+mj-lt"/>
              </a:rPr>
              <a:t>PubSub</a:t>
            </a:r>
            <a:r>
              <a:rPr lang="en-US" sz="1000" dirty="0">
                <a:latin typeface="+mj-lt"/>
              </a:rPr>
              <a:t> replicas. Health checks are done periodically by the traffic manager. An automatic </a:t>
            </a:r>
            <a:r>
              <a:rPr lang="en-US" sz="1000" b="1" dirty="0">
                <a:latin typeface="+mj-lt"/>
              </a:rPr>
              <a:t>DNS failover will happen within 3 minutes </a:t>
            </a:r>
            <a:r>
              <a:rPr lang="en-US" sz="1000" dirty="0">
                <a:latin typeface="+mj-lt"/>
              </a:rPr>
              <a:t>if a replica becomes unavailable. So, the most disruption to the application is limited to a maximum of 3 minutes. </a:t>
            </a:r>
          </a:p>
          <a:p>
            <a:pPr algn="just"/>
            <a:r>
              <a:rPr lang="en-US" sz="1000" b="0" i="0" dirty="0">
                <a:solidFill>
                  <a:srgbClr val="333333"/>
                </a:solidFill>
                <a:effectLst/>
                <a:latin typeface="+mj-lt"/>
              </a:rPr>
              <a:t>Sending messages to clients in the same region will be extremely fast </a:t>
            </a:r>
            <a:r>
              <a:rPr lang="en-US" sz="1000" b="1" i="0" dirty="0">
                <a:solidFill>
                  <a:srgbClr val="333333"/>
                </a:solidFill>
                <a:effectLst/>
                <a:latin typeface="+mj-lt"/>
              </a:rPr>
              <a:t>(usually &lt; 10ms)</a:t>
            </a:r>
            <a:r>
              <a:rPr lang="en-US" sz="1000" b="0" i="0" dirty="0">
                <a:solidFill>
                  <a:srgbClr val="333333"/>
                </a:solidFill>
                <a:effectLst/>
                <a:latin typeface="+mj-lt"/>
              </a:rPr>
              <a:t>. When sending messages to a group of clients that are connected to different replicas, messages between replicas go through the Azure network backbone which has improved speed and reliability. </a:t>
            </a:r>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Private Preview: Upgrade existing Azure Gen1 VMs to Gen2-Trusted launch</a:t>
            </a:r>
            <a:endParaRPr lang="en-US" sz="1000" dirty="0"/>
          </a:p>
          <a:p>
            <a:pPr algn="just"/>
            <a:r>
              <a:rPr lang="en-US" sz="1000" b="1" dirty="0"/>
              <a:t>MS announced preview support to enable Trusted launch </a:t>
            </a:r>
            <a:r>
              <a:rPr lang="en-US" sz="1000" dirty="0"/>
              <a:t>on existing Azure Gen1 VMs by upgrading the </a:t>
            </a:r>
            <a:r>
              <a:rPr lang="en-US" sz="1000" b="1" dirty="0"/>
              <a:t>Gen1 VM to Gen2-Trusted launch</a:t>
            </a:r>
            <a:r>
              <a:rPr lang="en-US" sz="1000" dirty="0"/>
              <a:t>. This will help improve the foundational security of existing Azure VMs.</a:t>
            </a:r>
          </a:p>
          <a:p>
            <a:pPr algn="just"/>
            <a:r>
              <a:rPr lang="en-US" sz="1000" dirty="0"/>
              <a:t>Trusted Launch VMs provide foundational compute security to Azure Generation 2 VMs by enabling </a:t>
            </a:r>
            <a:r>
              <a:rPr lang="en-US" sz="1000" b="1" dirty="0"/>
              <a:t>Secure Boot and </a:t>
            </a:r>
            <a:r>
              <a:rPr lang="en-US" sz="1000" b="1" dirty="0" err="1"/>
              <a:t>vTPM</a:t>
            </a:r>
            <a:r>
              <a:rPr lang="en-US" sz="1000" b="1" dirty="0"/>
              <a:t> </a:t>
            </a:r>
            <a:r>
              <a:rPr lang="en-US" sz="1000" dirty="0"/>
              <a:t>capabilities. Trusted Launch capabilities protects OS against rootkits, boot kits and enables attestation by measuring the boot chain of VM.</a:t>
            </a:r>
          </a:p>
        </p:txBody>
      </p:sp>
      <p:pic>
        <p:nvPicPr>
          <p:cNvPr id="5122" name="Picture 2" descr="thumbnail image 1 of blog post titled &#10; &#10; &#10;  &#10; &#10; &#10; &#10;    &#10;  &#10;   &#10;    &#10;      &#10;       With geo-replica, Web PubSub resources are fault tolerant and can communicate across regions&#10;       &#10;      &#10;     &#10;   &#10;  &#10; &#10;   &#10; &#10; &#10; &#10; &#10; &#10;">
            <a:extLst>
              <a:ext uri="{FF2B5EF4-FFF2-40B4-BE49-F238E27FC236}">
                <a16:creationId xmlns:a16="http://schemas.microsoft.com/office/drawing/2014/main" id="{9CA701E4-3D17-23A3-CB1C-5B65A8C86D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322" y="3214255"/>
            <a:ext cx="3114787" cy="1669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943538"/>
          </a:xfrm>
        </p:spPr>
        <p:txBody>
          <a:bodyPr/>
          <a:lstStyle/>
          <a:p>
            <a:pPr algn="just"/>
            <a:r>
              <a:rPr lang="en-US" sz="1000" dirty="0">
                <a:latin typeface="+mj-lt"/>
                <a:hlinkClick r:id="rId2"/>
              </a:rPr>
              <a:t>Permanent Delete of Soft Delete Items</a:t>
            </a:r>
            <a:endParaRPr lang="en-US" sz="1000" dirty="0">
              <a:latin typeface="+mj-lt"/>
            </a:endParaRPr>
          </a:p>
          <a:p>
            <a:pPr algn="just"/>
            <a:r>
              <a:rPr lang="en-US" sz="1000" b="1" dirty="0">
                <a:latin typeface="+mj-lt"/>
              </a:rPr>
              <a:t>The API version 2020-02-10 and later</a:t>
            </a:r>
            <a:r>
              <a:rPr lang="en-US" sz="1000" dirty="0">
                <a:latin typeface="+mj-lt"/>
              </a:rPr>
              <a:t>, allows to permanently delete a soft-deleted snapshot or version. Permanent delete enables to permanently delete a soft-deleted snapshot or blob version before the retention period ends.</a:t>
            </a:r>
          </a:p>
          <a:p>
            <a:pPr algn="just"/>
            <a:r>
              <a:rPr lang="en-US" sz="1000" dirty="0">
                <a:latin typeface="+mj-lt"/>
              </a:rPr>
              <a:t>The </a:t>
            </a:r>
            <a:r>
              <a:rPr lang="en-US" sz="1000" b="1" dirty="0">
                <a:latin typeface="+mj-lt"/>
              </a:rPr>
              <a:t>storage account must have versioning or snapshots enabled</a:t>
            </a:r>
            <a:r>
              <a:rPr lang="en-US" sz="1000" dirty="0">
                <a:latin typeface="+mj-lt"/>
              </a:rPr>
              <a:t>. Soft-delete must also be enabled on the storage account to soft-delete versions or snapshots of blobs in the account.</a:t>
            </a:r>
          </a:p>
          <a:p>
            <a:pPr algn="just"/>
            <a:r>
              <a:rPr lang="en-US" sz="1000" dirty="0">
                <a:latin typeface="+mj-lt"/>
              </a:rPr>
              <a:t>Please note Permanent delete option can be enabled from </a:t>
            </a:r>
            <a:r>
              <a:rPr lang="en-US" sz="1000" b="1" dirty="0">
                <a:latin typeface="+mj-lt"/>
              </a:rPr>
              <a:t>Azure Portal at the moment only for GPv2 Storage account </a:t>
            </a:r>
            <a:r>
              <a:rPr lang="en-US" sz="1000" dirty="0">
                <a:latin typeface="+mj-lt"/>
              </a:rPr>
              <a:t>without </a:t>
            </a:r>
            <a:r>
              <a:rPr lang="en-US" sz="1000" b="1" dirty="0">
                <a:latin typeface="+mj-lt"/>
              </a:rPr>
              <a:t>Hierarchical namespace</a:t>
            </a:r>
            <a:r>
              <a:rPr lang="en-US" sz="1000" dirty="0">
                <a:latin typeface="+mj-lt"/>
              </a:rPr>
              <a:t> enabled Storage account.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Data Factory is generally available in two more regions</a:t>
            </a:r>
            <a:endParaRPr lang="en-US" sz="1000" dirty="0"/>
          </a:p>
          <a:p>
            <a:pPr algn="just"/>
            <a:r>
              <a:rPr lang="en-US" sz="1000" dirty="0"/>
              <a:t>Azure Data Factory is now available in two new regions:</a:t>
            </a:r>
          </a:p>
          <a:p>
            <a:pPr marL="171450" indent="-171450" algn="just">
              <a:buFont typeface="Arial" panose="020B0604020202020204" pitchFamily="34" charset="0"/>
              <a:buChar char="•"/>
            </a:pPr>
            <a:r>
              <a:rPr lang="en-US" sz="1000" b="1" dirty="0"/>
              <a:t>Israel Central</a:t>
            </a:r>
          </a:p>
          <a:p>
            <a:pPr marL="171450" indent="-171450" algn="just">
              <a:buFont typeface="Arial" panose="020B0604020202020204" pitchFamily="34" charset="0"/>
              <a:buChar char="•"/>
            </a:pPr>
            <a:r>
              <a:rPr lang="en-US" sz="1000" b="1" dirty="0"/>
              <a:t>Italy North</a:t>
            </a:r>
          </a:p>
          <a:p>
            <a:pPr algn="just"/>
            <a:r>
              <a:rPr lang="en-US" sz="1000" b="1" dirty="0"/>
              <a:t>Data Factory </a:t>
            </a:r>
            <a:r>
              <a:rPr lang="en-US" sz="1000" dirty="0"/>
              <a:t>can be now provisioned in the new regions in order to co-locate Extract-Transform-Load logic with data lake and compute. </a:t>
            </a:r>
          </a:p>
        </p:txBody>
      </p:sp>
      <p:pic>
        <p:nvPicPr>
          <p:cNvPr id="2050" name="Picture 2" descr="thumbnail image 1 of blog post titled &#10; &#10; &#10;  &#10; &#10; &#10; &#10;    &#10;  &#10;   &#10;    &#10;      &#10;       Permanent Delete of Soft deleted Snapshot and Versions without disabling Soft Delete option&#10;       &#10;      &#10;     &#10;   &#10;  &#10; &#10;   &#10; &#10; &#10; &#10; &#10; &#10;">
            <a:extLst>
              <a:ext uri="{FF2B5EF4-FFF2-40B4-BE49-F238E27FC236}">
                <a16:creationId xmlns:a16="http://schemas.microsoft.com/office/drawing/2014/main" id="{AC191512-7784-7DDA-A9F2-5FB0E77F8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930" y="2879580"/>
            <a:ext cx="3179033" cy="192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964</TotalTime>
  <Words>2240</Words>
  <Application>Microsoft Office PowerPoint</Application>
  <PresentationFormat>On-screen Show (16:9)</PresentationFormat>
  <Paragraphs>152</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Human Sans Regular</vt:lpstr>
      <vt:lpstr>Continuum Theme</vt:lpstr>
      <vt:lpstr>Azure Times #102</vt:lpstr>
      <vt:lpstr>PowerPoint Presentation</vt:lpstr>
      <vt:lpstr>Networking Updates</vt:lpstr>
      <vt:lpstr>PowerPoint Presentation</vt:lpstr>
      <vt:lpstr>Security &amp; Identity Updates</vt:lpstr>
      <vt:lpstr>PowerPoint Presentation</vt:lpstr>
      <vt:lpstr>Compute Updates</vt:lpstr>
      <vt:lpstr>PowerPoint Presentation</vt:lpstr>
      <vt:lpstr>Storage &amp; Data Updates</vt:lpstr>
      <vt:lpstr>PowerPoint Presentation</vt:lpstr>
      <vt:lpstr>Databases Updates</vt:lpstr>
      <vt:lpstr>Databases Updates</vt:lpstr>
      <vt:lpstr>PowerPoint Presentation</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109</cp:revision>
  <dcterms:created xsi:type="dcterms:W3CDTF">2018-01-26T19:23:30Z</dcterms:created>
  <dcterms:modified xsi:type="dcterms:W3CDTF">2024-01-23T18:36:34Z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