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7"/>
  </p:notesMasterIdLst>
  <p:handoutMasterIdLst>
    <p:handoutMasterId r:id="rId28"/>
  </p:handoutMasterIdLst>
  <p:sldIdLst>
    <p:sldId id="2142532340" r:id="rId5"/>
    <p:sldId id="2146847045" r:id="rId6"/>
    <p:sldId id="10657" r:id="rId7"/>
    <p:sldId id="2146847046" r:id="rId8"/>
    <p:sldId id="2146847089" r:id="rId9"/>
    <p:sldId id="2146847130" r:id="rId10"/>
    <p:sldId id="2146847128" r:id="rId11"/>
    <p:sldId id="2146847156" r:id="rId12"/>
    <p:sldId id="2146847157" r:id="rId13"/>
    <p:sldId id="2146847158" r:id="rId14"/>
    <p:sldId id="2146847048" r:id="rId15"/>
    <p:sldId id="2146847049" r:id="rId16"/>
    <p:sldId id="2146847050" r:id="rId17"/>
    <p:sldId id="2146847096" r:id="rId18"/>
    <p:sldId id="2146847052" r:id="rId19"/>
    <p:sldId id="2146847100" r:id="rId20"/>
    <p:sldId id="2146847137" r:id="rId21"/>
    <p:sldId id="2146847119" r:id="rId22"/>
    <p:sldId id="2146847120" r:id="rId23"/>
    <p:sldId id="2146847085" r:id="rId24"/>
    <p:sldId id="2146847084" r:id="rId25"/>
    <p:sldId id="2146847064"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130"/>
            <p14:sldId id="2146847128"/>
            <p14:sldId id="2146847156"/>
            <p14:sldId id="2146847157"/>
            <p14:sldId id="2146847158"/>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 id="2146847137"/>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119"/>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25" d="100"/>
          <a:sy n="125" d="100"/>
        </p:scale>
        <p:origin x="3048" y="37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sign-in-with-apple" TargetMode="External"/><Relationship Id="rId2" Type="http://schemas.openxmlformats.org/officeDocument/2006/relationships/hyperlink" Target="https://learn.microsoft.com/en-us/entra/fundamentals/whats-new#public-preview---microsoft-entra-id-governance-access-package-request-suggestion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ru-ru/updates?id=47093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echcommunity.microsoft.com/blog/sqlserver/sql-server-containers-and-sql-server-on-linux-now-available-on-windows-via-wsl/436195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azure/azure-netapp-files/whats-new#december-202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microsoft.com/en-us/azure/azure-netapp-files/whats-new#december-202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e.visualstudio.com/blogs/2024/12/18/free-github-copilot" TargetMode="External"/><Relationship Id="rId2" Type="http://schemas.openxmlformats.org/officeDocument/2006/relationships/hyperlink" Target="https://devblogs.microsoft.com/devops/important-switching-cdn-providers/"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azure/cdn/edgio-retirement-faq"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defender-for-cloud/release-notes#december-2024" TargetMode="External"/><Relationship Id="rId2" Type="http://schemas.openxmlformats.org/officeDocument/2006/relationships/hyperlink" Target="https://learn.microsoft.com/en-us/azure/defender-for-cloud/release-notes#integrate-defender-for-cloud-cli-with-popular-cicd-tool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ru-ru/updates?id=472065" TargetMode="External"/><Relationship Id="rId2" Type="http://schemas.openxmlformats.org/officeDocument/2006/relationships/hyperlink" Target="https://learn.microsoft.com/en-us/azure/defender-for-cloud/release-notes#revised-interval-options-for-defender-for-cloud-scan-of-a-cloud-environmen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privileged-identity-management-integration-in-azure-role-based-access-control" TargetMode="External"/><Relationship Id="rId2" Type="http://schemas.openxmlformats.org/officeDocument/2006/relationships/hyperlink" Target="https://learn.microsoft.com/en-us/entra/fundamentals/whats-new#general-availability---microsoft-entra-external-id-custom-url-domai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temporary-access-pass-tap-support-for-internal-guest-users" TargetMode="External"/><Relationship Id="rId2" Type="http://schemas.openxmlformats.org/officeDocument/2006/relationships/hyperlink" Target="https://learn.microsoft.com/en-us/entra/fundamentals/whats-new#general-availability---update-profile-photo-in-myaccoun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expansion-of-sspr-policy-audit-logging" TargetMode="External"/><Relationship Id="rId2" Type="http://schemas.openxmlformats.org/officeDocument/2006/relationships/hyperlink" Target="https://learn.microsoft.com/en-us/entra/fundamentals/whats-new#public-preview---sign-in-with-appl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#146</a:t>
            </a:r>
          </a:p>
        </p:txBody>
      </p:sp>
      <p:sp>
        <p:nvSpPr>
          <p:cNvPr id="4" name="Text Placeholder 3"/>
          <p:cNvSpPr>
            <a:spLocks noGrp="1"/>
          </p:cNvSpPr>
          <p:nvPr>
            <p:ph type="body" sz="quarter" idx="11"/>
          </p:nvPr>
        </p:nvSpPr>
        <p:spPr/>
        <p:txBody>
          <a:bodyPr/>
          <a:lstStyle/>
          <a:p>
            <a:r>
              <a:rPr lang="en-US" spc="300" dirty="0"/>
              <a:t>January 6,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B7F0E-E721-8B8D-FCD2-FFFF6E76F62D}"/>
              </a:ext>
            </a:extLst>
          </p:cNvPr>
          <p:cNvSpPr>
            <a:spLocks noGrp="1"/>
          </p:cNvSpPr>
          <p:nvPr>
            <p:ph type="body" sz="quarter" idx="10"/>
          </p:nvPr>
        </p:nvSpPr>
        <p:spPr/>
        <p:txBody>
          <a:bodyPr/>
          <a:lstStyle/>
          <a:p>
            <a:r>
              <a:rPr lang="en-US" sz="1000" dirty="0">
                <a:hlinkClick r:id="rId2"/>
              </a:rPr>
              <a:t>Public Preview - Microsoft Entra ID Governance: access package request suggestions</a:t>
            </a:r>
            <a:endParaRPr lang="en-US" sz="1000" dirty="0"/>
          </a:p>
          <a:p>
            <a:r>
              <a:rPr lang="en-US" sz="1000" dirty="0"/>
              <a:t>MS introduced a new feature in </a:t>
            </a:r>
            <a:r>
              <a:rPr lang="en-US" sz="1000" b="1" dirty="0"/>
              <a:t>My Access: </a:t>
            </a:r>
            <a:r>
              <a:rPr lang="en-US" sz="1000" dirty="0"/>
              <a:t>a curated list of suggested access packages. This capability allows users to quickly view the most relevant access packages (based off their peers' access packages and previous requests) without scrolling through a long list. </a:t>
            </a:r>
          </a:p>
        </p:txBody>
      </p:sp>
      <p:sp>
        <p:nvSpPr>
          <p:cNvPr id="3" name="Title 2">
            <a:extLst>
              <a:ext uri="{FF2B5EF4-FFF2-40B4-BE49-F238E27FC236}">
                <a16:creationId xmlns:a16="http://schemas.microsoft.com/office/drawing/2014/main" id="{E7C4290B-670F-D466-D72A-694898E3552D}"/>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DF0B7815-373D-FC64-CC08-25B6A972D11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B9BCA58-7F84-6E1E-2142-5346532F5CF0}"/>
              </a:ext>
            </a:extLst>
          </p:cNvPr>
          <p:cNvSpPr>
            <a:spLocks noGrp="1"/>
          </p:cNvSpPr>
          <p:nvPr>
            <p:ph type="body" sz="quarter" idx="16"/>
          </p:nvPr>
        </p:nvSpPr>
        <p:spPr/>
        <p:txBody>
          <a:bodyPr/>
          <a:lstStyle/>
          <a:p>
            <a:pPr algn="just"/>
            <a:r>
              <a:rPr lang="en-US" dirty="0">
                <a:hlinkClick r:id="rId3"/>
              </a:rPr>
              <a:t>Public Preview - Provision custom security attributes from HR sources</a:t>
            </a:r>
            <a:endParaRPr lang="en-US" dirty="0"/>
          </a:p>
          <a:p>
            <a:pPr algn="just"/>
            <a:r>
              <a:rPr lang="en-US" dirty="0"/>
              <a:t>With this feature, customers can automatically provision "</a:t>
            </a:r>
            <a:r>
              <a:rPr lang="en-US" b="1" dirty="0"/>
              <a:t>custom security attributes"</a:t>
            </a:r>
            <a:r>
              <a:rPr lang="en-US" dirty="0"/>
              <a:t> in Microsoft Entra ID from authoritative HR sources. Supported authoritative sources include: Workday, SAP SuccessFactors, and any HR system integrated using API-driven provisioning.</a:t>
            </a:r>
          </a:p>
        </p:txBody>
      </p:sp>
    </p:spTree>
    <p:extLst>
      <p:ext uri="{BB962C8B-B14F-4D97-AF65-F5344CB8AC3E}">
        <p14:creationId xmlns:p14="http://schemas.microsoft.com/office/powerpoint/2010/main" val="28558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GA: New Zealand North Region added to Azure HDInsight</a:t>
            </a:r>
            <a:endParaRPr lang="en-US" dirty="0"/>
          </a:p>
          <a:p>
            <a:pPr algn="just"/>
            <a:r>
              <a:rPr lang="en-US" dirty="0"/>
              <a:t>HDInsight is now generally available </a:t>
            </a:r>
            <a:r>
              <a:rPr lang="en-US" b="1" dirty="0"/>
              <a:t>in New Zealand North. </a:t>
            </a:r>
            <a:r>
              <a:rPr lang="en-US" dirty="0"/>
              <a:t>Azure HDInsight is a managed, full-spectrum, open-source analytics service in the cloud for enterprises.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SQL Server Containers and SQL Server on Linux Now Available on Windows via WSL</a:t>
            </a:r>
            <a:endParaRPr lang="en-US" dirty="0"/>
          </a:p>
          <a:p>
            <a:pPr algn="just"/>
            <a:r>
              <a:rPr lang="en-US" dirty="0"/>
              <a:t>MS announced that developers can now easily get started with </a:t>
            </a:r>
            <a:r>
              <a:rPr lang="en-US" b="1" dirty="0"/>
              <a:t>SQL Server </a:t>
            </a:r>
            <a:r>
              <a:rPr lang="en-US" dirty="0"/>
              <a:t>container images and </a:t>
            </a:r>
            <a:r>
              <a:rPr lang="en-US" b="1" dirty="0"/>
              <a:t>SQL Server </a:t>
            </a:r>
            <a:r>
              <a:rPr lang="en-US" dirty="0"/>
              <a:t>on Linux installations directly on Windows machines using Windows Subsystem for Linux (WSL). This new capability is designed to streamline development process, making it more efficient and versatile.</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creating volumes with the same file path, share name, or volume path in different availability zones </a:t>
            </a:r>
            <a:endParaRPr lang="en-US" sz="1000" dirty="0"/>
          </a:p>
          <a:p>
            <a:pPr algn="just"/>
            <a:r>
              <a:rPr lang="en-US" sz="1000" b="1" dirty="0"/>
              <a:t>Azure NetApp Files allows </a:t>
            </a:r>
            <a:r>
              <a:rPr lang="en-US" sz="1000" dirty="0"/>
              <a:t>to create volumes with the same </a:t>
            </a:r>
            <a:r>
              <a:rPr lang="en-US" sz="1000" b="1" dirty="0"/>
              <a:t>file path (NFS), </a:t>
            </a:r>
            <a:r>
              <a:rPr lang="en-US" sz="1000" dirty="0"/>
              <a:t>share name (SMB), or volume path (dual-protocol) as long as they are in different availability zones.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05520"/>
          </a:xfrm>
        </p:spPr>
        <p:txBody>
          <a:bodyPr/>
          <a:lstStyle/>
          <a:p>
            <a:pPr algn="just"/>
            <a:r>
              <a:rPr lang="en-US" dirty="0">
                <a:hlinkClick r:id="rId2"/>
              </a:rPr>
              <a:t>GA: Azure NetApp Files 50 GiB minimum volume sizes </a:t>
            </a:r>
            <a:endParaRPr lang="en-US" dirty="0"/>
          </a:p>
          <a:p>
            <a:pPr algn="just"/>
            <a:r>
              <a:rPr lang="en-US" dirty="0"/>
              <a:t>This enhancement allows to create an </a:t>
            </a:r>
            <a:r>
              <a:rPr lang="en-US" b="1" dirty="0"/>
              <a:t>Azure NetApp Files volume as small as 50 GiB</a:t>
            </a:r>
            <a:r>
              <a:rPr lang="en-US" dirty="0"/>
              <a:t>—a reduction from the initial minimum size of 100 </a:t>
            </a:r>
            <a:r>
              <a:rPr lang="en-US" dirty="0" err="1"/>
              <a:t>GiB.</a:t>
            </a:r>
            <a:r>
              <a:rPr lang="en-US" dirty="0"/>
              <a:t> This reduced size can save costs for workloads that require volumes smaller than 100 GiB, allowing to appropriately size storage volumes. All volume workflows which were supported with a 100 GiB minimum volume size are now supported with this new minimum size of 50 </a:t>
            </a:r>
            <a:r>
              <a:rPr lang="en-US" dirty="0" err="1"/>
              <a:t>GiB.</a:t>
            </a:r>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PP: Cloud Backup for Virtual Machines on Azure NetApp Files datastores for Azure VMware Solution</a:t>
            </a:r>
            <a:endParaRPr lang="en-US" dirty="0"/>
          </a:p>
          <a:p>
            <a:pPr algn="just"/>
            <a:r>
              <a:rPr lang="en-US" dirty="0"/>
              <a:t>Cloud Backup for </a:t>
            </a:r>
            <a:r>
              <a:rPr lang="en-US" b="1" dirty="0"/>
              <a:t>Virtual Machines now integrates with Azure NetApp Files </a:t>
            </a:r>
            <a:r>
              <a:rPr lang="en-US" dirty="0"/>
              <a:t>backup, significantly enhancing data protection by offering a fully managed backup solution for long-term recovery, archiving, and compliance. This integration allows to mount a datastore from a snapshot or Azure NetApp Files backup to restore files. It is possible to mount the backup to either the Azure VMware Solution host where it was created or to an alternate host.</a:t>
            </a:r>
          </a:p>
          <a:p>
            <a:pPr algn="just"/>
            <a:r>
              <a:rPr lang="en-US" b="1" dirty="0"/>
              <a:t>Cloud Backup for Virtual Machines </a:t>
            </a:r>
            <a:r>
              <a:rPr lang="en-US" dirty="0"/>
              <a:t>now also includes the capability to attach one or more VMDKs from a backup to the parent VM, to an alternate VM on the same Azure VMware Solution host, or to an alternate VM on an alternate host managed by the same vCenter instance.</a:t>
            </a:r>
          </a:p>
          <a:p>
            <a:pPr algn="just"/>
            <a:endParaRPr lang="en-US" dirty="0"/>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DevOps Switching CDN Providers</a:t>
            </a:r>
            <a:endParaRPr lang="en-US" sz="1000" dirty="0"/>
          </a:p>
          <a:p>
            <a:pPr algn="just"/>
            <a:r>
              <a:rPr lang="en-US" sz="1000" dirty="0"/>
              <a:t>The current content delivery </a:t>
            </a:r>
            <a:r>
              <a:rPr lang="en-US" sz="1000" b="1" dirty="0"/>
              <a:t>network (CDN) provider </a:t>
            </a:r>
            <a:r>
              <a:rPr lang="en-US" sz="1000" b="1" dirty="0" err="1"/>
              <a:t>Edgio</a:t>
            </a:r>
            <a:r>
              <a:rPr lang="en-US" sz="1000" dirty="0"/>
              <a:t>, used by Azure DevOps is retiring. MS is urgently transitioning to a solution served by Akamai and Azure Front Door CDNs to maintain the responsiveness of our services.</a:t>
            </a:r>
          </a:p>
          <a:p>
            <a:pPr algn="just"/>
            <a:r>
              <a:rPr lang="en-US" sz="1000" dirty="0"/>
              <a:t>If network includes firewalls that could affect access to the new CDNs, the following domain URLs should be whitelisted:</a:t>
            </a:r>
          </a:p>
          <a:p>
            <a:pPr marL="171450" indent="-171450" algn="just">
              <a:buFont typeface="Arial" panose="020B0604020202020204" pitchFamily="34" charset="0"/>
              <a:buChar char="•"/>
            </a:pPr>
            <a:r>
              <a:rPr lang="en-US" sz="1000" dirty="0"/>
              <a:t>https://*.vsassets.io</a:t>
            </a:r>
          </a:p>
          <a:p>
            <a:pPr marL="171450" indent="-171450" algn="just">
              <a:buFont typeface="Arial" panose="020B0604020202020204" pitchFamily="34" charset="0"/>
              <a:buChar char="•"/>
            </a:pPr>
            <a:r>
              <a:rPr lang="en-US" sz="1000" dirty="0"/>
              <a:t>https://vstsagentpackage.azureedge.net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21370"/>
          </a:xfrm>
        </p:spPr>
        <p:txBody>
          <a:bodyPr/>
          <a:lstStyle/>
          <a:p>
            <a:pPr algn="just"/>
            <a:r>
              <a:rPr lang="en-US" dirty="0">
                <a:hlinkClick r:id="rId3"/>
              </a:rPr>
              <a:t>Announcing a free GitHub Copilot for VS Code</a:t>
            </a:r>
            <a:endParaRPr lang="en-US" dirty="0"/>
          </a:p>
          <a:p>
            <a:pPr algn="just"/>
            <a:r>
              <a:rPr lang="en-US" dirty="0"/>
              <a:t>MS announced a new free plan for </a:t>
            </a:r>
            <a:r>
              <a:rPr lang="en-US" b="1" dirty="0"/>
              <a:t>GitHub Copilot</a:t>
            </a:r>
            <a:r>
              <a:rPr lang="en-US" dirty="0"/>
              <a:t>, available for everyone today in VS Code. All is needed is a GitHub account. No trial. No subscription. No credit card required.</a:t>
            </a:r>
          </a:p>
          <a:p>
            <a:pPr algn="just"/>
            <a:r>
              <a:rPr lang="en-US" dirty="0"/>
              <a:t>GitHub Copilot Free provides 2000 code completions/month. That's about 80 per working day and 50 chat requests/month.</a:t>
            </a:r>
          </a:p>
        </p:txBody>
      </p:sp>
      <p:pic>
        <p:nvPicPr>
          <p:cNvPr id="3" name="Picture 2">
            <a:extLst>
              <a:ext uri="{FF2B5EF4-FFF2-40B4-BE49-F238E27FC236}">
                <a16:creationId xmlns:a16="http://schemas.microsoft.com/office/drawing/2014/main" id="{84798565-AE37-20BD-5BA4-08BF165B34C2}"/>
              </a:ext>
            </a:extLst>
          </p:cNvPr>
          <p:cNvPicPr>
            <a:picLocks noChangeAspect="1"/>
          </p:cNvPicPr>
          <p:nvPr/>
        </p:nvPicPr>
        <p:blipFill>
          <a:blip r:embed="rId4"/>
          <a:stretch>
            <a:fillRect/>
          </a:stretch>
        </p:blipFill>
        <p:spPr>
          <a:xfrm>
            <a:off x="444500" y="2102549"/>
            <a:ext cx="3666773" cy="2185870"/>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CDN from </a:t>
            </a:r>
            <a:r>
              <a:rPr lang="en-US" dirty="0" err="1">
                <a:hlinkClick r:id="rId2"/>
              </a:rPr>
              <a:t>Edgio</a:t>
            </a:r>
            <a:r>
              <a:rPr lang="en-US" dirty="0">
                <a:hlinkClick r:id="rId2"/>
              </a:rPr>
              <a:t> is shutting down on January 15, 2025</a:t>
            </a:r>
            <a:endParaRPr lang="en-US" dirty="0"/>
          </a:p>
          <a:p>
            <a:pPr algn="just"/>
            <a:r>
              <a:rPr lang="en-US" dirty="0"/>
              <a:t>If Azure CDN from </a:t>
            </a:r>
            <a:r>
              <a:rPr lang="en-US" dirty="0" err="1"/>
              <a:t>Edgio</a:t>
            </a:r>
            <a:r>
              <a:rPr lang="en-US" dirty="0"/>
              <a:t> customers don't set the Feature Flag </a:t>
            </a:r>
            <a:r>
              <a:rPr lang="en-US" b="1" dirty="0" err="1"/>
              <a:t>DoNotForceMigrateEdgioCDNProfiles</a:t>
            </a:r>
            <a:r>
              <a:rPr lang="en-US" dirty="0"/>
              <a:t> before 7 January 2025, Microsoft will migrate existing Azure CDN from </a:t>
            </a:r>
            <a:r>
              <a:rPr lang="en-US" dirty="0" err="1"/>
              <a:t>Edgio</a:t>
            </a:r>
            <a:r>
              <a:rPr lang="en-US" dirty="0"/>
              <a:t> profiles to Azure Front Door Standard profiles. Migration is happening between January 7th and 14th, 2025. These migrations to Azure Front Door are performed on a "best effort" basis, and doing so might cause issues related to the billing, features, availability, and/or performance you're currently consuming with Azure CDN from </a:t>
            </a:r>
            <a:r>
              <a:rPr lang="en-US" dirty="0" err="1"/>
              <a:t>Edgio</a:t>
            </a:r>
            <a:r>
              <a:rPr lang="en-US" dirty="0"/>
              <a:t>.</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Integrate Defender for Cloud CLI with Popular CI/CD Tools</a:t>
            </a:r>
            <a:endParaRPr lang="ru-RU" sz="1000" dirty="0"/>
          </a:p>
          <a:p>
            <a:pPr algn="just"/>
            <a:r>
              <a:rPr lang="en-US" sz="1000" dirty="0"/>
              <a:t>The CLI can now be incorporated into CI/CD pipelines to scan and </a:t>
            </a:r>
            <a:r>
              <a:rPr lang="en-US" sz="1000" b="1" dirty="0"/>
              <a:t>identify security vulnerabilities </a:t>
            </a:r>
            <a:r>
              <a:rPr lang="en-US" sz="1000" dirty="0"/>
              <a:t>in </a:t>
            </a:r>
            <a:r>
              <a:rPr lang="en-US" sz="1000" b="1" dirty="0"/>
              <a:t>containerized source code</a:t>
            </a:r>
            <a:r>
              <a:rPr lang="en-US" sz="1000" dirty="0"/>
              <a:t>. This feature assists development teams in detecting and addressing code vulnerabilities during pipeline execution. It requires authentication to Microsoft Defender for Cloud and modifications to the pipeline script. Scan results will be uploaded to Microsoft Defender for Cloud, allowing security teams to view and correlate them with containers in the container registry. This solution delivers continuous and automated insights to </a:t>
            </a:r>
            <a:r>
              <a:rPr lang="en-US" sz="1000" b="1" dirty="0"/>
              <a:t>expedite risk detection</a:t>
            </a:r>
            <a:r>
              <a:rPr lang="en-US" sz="1000" dirty="0"/>
              <a:t> and response, ensuring security without disrupting workflows.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03267"/>
          </a:xfrm>
        </p:spPr>
        <p:txBody>
          <a:bodyPr/>
          <a:lstStyle/>
          <a:p>
            <a:pPr algn="just"/>
            <a:r>
              <a:rPr lang="en-US" dirty="0">
                <a:hlinkClick r:id="rId3"/>
              </a:rPr>
              <a:t>Sensitivity scanning capabilities now include Azure file shares</a:t>
            </a:r>
            <a:endParaRPr lang="en-US" dirty="0"/>
          </a:p>
          <a:p>
            <a:pPr algn="just"/>
            <a:r>
              <a:rPr lang="en-US" dirty="0"/>
              <a:t>Defender for Cloud's Security Posture Management (CSPM) sensitivity scanning capabilities now </a:t>
            </a:r>
            <a:r>
              <a:rPr lang="en-US" b="1" dirty="0"/>
              <a:t>include Azure file shares in GA in addition to blob containers.</a:t>
            </a:r>
          </a:p>
          <a:p>
            <a:pPr algn="just"/>
            <a:r>
              <a:rPr lang="en-US" dirty="0"/>
              <a:t>Before this update, enabling the Defender CSPM plan on a subscription would automatically </a:t>
            </a:r>
            <a:r>
              <a:rPr lang="en-US" b="1" dirty="0"/>
              <a:t>scan blob containers </a:t>
            </a:r>
            <a:r>
              <a:rPr lang="en-US" dirty="0"/>
              <a:t>within storage accounts for sensitive data. With this update, Defender for CSPM's sensitivity scanning feature now </a:t>
            </a:r>
            <a:r>
              <a:rPr lang="en-US" b="1" dirty="0"/>
              <a:t>includes file shares within those storage accounts</a:t>
            </a:r>
            <a:r>
              <a:rPr lang="en-US" dirty="0"/>
              <a:t>. This enhancement improves the risk assessment and protection of sensitive storage accounts, providing a more comprehensive analysis of potential risks.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2"/>
              </a:rPr>
              <a:t>Revised interval options for Defender for Cloud scan of a cloud environment</a:t>
            </a:r>
            <a:endParaRPr lang="en-US" dirty="0"/>
          </a:p>
          <a:p>
            <a:pPr algn="just"/>
            <a:r>
              <a:rPr lang="en-US" dirty="0"/>
              <a:t>The scan interval options for cloud connectors associated with AWS, GCP, </a:t>
            </a:r>
            <a:r>
              <a:rPr lang="en-US" b="1" dirty="0" err="1"/>
              <a:t>Jfrog</a:t>
            </a:r>
            <a:r>
              <a:rPr lang="en-US" dirty="0"/>
              <a:t>, and </a:t>
            </a:r>
            <a:r>
              <a:rPr lang="en-US" b="1" dirty="0" err="1"/>
              <a:t>DockerHub</a:t>
            </a:r>
            <a:r>
              <a:rPr lang="en-US" dirty="0"/>
              <a:t> have been revised. The scan interval feature allows to control the frequency at which the Defender for Cloud initiates a scan of the cloud environment. It is possible to set up scan interval to </a:t>
            </a:r>
            <a:r>
              <a:rPr lang="en-US" b="1" dirty="0"/>
              <a:t>4, 6, 12, or 24 </a:t>
            </a:r>
            <a:r>
              <a:rPr lang="en-US" dirty="0"/>
              <a:t>hours, when adding or editing a cloud connector. The default scan interval for new connectors continues to be 12 hours.</a:t>
            </a:r>
          </a:p>
        </p:txBody>
      </p:sp>
      <p:sp>
        <p:nvSpPr>
          <p:cNvPr id="2" name="Text Placeholder 13">
            <a:extLst>
              <a:ext uri="{FF2B5EF4-FFF2-40B4-BE49-F238E27FC236}">
                <a16:creationId xmlns:a16="http://schemas.microsoft.com/office/drawing/2014/main" id="{53B30361-210F-0C86-1A80-ECA062F48EE8}"/>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GA: FIPS 140-2 Level 3 HSMs Premium Key Vault in Mooncake China</a:t>
            </a:r>
            <a:endParaRPr lang="en-US" dirty="0"/>
          </a:p>
          <a:p>
            <a:pPr algn="just"/>
            <a:r>
              <a:rPr lang="en-US" dirty="0"/>
              <a:t>The FIPS 140-2 Level 3 HSMs offer the highest level of security for cryptographic keys, ensuring data is protected with the most stringent standards. </a:t>
            </a:r>
          </a:p>
          <a:p>
            <a:pPr marL="171450" indent="-171450" algn="just">
              <a:buFont typeface="Arial" panose="020B0604020202020204" pitchFamily="34" charset="0"/>
              <a:buChar char="•"/>
            </a:pPr>
            <a:r>
              <a:rPr lang="en-US" dirty="0"/>
              <a:t>Enhanced Security: </a:t>
            </a:r>
            <a:r>
              <a:rPr lang="en-US" b="1" dirty="0"/>
              <a:t>FIPS 140-2 Level 3 </a:t>
            </a:r>
            <a:r>
              <a:rPr lang="en-US" dirty="0"/>
              <a:t>certification ensures that the HSMs meet rigorous security requirements, providing robust protection for your cryptographic keys.  </a:t>
            </a:r>
          </a:p>
          <a:p>
            <a:pPr marL="171450" indent="-171450" algn="just">
              <a:buFont typeface="Arial" panose="020B0604020202020204" pitchFamily="34" charset="0"/>
              <a:buChar char="•"/>
            </a:pPr>
            <a:r>
              <a:rPr lang="en-US" dirty="0"/>
              <a:t>Compliance: </a:t>
            </a:r>
            <a:r>
              <a:rPr lang="en-US" b="1" dirty="0"/>
              <a:t>This launch helps customers </a:t>
            </a:r>
            <a:r>
              <a:rPr lang="en-US" dirty="0"/>
              <a:t>in highly regulated industries meet their compliance requirements.  </a:t>
            </a:r>
          </a:p>
          <a:p>
            <a:pPr algn="just"/>
            <a:r>
              <a:rPr lang="en-US" dirty="0"/>
              <a:t> This general availability is offered in the China North 3, China North 2, China East 3, and China East 2 regions. </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p:txBody>
          <a:bodyPr/>
          <a:lstStyle/>
          <a:p>
            <a:pPr algn="just"/>
            <a:r>
              <a:rPr lang="en-US" sz="1000" dirty="0">
                <a:hlinkClick r:id="rId2"/>
              </a:rPr>
              <a:t>General Availability - Microsoft Entra External ID Custom URL Domains</a:t>
            </a:r>
            <a:endParaRPr lang="en-US" sz="1000" dirty="0"/>
          </a:p>
          <a:p>
            <a:pPr algn="just"/>
            <a:r>
              <a:rPr lang="en-US" sz="1000" dirty="0"/>
              <a:t>This feature allows to customize Microsoft default sign in authentication endpoint with own brand names. Custom URL Domains help users to change Ext ID endpoint &lt; tenant-name &gt;.ciamlogin.com to </a:t>
            </a:r>
            <a:r>
              <a:rPr lang="en-US" sz="1000" b="1" dirty="0"/>
              <a:t>login.contoso.com</a:t>
            </a:r>
            <a:r>
              <a:rPr lang="en-US" sz="1000" dirty="0"/>
              <a:t>.</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1"/>
            <a:ext cx="3955312" cy="1716670"/>
          </a:xfrm>
        </p:spPr>
        <p:txBody>
          <a:bodyPr/>
          <a:lstStyle/>
          <a:p>
            <a:pPr algn="just"/>
            <a:r>
              <a:rPr lang="en-US" dirty="0">
                <a:hlinkClick r:id="rId3"/>
              </a:rPr>
              <a:t>General Availability - Privileged Identity Management integration in Azure Role Based Access Control</a:t>
            </a:r>
            <a:endParaRPr lang="en-US" dirty="0"/>
          </a:p>
          <a:p>
            <a:pPr algn="just"/>
            <a:r>
              <a:rPr lang="en-US" b="1" dirty="0"/>
              <a:t>Privileged Identity Management (PIM) </a:t>
            </a:r>
            <a:r>
              <a:rPr lang="en-US" dirty="0"/>
              <a:t>capabilities are now integrated into the </a:t>
            </a:r>
            <a:r>
              <a:rPr lang="en-US" b="1" dirty="0"/>
              <a:t>Azure Role Based Access Control (Azure RBAC) </a:t>
            </a:r>
            <a:r>
              <a:rPr lang="en-US" dirty="0"/>
              <a:t>UI. Before this integration, RBAC admins could only manage standing access (active permanent role assignments) from the Azure RBAC UI. With this integration, just-in-time access and timebound access, which are functionalities supported by PIM, are now brought into the Azure RBAC UI for customers with either a P2, or Identity Governance, license.</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p:txBody>
          <a:bodyPr/>
          <a:lstStyle/>
          <a:p>
            <a:pPr algn="just"/>
            <a:r>
              <a:rPr lang="en-US" sz="1000" dirty="0">
                <a:hlinkClick r:id="rId2"/>
              </a:rPr>
              <a:t>General Availability - Update Profile Photo in MyAccount</a:t>
            </a:r>
            <a:endParaRPr lang="en-US" sz="1000" dirty="0"/>
          </a:p>
          <a:p>
            <a:pPr algn="just"/>
            <a:r>
              <a:rPr lang="en-US" sz="1000" dirty="0"/>
              <a:t>Users can now update profile photo directly from their </a:t>
            </a:r>
            <a:r>
              <a:rPr lang="en-US" sz="1000" b="1" dirty="0"/>
              <a:t>MyAccount portal</a:t>
            </a:r>
            <a:r>
              <a:rPr lang="en-US" sz="1000" dirty="0"/>
              <a:t>. This change exposes a new edit button on the profile photo section of the user’s account.</a:t>
            </a:r>
          </a:p>
          <a:p>
            <a:pPr algn="just"/>
            <a:r>
              <a:rPr lang="en-US" sz="1000" dirty="0"/>
              <a:t>In some environments, it’s necessary to prevent users from making this change. Global Administrators can manage this using a tenant-wide policy.</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1"/>
            <a:ext cx="3955312" cy="1716670"/>
          </a:xfrm>
        </p:spPr>
        <p:txBody>
          <a:bodyPr/>
          <a:lstStyle/>
          <a:p>
            <a:pPr algn="just"/>
            <a:r>
              <a:rPr lang="en-US" dirty="0">
                <a:hlinkClick r:id="rId3"/>
              </a:rPr>
              <a:t>General Availability - Temporary Access Pass (TAP) support for internal guest users</a:t>
            </a:r>
            <a:endParaRPr lang="en-US" dirty="0"/>
          </a:p>
          <a:p>
            <a:pPr algn="just"/>
            <a:r>
              <a:rPr lang="en-US" dirty="0"/>
              <a:t>Microsoft Entra ID now supports issuing </a:t>
            </a:r>
            <a:r>
              <a:rPr lang="en-US" b="1" dirty="0"/>
              <a:t>Temporary Access Passes (TAP) to internal guest users</a:t>
            </a:r>
            <a:r>
              <a:rPr lang="en-US" dirty="0"/>
              <a:t>. TAPs can be issued to internal guests just like normal members, through the Microsoft Entra ID Admin Center, or natively through Microsoft Graph. With this enhancement, internal guests can now seamlessly onboard, and recover, their accounts with time-bound temporary credentials. </a:t>
            </a:r>
          </a:p>
        </p:txBody>
      </p:sp>
    </p:spTree>
    <p:extLst>
      <p:ext uri="{BB962C8B-B14F-4D97-AF65-F5344CB8AC3E}">
        <p14:creationId xmlns:p14="http://schemas.microsoft.com/office/powerpoint/2010/main" val="54610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4CD0D-0A0E-9B50-81EF-BD540F8C7E4A}"/>
              </a:ext>
            </a:extLst>
          </p:cNvPr>
          <p:cNvSpPr>
            <a:spLocks noGrp="1"/>
          </p:cNvSpPr>
          <p:nvPr>
            <p:ph type="body" sz="quarter" idx="10"/>
          </p:nvPr>
        </p:nvSpPr>
        <p:spPr/>
        <p:txBody>
          <a:bodyPr/>
          <a:lstStyle/>
          <a:p>
            <a:r>
              <a:rPr lang="en-US" sz="1000" dirty="0">
                <a:hlinkClick r:id="rId2"/>
              </a:rPr>
              <a:t>Public Preview - Sign in with Apple</a:t>
            </a:r>
            <a:endParaRPr lang="en-US" sz="1000" dirty="0"/>
          </a:p>
          <a:p>
            <a:r>
              <a:rPr lang="en-US" sz="1000" dirty="0"/>
              <a:t>This new feature adds Apple to list of preconfigured </a:t>
            </a:r>
            <a:r>
              <a:rPr lang="en-US" sz="1000" b="1" dirty="0"/>
              <a:t>social identity providers. </a:t>
            </a:r>
            <a:r>
              <a:rPr lang="en-US" sz="1000" dirty="0"/>
              <a:t>As the first social identity provider implemented on the </a:t>
            </a:r>
            <a:r>
              <a:rPr lang="en-US" sz="1000" dirty="0" err="1"/>
              <a:t>eSTS</a:t>
            </a:r>
            <a:r>
              <a:rPr lang="en-US" sz="1000" dirty="0"/>
              <a:t> platform, it introduces a "Sign in with Apple" button to the sign-in options, allowing users to access applications with their Apple accounts. </a:t>
            </a:r>
          </a:p>
        </p:txBody>
      </p:sp>
      <p:sp>
        <p:nvSpPr>
          <p:cNvPr id="3" name="Title 2">
            <a:extLst>
              <a:ext uri="{FF2B5EF4-FFF2-40B4-BE49-F238E27FC236}">
                <a16:creationId xmlns:a16="http://schemas.microsoft.com/office/drawing/2014/main" id="{A8F58E2B-4318-8DF9-430C-03FEC89ECA32}"/>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FEA4D186-6052-B533-341F-681510B794BF}"/>
              </a:ext>
            </a:extLst>
          </p:cNvPr>
          <p:cNvSpPr>
            <a:spLocks noGrp="1"/>
          </p:cNvSpPr>
          <p:nvPr>
            <p:ph type="body" sz="quarter" idx="15"/>
          </p:nvPr>
        </p:nvSpPr>
        <p:spPr/>
        <p:txBody>
          <a:bodyPr/>
          <a:lstStyle/>
          <a:p>
            <a:endParaRPr lang="en-US" dirty="0"/>
          </a:p>
        </p:txBody>
      </p:sp>
      <p:sp>
        <p:nvSpPr>
          <p:cNvPr id="5" name="Text Placeholder 4">
            <a:extLst>
              <a:ext uri="{FF2B5EF4-FFF2-40B4-BE49-F238E27FC236}">
                <a16:creationId xmlns:a16="http://schemas.microsoft.com/office/drawing/2014/main" id="{9A0BE0E0-C2CB-8669-2054-B4A9B6DF798A}"/>
              </a:ext>
            </a:extLst>
          </p:cNvPr>
          <p:cNvSpPr>
            <a:spLocks noGrp="1"/>
          </p:cNvSpPr>
          <p:nvPr>
            <p:ph type="body" sz="quarter" idx="16"/>
          </p:nvPr>
        </p:nvSpPr>
        <p:spPr/>
        <p:txBody>
          <a:bodyPr/>
          <a:lstStyle/>
          <a:p>
            <a:pPr algn="just"/>
            <a:r>
              <a:rPr lang="en-US" dirty="0">
                <a:hlinkClick r:id="rId3"/>
              </a:rPr>
              <a:t>General Availability - Expansion of SSPR Policy Audit Logging</a:t>
            </a:r>
            <a:endParaRPr lang="en-US" dirty="0"/>
          </a:p>
          <a:p>
            <a:pPr algn="just"/>
            <a:r>
              <a:rPr lang="en-US" dirty="0"/>
              <a:t>Starting Mid-January, </a:t>
            </a:r>
            <a:r>
              <a:rPr lang="en-US" b="1" dirty="0"/>
              <a:t>MS improving the audit logs </a:t>
            </a:r>
            <a:r>
              <a:rPr lang="en-US" dirty="0"/>
              <a:t>for changes made to the SSPR Policy.</a:t>
            </a:r>
          </a:p>
          <a:p>
            <a:pPr algn="just"/>
            <a:r>
              <a:rPr lang="en-US" dirty="0"/>
              <a:t>With this improvement, any change to the </a:t>
            </a:r>
            <a:r>
              <a:rPr lang="en-US" b="1" dirty="0"/>
              <a:t>SSPR policy configuration, including enablement </a:t>
            </a:r>
            <a:r>
              <a:rPr lang="en-US" dirty="0"/>
              <a:t>or disablement, will result in an audit log entry that includes details about the change made. Additionally, both the previous values and current values from the change will be recorded within the audit log. This additional information can be found by selecting an audit log entry and selecting the Modified Properties tab within the entry.</a:t>
            </a:r>
          </a:p>
          <a:p>
            <a:pPr algn="just"/>
            <a:r>
              <a:rPr lang="en-US" dirty="0"/>
              <a:t>These changes are rolled out in phases:</a:t>
            </a:r>
          </a:p>
          <a:p>
            <a:pPr marL="171450" indent="-171450" algn="just">
              <a:buFont typeface="Arial" panose="020B0604020202020204" pitchFamily="34" charset="0"/>
              <a:buChar char="•"/>
            </a:pPr>
            <a:r>
              <a:rPr lang="en-US" dirty="0"/>
              <a:t>Phase 1 includes logging for the Authentication Methods, Registration, Notifications, and Customization configuration settings.</a:t>
            </a:r>
          </a:p>
          <a:p>
            <a:pPr marL="171450" indent="-171450" algn="just">
              <a:buFont typeface="Arial" panose="020B0604020202020204" pitchFamily="34" charset="0"/>
              <a:buChar char="•"/>
            </a:pPr>
            <a:r>
              <a:rPr lang="en-US" dirty="0"/>
              <a:t>Phase 2 includes logging for the On-premises integration configuration settings.</a:t>
            </a:r>
          </a:p>
        </p:txBody>
      </p:sp>
    </p:spTree>
    <p:extLst>
      <p:ext uri="{BB962C8B-B14F-4D97-AF65-F5344CB8AC3E}">
        <p14:creationId xmlns:p14="http://schemas.microsoft.com/office/powerpoint/2010/main" val="26908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4e7ac07f-2cd6-47aa-8863-e3015989625c"/>
    <ds:schemaRef ds:uri="http://purl.org/dc/dcmitype/"/>
    <ds:schemaRef ds:uri="2e7e23d5-2c80-4164-89d2-1708db4037b8"/>
    <ds:schemaRef ds:uri="http://purl.org/dc/terms/"/>
    <ds:schemaRef ds:uri="http://purl.org/dc/elements/1.1/"/>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1007</TotalTime>
  <Words>1707</Words>
  <Application>Microsoft Office PowerPoint</Application>
  <PresentationFormat>On-screen Show (16:9)</PresentationFormat>
  <Paragraphs>79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Human Sans</vt:lpstr>
      <vt:lpstr>Human Sans Regular</vt:lpstr>
      <vt:lpstr>Continuum Theme</vt:lpstr>
      <vt:lpstr>Azure Times #146</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PowerPoint Presentation</vt:lpstr>
      <vt:lpstr>Compute Updates</vt:lpstr>
      <vt:lpstr>PowerPoint Presentation</vt:lpstr>
      <vt:lpstr>Storage &amp; Data Updates</vt:lpstr>
      <vt:lpstr>Storage &amp; Data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122</cp:revision>
  <dcterms:created xsi:type="dcterms:W3CDTF">2018-01-26T19:23:30Z</dcterms:created>
  <dcterms:modified xsi:type="dcterms:W3CDTF">2025-01-05T11:05:30Z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