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4"/>
  </p:sldMasterIdLst>
  <p:notesMasterIdLst>
    <p:notesMasterId r:id="rId30"/>
  </p:notesMasterIdLst>
  <p:handoutMasterIdLst>
    <p:handoutMasterId r:id="rId31"/>
  </p:handoutMasterIdLst>
  <p:sldIdLst>
    <p:sldId id="2142532340" r:id="rId5"/>
    <p:sldId id="2146847046" r:id="rId6"/>
    <p:sldId id="2146847089" r:id="rId7"/>
    <p:sldId id="2146847048" r:id="rId8"/>
    <p:sldId id="2146847049" r:id="rId9"/>
    <p:sldId id="2146847132" r:id="rId10"/>
    <p:sldId id="2146847133" r:id="rId11"/>
    <p:sldId id="2146847050" r:id="rId12"/>
    <p:sldId id="2146847096" r:id="rId13"/>
    <p:sldId id="2146847134" r:id="rId14"/>
    <p:sldId id="2146847135" r:id="rId15"/>
    <p:sldId id="2146847052" r:id="rId16"/>
    <p:sldId id="2146847100" r:id="rId17"/>
    <p:sldId id="2146847138" r:id="rId18"/>
    <p:sldId id="2146847137" r:id="rId19"/>
    <p:sldId id="2146847058" r:id="rId20"/>
    <p:sldId id="2146847111" r:id="rId21"/>
    <p:sldId id="2146847146" r:id="rId22"/>
    <p:sldId id="2146847062" r:id="rId23"/>
    <p:sldId id="2146847115" r:id="rId24"/>
    <p:sldId id="2146847154" r:id="rId25"/>
    <p:sldId id="2146847153" r:id="rId26"/>
    <p:sldId id="2146847085" r:id="rId27"/>
    <p:sldId id="2146847084" r:id="rId28"/>
    <p:sldId id="2146847064" r:id="rId29"/>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752CF65-4D58-4370-B229-5F4CB000B44D}">
          <p14:sldIdLst>
            <p14:sldId id="2142532340"/>
          </p14:sldIdLst>
        </p14:section>
        <p14:section name="Networking" id="{8B3AEA99-85F7-477B-B976-48DC47AA1A88}">
          <p14:sldIdLst/>
        </p14:section>
        <p14:section name="Security &amp; Identity" id="{1AA42572-B3BD-44F7-813B-C2C647DDBB3C}">
          <p14:sldIdLst>
            <p14:sldId id="2146847046"/>
            <p14:sldId id="2146847089"/>
          </p14:sldIdLst>
        </p14:section>
        <p14:section name="Management &amp; Governance" id="{34181601-6D48-4406-A525-C7B5A12C6C5B}">
          <p14:sldIdLst>
            <p14:sldId id="2146847048"/>
            <p14:sldId id="2146847049"/>
            <p14:sldId id="2146847132"/>
            <p14:sldId id="2146847133"/>
          </p14:sldIdLst>
        </p14:section>
        <p14:section name="Compute" id="{05AA80BB-8802-49AB-8336-A884227CE2F7}">
          <p14:sldIdLst>
            <p14:sldId id="2146847050"/>
            <p14:sldId id="2146847096"/>
            <p14:sldId id="2146847134"/>
            <p14:sldId id="2146847135"/>
          </p14:sldIdLst>
        </p14:section>
        <p14:section name="Storage &amp; Data" id="{1F159046-CE0A-45BC-9D5B-6E6C95980F78}">
          <p14:sldIdLst>
            <p14:sldId id="2146847052"/>
            <p14:sldId id="2146847100"/>
            <p14:sldId id="2146847138"/>
            <p14:sldId id="2146847137"/>
          </p14:sldIdLst>
        </p14:section>
        <p14:section name="Databases" id="{AEAFAE72-AD56-48F3-926B-38BAE269038F}">
          <p14:sldIdLst/>
        </p14:section>
        <p14:section name="Integration" id="{ACBD46A3-6F1C-451B-A154-0A056E0DEFF6}">
          <p14:sldIdLst/>
        </p14:section>
        <p14:section name="ML &amp; AI &amp; IOT" id="{F4E1EAF1-55E9-4CA4-8ADC-28B69C1D66D2}">
          <p14:sldIdLst>
            <p14:sldId id="2146847058"/>
            <p14:sldId id="2146847111"/>
            <p14:sldId id="2146847146"/>
          </p14:sldIdLst>
        </p14:section>
        <p14:section name="Miscellaneous" id="{A1456D7A-93BE-4023-90AA-7269D2F177BA}">
          <p14:sldIdLst>
            <p14:sldId id="2146847062"/>
            <p14:sldId id="2146847115"/>
            <p14:sldId id="2146847154"/>
            <p14:sldId id="2146847153"/>
          </p14:sldIdLst>
        </p14:section>
        <p14:section name="End" id="{82899442-2AC4-4699-95EB-48D45B913575}">
          <p14:sldIdLst>
            <p14:sldId id="2146847085"/>
            <p14:sldId id="2146847084"/>
            <p14:sldId id="214684706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Emily Catuzzi" initials="EC" lastIdx="19" clrIdx="9">
    <p:extLst>
      <p:ext uri="{19B8F6BF-5375-455C-9EA6-DF929625EA0E}">
        <p15:presenceInfo xmlns:p15="http://schemas.microsoft.com/office/powerpoint/2012/main" userId="S::Emily_Catuzzi@epam.com::b46d6ad4-ac70-4125-82a7-0ece5134c360" providerId="AD"/>
      </p:ext>
    </p:extLst>
  </p:cmAuthor>
  <p:cmAuthor id="1" name="Laura Brady" initials="LB" lastIdx="52" clrIdx="3">
    <p:extLst>
      <p:ext uri="{19B8F6BF-5375-455C-9EA6-DF929625EA0E}">
        <p15:presenceInfo xmlns:p15="http://schemas.microsoft.com/office/powerpoint/2012/main" userId="S::Laura_Brady@epam.com::b18c91b0-83fb-4c27-875b-18626d50463b" providerId="AD"/>
      </p:ext>
    </p:extLst>
  </p:cmAuthor>
  <p:cmAuthor id="8" name="Gretchen Rice" initials="GR" lastIdx="4" clrIdx="10">
    <p:extLst>
      <p:ext uri="{19B8F6BF-5375-455C-9EA6-DF929625EA0E}">
        <p15:presenceInfo xmlns:p15="http://schemas.microsoft.com/office/powerpoint/2012/main" userId="S::gretchen_rice@epam.com::e279efbb-a837-440d-b0bd-684dd084c605" providerId="AD"/>
      </p:ext>
    </p:extLst>
  </p:cmAuthor>
  <p:cmAuthor id="2" name="Amy Legere" initials="AL" lastIdx="5" clrIdx="5">
    <p:extLst>
      <p:ext uri="{19B8F6BF-5375-455C-9EA6-DF929625EA0E}">
        <p15:presenceInfo xmlns:p15="http://schemas.microsoft.com/office/powerpoint/2012/main" userId="S::Amy_Legere@epam.com::36c3e91a-2059-4c30-8d42-5285dd7a2555" providerId="AD"/>
      </p:ext>
    </p:extLst>
  </p:cmAuthor>
  <p:cmAuthor id="9" name="Jennifer Markowitz" initials="JM" lastIdx="1" clrIdx="11">
    <p:extLst>
      <p:ext uri="{19B8F6BF-5375-455C-9EA6-DF929625EA0E}">
        <p15:presenceInfo xmlns:p15="http://schemas.microsoft.com/office/powerpoint/2012/main" userId="S::jennifer_markowitz@epam.com::f9148081-3671-49e1-8328-0a911bc72bfd" providerId="AD"/>
      </p:ext>
    </p:extLst>
  </p:cmAuthor>
  <p:cmAuthor id="3" name="John Hatz" initials="JH" lastIdx="1" clrIdx="4">
    <p:extLst>
      <p:ext uri="{19B8F6BF-5375-455C-9EA6-DF929625EA0E}">
        <p15:presenceInfo xmlns:p15="http://schemas.microsoft.com/office/powerpoint/2012/main" userId="S-1-5-21-2676001572-3131771074-2776907194-23347" providerId="AD"/>
      </p:ext>
    </p:extLst>
  </p:cmAuthor>
  <p:cmAuthor id="10" name="Nastassia Smolskaya" initials="NS" lastIdx="11" clrIdx="12">
    <p:extLst>
      <p:ext uri="{19B8F6BF-5375-455C-9EA6-DF929625EA0E}">
        <p15:presenceInfo xmlns:p15="http://schemas.microsoft.com/office/powerpoint/2012/main" userId="S::Nastassia_Smolskaya@epam.com::8ff1f7bc-3066-491e-a683-ea021ab0c825" providerId="AD"/>
      </p:ext>
    </p:extLst>
  </p:cmAuthor>
  <p:cmAuthor id="4" name="John Hatz" initials="JH [2]" lastIdx="3" clrIdx="6">
    <p:extLst>
      <p:ext uri="{19B8F6BF-5375-455C-9EA6-DF929625EA0E}">
        <p15:presenceInfo xmlns:p15="http://schemas.microsoft.com/office/powerpoint/2012/main" userId="S::john_hatz@epam.com::7f3a8b4b-4b1e-493d-b3f9-196adf0a1de0" providerId="AD"/>
      </p:ext>
    </p:extLst>
  </p:cmAuthor>
  <p:cmAuthor id="5" name="Mariette Kouwenberg-Mooney" initials="MK" lastIdx="19" clrIdx="7">
    <p:extLst>
      <p:ext uri="{19B8F6BF-5375-455C-9EA6-DF929625EA0E}">
        <p15:presenceInfo xmlns:p15="http://schemas.microsoft.com/office/powerpoint/2012/main" userId="S::Mariette_Kouwenberg-Mooney@epam.com::e2a13c51-a5c6-436b-ad7f-addd34212f51" providerId="AD"/>
      </p:ext>
    </p:extLst>
  </p:cmAuthor>
  <p:cmAuthor id="6" name="Julie Hansberry" initials="JH" lastIdx="13" clrIdx="8">
    <p:extLst>
      <p:ext uri="{19B8F6BF-5375-455C-9EA6-DF929625EA0E}">
        <p15:presenceInfo xmlns:p15="http://schemas.microsoft.com/office/powerpoint/2012/main" userId="S::julie_hansberry@epam.com::6cd6a8f9-b761-4260-92e9-1b9e9757868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D43"/>
    <a:srgbClr val="CADC49"/>
    <a:srgbClr val="E53B2E"/>
    <a:srgbClr val="FFC000"/>
    <a:srgbClr val="D35D47"/>
    <a:srgbClr val="008ACF"/>
    <a:srgbClr val="76CDD8"/>
    <a:srgbClr val="75A0A6"/>
    <a:srgbClr val="569BA5"/>
    <a:srgbClr val="EDC1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B79132-3F09-4EB7-9156-AFD2ABE5B897}" v="37" dt="2021-04-12T18:27:46.9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94"/>
  </p:normalViewPr>
  <p:slideViewPr>
    <p:cSldViewPr snapToGrid="0">
      <p:cViewPr varScale="1">
        <p:scale>
          <a:sx n="103" d="100"/>
          <a:sy n="103" d="100"/>
        </p:scale>
        <p:origin x="1013" y="264"/>
      </p:cViewPr>
      <p:guideLst/>
    </p:cSldViewPr>
  </p:slideViewPr>
  <p:notesTextViewPr>
    <p:cViewPr>
      <p:scale>
        <a:sx n="1" d="1"/>
        <a:sy n="1" d="1"/>
      </p:scale>
      <p:origin x="0" y="0"/>
    </p:cViewPr>
  </p:notesTextViewPr>
  <p:notesViewPr>
    <p:cSldViewPr snapToGrid="0">
      <p:cViewPr varScale="1">
        <p:scale>
          <a:sx n="121" d="100"/>
          <a:sy n="121" d="100"/>
        </p:scale>
        <p:origin x="7662" y="9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9/22/2024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9/22/2024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a:t>
            </a:fld>
            <a:endParaRPr lang="en-US"/>
          </a:p>
        </p:txBody>
      </p:sp>
    </p:spTree>
    <p:extLst>
      <p:ext uri="{BB962C8B-B14F-4D97-AF65-F5344CB8AC3E}">
        <p14:creationId xmlns:p14="http://schemas.microsoft.com/office/powerpoint/2010/main" val="4144144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Cover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2900" y="1200151"/>
            <a:ext cx="8458200" cy="2228850"/>
          </a:xfrm>
        </p:spPr>
        <p:txBody>
          <a:bodyPr lIns="0" tIns="0" rIns="0" bIns="0" anchor="b">
            <a:noAutofit/>
          </a:bodyPr>
          <a:lstStyle>
            <a:lvl1pPr algn="l">
              <a:lnSpc>
                <a:spcPct val="85000"/>
              </a:lnSpc>
              <a:defRPr sz="9000" b="0" i="0">
                <a:solidFill>
                  <a:schemeClr val="accent3"/>
                </a:solidFill>
                <a:latin typeface="+mj-lt"/>
                <a:ea typeface="Human Sans Thin" pitchFamily="2" charset="77"/>
                <a:cs typeface="Human Sans Thin" pitchFamily="2" charset="77"/>
              </a:defRPr>
            </a:lvl1pPr>
          </a:lstStyle>
          <a:p>
            <a:r>
              <a:rPr lang="en-US"/>
              <a:t>Proposal</a:t>
            </a:r>
            <a:br>
              <a:rPr lang="en-US"/>
            </a:br>
            <a:r>
              <a:rPr lang="en-US"/>
              <a:t>Title</a:t>
            </a:r>
          </a:p>
        </p:txBody>
      </p:sp>
      <p:sp>
        <p:nvSpPr>
          <p:cNvPr id="8" name="Text Placeholder 7"/>
          <p:cNvSpPr>
            <a:spLocks noGrp="1"/>
          </p:cNvSpPr>
          <p:nvPr>
            <p:ph type="body" sz="quarter" idx="11" hasCustomPrompt="1"/>
          </p:nvPr>
        </p:nvSpPr>
        <p:spPr>
          <a:xfrm>
            <a:off x="342900" y="3600450"/>
            <a:ext cx="8455914" cy="171450"/>
          </a:xfrm>
        </p:spPr>
        <p:txBody>
          <a:bodyPr lIns="0" tIns="0" rIns="0" bIns="0" anchor="t">
            <a:noAutofit/>
          </a:bodyPr>
          <a:lstStyle>
            <a:lvl1pPr marL="0" indent="0">
              <a:lnSpc>
                <a:spcPct val="100000"/>
              </a:lnSpc>
              <a:spcBef>
                <a:spcPts val="0"/>
              </a:spcBef>
              <a:spcAft>
                <a:spcPts val="0"/>
              </a:spcAft>
              <a:buNone/>
              <a:defRPr sz="1200" b="0" i="0" baseline="0">
                <a:solidFill>
                  <a:schemeClr val="bg1"/>
                </a:solidFill>
                <a:latin typeface="+mn-lt"/>
                <a:ea typeface="Calibri" panose="020F0502020204030204" pitchFamily="34" charset="0"/>
                <a:cs typeface="Calibri" panose="020F0502020204030204" pitchFamily="34" charset="0"/>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r>
              <a:rPr lang="en-US"/>
              <a:t>Subtitle description</a:t>
            </a:r>
          </a:p>
        </p:txBody>
      </p:sp>
      <p:sp>
        <p:nvSpPr>
          <p:cNvPr id="5" name="Text Placeholder 4"/>
          <p:cNvSpPr>
            <a:spLocks noGrp="1"/>
          </p:cNvSpPr>
          <p:nvPr>
            <p:ph type="body" sz="quarter" idx="12" hasCustomPrompt="1"/>
          </p:nvPr>
        </p:nvSpPr>
        <p:spPr>
          <a:xfrm>
            <a:off x="342900" y="3864095"/>
            <a:ext cx="1988344" cy="171450"/>
          </a:xfrm>
        </p:spPr>
        <p:txBody>
          <a:bodyPr/>
          <a:lstStyle>
            <a:lvl1pPr>
              <a:lnSpc>
                <a:spcPct val="100000"/>
              </a:lnSpc>
              <a:spcBef>
                <a:spcPts val="0"/>
              </a:spcBef>
              <a:defRPr sz="900" b="0" i="0" cap="all" baseline="0">
                <a:solidFill>
                  <a:schemeClr val="bg1"/>
                </a:solidFill>
                <a:latin typeface="+mn-lt"/>
              </a:defRPr>
            </a:lvl1pPr>
          </a:lstStyle>
          <a:p>
            <a:pPr lvl="0"/>
            <a:r>
              <a:rPr lang="en-US"/>
              <a:t>Date</a:t>
            </a:r>
          </a:p>
        </p:txBody>
      </p:sp>
    </p:spTree>
    <p:extLst>
      <p:ext uri="{BB962C8B-B14F-4D97-AF65-F5344CB8AC3E}">
        <p14:creationId xmlns:p14="http://schemas.microsoft.com/office/powerpoint/2010/main" val="303777942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42901" y="3429000"/>
            <a:ext cx="4148137" cy="1200150"/>
          </a:xfrm>
        </p:spPr>
        <p:txBody>
          <a:bodyPr lIns="0" tIns="0" rIns="0" bIns="0" anchor="t">
            <a:normAutofit/>
          </a:bodyPr>
          <a:lstStyle>
            <a:lvl1pPr marL="0" indent="0" algn="l">
              <a:lnSpc>
                <a:spcPct val="110000"/>
              </a:lnSpc>
              <a:spcBef>
                <a:spcPts val="450"/>
              </a:spcBef>
              <a:spcAft>
                <a:spcPts val="0"/>
              </a:spcAft>
              <a:buNone/>
              <a:defRPr sz="900" b="0" i="0" baseline="0">
                <a:solidFill>
                  <a:schemeClr val="bg1"/>
                </a:solidFill>
                <a:latin typeface="+mn-lt"/>
                <a:ea typeface="Calibri" panose="020F0502020204030204" pitchFamily="34" charset="0"/>
                <a:cs typeface="Calibri" panose="020F050202020403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type section description</a:t>
            </a:r>
          </a:p>
        </p:txBody>
      </p:sp>
      <p:sp>
        <p:nvSpPr>
          <p:cNvPr id="8" name="Text Placeholder 7"/>
          <p:cNvSpPr>
            <a:spLocks noGrp="1"/>
          </p:cNvSpPr>
          <p:nvPr>
            <p:ph type="body" sz="quarter" idx="12" hasCustomPrompt="1"/>
          </p:nvPr>
        </p:nvSpPr>
        <p:spPr>
          <a:xfrm>
            <a:off x="342901" y="2743200"/>
            <a:ext cx="6299597" cy="514350"/>
          </a:xfrm>
        </p:spPr>
        <p:txBody>
          <a:bodyPr/>
          <a:lstStyle>
            <a:lvl1pPr marL="0" indent="0">
              <a:lnSpc>
                <a:spcPct val="100000"/>
              </a:lnSpc>
              <a:spcBef>
                <a:spcPts val="0"/>
              </a:spcBef>
              <a:spcAft>
                <a:spcPts val="0"/>
              </a:spcAft>
              <a:buNone/>
              <a:defRPr sz="3600" b="0" i="0" baseline="0">
                <a:solidFill>
                  <a:schemeClr val="accent3"/>
                </a:solidFill>
                <a:latin typeface="+mj-lt"/>
                <a:ea typeface="Calibri Light" charset="0"/>
                <a:cs typeface="Calibri Light" charset="0"/>
              </a:defRPr>
            </a:lvl1pPr>
          </a:lstStyle>
          <a:p>
            <a:pPr lvl="0"/>
            <a:r>
              <a:rPr lang="en-US"/>
              <a:t>Section Header</a:t>
            </a:r>
          </a:p>
        </p:txBody>
      </p:sp>
      <p:sp>
        <p:nvSpPr>
          <p:cNvPr id="11" name="Text Placeholder 10"/>
          <p:cNvSpPr>
            <a:spLocks noGrp="1"/>
          </p:cNvSpPr>
          <p:nvPr>
            <p:ph type="body" sz="quarter" idx="13" hasCustomPrompt="1"/>
          </p:nvPr>
        </p:nvSpPr>
        <p:spPr>
          <a:xfrm>
            <a:off x="252845" y="1285875"/>
            <a:ext cx="4148138" cy="1714500"/>
          </a:xfrm>
        </p:spPr>
        <p:txBody>
          <a:bodyPr wrap="square" anchor="b"/>
          <a:lstStyle>
            <a:lvl1pPr>
              <a:lnSpc>
                <a:spcPct val="100000"/>
              </a:lnSpc>
              <a:spcBef>
                <a:spcPts val="0"/>
              </a:spcBef>
              <a:spcAft>
                <a:spcPts val="0"/>
              </a:spcAft>
              <a:defRPr sz="16500" b="0" i="0">
                <a:solidFill>
                  <a:schemeClr val="accent3"/>
                </a:solidFill>
                <a:latin typeface="+mj-lt"/>
                <a:ea typeface="Human Sans Thin" pitchFamily="2" charset="77"/>
                <a:cs typeface="Human Sans Thin" pitchFamily="2" charset="77"/>
              </a:defRPr>
            </a:lvl1pPr>
          </a:lstStyle>
          <a:p>
            <a:pPr lvl="0"/>
            <a:r>
              <a:rPr lang="en-US"/>
              <a:t>0</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mn-lt"/>
              </a:rPr>
              <a:pPr/>
              <a:t>‹#›</a:t>
            </a:fld>
            <a:endParaRPr lang="en-US" sz="600" b="0" i="0">
              <a:solidFill>
                <a:schemeClr val="bg1"/>
              </a:solidFill>
              <a:latin typeface="+mn-lt"/>
            </a:endParaRPr>
          </a:p>
        </p:txBody>
      </p:sp>
    </p:spTree>
    <p:extLst>
      <p:ext uri="{BB962C8B-B14F-4D97-AF65-F5344CB8AC3E}">
        <p14:creationId xmlns:p14="http://schemas.microsoft.com/office/powerpoint/2010/main" val="251329198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358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3054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21397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7022306"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40278692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4433776" y="855080"/>
            <a:ext cx="4365038" cy="3774069"/>
          </a:xfrm>
        </p:spPr>
        <p:txBody>
          <a:bodyPr lIns="0" tIns="0" rIns="0" bIns="0"/>
          <a:lstStyle>
            <a:lvl1pPr marL="0" indent="0">
              <a:lnSpc>
                <a:spcPct val="110000"/>
              </a:lnSpc>
              <a:spcAft>
                <a:spcPts val="0"/>
              </a:spcAft>
              <a:buNone/>
              <a:tabLst>
                <a:tab pos="2438400" algn="l"/>
              </a:tabLst>
              <a:defRPr sz="12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j-lt"/>
              </a:defRPr>
            </a:lvl1pPr>
          </a:lstStyle>
          <a:p>
            <a:r>
              <a:rPr lang="en-US" dirty="0"/>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j-lt"/>
              </a:defRPr>
            </a:lvl1pPr>
          </a:lstStyle>
          <a:p>
            <a:pPr lvl="0"/>
            <a:r>
              <a:rPr lang="en-US"/>
              <a:t>Click to add section title</a:t>
            </a:r>
          </a:p>
        </p:txBody>
      </p:sp>
      <p:sp>
        <p:nvSpPr>
          <p:cNvPr id="6" name="Text Placeholder 9">
            <a:extLst>
              <a:ext uri="{FF2B5EF4-FFF2-40B4-BE49-F238E27FC236}">
                <a16:creationId xmlns:a16="http://schemas.microsoft.com/office/drawing/2014/main" id="{47BF3F39-D94F-BC48-8482-2214B9D8033C}"/>
              </a:ext>
            </a:extLst>
          </p:cNvPr>
          <p:cNvSpPr>
            <a:spLocks noGrp="1"/>
          </p:cNvSpPr>
          <p:nvPr>
            <p:ph type="body" sz="quarter" idx="16"/>
          </p:nvPr>
        </p:nvSpPr>
        <p:spPr>
          <a:xfrm>
            <a:off x="342900" y="855080"/>
            <a:ext cx="3955312"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Tree>
    <p:extLst>
      <p:ext uri="{BB962C8B-B14F-4D97-AF65-F5344CB8AC3E}">
        <p14:creationId xmlns:p14="http://schemas.microsoft.com/office/powerpoint/2010/main" val="229121768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8582225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 Text">
    <p:bg>
      <p:bgPr>
        <a:solidFill>
          <a:schemeClr val="tx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8" name="Slide Number Placeholder 13">
            <a:extLst>
              <a:ext uri="{FF2B5EF4-FFF2-40B4-BE49-F238E27FC236}">
                <a16:creationId xmlns:a16="http://schemas.microsoft.com/office/drawing/2014/main" id="{841CA2A1-3D39-2344-A5FA-9709C1FE6425}"/>
              </a:ext>
            </a:extLst>
          </p:cNvPr>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Human Sans Regular" pitchFamily="2" charset="77"/>
              </a:rPr>
              <a:pPr/>
              <a:t>‹#›</a:t>
            </a:fld>
            <a:endParaRPr lang="en-US" sz="600" b="0" i="0">
              <a:solidFill>
                <a:schemeClr val="bg1"/>
              </a:solidFill>
              <a:latin typeface="Human Sans Regular" pitchFamily="2" charset="77"/>
            </a:endParaRPr>
          </a:p>
        </p:txBody>
      </p:sp>
    </p:spTree>
    <p:extLst>
      <p:ext uri="{BB962C8B-B14F-4D97-AF65-F5344CB8AC3E}">
        <p14:creationId xmlns:p14="http://schemas.microsoft.com/office/powerpoint/2010/main" val="148169182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1" y="342900"/>
            <a:ext cx="7020408" cy="342900"/>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342901" y="859971"/>
            <a:ext cx="7022306" cy="376917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latin typeface="Calibri" panose="020F0502020204030204" pitchFamily="34" charset="0"/>
                <a:cs typeface="Calibri" panose="020F0502020204030204" pitchFamily="34" charset="0"/>
              </a:rPr>
              <a:pPr/>
              <a:t>‹#›</a:t>
            </a:fld>
            <a:endParaRPr lang="en-US" sz="600" b="0" i="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7938063"/>
      </p:ext>
    </p:extLst>
  </p:cSld>
  <p:clrMap bg1="lt1" tx1="dk1" bg2="lt2" tx2="dk2" accent1="accent1" accent2="accent2" accent3="accent3" accent4="accent4" accent5="accent5" accent6="accent6" hlink="hlink" folHlink="folHlink"/>
  <p:sldLayoutIdLst>
    <p:sldLayoutId id="2147483863" r:id="rId1"/>
    <p:sldLayoutId id="2147483816" r:id="rId2"/>
    <p:sldLayoutId id="2147483822" r:id="rId3"/>
    <p:sldLayoutId id="2147483823" r:id="rId4"/>
    <p:sldLayoutId id="2147483824" r:id="rId5"/>
    <p:sldLayoutId id="2147483825" r:id="rId6"/>
    <p:sldLayoutId id="2147483826" r:id="rId7"/>
    <p:sldLayoutId id="2147483828" r:id="rId8"/>
    <p:sldLayoutId id="2147483829" r:id="rId9"/>
  </p:sldLayoutIdLst>
  <p:hf hdr="0" dt="0"/>
  <p:txStyles>
    <p:titleStyle>
      <a:lvl1pPr algn="l" defTabSz="685800" rtl="0" eaLnBrk="1" latinLnBrk="0" hangingPunct="1">
        <a:lnSpc>
          <a:spcPct val="100000"/>
        </a:lnSpc>
        <a:spcBef>
          <a:spcPct val="0"/>
        </a:spcBef>
        <a:buNone/>
        <a:defRPr sz="1650" b="0" i="0" kern="1200">
          <a:solidFill>
            <a:schemeClr val="tx1"/>
          </a:solidFill>
          <a:latin typeface="+mn-lt"/>
          <a:ea typeface="Calibri" panose="020F0502020204030204" pitchFamily="34" charset="0"/>
          <a:cs typeface="Calibri" panose="020F0502020204030204" pitchFamily="34" charset="0"/>
        </a:defRPr>
      </a:lvl1pPr>
    </p:titleStyle>
    <p:bodyStyle>
      <a:lvl1pPr marL="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1pPr>
      <a:lvl2pPr marL="5143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2pPr>
      <a:lvl3pPr marL="8572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3pPr>
      <a:lvl4pPr marL="12001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4pPr>
      <a:lvl5pPr marL="15430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16" orient="horz" pos="144">
          <p15:clr>
            <a:srgbClr val="F26B43"/>
          </p15:clr>
        </p15:guide>
        <p15:guide id="17" orient="horz" pos="288">
          <p15:clr>
            <a:srgbClr val="F26B43"/>
          </p15:clr>
        </p15:guide>
        <p15:guide id="18" orient="horz" pos="432">
          <p15:clr>
            <a:srgbClr val="F26B43"/>
          </p15:clr>
        </p15:guide>
        <p15:guide id="19" orient="horz" pos="576">
          <p15:clr>
            <a:srgbClr val="F26B43"/>
          </p15:clr>
        </p15:guide>
        <p15:guide id="20" orient="horz" pos="720">
          <p15:clr>
            <a:srgbClr val="F26B43"/>
          </p15:clr>
        </p15:guide>
        <p15:guide id="21" orient="horz" pos="864">
          <p15:clr>
            <a:srgbClr val="F26B43"/>
          </p15:clr>
        </p15:guide>
        <p15:guide id="22" orient="horz" pos="1008">
          <p15:clr>
            <a:srgbClr val="F26B43"/>
          </p15:clr>
        </p15:guide>
        <p15:guide id="23" orient="horz" pos="1152">
          <p15:clr>
            <a:srgbClr val="F26B43"/>
          </p15:clr>
        </p15:guide>
        <p15:guide id="24" orient="horz" pos="1296">
          <p15:clr>
            <a:srgbClr val="F26B43"/>
          </p15:clr>
        </p15:guide>
        <p15:guide id="25" orient="horz" pos="1440">
          <p15:clr>
            <a:srgbClr val="F26B43"/>
          </p15:clr>
        </p15:guide>
        <p15:guide id="26" orient="horz" pos="1584">
          <p15:clr>
            <a:srgbClr val="F26B43"/>
          </p15:clr>
        </p15:guide>
        <p15:guide id="27" orient="horz" pos="1728">
          <p15:clr>
            <a:srgbClr val="F26B43"/>
          </p15:clr>
        </p15:guide>
        <p15:guide id="28" orient="horz" pos="1872">
          <p15:clr>
            <a:srgbClr val="F26B43"/>
          </p15:clr>
        </p15:guide>
        <p15:guide id="29" orient="horz" pos="2016">
          <p15:clr>
            <a:srgbClr val="F26B43"/>
          </p15:clr>
        </p15:guide>
        <p15:guide id="30" orient="horz" pos="2304">
          <p15:clr>
            <a:srgbClr val="F26B43"/>
          </p15:clr>
        </p15:guide>
        <p15:guide id="31" orient="horz" pos="2448">
          <p15:clr>
            <a:srgbClr val="F26B43"/>
          </p15:clr>
        </p15:guide>
        <p15:guide id="32" orient="horz" pos="2592">
          <p15:clr>
            <a:srgbClr val="F26B43"/>
          </p15:clr>
        </p15:guide>
        <p15:guide id="33" orient="horz" pos="2736">
          <p15:clr>
            <a:srgbClr val="F26B43"/>
          </p15:clr>
        </p15:guide>
        <p15:guide id="34" orient="horz" pos="2880">
          <p15:clr>
            <a:srgbClr val="F26B43"/>
          </p15:clr>
        </p15:guide>
        <p15:guide id="35" orient="horz" pos="3024">
          <p15:clr>
            <a:srgbClr val="F26B43"/>
          </p15:clr>
        </p15:guide>
        <p15:guide id="36" orient="horz" pos="3168">
          <p15:clr>
            <a:srgbClr val="F26B43"/>
          </p15:clr>
        </p15:guide>
        <p15:guide id="37" orient="horz" pos="3312">
          <p15:clr>
            <a:srgbClr val="F26B43"/>
          </p15:clr>
        </p15:guide>
        <p15:guide id="38" orient="horz" pos="3456">
          <p15:clr>
            <a:srgbClr val="F26B43"/>
          </p15:clr>
        </p15:guide>
        <p15:guide id="39" orient="horz" pos="3600">
          <p15:clr>
            <a:srgbClr val="F26B43"/>
          </p15:clr>
        </p15:guide>
        <p15:guide id="40" orient="horz" pos="3744">
          <p15:clr>
            <a:srgbClr val="F26B43"/>
          </p15:clr>
        </p15:guide>
        <p15:guide id="41" orient="horz" pos="3888">
          <p15:clr>
            <a:srgbClr val="F26B43"/>
          </p15:clr>
        </p15:guide>
        <p15:guide id="43" orient="horz" pos="4176">
          <p15:clr>
            <a:srgbClr val="F26B43"/>
          </p15:clr>
        </p15:guide>
        <p15:guide id="56" orient="horz">
          <p15:clr>
            <a:srgbClr val="F26B43"/>
          </p15:clr>
        </p15:guide>
        <p15:guide id="57" orient="horz" pos="4320">
          <p15:clr>
            <a:srgbClr val="F26B43"/>
          </p15:clr>
        </p15:guide>
        <p15:guide id="58" orient="horz" pos="4032">
          <p15:clr>
            <a:srgbClr val="F26B43"/>
          </p15:clr>
        </p15:guide>
        <p15:guide id="59" pos="288">
          <p15:clr>
            <a:srgbClr val="F26B43"/>
          </p15:clr>
        </p15:guide>
        <p15:guide id="61" pos="7392">
          <p15:clr>
            <a:srgbClr val="F26B43"/>
          </p15:clr>
        </p15:guide>
        <p15:guide id="62" pos="894">
          <p15:clr>
            <a:srgbClr val="F26B43"/>
          </p15:clr>
        </p15:guide>
        <p15:guide id="63" pos="750">
          <p15:clr>
            <a:srgbClr val="F26B43"/>
          </p15:clr>
        </p15:guide>
        <p15:guide id="64" pos="1354">
          <p15:clr>
            <a:srgbClr val="F26B43"/>
          </p15:clr>
        </p15:guide>
        <p15:guide id="65" pos="1498">
          <p15:clr>
            <a:srgbClr val="F26B43"/>
          </p15:clr>
        </p15:guide>
        <p15:guide id="66" pos="1958">
          <p15:clr>
            <a:srgbClr val="F26B43"/>
          </p15:clr>
        </p15:guide>
        <p15:guide id="67" pos="2104">
          <p15:clr>
            <a:srgbClr val="F26B43"/>
          </p15:clr>
        </p15:guide>
        <p15:guide id="68" pos="2710">
          <p15:clr>
            <a:srgbClr val="F26B43"/>
          </p15:clr>
        </p15:guide>
        <p15:guide id="69" pos="2565">
          <p15:clr>
            <a:srgbClr val="F26B43"/>
          </p15:clr>
        </p15:guide>
        <p15:guide id="70" pos="3310">
          <p15:clr>
            <a:srgbClr val="F26B43"/>
          </p15:clr>
        </p15:guide>
        <p15:guide id="71" pos="3168">
          <p15:clr>
            <a:srgbClr val="F26B43"/>
          </p15:clr>
        </p15:guide>
        <p15:guide id="72" pos="3772">
          <p15:clr>
            <a:srgbClr val="F26B43"/>
          </p15:clr>
        </p15:guide>
        <p15:guide id="73" pos="3919">
          <p15:clr>
            <a:srgbClr val="F26B43"/>
          </p15:clr>
        </p15:guide>
        <p15:guide id="74" pos="4376">
          <p15:clr>
            <a:srgbClr val="F26B43"/>
          </p15:clr>
        </p15:guide>
        <p15:guide id="75" pos="4523">
          <p15:clr>
            <a:srgbClr val="F26B43"/>
          </p15:clr>
        </p15:guide>
        <p15:guide id="76" pos="5128">
          <p15:clr>
            <a:srgbClr val="F26B43"/>
          </p15:clr>
        </p15:guide>
        <p15:guide id="77" pos="4981">
          <p15:clr>
            <a:srgbClr val="F26B43"/>
          </p15:clr>
        </p15:guide>
        <p15:guide id="78" pos="5579">
          <p15:clr>
            <a:srgbClr val="F26B43"/>
          </p15:clr>
        </p15:guide>
        <p15:guide id="79" pos="5726">
          <p15:clr>
            <a:srgbClr val="F26B43"/>
          </p15:clr>
        </p15:guide>
        <p15:guide id="80" pos="6186">
          <p15:clr>
            <a:srgbClr val="F26B43"/>
          </p15:clr>
        </p15:guide>
        <p15:guide id="81" pos="6330">
          <p15:clr>
            <a:srgbClr val="F26B43"/>
          </p15:clr>
        </p15:guide>
        <p15:guide id="82" pos="6793">
          <p15:clr>
            <a:srgbClr val="F26B43"/>
          </p15:clr>
        </p15:guide>
        <p15:guide id="83" pos="693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azure.microsoft.com/en-us/updates/v2/fqdn-filtering" TargetMode="Externa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hyperlink" Target="https://www.catalog.update.microsoft.com/Search.aspx?q=5040435" TargetMode="External"/><Relationship Id="rId2" Type="http://schemas.openxmlformats.org/officeDocument/2006/relationships/hyperlink" Target="https://techcommunity.microsoft.com/t5/windows-server-news-and-best/how-to-preview-azure-arc-connected-hotpatching-for-windows/ba-p/4246895" TargetMode="Externa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hyperlink" Target="https://techcommunity.microsoft.com/t5/windows-server-news-and-best/now-in-preview-hotpatch-for-windows-server-2025/ba-p/4248296"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azure.microsoft.com/en-us/updates/v2/general-availability-of-azuredatabox80tb-at-azurechina" TargetMode="External"/><Relationship Id="rId2" Type="http://schemas.openxmlformats.org/officeDocument/2006/relationships/hyperlink" Target="https://azure.microsoft.com/en-us/updates/v2/ANF-Reserved-Capacity"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azure.microsoft.com/en-us/updates/v2/ANF-ABE-NBS"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blog.fabric.microsoft.com/en-GB/blog/announcing-the-microsoft-fabric-ai-learning-hackathon/" TargetMode="External"/><Relationship Id="rId2" Type="http://schemas.openxmlformats.org/officeDocument/2006/relationships/hyperlink" Target="https://azure.microsoft.com/en-us/updates/v2/Force-detach-zone-redundant-data-disks-during-zone-outage" TargetMode="Externa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techcommunity.microsoft.com/t5/ai-azure-ai-services-blog/announcing-global-provisioned-managed-deployments-for-scaling/ba-p/4249224"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https://techcommunity.microsoft.com/t5/ai-azure-ai-services-blog/announcing-ga-of-new-indian-voices/ba-p/4247044"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azure.microsoft.com/en-us/updates/v2/managed-confidential-consortium-framework-retirement" TargetMode="External"/><Relationship Id="rId2" Type="http://schemas.openxmlformats.org/officeDocument/2006/relationships/hyperlink" Target="https://azure.microsoft.com/en-us/updates/v2/azure-vision-api-retirements" TargetMode="External"/><Relationship Id="rId1" Type="http://schemas.openxmlformats.org/officeDocument/2006/relationships/slideLayout" Target="../slideLayouts/slideLayout7.xml"/><Relationship Id="rId5" Type="http://schemas.openxmlformats.org/officeDocument/2006/relationships/hyperlink" Target="https://azure.microsoft.com/en-us/updates/v2/Microsoft-Genomics-Service-Retirement" TargetMode="External"/><Relationship Id="rId4" Type="http://schemas.openxmlformats.org/officeDocument/2006/relationships/hyperlink" Target="https://azure.microsoft.com/en-us/updates/v2/azure-maps-data-registry-apis-retirement-on-30-september-2025"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azure.microsoft.com/en-us/updates/v2/azure-maps-creator-services-retirement-on-30-september-2025" TargetMode="External"/><Relationship Id="rId2" Type="http://schemas.openxmlformats.org/officeDocument/2006/relationships/hyperlink" Target="https://azure.microsoft.com/en-us/updates/v2/azure-sql-edge-retirement" TargetMode="External"/><Relationship Id="rId1" Type="http://schemas.openxmlformats.org/officeDocument/2006/relationships/slideLayout" Target="../slideLayouts/slideLayout7.xml"/><Relationship Id="rId4" Type="http://schemas.openxmlformats.org/officeDocument/2006/relationships/hyperlink" Target="https://azure.microsoft.com/en-us/updates/v2/azure-remote-rendering-retirement"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azure.microsoft.com/en-us/updates/v2/Microsoft-Purview-Data-Sharing-in-Public-Preview-is-retiring" TargetMode="External"/><Relationship Id="rId2" Type="http://schemas.openxmlformats.org/officeDocument/2006/relationships/hyperlink" Target="https://azure.microsoft.com/en-us/updates/v2/powershell72-azure-functions-retirement" TargetMode="External"/><Relationship Id="rId1" Type="http://schemas.openxmlformats.org/officeDocument/2006/relationships/slideLayout" Target="../slideLayouts/slideLayout7.xml"/><Relationship Id="rId4" Type="http://schemas.openxmlformats.org/officeDocument/2006/relationships/hyperlink" Target="https://azure.microsoft.com/en-us/updates/v2/sql-insights-retirement"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azureTimes"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techcommunity.microsoft.com/t5/microsoft-entra-blog/microsoft-entra-internet-access-now-generally-available/ba-p/3922547"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azure.microsoft.com/en-us/updates/v2/azure-site-recovery-rollup-update-75s" TargetMode="External"/><Relationship Id="rId2" Type="http://schemas.openxmlformats.org/officeDocument/2006/relationships/hyperlink" Target="https://azure.microsoft.com/en-us/blog/microsoft-cost-management-updates-august-2024/" TargetMode="Externa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hyperlink" Target="https://techcommunity.microsoft.com/t5/azure-storage-blog/azure-backup-sap-hana-db-backup-delivers-more-value-at-lower-tco/ba-p/4249088" TargetMode="External"/><Relationship Id="rId2" Type="http://schemas.openxmlformats.org/officeDocument/2006/relationships/hyperlink" Target="https://techcommunity.microsoft.com/t5/azure-observability-blog/announcing-the-public-preview-of-azure-monitor-metrics-export/ba-p/4247719"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hyperlink" Target="https://azure.microsoft.com/en-us/updates/v2/Automated-Patching-deprecation-and-replacement-with-Azure-Update-Manager"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techcommunity.microsoft.com/t5/azure-data-explorer-blog/new-custom-and-managed-python-images-in-azure-data-explorer/ba-p/4249908"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1666" y="1200151"/>
            <a:ext cx="8458200" cy="2228850"/>
          </a:xfrm>
        </p:spPr>
        <p:txBody>
          <a:bodyPr/>
          <a:lstStyle/>
          <a:p>
            <a:r>
              <a:rPr lang="en-US" sz="5400" dirty="0"/>
              <a:t>Azure Times #135</a:t>
            </a:r>
          </a:p>
        </p:txBody>
      </p:sp>
      <p:sp>
        <p:nvSpPr>
          <p:cNvPr id="4" name="Text Placeholder 3"/>
          <p:cNvSpPr>
            <a:spLocks noGrp="1"/>
          </p:cNvSpPr>
          <p:nvPr>
            <p:ph type="body" sz="quarter" idx="11"/>
          </p:nvPr>
        </p:nvSpPr>
        <p:spPr/>
        <p:txBody>
          <a:bodyPr/>
          <a:lstStyle/>
          <a:p>
            <a:r>
              <a:rPr lang="en-US" spc="300" dirty="0"/>
              <a:t>September</a:t>
            </a:r>
            <a:r>
              <a:rPr lang="ru-RU" spc="300" dirty="0"/>
              <a:t> 23</a:t>
            </a:r>
            <a:r>
              <a:rPr lang="en-US" spc="300" dirty="0"/>
              <a:t>, 2024</a:t>
            </a:r>
          </a:p>
        </p:txBody>
      </p:sp>
      <p:sp>
        <p:nvSpPr>
          <p:cNvPr id="3" name="TextBox 2">
            <a:extLst>
              <a:ext uri="{FF2B5EF4-FFF2-40B4-BE49-F238E27FC236}">
                <a16:creationId xmlns:a16="http://schemas.microsoft.com/office/drawing/2014/main" id="{ED924944-231A-274C-AB8B-3C574947B123}"/>
              </a:ext>
            </a:extLst>
          </p:cNvPr>
          <p:cNvSpPr txBox="1"/>
          <p:nvPr/>
        </p:nvSpPr>
        <p:spPr>
          <a:xfrm>
            <a:off x="539318" y="4887158"/>
            <a:ext cx="0" cy="0"/>
          </a:xfrm>
          <a:prstGeom prst="rect">
            <a:avLst/>
          </a:prstGeom>
          <a:noFill/>
        </p:spPr>
        <p:txBody>
          <a:bodyPr wrap="none" lIns="0" tIns="0" rIns="0" bIns="0" rtlCol="0">
            <a:noAutofit/>
          </a:bodyPr>
          <a:lstStyle/>
          <a:p>
            <a:pPr>
              <a:lnSpc>
                <a:spcPct val="110000"/>
              </a:lnSpc>
              <a:spcBef>
                <a:spcPts val="450"/>
              </a:spcBef>
            </a:pPr>
            <a:endParaRPr lang="en-US" sz="900" err="1">
              <a:ea typeface="Human Sans" charset="0"/>
              <a:cs typeface="Human Sans" charset="0"/>
            </a:endParaRPr>
          </a:p>
        </p:txBody>
      </p:sp>
    </p:spTree>
    <p:extLst>
      <p:ext uri="{BB962C8B-B14F-4D97-AF65-F5344CB8AC3E}">
        <p14:creationId xmlns:p14="http://schemas.microsoft.com/office/powerpoint/2010/main" val="4475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531189-CF39-6970-06DD-2F3E951D8112}"/>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E736A2DE-B6FD-C635-9880-42440690A8EF}"/>
              </a:ext>
            </a:extLst>
          </p:cNvPr>
          <p:cNvSpPr>
            <a:spLocks noGrp="1"/>
          </p:cNvSpPr>
          <p:nvPr>
            <p:ph type="body" sz="quarter" idx="10"/>
          </p:nvPr>
        </p:nvSpPr>
        <p:spPr>
          <a:xfrm>
            <a:off x="4433776" y="855081"/>
            <a:ext cx="4365038" cy="2374424"/>
          </a:xfrm>
        </p:spPr>
        <p:txBody>
          <a:bodyPr/>
          <a:lstStyle/>
          <a:p>
            <a:r>
              <a:rPr lang="en-US" sz="1000" dirty="0"/>
              <a:t>FQDN filtering allows you to create pod level policies using domain names rather than IP addresses, which eliminates the need to update policies when an IP address changes.</a:t>
            </a:r>
          </a:p>
          <a:p>
            <a:pPr marL="171450" indent="-171450" algn="just">
              <a:buFont typeface="Arial" panose="020B0604020202020204" pitchFamily="34" charset="0"/>
              <a:buChar char="•"/>
            </a:pPr>
            <a:r>
              <a:rPr lang="en-US" sz="1000" dirty="0"/>
              <a:t>Cilium Agent: The Cilium Agent is a critical networking component that runs as a </a:t>
            </a:r>
            <a:r>
              <a:rPr lang="en-US" sz="1000" dirty="0" err="1"/>
              <a:t>DaemonSet</a:t>
            </a:r>
            <a:r>
              <a:rPr lang="en-US" sz="1000" dirty="0"/>
              <a:t> within Azure CNI clusters powered by Cilium. It handles networking, load balancing, and network policies for pods in the cluster. For pods with enforced FQDN policies, the Cilium Agent redirects packets to the DNS Proxy for DNS resolution and updates the network policy using the FQDN-IP mappings obtained from the DNS Proxy.</a:t>
            </a:r>
          </a:p>
          <a:p>
            <a:pPr marL="171450" indent="-171450" algn="just">
              <a:buFont typeface="Arial" panose="020B0604020202020204" pitchFamily="34" charset="0"/>
              <a:buChar char="•"/>
            </a:pPr>
            <a:r>
              <a:rPr lang="en-US" sz="1000" dirty="0"/>
              <a:t>ACNS DNS Proxy: ACNS DNS Proxy runs as </a:t>
            </a:r>
            <a:r>
              <a:rPr lang="en-US" sz="1000" dirty="0" err="1"/>
              <a:t>DaemonSet</a:t>
            </a:r>
            <a:r>
              <a:rPr lang="en-US" sz="1000" dirty="0"/>
              <a:t> in Azure CNI powered by Cilium cluster with Advanced Container Networking services enabled. It handles DNS resolution for pods and on successful DNS resolution, it updates Cilium Agent with FQDN to IP mappings.</a:t>
            </a:r>
          </a:p>
        </p:txBody>
      </p:sp>
      <p:sp>
        <p:nvSpPr>
          <p:cNvPr id="11" name="Title 10">
            <a:extLst>
              <a:ext uri="{FF2B5EF4-FFF2-40B4-BE49-F238E27FC236}">
                <a16:creationId xmlns:a16="http://schemas.microsoft.com/office/drawing/2014/main" id="{55108E1B-188F-34CB-E2F4-B4F546C318BA}"/>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0AC618DB-0932-277F-3E42-37D002107928}"/>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D5C20627-BF61-394B-61E8-E9F6702CBB52}"/>
              </a:ext>
            </a:extLst>
          </p:cNvPr>
          <p:cNvSpPr>
            <a:spLocks noGrp="1"/>
          </p:cNvSpPr>
          <p:nvPr>
            <p:ph type="body" sz="quarter" idx="16"/>
          </p:nvPr>
        </p:nvSpPr>
        <p:spPr>
          <a:xfrm>
            <a:off x="342900" y="855081"/>
            <a:ext cx="3955312" cy="2543966"/>
          </a:xfrm>
        </p:spPr>
        <p:txBody>
          <a:bodyPr/>
          <a:lstStyle/>
          <a:p>
            <a:pPr algn="just"/>
            <a:r>
              <a:rPr lang="en-US" dirty="0">
                <a:hlinkClick r:id="rId2"/>
              </a:rPr>
              <a:t>Public Preview: Advanced Container Networking Services: Enhancing security and observability in AKS</a:t>
            </a:r>
            <a:endParaRPr lang="en-US" dirty="0"/>
          </a:p>
          <a:p>
            <a:pPr algn="just"/>
            <a:r>
              <a:rPr lang="en-US" dirty="0"/>
              <a:t>Advanced Container Networking Service offers advanced security feature, FQDN filtering. FQDN filtering allows you to define granular network policies based on domain names rather than IP addresses. This simplifies policy management, reduces administrative overhead, and ensures consistent policy enforcement across the network. By restricting access to specific domains, FQDN filtering helps prevent unauthorized access and mitigate security risks.</a:t>
            </a:r>
          </a:p>
          <a:p>
            <a:pPr algn="just"/>
            <a:r>
              <a:rPr lang="en-US" dirty="0"/>
              <a:t>To complement FQDN filtering, the HA DNS proxy ensures uninterrupted DNS resolution. This redundancy enhances the overall reliability and availability of your containerized applications, minimizing downtime and disruptions.</a:t>
            </a:r>
          </a:p>
        </p:txBody>
      </p:sp>
      <p:pic>
        <p:nvPicPr>
          <p:cNvPr id="4" name="Picture 3">
            <a:extLst>
              <a:ext uri="{FF2B5EF4-FFF2-40B4-BE49-F238E27FC236}">
                <a16:creationId xmlns:a16="http://schemas.microsoft.com/office/drawing/2014/main" id="{E8D37498-4391-DAC7-64E9-75EE19281D15}"/>
              </a:ext>
            </a:extLst>
          </p:cNvPr>
          <p:cNvPicPr>
            <a:picLocks noChangeAspect="1"/>
          </p:cNvPicPr>
          <p:nvPr/>
        </p:nvPicPr>
        <p:blipFill>
          <a:blip r:embed="rId3"/>
          <a:stretch>
            <a:fillRect/>
          </a:stretch>
        </p:blipFill>
        <p:spPr>
          <a:xfrm>
            <a:off x="851965" y="3229504"/>
            <a:ext cx="3007433" cy="1571096"/>
          </a:xfrm>
          <a:prstGeom prst="rect">
            <a:avLst/>
          </a:prstGeom>
        </p:spPr>
      </p:pic>
      <p:pic>
        <p:nvPicPr>
          <p:cNvPr id="2052" name="Picture 4" descr="Screenshot showing how DNS Proxy works in FQDN filtering.">
            <a:extLst>
              <a:ext uri="{FF2B5EF4-FFF2-40B4-BE49-F238E27FC236}">
                <a16:creationId xmlns:a16="http://schemas.microsoft.com/office/drawing/2014/main" id="{1F18254D-DFCD-0741-5D67-0AA526E1C9E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88687" y="3351858"/>
            <a:ext cx="2993097" cy="14487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819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098EE-BBE3-B9BF-C218-E4DEA9A76D9C}"/>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D082964C-E8A1-73CC-B206-1A488254620C}"/>
              </a:ext>
            </a:extLst>
          </p:cNvPr>
          <p:cNvSpPr>
            <a:spLocks noGrp="1"/>
          </p:cNvSpPr>
          <p:nvPr>
            <p:ph type="body" sz="quarter" idx="10"/>
          </p:nvPr>
        </p:nvSpPr>
        <p:spPr/>
        <p:txBody>
          <a:bodyPr/>
          <a:lstStyle/>
          <a:p>
            <a:r>
              <a:rPr lang="en-US" sz="1000" dirty="0">
                <a:hlinkClick r:id="rId2"/>
              </a:rPr>
              <a:t>How to preview: Azure Arc-connected </a:t>
            </a:r>
            <a:r>
              <a:rPr lang="en-US" sz="1000" dirty="0" err="1">
                <a:hlinkClick r:id="rId2"/>
              </a:rPr>
              <a:t>Hotpatching</a:t>
            </a:r>
            <a:r>
              <a:rPr lang="en-US" sz="1000" dirty="0">
                <a:hlinkClick r:id="rId2"/>
              </a:rPr>
              <a:t> for Windows Server 2025</a:t>
            </a:r>
            <a:endParaRPr lang="en-US" sz="1000" dirty="0"/>
          </a:p>
          <a:p>
            <a:r>
              <a:rPr lang="en-US" sz="1000" dirty="0"/>
              <a:t>With this preview you can connect your Windows Server 2025 Datacenter Evaluation edition machines to Azure Arc and subscribe to </a:t>
            </a:r>
            <a:r>
              <a:rPr lang="en-US" sz="1000" dirty="0" err="1"/>
              <a:t>Hotpatching</a:t>
            </a:r>
            <a:r>
              <a:rPr lang="en-US" sz="1000" dirty="0"/>
              <a:t>.</a:t>
            </a:r>
          </a:p>
          <a:p>
            <a:pPr marL="171450" indent="-171450">
              <a:buFont typeface="Arial" panose="020B0604020202020204" pitchFamily="34" charset="0"/>
              <a:buChar char="•"/>
            </a:pPr>
            <a:r>
              <a:rPr lang="en-US" sz="1000" dirty="0"/>
              <a:t>Connect to Azure Arc Windows Server 2025 Datacenter Evaluation machines</a:t>
            </a:r>
          </a:p>
          <a:p>
            <a:pPr marL="171450" indent="-171450">
              <a:buFont typeface="Arial" panose="020B0604020202020204" pitchFamily="34" charset="0"/>
              <a:buChar char="•"/>
            </a:pPr>
            <a:r>
              <a:rPr lang="en-US" sz="1000" dirty="0"/>
              <a:t>Subscribe/ unsubscribe </a:t>
            </a:r>
            <a:r>
              <a:rPr lang="en-US" sz="1000" dirty="0" err="1"/>
              <a:t>Hotpatching</a:t>
            </a:r>
            <a:r>
              <a:rPr lang="en-US" sz="1000" dirty="0"/>
              <a:t> service via the Azure Arc portal</a:t>
            </a:r>
          </a:p>
          <a:p>
            <a:pPr marL="171450" indent="-171450">
              <a:buFont typeface="Arial" panose="020B0604020202020204" pitchFamily="34" charset="0"/>
              <a:buChar char="•"/>
            </a:pPr>
            <a:r>
              <a:rPr lang="en-US" sz="1000" dirty="0"/>
              <a:t>Manage deployment of </a:t>
            </a:r>
            <a:r>
              <a:rPr lang="en-US" sz="1000" dirty="0" err="1"/>
              <a:t>Hotpatch</a:t>
            </a:r>
            <a:r>
              <a:rPr lang="en-US" sz="1000" dirty="0"/>
              <a:t> updates natively on Azure via Azure Update Manager.</a:t>
            </a:r>
          </a:p>
          <a:p>
            <a:r>
              <a:rPr lang="en-US" sz="1000" dirty="0"/>
              <a:t>There are some prerequisites:</a:t>
            </a:r>
          </a:p>
          <a:p>
            <a:pPr marL="171450" indent="-171450">
              <a:buFont typeface="Arial" panose="020B0604020202020204" pitchFamily="34" charset="0"/>
              <a:buChar char="•"/>
            </a:pPr>
            <a:r>
              <a:rPr lang="en-US" sz="1000" dirty="0"/>
              <a:t>Windows Server 2025 Datacenter evaluation</a:t>
            </a:r>
          </a:p>
          <a:p>
            <a:pPr marL="171450" indent="-171450">
              <a:buFont typeface="Arial" panose="020B0604020202020204" pitchFamily="34" charset="0"/>
              <a:buChar char="•"/>
            </a:pPr>
            <a:r>
              <a:rPr lang="en-US" sz="1000" dirty="0"/>
              <a:t>Virtualization Based Security should be enabled and running on your machine</a:t>
            </a:r>
          </a:p>
          <a:p>
            <a:pPr marL="171450" indent="-171450">
              <a:buFont typeface="Arial" panose="020B0604020202020204" pitchFamily="34" charset="0"/>
              <a:buChar char="•"/>
            </a:pPr>
            <a:r>
              <a:rPr lang="en-US" sz="1000" dirty="0"/>
              <a:t>July </a:t>
            </a:r>
            <a:r>
              <a:rPr lang="en-US" sz="1000" dirty="0">
                <a:hlinkClick r:id="rId3">
                  <a:extLst>
                    <a:ext uri="{A12FA001-AC4F-418D-AE19-62706E023703}">
                      <ahyp:hlinkClr xmlns:ahyp="http://schemas.microsoft.com/office/drawing/2018/hyperlinkcolor" val="tx"/>
                    </a:ext>
                  </a:extLst>
                </a:hlinkClick>
              </a:rPr>
              <a:t>Security update</a:t>
            </a:r>
            <a:r>
              <a:rPr lang="en-US" sz="1000" dirty="0"/>
              <a:t> installed</a:t>
            </a:r>
          </a:p>
          <a:p>
            <a:pPr marL="171450" indent="-171450">
              <a:buFont typeface="Arial" panose="020B0604020202020204" pitchFamily="34" charset="0"/>
              <a:buChar char="•"/>
            </a:pPr>
            <a:r>
              <a:rPr lang="en-US" sz="1000" dirty="0"/>
              <a:t>Machines should be Azure Arc connected</a:t>
            </a:r>
          </a:p>
          <a:p>
            <a:endParaRPr lang="en-US" sz="1000" dirty="0"/>
          </a:p>
        </p:txBody>
      </p:sp>
      <p:sp>
        <p:nvSpPr>
          <p:cNvPr id="11" name="Title 10">
            <a:extLst>
              <a:ext uri="{FF2B5EF4-FFF2-40B4-BE49-F238E27FC236}">
                <a16:creationId xmlns:a16="http://schemas.microsoft.com/office/drawing/2014/main" id="{DDE59A08-9A25-40C0-DC79-D2FB88CF728E}"/>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4D7D0670-36E5-9279-0AB3-70FC83D5A9FE}"/>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9AC89A86-0455-61DD-7A55-DACDA81B83B1}"/>
              </a:ext>
            </a:extLst>
          </p:cNvPr>
          <p:cNvSpPr>
            <a:spLocks noGrp="1"/>
          </p:cNvSpPr>
          <p:nvPr>
            <p:ph type="body" sz="quarter" idx="16"/>
          </p:nvPr>
        </p:nvSpPr>
        <p:spPr>
          <a:xfrm>
            <a:off x="342900" y="855080"/>
            <a:ext cx="3955312" cy="1194437"/>
          </a:xfrm>
        </p:spPr>
        <p:txBody>
          <a:bodyPr/>
          <a:lstStyle/>
          <a:p>
            <a:pPr algn="just"/>
            <a:r>
              <a:rPr lang="en-US" dirty="0">
                <a:hlinkClick r:id="rId4"/>
              </a:rPr>
              <a:t>Now in preview: </a:t>
            </a:r>
            <a:r>
              <a:rPr lang="en-US" dirty="0" err="1">
                <a:hlinkClick r:id="rId4"/>
              </a:rPr>
              <a:t>Hotpatch</a:t>
            </a:r>
            <a:r>
              <a:rPr lang="en-US" dirty="0">
                <a:hlinkClick r:id="rId4"/>
              </a:rPr>
              <a:t> for Windows Server 2025</a:t>
            </a:r>
            <a:endParaRPr lang="en-US" dirty="0"/>
          </a:p>
          <a:p>
            <a:pPr algn="just"/>
            <a:r>
              <a:rPr lang="en-US" dirty="0"/>
              <a:t>Standard and Datacenter edition server </a:t>
            </a:r>
            <a:r>
              <a:rPr lang="en-US" dirty="0" err="1"/>
              <a:t>hotpatching</a:t>
            </a:r>
            <a:r>
              <a:rPr lang="en-US" dirty="0"/>
              <a:t> - security updates without reboots - is ready for your evaluation in Windows Server 2025 Azure Arc-enabled </a:t>
            </a:r>
            <a:r>
              <a:rPr lang="en-US" dirty="0" err="1"/>
              <a:t>Hotpatch</a:t>
            </a:r>
            <a:r>
              <a:rPr lang="en-US" dirty="0"/>
              <a:t> public preview. This feature will be a game changer; simpler change control, shorter patch windows, easier orchestration</a:t>
            </a:r>
          </a:p>
        </p:txBody>
      </p:sp>
      <p:pic>
        <p:nvPicPr>
          <p:cNvPr id="4098" name="Picture 2" descr="thumbnail image 3 captioned The Azure portal page showing the Hotpatch preview">
            <a:extLst>
              <a:ext uri="{FF2B5EF4-FFF2-40B4-BE49-F238E27FC236}">
                <a16:creationId xmlns:a16="http://schemas.microsoft.com/office/drawing/2014/main" id="{E4228C59-5A9A-F7F9-30E4-117889933AD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2900" y="1936005"/>
            <a:ext cx="3764670" cy="2494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353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Storage &amp; Data</a:t>
            </a:r>
          </a:p>
        </p:txBody>
      </p:sp>
    </p:spTree>
    <p:extLst>
      <p:ext uri="{BB962C8B-B14F-4D97-AF65-F5344CB8AC3E}">
        <p14:creationId xmlns:p14="http://schemas.microsoft.com/office/powerpoint/2010/main" val="2188140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Generally Available: Azure NetApp Files Reserved Capacity</a:t>
            </a:r>
            <a:endParaRPr lang="en-US" sz="1000" dirty="0"/>
          </a:p>
          <a:p>
            <a:pPr algn="just"/>
            <a:r>
              <a:rPr lang="en-US" sz="1000" dirty="0"/>
              <a:t>By committing to a one-year or three-year of Azure NetApp Files reserved capacity, allows to safe up to 34% on sustained usage of Azure NetApp Files. Reserved capacity is available in stackable increments of 100TiB and 1PiB on Standard, Premium and Ultra service levels in a given region.</a:t>
            </a:r>
          </a:p>
          <a:p>
            <a:pPr algn="just"/>
            <a:r>
              <a:rPr lang="en-US" sz="1000" dirty="0"/>
              <a:t>Azure NetApp Files reserved capacity benefits are automatically applied to existing Azure NetApp Files capacity pools in matching region and service level.</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212556"/>
          </a:xfrm>
        </p:spPr>
        <p:txBody>
          <a:bodyPr/>
          <a:lstStyle/>
          <a:p>
            <a:pPr algn="just"/>
            <a:r>
              <a:rPr lang="en-US" dirty="0">
                <a:hlinkClick r:id="rId3"/>
              </a:rPr>
              <a:t>Generally Available: Azure Data Box 80 TB is now Generally available at Azure China</a:t>
            </a:r>
            <a:endParaRPr lang="en-US" dirty="0"/>
          </a:p>
          <a:p>
            <a:pPr algn="just"/>
            <a:r>
              <a:rPr lang="en-US" dirty="0"/>
              <a:t>Azure Data Box 80 TB SKU is now generally available at Azure China. Azure Data Box is Azure’s offline data transfer solution.</a:t>
            </a:r>
          </a:p>
          <a:p>
            <a:pPr algn="just"/>
            <a:r>
              <a:rPr lang="en-US" dirty="0"/>
              <a:t>Customers in China can order a device to import or export data to/from any of the Azure China regions.</a:t>
            </a:r>
          </a:p>
        </p:txBody>
      </p:sp>
    </p:spTree>
    <p:extLst>
      <p:ext uri="{BB962C8B-B14F-4D97-AF65-F5344CB8AC3E}">
        <p14:creationId xmlns:p14="http://schemas.microsoft.com/office/powerpoint/2010/main" val="325940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3152D9-DBC8-1BB3-CB3A-906BE1CABE4C}"/>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42DF6D2C-F56A-685B-1BF3-E4EBF4C6CDA8}"/>
              </a:ext>
            </a:extLst>
          </p:cNvPr>
          <p:cNvSpPr>
            <a:spLocks noGrp="1"/>
          </p:cNvSpPr>
          <p:nvPr>
            <p:ph type="body" sz="quarter" idx="10"/>
          </p:nvPr>
        </p:nvSpPr>
        <p:spPr>
          <a:xfrm>
            <a:off x="4433776" y="855081"/>
            <a:ext cx="4365038" cy="1831364"/>
          </a:xfrm>
        </p:spPr>
        <p:txBody>
          <a:bodyPr/>
          <a:lstStyle/>
          <a:p>
            <a:pPr algn="just" rtl="0"/>
            <a:r>
              <a:rPr lang="en-US" sz="1000" b="0" i="0" u="none" strike="noStrike" baseline="0" dirty="0">
                <a:solidFill>
                  <a:srgbClr val="222222"/>
                </a:solidFill>
                <a:latin typeface="Calibri Light" panose="020F0302020204030204" pitchFamily="34" charset="0"/>
              </a:rPr>
              <a:t>By default, Azure NetApp Files SMB and dual-protocol volumes show up in the list of shares in Windows Files Explorer. In certain scenarios, customers may wish to exclude specific Azure NetApp Files volumes from being listed due to their sensitive content or other reasons.</a:t>
            </a:r>
          </a:p>
          <a:p>
            <a:pPr algn="just" rtl="0"/>
            <a:r>
              <a:rPr lang="en-US" sz="1000" b="0" i="0" u="none" strike="noStrike" baseline="0" dirty="0">
                <a:solidFill>
                  <a:srgbClr val="222222"/>
                </a:solidFill>
                <a:latin typeface="Calibri Light" panose="020F0302020204030204" pitchFamily="34" charset="0"/>
              </a:rPr>
              <a:t> It is now possible to configure these volumes as non-browsable in Azure NetApp Files. This new feature prevents the Windows client from browsing the share, and the share does not show up in the Windows File Explorer. This new capability provides an additional layer of security by not displaying these shares. This setting does not impact permissions and users who have access to the share will maintain access.</a:t>
            </a:r>
          </a:p>
          <a:p>
            <a:pPr algn="just"/>
            <a:endParaRPr lang="en-US" sz="1000" dirty="0"/>
          </a:p>
        </p:txBody>
      </p:sp>
      <p:sp>
        <p:nvSpPr>
          <p:cNvPr id="11" name="Title 10">
            <a:extLst>
              <a:ext uri="{FF2B5EF4-FFF2-40B4-BE49-F238E27FC236}">
                <a16:creationId xmlns:a16="http://schemas.microsoft.com/office/drawing/2014/main" id="{04047DB6-1854-02E5-91AF-2A84CBC86224}"/>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D3C9CC31-A12C-B5F1-6B1A-86D3C7CE03BA}"/>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5F082C05-93E4-F01C-DC62-70427109EFEE}"/>
              </a:ext>
            </a:extLst>
          </p:cNvPr>
          <p:cNvSpPr>
            <a:spLocks noGrp="1"/>
          </p:cNvSpPr>
          <p:nvPr>
            <p:ph type="body" sz="quarter" idx="16"/>
          </p:nvPr>
        </p:nvSpPr>
        <p:spPr/>
        <p:txBody>
          <a:bodyPr/>
          <a:lstStyle/>
          <a:p>
            <a:pPr algn="just"/>
            <a:r>
              <a:rPr lang="en-US" dirty="0">
                <a:hlinkClick r:id="rId2"/>
              </a:rPr>
              <a:t>Generally Available: Access-based enumeration and non-browsable shares for SMB and dual-protocol Azure NetApp Files volumes</a:t>
            </a:r>
            <a:endParaRPr lang="en-US" dirty="0"/>
          </a:p>
          <a:p>
            <a:pPr algn="just"/>
            <a:r>
              <a:rPr lang="en-US" dirty="0"/>
              <a:t>In environments with Azure NetApp Files volumes that are shared among multiple departments, projects and users, users can see the existence of other files and folders in directory listings even if they do not have permissions to access those items. </a:t>
            </a:r>
          </a:p>
          <a:p>
            <a:pPr algn="just"/>
            <a:r>
              <a:rPr lang="en-US" dirty="0"/>
              <a:t>Enabling Access-based enumeration (ABE) on Azure NetApp Files volumes ensures users only see those files and folders in directory listings that they have permission to access</a:t>
            </a:r>
          </a:p>
          <a:p>
            <a:pPr algn="just"/>
            <a:r>
              <a:rPr lang="en-US" dirty="0"/>
              <a:t>It is now possible to enable ABE on Azure NetApp Files SMB and dual-protocol (with NTFS security style) volumes.</a:t>
            </a:r>
          </a:p>
        </p:txBody>
      </p:sp>
      <p:pic>
        <p:nvPicPr>
          <p:cNvPr id="3074" name="Picture 2" descr="Screenshot showing the Protocol tab of creating an SMB volume.">
            <a:extLst>
              <a:ext uri="{FF2B5EF4-FFF2-40B4-BE49-F238E27FC236}">
                <a16:creationId xmlns:a16="http://schemas.microsoft.com/office/drawing/2014/main" id="{F7C59506-32D4-24DD-343D-AC5C869E90C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66583" y="2521298"/>
            <a:ext cx="2265363" cy="2571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7518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44BC30-BE9D-D666-D8EC-C477902CDD33}"/>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0089CA58-5DC8-3994-AD5C-78748D2555F0}"/>
              </a:ext>
            </a:extLst>
          </p:cNvPr>
          <p:cNvSpPr>
            <a:spLocks noGrp="1"/>
          </p:cNvSpPr>
          <p:nvPr>
            <p:ph type="body" sz="quarter" idx="10"/>
          </p:nvPr>
        </p:nvSpPr>
        <p:spPr>
          <a:xfrm>
            <a:off x="4433776" y="855080"/>
            <a:ext cx="4365038" cy="1041959"/>
          </a:xfrm>
        </p:spPr>
        <p:txBody>
          <a:bodyPr/>
          <a:lstStyle/>
          <a:p>
            <a:r>
              <a:rPr lang="en-US" sz="1000" dirty="0">
                <a:hlinkClick r:id="rId2"/>
              </a:rPr>
              <a:t>Generally Available: Force detach zone redundant data disks during zone outage</a:t>
            </a:r>
            <a:endParaRPr lang="en-US" sz="1000" dirty="0"/>
          </a:p>
          <a:p>
            <a:r>
              <a:rPr lang="en-US" sz="1000" dirty="0"/>
              <a:t>MS excited to announce the GA support to force detach ZRS data disks from a stand-alone Virtual Machine or Virtual machine scale sets residing on a zone impacted by failure. Now it is possible to detach the ZRS data disks and attach them to another VM, decreasing the RTO. </a:t>
            </a:r>
          </a:p>
        </p:txBody>
      </p:sp>
      <p:sp>
        <p:nvSpPr>
          <p:cNvPr id="11" name="Title 10">
            <a:extLst>
              <a:ext uri="{FF2B5EF4-FFF2-40B4-BE49-F238E27FC236}">
                <a16:creationId xmlns:a16="http://schemas.microsoft.com/office/drawing/2014/main" id="{9338C940-1C5A-F159-79FA-059EBE1E77FE}"/>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79819030-1C59-2813-CD9C-4D9347E3D500}"/>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B6F37A70-680F-B50D-A1A9-E9D2AE2C922F}"/>
              </a:ext>
            </a:extLst>
          </p:cNvPr>
          <p:cNvSpPr>
            <a:spLocks noGrp="1"/>
          </p:cNvSpPr>
          <p:nvPr>
            <p:ph type="body" sz="quarter" idx="16"/>
          </p:nvPr>
        </p:nvSpPr>
        <p:spPr>
          <a:xfrm>
            <a:off x="342900" y="855081"/>
            <a:ext cx="3955312" cy="270860"/>
          </a:xfrm>
        </p:spPr>
        <p:txBody>
          <a:bodyPr/>
          <a:lstStyle/>
          <a:p>
            <a:r>
              <a:rPr lang="en-US" dirty="0">
                <a:hlinkClick r:id="rId3"/>
              </a:rPr>
              <a:t>Announcing: The Microsoft Fabric &amp; AI Learning Hackathon</a:t>
            </a:r>
            <a:endParaRPr lang="en-US" dirty="0"/>
          </a:p>
        </p:txBody>
      </p:sp>
      <p:pic>
        <p:nvPicPr>
          <p:cNvPr id="4098" name="Picture 2">
            <a:extLst>
              <a:ext uri="{FF2B5EF4-FFF2-40B4-BE49-F238E27FC236}">
                <a16:creationId xmlns:a16="http://schemas.microsoft.com/office/drawing/2014/main" id="{76235D26-BC8E-A8E4-3DCA-C3A57CFE20D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2899" y="1199688"/>
            <a:ext cx="3706051" cy="2084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0539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ML &amp; AI &amp; IOT</a:t>
            </a:r>
          </a:p>
        </p:txBody>
      </p:sp>
    </p:spTree>
    <p:extLst>
      <p:ext uri="{BB962C8B-B14F-4D97-AF65-F5344CB8AC3E}">
        <p14:creationId xmlns:p14="http://schemas.microsoft.com/office/powerpoint/2010/main" val="3514878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marL="171450" indent="-171450" algn="just">
              <a:buFont typeface="Arial" panose="020B0604020202020204" pitchFamily="34" charset="0"/>
              <a:buChar char="•"/>
            </a:pPr>
            <a:r>
              <a:rPr lang="en-US" sz="1000" b="1" dirty="0"/>
              <a:t>Access to the Latest Models Everywhere: </a:t>
            </a:r>
            <a:r>
              <a:rPr lang="en-US" sz="1000" dirty="0"/>
              <a:t>The Global Provisioned Managed deployment model removes regional limitations, allowing customers to access the newest AI models like GPT-4o and GPT-4o-mini across all supported Azure regions, including </a:t>
            </a:r>
            <a:r>
              <a:rPr lang="en-US" sz="1000" dirty="0" err="1"/>
              <a:t>eastus</a:t>
            </a:r>
            <a:r>
              <a:rPr lang="en-US" sz="1000" dirty="0"/>
              <a:t>, </a:t>
            </a:r>
            <a:r>
              <a:rPr lang="en-US" sz="1000" dirty="0" err="1"/>
              <a:t>westeurope</a:t>
            </a:r>
            <a:r>
              <a:rPr lang="en-US" sz="1000" dirty="0"/>
              <a:t>, </a:t>
            </a:r>
            <a:r>
              <a:rPr lang="en-US" sz="1000" dirty="0" err="1"/>
              <a:t>japaneast</a:t>
            </a:r>
            <a:r>
              <a:rPr lang="en-US" sz="1000" dirty="0"/>
              <a:t>, and more.</a:t>
            </a:r>
          </a:p>
          <a:p>
            <a:pPr marL="171450" indent="-171450" algn="just">
              <a:buFont typeface="Arial" panose="020B0604020202020204" pitchFamily="34" charset="0"/>
              <a:buChar char="•"/>
            </a:pPr>
            <a:r>
              <a:rPr lang="en-US" sz="1000" b="1" dirty="0"/>
              <a:t>Simplified Deployment and Management: </a:t>
            </a:r>
            <a:r>
              <a:rPr lang="en-US" sz="1000" dirty="0"/>
              <a:t>Unlike traditional deployment approaches, Global Provisioned Managed decouples capacity management from specific regions, granting automatic access to the new global quota for all eligible customers.</a:t>
            </a:r>
          </a:p>
          <a:p>
            <a:pPr marL="171450" indent="-171450" algn="just">
              <a:buFont typeface="Arial" panose="020B0604020202020204" pitchFamily="34" charset="0"/>
              <a:buChar char="•"/>
            </a:pPr>
            <a:r>
              <a:rPr lang="en-US" sz="1000" b="1" dirty="0"/>
              <a:t>Data Residency and Compliance Flexibility: </a:t>
            </a:r>
            <a:r>
              <a:rPr lang="en-US" sz="1000" dirty="0"/>
              <a:t>While API traffic may be processed globally, all customer data is securely stored in the Azure OpenAI Service resource’s region, ensuring adherence to regional data residency and compliance requirements.</a:t>
            </a:r>
          </a:p>
          <a:p>
            <a:pPr marL="171450" indent="-171450" algn="just">
              <a:buFont typeface="Arial" panose="020B0604020202020204" pitchFamily="34" charset="0"/>
              <a:buChar char="•"/>
            </a:pPr>
            <a:r>
              <a:rPr lang="en-US" sz="1000" b="1" dirty="0"/>
              <a:t>Transparent and Flexible Pricing: </a:t>
            </a:r>
            <a:r>
              <a:rPr lang="en-US" sz="1000" dirty="0"/>
              <a:t>Billing for Global Provisioned Managed follows the same model as existing Provisioned Managed deployments, ensuring predictable costs with options for hourly pricing and reservations to accommodate diverse usage scenarios.</a:t>
            </a:r>
          </a:p>
          <a:p>
            <a:pPr marL="171450" indent="-171450" algn="just">
              <a:buFont typeface="Arial" panose="020B0604020202020204" pitchFamily="34" charset="0"/>
              <a:buChar char="•"/>
            </a:pPr>
            <a:r>
              <a:rPr lang="en-US" sz="1000" b="1" dirty="0"/>
              <a:t>Dual Deployment Options for Greater Flexibility: </a:t>
            </a:r>
            <a:r>
              <a:rPr lang="en-US" sz="1000" dirty="0"/>
              <a:t>The availability of the GPT-4o model for both Global Provisioned Managed and Provisioned Regional Deployments gives customers the freedom to choose the most suitable deployment strategy for their organizational needs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ML &amp; AI &amp; IOT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0"/>
            <a:ext cx="3955312" cy="1922239"/>
          </a:xfrm>
        </p:spPr>
        <p:txBody>
          <a:bodyPr/>
          <a:lstStyle/>
          <a:p>
            <a:pPr algn="just"/>
            <a:r>
              <a:rPr lang="en-US" dirty="0">
                <a:hlinkClick r:id="rId2"/>
              </a:rPr>
              <a:t>Announcing Global Provisioned Managed Deployments for Scaling Azure OpenAI Service Workloads</a:t>
            </a:r>
            <a:endParaRPr lang="en-US" dirty="0"/>
          </a:p>
          <a:p>
            <a:pPr algn="just"/>
            <a:r>
              <a:rPr lang="en-US" dirty="0"/>
              <a:t>MS announced a major advancement in AI deployments with Azure OpenAI Service: Global Provisioned Managed Deployments, now Generally Available (GA) as of September 18, 2024. </a:t>
            </a:r>
          </a:p>
          <a:p>
            <a:pPr algn="just"/>
            <a:r>
              <a:rPr lang="en-US" dirty="0"/>
              <a:t>Global Provisioned Managed is a new deployment type within the Azure OpenAI Service that leverages Azure's global infrastructure to serve provisioned traffic more efficiently. It supports the latest GPT-4o (2024-08-06) and GPT-4o-mini (2024-07-18) models, making them accessible to customers without the limitations of region-specific quotas or capacities.</a:t>
            </a:r>
          </a:p>
        </p:txBody>
      </p:sp>
      <p:pic>
        <p:nvPicPr>
          <p:cNvPr id="1026" name="Picture 2" descr="thumbnail image 1 of blog post titled &#10; &#10; &#10;  &#10; &#10; &#10; &#10;    &#10;  &#10;   &#10;    &#10;      &#10;       Announcing Global Provisioned Managed Deployments for Scaling Azure OpenAI Service Workloads&#10;       &#10;      &#10;     &#10;   &#10;  &#10; &#10;   &#10; &#10; &#10; &#10; &#10; &#10;">
            <a:extLst>
              <a:ext uri="{FF2B5EF4-FFF2-40B4-BE49-F238E27FC236}">
                <a16:creationId xmlns:a16="http://schemas.microsoft.com/office/drawing/2014/main" id="{E072E026-49A4-97CB-14D8-706B4601BE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 y="2946599"/>
            <a:ext cx="3896934" cy="1468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2754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32ADB6-113C-7F12-FA61-67D8C365299F}"/>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EE84B67F-7026-D091-4F4B-F5819D59C9E7}"/>
              </a:ext>
            </a:extLst>
          </p:cNvPr>
          <p:cNvSpPr>
            <a:spLocks noGrp="1"/>
          </p:cNvSpPr>
          <p:nvPr>
            <p:ph type="title"/>
          </p:nvPr>
        </p:nvSpPr>
        <p:spPr/>
        <p:txBody>
          <a:bodyPr/>
          <a:lstStyle/>
          <a:p>
            <a:r>
              <a:rPr lang="en-US" sz="1800" dirty="0"/>
              <a:t>ML &amp; AI &amp; IOT Updates</a:t>
            </a:r>
            <a:endParaRPr lang="en-US" dirty="0"/>
          </a:p>
        </p:txBody>
      </p:sp>
      <p:sp>
        <p:nvSpPr>
          <p:cNvPr id="13" name="Text Placeholder 12">
            <a:extLst>
              <a:ext uri="{FF2B5EF4-FFF2-40B4-BE49-F238E27FC236}">
                <a16:creationId xmlns:a16="http://schemas.microsoft.com/office/drawing/2014/main" id="{55AD8010-EE62-F57B-5CA1-B8E7B6C0ECD1}"/>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0B331A00-CF62-F468-BCCC-F6840B7358F5}"/>
              </a:ext>
            </a:extLst>
          </p:cNvPr>
          <p:cNvSpPr>
            <a:spLocks noGrp="1"/>
          </p:cNvSpPr>
          <p:nvPr>
            <p:ph type="body" sz="quarter" idx="16"/>
          </p:nvPr>
        </p:nvSpPr>
        <p:spPr/>
        <p:txBody>
          <a:bodyPr/>
          <a:lstStyle/>
          <a:p>
            <a:r>
              <a:rPr lang="en-US" dirty="0">
                <a:hlinkClick r:id="rId2"/>
              </a:rPr>
              <a:t>Announcing GA of new Indian voices</a:t>
            </a:r>
            <a:endParaRPr lang="en-US" dirty="0"/>
          </a:p>
          <a:p>
            <a:r>
              <a:rPr lang="en-US" dirty="0"/>
              <a:t>MS Announced:</a:t>
            </a:r>
          </a:p>
          <a:p>
            <a:pPr marL="171450" indent="-171450">
              <a:buFont typeface="Arial" panose="020B0604020202020204" pitchFamily="34" charset="0"/>
              <a:buChar char="•"/>
            </a:pPr>
            <a:r>
              <a:rPr lang="en-US" dirty="0"/>
              <a:t>Release of 11 new voices for English (India) and Hindi languages in female and male categories.</a:t>
            </a:r>
          </a:p>
          <a:p>
            <a:pPr marL="171450" indent="-171450">
              <a:buFont typeface="Arial" panose="020B0604020202020204" pitchFamily="34" charset="0"/>
              <a:buChar char="•"/>
            </a:pPr>
            <a:r>
              <a:rPr lang="en-US" dirty="0"/>
              <a:t>Upgrade existing English (Indian) and Hindi voices to be more expressive and natural.</a:t>
            </a:r>
          </a:p>
          <a:p>
            <a:pPr marL="171450" indent="-171450">
              <a:buFont typeface="Arial" panose="020B0604020202020204" pitchFamily="34" charset="0"/>
              <a:buChar char="•"/>
            </a:pPr>
            <a:r>
              <a:rPr lang="en-US" dirty="0"/>
              <a:t>Expand portfolio of languages to include Assamese, Punjabi and Oriya languages for both female and male categories. With this, Azure now supports 13 Indian languages, which serve more than 90% of the Indian market.</a:t>
            </a:r>
          </a:p>
          <a:p>
            <a:endParaRPr lang="en-US" dirty="0"/>
          </a:p>
        </p:txBody>
      </p:sp>
    </p:spTree>
    <p:extLst>
      <p:ext uri="{BB962C8B-B14F-4D97-AF65-F5344CB8AC3E}">
        <p14:creationId xmlns:p14="http://schemas.microsoft.com/office/powerpoint/2010/main" val="586386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Miscellaneous</a:t>
            </a:r>
          </a:p>
        </p:txBody>
      </p:sp>
    </p:spTree>
    <p:extLst>
      <p:ext uri="{BB962C8B-B14F-4D97-AF65-F5344CB8AC3E}">
        <p14:creationId xmlns:p14="http://schemas.microsoft.com/office/powerpoint/2010/main" val="1588418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6271326" cy="1714500"/>
          </a:xfrm>
        </p:spPr>
        <p:txBody>
          <a:bodyPr/>
          <a:lstStyle/>
          <a:p>
            <a:r>
              <a:rPr lang="en-US" sz="4000" dirty="0"/>
              <a:t>Security &amp; Identity</a:t>
            </a:r>
          </a:p>
        </p:txBody>
      </p:sp>
    </p:spTree>
    <p:extLst>
      <p:ext uri="{BB962C8B-B14F-4D97-AF65-F5344CB8AC3E}">
        <p14:creationId xmlns:p14="http://schemas.microsoft.com/office/powerpoint/2010/main" val="31179200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2162264"/>
          </a:xfrm>
        </p:spPr>
        <p:txBody>
          <a:bodyPr/>
          <a:lstStyle/>
          <a:p>
            <a:pPr algn="just"/>
            <a:r>
              <a:rPr lang="en-US" sz="1000" dirty="0">
                <a:hlinkClick r:id="rId2"/>
              </a:rPr>
              <a:t>Retirement: Azure AI Vision APIs to be retired</a:t>
            </a:r>
            <a:endParaRPr lang="en-US" sz="1000" dirty="0"/>
          </a:p>
          <a:p>
            <a:pPr algn="just"/>
            <a:r>
              <a:rPr lang="en-US" sz="1000" dirty="0"/>
              <a:t>Azure AI Vision is retiring Image Analysis 4.0 Custom Image Classification, Custom Object Detection, Product Recognition and Segment (Background Removal) Preview APIs, and Spatial Analysis Edge container.</a:t>
            </a:r>
          </a:p>
          <a:p>
            <a:pPr algn="just"/>
            <a:r>
              <a:rPr lang="en-US" sz="1000" dirty="0"/>
              <a:t>On January 10th, 2025, Image Analysis 4.0 Custom Image Classification, Custom Object Detection, Product Recognition and Segment (Background Removal) Preview APIs will be retired and all requests to the service will fail.</a:t>
            </a:r>
          </a:p>
          <a:p>
            <a:pPr algn="just"/>
            <a:r>
              <a:rPr lang="en-US" sz="1000" dirty="0"/>
              <a:t>On March 30th, 2025, Spatial Analysis Edge container will be retired and all requests to the service will fail.</a:t>
            </a:r>
          </a:p>
          <a:p>
            <a:pPr algn="just"/>
            <a:r>
              <a:rPr lang="en-US" sz="1000" dirty="0"/>
              <a:t>To avoid interruption for Custom Image classification and Object detection APIs, transition to Azure AI Custom Vision service by January 10th, 2025.</a:t>
            </a:r>
          </a:p>
          <a:p>
            <a:pPr algn="just"/>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Miscellaneous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908592"/>
          </a:xfrm>
        </p:spPr>
        <p:txBody>
          <a:bodyPr/>
          <a:lstStyle/>
          <a:p>
            <a:pPr algn="just"/>
            <a:r>
              <a:rPr lang="en-US" dirty="0">
                <a:hlinkClick r:id="rId3"/>
              </a:rPr>
              <a:t>Retirement: Azure Managed Confidential Consortium Framework (CCF) Service Support Ending on November 22nd, 2024</a:t>
            </a:r>
            <a:endParaRPr lang="en-US" dirty="0"/>
          </a:p>
          <a:p>
            <a:pPr algn="just"/>
            <a:r>
              <a:rPr lang="en-US" dirty="0"/>
              <a:t>Azure Managed Confidential Consortium Framework (CCF) service support will be ending on November 22nd, 2024. After this date, there will be no further support, and instances will be scheduled for deletion.</a:t>
            </a:r>
          </a:p>
          <a:p>
            <a:pPr algn="just"/>
            <a:r>
              <a:rPr lang="en-US" dirty="0"/>
              <a:t>To avoid any service disruptions, MS recommend to begin planning migration to Azure Confidential Ledger as soon as possible. From September 21st, 2024, the creation of new Azure Managed CCF instances will no longer be possible. Existing instances will continue to be available until the final support date of November 22nd, 2024.</a:t>
            </a:r>
          </a:p>
        </p:txBody>
      </p:sp>
      <p:sp>
        <p:nvSpPr>
          <p:cNvPr id="2" name="Text Placeholder 13">
            <a:extLst>
              <a:ext uri="{FF2B5EF4-FFF2-40B4-BE49-F238E27FC236}">
                <a16:creationId xmlns:a16="http://schemas.microsoft.com/office/drawing/2014/main" id="{AD366B46-ABAC-9D50-D427-17281D5CBECD}"/>
              </a:ext>
            </a:extLst>
          </p:cNvPr>
          <p:cNvSpPr txBox="1">
            <a:spLocks/>
          </p:cNvSpPr>
          <p:nvPr/>
        </p:nvSpPr>
        <p:spPr>
          <a:xfrm>
            <a:off x="342900" y="2742114"/>
            <a:ext cx="3955312" cy="1908592"/>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0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dirty="0">
                <a:hlinkClick r:id="rId4"/>
              </a:rPr>
              <a:t>Retirement: Azure Maps Data Registry APIs V 2023-06-01 will be retired on September 30th, 2025</a:t>
            </a:r>
            <a:endParaRPr lang="en-US" dirty="0"/>
          </a:p>
          <a:p>
            <a:pPr algn="just"/>
            <a:r>
              <a:rPr lang="en-US" dirty="0"/>
              <a:t>Azure Maps Data Registry APIs V 06-01-2023 will be retired on September 30th, 2025.</a:t>
            </a:r>
          </a:p>
          <a:p>
            <a:pPr algn="just"/>
            <a:r>
              <a:rPr lang="en-US" dirty="0"/>
              <a:t>On September 30th, 2025—workloads running Azure Maps Data Registry API V 2023-06-01 will be deleted and associated application data will be lost.</a:t>
            </a:r>
          </a:p>
          <a:p>
            <a:pPr algn="just"/>
            <a:r>
              <a:rPr lang="en-US" dirty="0"/>
              <a:t>To avoid service disruptions, please stop usage of Azure Maps Data Registry API V 2023-06-01 by September 30th, 2025.</a:t>
            </a:r>
          </a:p>
        </p:txBody>
      </p:sp>
      <p:sp>
        <p:nvSpPr>
          <p:cNvPr id="3" name="Text Placeholder 13">
            <a:extLst>
              <a:ext uri="{FF2B5EF4-FFF2-40B4-BE49-F238E27FC236}">
                <a16:creationId xmlns:a16="http://schemas.microsoft.com/office/drawing/2014/main" id="{93AA4937-7213-01A7-8624-4E67FD2B0C75}"/>
              </a:ext>
            </a:extLst>
          </p:cNvPr>
          <p:cNvSpPr txBox="1">
            <a:spLocks/>
          </p:cNvSpPr>
          <p:nvPr/>
        </p:nvSpPr>
        <p:spPr>
          <a:xfrm>
            <a:off x="4433776" y="3017344"/>
            <a:ext cx="3955312" cy="1908592"/>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0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dirty="0">
                <a:hlinkClick r:id="rId5"/>
              </a:rPr>
              <a:t>Retirement: Microsoft Genomics Service</a:t>
            </a:r>
            <a:endParaRPr lang="en-US" dirty="0"/>
          </a:p>
          <a:p>
            <a:pPr algn="just"/>
            <a:r>
              <a:rPr lang="en-US" dirty="0"/>
              <a:t>MS is retiring the Microsoft Genomics service, as Microsoft has developed more flexible open-source genomics solutions that provide equivalent capabilities and much more. MS encourage to transition to Cromwell on Azure prior to the retirement date to experience these new capabilities.</a:t>
            </a:r>
          </a:p>
        </p:txBody>
      </p:sp>
    </p:spTree>
    <p:extLst>
      <p:ext uri="{BB962C8B-B14F-4D97-AF65-F5344CB8AC3E}">
        <p14:creationId xmlns:p14="http://schemas.microsoft.com/office/powerpoint/2010/main" val="95402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0" end="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9BB758-24BC-C7E4-BF87-3DCA23EF4558}"/>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ED05302F-8CC9-E6C3-B3FE-2196226826D5}"/>
              </a:ext>
            </a:extLst>
          </p:cNvPr>
          <p:cNvSpPr>
            <a:spLocks noGrp="1"/>
          </p:cNvSpPr>
          <p:nvPr>
            <p:ph type="body" sz="quarter" idx="10"/>
          </p:nvPr>
        </p:nvSpPr>
        <p:spPr/>
        <p:txBody>
          <a:bodyPr/>
          <a:lstStyle/>
          <a:p>
            <a:pPr algn="just"/>
            <a:r>
              <a:rPr lang="en-US" sz="1000" dirty="0">
                <a:hlinkClick r:id="rId2"/>
              </a:rPr>
              <a:t>Retirement: Azure SQL Edge will be retired on September 30th, 2025</a:t>
            </a:r>
            <a:endParaRPr lang="en-US" sz="1000" dirty="0"/>
          </a:p>
          <a:p>
            <a:pPr algn="just"/>
            <a:r>
              <a:rPr lang="en-US" sz="1000" dirty="0"/>
              <a:t>Beginning September 30th, 2025 Azure SQL edge service will be retired. To ensure a smooth transition, migrate to one of the following services:</a:t>
            </a:r>
          </a:p>
          <a:p>
            <a:pPr marL="171450" indent="-171450" algn="just">
              <a:buFont typeface="Arial" panose="020B0604020202020204" pitchFamily="34" charset="0"/>
              <a:buChar char="•"/>
            </a:pPr>
            <a:r>
              <a:rPr lang="en-US" sz="1000" dirty="0"/>
              <a:t>SQL Server Express edition: SQL Server Express edition utilizes the same database engine as Azure SQL Edge. This free version can run in containers, just like SQL Edge. SQL Server Express edition is also fully supported for 5 years and there’re 5 years of extended support. </a:t>
            </a:r>
          </a:p>
          <a:p>
            <a:pPr marL="171450" indent="-171450" algn="just">
              <a:buFont typeface="Arial" panose="020B0604020202020204" pitchFamily="34" charset="0"/>
              <a:buChar char="•"/>
            </a:pPr>
            <a:r>
              <a:rPr lang="en-US" sz="1000" dirty="0"/>
              <a:t>SQL Server Standard edition: SQL Server Standard edition provides a cost-effective solution with essential database management features and capabilities, making it the best choice for SQL edge applications that surpass the limits of Express edition. </a:t>
            </a:r>
          </a:p>
          <a:p>
            <a:pPr marL="171450" indent="-171450" algn="just">
              <a:buFont typeface="Arial" panose="020B0604020202020204" pitchFamily="34" charset="0"/>
              <a:buChar char="•"/>
            </a:pPr>
            <a:r>
              <a:rPr lang="en-US" sz="1000" dirty="0"/>
              <a:t>SQL Managed Instance enabled by Azure Arc: SQL Managed Instance enabled by Azure Arc offers a robust solution. This service provides near 100% compatibility with the latest SQL Server database engine.</a:t>
            </a:r>
          </a:p>
          <a:p>
            <a:pPr algn="just"/>
            <a:endParaRPr lang="en-US" sz="1000" dirty="0"/>
          </a:p>
        </p:txBody>
      </p:sp>
      <p:sp>
        <p:nvSpPr>
          <p:cNvPr id="11" name="Title 10">
            <a:extLst>
              <a:ext uri="{FF2B5EF4-FFF2-40B4-BE49-F238E27FC236}">
                <a16:creationId xmlns:a16="http://schemas.microsoft.com/office/drawing/2014/main" id="{B38CC501-A225-12DF-0512-D8F6CC4E6D4E}"/>
              </a:ext>
            </a:extLst>
          </p:cNvPr>
          <p:cNvSpPr>
            <a:spLocks noGrp="1"/>
          </p:cNvSpPr>
          <p:nvPr>
            <p:ph type="title"/>
          </p:nvPr>
        </p:nvSpPr>
        <p:spPr/>
        <p:txBody>
          <a:bodyPr/>
          <a:lstStyle/>
          <a:p>
            <a:r>
              <a:rPr lang="en-US" sz="1800" dirty="0"/>
              <a:t>Miscellaneous Updates</a:t>
            </a:r>
            <a:endParaRPr lang="en-US" dirty="0"/>
          </a:p>
        </p:txBody>
      </p:sp>
      <p:sp>
        <p:nvSpPr>
          <p:cNvPr id="13" name="Text Placeholder 12">
            <a:extLst>
              <a:ext uri="{FF2B5EF4-FFF2-40B4-BE49-F238E27FC236}">
                <a16:creationId xmlns:a16="http://schemas.microsoft.com/office/drawing/2014/main" id="{166D860D-4F27-DA91-CAED-C08905E08AE7}"/>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C2A38DD5-5388-69B7-9975-14827283FDC5}"/>
              </a:ext>
            </a:extLst>
          </p:cNvPr>
          <p:cNvSpPr>
            <a:spLocks noGrp="1"/>
          </p:cNvSpPr>
          <p:nvPr>
            <p:ph type="body" sz="quarter" idx="16"/>
          </p:nvPr>
        </p:nvSpPr>
        <p:spPr>
          <a:xfrm>
            <a:off x="342900" y="855081"/>
            <a:ext cx="3955312" cy="1417272"/>
          </a:xfrm>
        </p:spPr>
        <p:txBody>
          <a:bodyPr/>
          <a:lstStyle/>
          <a:p>
            <a:pPr algn="just"/>
            <a:r>
              <a:rPr lang="en-US" dirty="0">
                <a:hlinkClick r:id="rId3"/>
              </a:rPr>
              <a:t>Retirement: Azure Maps Creator Service APIs V2 &amp; 2023-03-01-preview will be retired on September 30, 2025</a:t>
            </a:r>
            <a:endParaRPr lang="en-US" dirty="0"/>
          </a:p>
          <a:p>
            <a:pPr algn="just"/>
            <a:r>
              <a:rPr lang="en-US" dirty="0"/>
              <a:t>Azure Maps Creator Service APIs V2 &amp; 2023-03-01-preview will be retired on September 30, 2025. </a:t>
            </a:r>
          </a:p>
          <a:p>
            <a:pPr algn="just"/>
            <a:r>
              <a:rPr lang="en-US" dirty="0"/>
              <a:t>To avoid service disruptions, please stop usage of Azure Maps Creator Service APIs V2 &amp; 2023-03-01-preview, Creator SDK Indoor Modules, Creator On-Boarding Tool, and QGIS Plug-in by September 30, 2025. </a:t>
            </a:r>
          </a:p>
        </p:txBody>
      </p:sp>
      <p:sp>
        <p:nvSpPr>
          <p:cNvPr id="2" name="Text Placeholder 13">
            <a:extLst>
              <a:ext uri="{FF2B5EF4-FFF2-40B4-BE49-F238E27FC236}">
                <a16:creationId xmlns:a16="http://schemas.microsoft.com/office/drawing/2014/main" id="{2A10179A-DF86-E9CB-B0E1-8387363EFBAB}"/>
              </a:ext>
            </a:extLst>
          </p:cNvPr>
          <p:cNvSpPr txBox="1">
            <a:spLocks/>
          </p:cNvSpPr>
          <p:nvPr/>
        </p:nvSpPr>
        <p:spPr>
          <a:xfrm>
            <a:off x="342900" y="2272352"/>
            <a:ext cx="3955312" cy="1883391"/>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0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dirty="0">
                <a:hlinkClick r:id="rId4"/>
              </a:rPr>
              <a:t>Retirement: Azure Remote Rendering will be retired on September 30th, 2025</a:t>
            </a:r>
            <a:endParaRPr lang="en-US" dirty="0"/>
          </a:p>
          <a:p>
            <a:pPr algn="just"/>
            <a:r>
              <a:rPr lang="en-US" dirty="0"/>
              <a:t>Remote Rendering will be retired on September 30th, 2025, please make plans to stop usage by that date. From now until 30 September 2025, subscriptions with existing Remote Rendering accounts can continue to use Remote Rendering without disruption, including making new Remote Rendering accounts. Subscriptions that do not have an existing Remote Rendering account, will no longer be able to create Remote Rendering accounts. On September 30th, 2025, all Remote Rendering accounts will be deleted, and the service will stop functioning.</a:t>
            </a:r>
          </a:p>
        </p:txBody>
      </p:sp>
    </p:spTree>
    <p:extLst>
      <p:ext uri="{BB962C8B-B14F-4D97-AF65-F5344CB8AC3E}">
        <p14:creationId xmlns:p14="http://schemas.microsoft.com/office/powerpoint/2010/main" val="2384958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EF6376-AFAE-7966-3832-BF94E416269A}"/>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58E78F44-EBA7-0070-3283-4FD74A0787A3}"/>
              </a:ext>
            </a:extLst>
          </p:cNvPr>
          <p:cNvSpPr>
            <a:spLocks noGrp="1"/>
          </p:cNvSpPr>
          <p:nvPr>
            <p:ph type="body" sz="quarter" idx="10"/>
          </p:nvPr>
        </p:nvSpPr>
        <p:spPr>
          <a:xfrm>
            <a:off x="4433776" y="855081"/>
            <a:ext cx="4365038" cy="1716669"/>
          </a:xfrm>
        </p:spPr>
        <p:txBody>
          <a:bodyPr/>
          <a:lstStyle/>
          <a:p>
            <a:pPr algn="just"/>
            <a:r>
              <a:rPr lang="en-US" sz="1000" dirty="0">
                <a:hlinkClick r:id="rId2"/>
              </a:rPr>
              <a:t>Retirement: Support for PowerShell 7.2 on Azure Functions is ending on November 8, 2024</a:t>
            </a:r>
            <a:endParaRPr lang="en-US" sz="1000" dirty="0"/>
          </a:p>
          <a:p>
            <a:pPr algn="just"/>
            <a:r>
              <a:rPr lang="en-US" sz="1000" dirty="0"/>
              <a:t>Support for PowerShell 7.2 on Azure Functions is ending on November 8, 2024. Apps that are hosted on Azure Functions will continue to run, but security updates will no longer be available, and we’ll no longer provide customer service for PowerShell 7.2. To avoid potential security vulnerabilities, minimize risk for Azure Functions apps, and take advantage of latest features, follow the steps to upgrade app to PowerShell 7.4 before November 8, 2024. Note that PowerShell 7.4, the latest version available today, has breaking changes. Please be sure to follow the migration guide linked above when upgrading.</a:t>
            </a:r>
          </a:p>
        </p:txBody>
      </p:sp>
      <p:sp>
        <p:nvSpPr>
          <p:cNvPr id="11" name="Title 10">
            <a:extLst>
              <a:ext uri="{FF2B5EF4-FFF2-40B4-BE49-F238E27FC236}">
                <a16:creationId xmlns:a16="http://schemas.microsoft.com/office/drawing/2014/main" id="{2FB73DF5-B435-B08A-FA0B-4E67E050E300}"/>
              </a:ext>
            </a:extLst>
          </p:cNvPr>
          <p:cNvSpPr>
            <a:spLocks noGrp="1"/>
          </p:cNvSpPr>
          <p:nvPr>
            <p:ph type="title"/>
          </p:nvPr>
        </p:nvSpPr>
        <p:spPr/>
        <p:txBody>
          <a:bodyPr/>
          <a:lstStyle/>
          <a:p>
            <a:r>
              <a:rPr lang="en-US" sz="1800" dirty="0"/>
              <a:t>Miscellaneous Updates</a:t>
            </a:r>
            <a:endParaRPr lang="en-US" dirty="0"/>
          </a:p>
        </p:txBody>
      </p:sp>
      <p:sp>
        <p:nvSpPr>
          <p:cNvPr id="13" name="Text Placeholder 12">
            <a:extLst>
              <a:ext uri="{FF2B5EF4-FFF2-40B4-BE49-F238E27FC236}">
                <a16:creationId xmlns:a16="http://schemas.microsoft.com/office/drawing/2014/main" id="{34A31A64-CCC6-D99D-7AF9-F1B68C99CE8F}"/>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28244EA9-AA7C-544B-0E10-45F0A7930630}"/>
              </a:ext>
            </a:extLst>
          </p:cNvPr>
          <p:cNvSpPr>
            <a:spLocks noGrp="1"/>
          </p:cNvSpPr>
          <p:nvPr>
            <p:ph type="body" sz="quarter" idx="16"/>
          </p:nvPr>
        </p:nvSpPr>
        <p:spPr>
          <a:xfrm>
            <a:off x="342900" y="855081"/>
            <a:ext cx="3955312" cy="1519630"/>
          </a:xfrm>
        </p:spPr>
        <p:txBody>
          <a:bodyPr/>
          <a:lstStyle/>
          <a:p>
            <a:pPr algn="just"/>
            <a:r>
              <a:rPr lang="en-US" dirty="0">
                <a:hlinkClick r:id="rId3"/>
              </a:rPr>
              <a:t>Retirement: Microsoft Purview Data Sharing (in Public Preview) is retiring on September 26th, 2025</a:t>
            </a:r>
            <a:endParaRPr lang="en-US" dirty="0"/>
          </a:p>
          <a:p>
            <a:pPr algn="just"/>
            <a:r>
              <a:rPr lang="en-US" dirty="0"/>
              <a:t>On September 26th, 2025, MS will retire the Microsoft Purview Data Sharing capability. Before that date, in order to continue to use data sharing transition your data sharing workloads to Microsoft Fabric, which offers External data sharing capabilities.</a:t>
            </a:r>
          </a:p>
          <a:p>
            <a:pPr algn="just"/>
            <a:r>
              <a:rPr lang="en-US" dirty="0"/>
              <a:t>MS recommend working with account manager or services partner to define a transition plan from Microsoft Purview Data Share to Microsoft Fabric.</a:t>
            </a:r>
          </a:p>
        </p:txBody>
      </p:sp>
      <p:sp>
        <p:nvSpPr>
          <p:cNvPr id="2" name="Text Placeholder 13">
            <a:extLst>
              <a:ext uri="{FF2B5EF4-FFF2-40B4-BE49-F238E27FC236}">
                <a16:creationId xmlns:a16="http://schemas.microsoft.com/office/drawing/2014/main" id="{60159089-3111-C518-FBF1-4B8B93F19531}"/>
              </a:ext>
            </a:extLst>
          </p:cNvPr>
          <p:cNvSpPr txBox="1">
            <a:spLocks/>
          </p:cNvSpPr>
          <p:nvPr/>
        </p:nvSpPr>
        <p:spPr>
          <a:xfrm>
            <a:off x="342900" y="2374710"/>
            <a:ext cx="3955312" cy="2313295"/>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0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dirty="0">
                <a:hlinkClick r:id="rId4"/>
              </a:rPr>
              <a:t>Retirement: SQL Insights (preview)</a:t>
            </a:r>
            <a:endParaRPr lang="en-US" dirty="0"/>
          </a:p>
          <a:p>
            <a:pPr algn="just"/>
            <a:r>
              <a:rPr lang="en-US" dirty="0"/>
              <a:t>SQL Insights (preview) will be retired on December 31st, 2024. MS recommend to transition to database watcher for Azure SQL or another database monitoring solution by that date. </a:t>
            </a:r>
          </a:p>
          <a:p>
            <a:pPr algn="just"/>
            <a:r>
              <a:rPr lang="en-US" dirty="0"/>
              <a:t>After December 31st, 2024, SQL Insights (preview) will not be supported and will not be available in the Azure portal. Any existing monitoring data collected by SQL Insights in Log Analytics workspace will be retain. </a:t>
            </a:r>
          </a:p>
        </p:txBody>
      </p:sp>
    </p:spTree>
    <p:extLst>
      <p:ext uri="{BB962C8B-B14F-4D97-AF65-F5344CB8AC3E}">
        <p14:creationId xmlns:p14="http://schemas.microsoft.com/office/powerpoint/2010/main" val="3277490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Information</a:t>
            </a:r>
          </a:p>
        </p:txBody>
      </p:sp>
    </p:spTree>
    <p:extLst>
      <p:ext uri="{BB962C8B-B14F-4D97-AF65-F5344CB8AC3E}">
        <p14:creationId xmlns:p14="http://schemas.microsoft.com/office/powerpoint/2010/main" val="12760416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9E4E97-A385-759E-BD70-47D0B91CA39E}"/>
              </a:ext>
            </a:extLst>
          </p:cNvPr>
          <p:cNvSpPr>
            <a:spLocks noGrp="1"/>
          </p:cNvSpPr>
          <p:nvPr>
            <p:ph type="body" sz="quarter" idx="10"/>
          </p:nvPr>
        </p:nvSpPr>
        <p:spPr>
          <a:xfrm>
            <a:off x="342900" y="855080"/>
            <a:ext cx="8455914" cy="3774069"/>
          </a:xfrm>
        </p:spPr>
        <p:txBody>
          <a:bodyPr/>
          <a:lstStyle/>
          <a:p>
            <a:r>
              <a:rPr lang="en-US" dirty="0">
                <a:hlinkClick r:id="rId2"/>
              </a:rPr>
              <a:t>Azure Times GitHub Repo</a:t>
            </a:r>
            <a:endParaRPr lang="en-US" dirty="0"/>
          </a:p>
        </p:txBody>
      </p:sp>
      <p:sp>
        <p:nvSpPr>
          <p:cNvPr id="3" name="Title 2">
            <a:extLst>
              <a:ext uri="{FF2B5EF4-FFF2-40B4-BE49-F238E27FC236}">
                <a16:creationId xmlns:a16="http://schemas.microsoft.com/office/drawing/2014/main" id="{78BEF490-0130-4022-0399-BE422CD7CB94}"/>
              </a:ext>
            </a:extLst>
          </p:cNvPr>
          <p:cNvSpPr>
            <a:spLocks noGrp="1"/>
          </p:cNvSpPr>
          <p:nvPr>
            <p:ph type="title"/>
          </p:nvPr>
        </p:nvSpPr>
        <p:spPr/>
        <p:txBody>
          <a:bodyPr/>
          <a:lstStyle/>
          <a:p>
            <a:r>
              <a:rPr lang="en-US" sz="1800" dirty="0"/>
              <a:t>Information</a:t>
            </a:r>
            <a:br>
              <a:rPr lang="en-US" sz="1800" dirty="0"/>
            </a:br>
            <a:endParaRPr lang="en-US" dirty="0"/>
          </a:p>
        </p:txBody>
      </p:sp>
    </p:spTree>
    <p:extLst>
      <p:ext uri="{BB962C8B-B14F-4D97-AF65-F5344CB8AC3E}">
        <p14:creationId xmlns:p14="http://schemas.microsoft.com/office/powerpoint/2010/main" val="7476815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Questions</a:t>
            </a:r>
          </a:p>
        </p:txBody>
      </p:sp>
    </p:spTree>
    <p:extLst>
      <p:ext uri="{BB962C8B-B14F-4D97-AF65-F5344CB8AC3E}">
        <p14:creationId xmlns:p14="http://schemas.microsoft.com/office/powerpoint/2010/main" val="2482707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642200" y="855080"/>
            <a:ext cx="4156614" cy="3774069"/>
          </a:xfrm>
        </p:spPr>
        <p:txBody>
          <a:bodyPr/>
          <a:lstStyle/>
          <a:p>
            <a:r>
              <a:rPr lang="en-US" sz="1000" dirty="0"/>
              <a:t>It:</a:t>
            </a:r>
          </a:p>
          <a:p>
            <a:pPr marL="171450" indent="-171450">
              <a:buFont typeface="Arial" panose="020B0604020202020204" pitchFamily="34" charset="0"/>
              <a:buChar char="•"/>
            </a:pPr>
            <a:r>
              <a:rPr lang="en-US" sz="1000" dirty="0"/>
              <a:t>Unified identity and network security</a:t>
            </a:r>
          </a:p>
          <a:p>
            <a:pPr marL="171450" indent="-171450">
              <a:buFont typeface="Arial" panose="020B0604020202020204" pitchFamily="34" charset="0"/>
              <a:buChar char="•"/>
            </a:pPr>
            <a:r>
              <a:rPr lang="en-US" sz="1000" dirty="0"/>
              <a:t>Protect your users with context aware network security</a:t>
            </a:r>
          </a:p>
          <a:p>
            <a:pPr marL="171450" indent="-171450">
              <a:buFont typeface="Arial" panose="020B0604020202020204" pitchFamily="34" charset="0"/>
              <a:buChar char="•"/>
            </a:pPr>
            <a:r>
              <a:rPr lang="en-US" sz="1000" dirty="0"/>
              <a:t>Provide defense in depth against token replay attacks with Compliant Network check</a:t>
            </a:r>
          </a:p>
          <a:p>
            <a:pPr marL="171450" indent="-171450">
              <a:buFont typeface="Arial" panose="020B0604020202020204" pitchFamily="34" charset="0"/>
              <a:buChar char="•"/>
            </a:pPr>
            <a:r>
              <a:rPr lang="en-US" sz="1000" dirty="0"/>
              <a:t>Protect against data exfiltration by enabling universal tenant restrictions (TRv2) controls</a:t>
            </a:r>
          </a:p>
          <a:p>
            <a:pPr marL="171450" indent="-171450">
              <a:buFont typeface="Arial" panose="020B0604020202020204" pitchFamily="34" charset="0"/>
              <a:buChar char="•"/>
            </a:pPr>
            <a:r>
              <a:rPr lang="en-US" sz="1000" dirty="0"/>
              <a:t>Avoid obfuscating original user source IP</a:t>
            </a:r>
          </a:p>
          <a:p>
            <a:pPr marL="171450" indent="-171450">
              <a:buFont typeface="Arial" panose="020B0604020202020204" pitchFamily="34" charset="0"/>
              <a:buChar char="•"/>
            </a:pPr>
            <a:r>
              <a:rPr lang="en-US" sz="1000" dirty="0"/>
              <a:t>Deliver fast and consistent access at a global scale</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716670"/>
          </a:xfrm>
        </p:spPr>
        <p:txBody>
          <a:bodyPr/>
          <a:lstStyle/>
          <a:p>
            <a:pPr algn="just"/>
            <a:r>
              <a:rPr lang="en-US" dirty="0">
                <a:hlinkClick r:id="rId2"/>
              </a:rPr>
              <a:t>Microsoft Entra Internet Access now generally available</a:t>
            </a:r>
            <a:endParaRPr lang="en-US" dirty="0"/>
          </a:p>
          <a:p>
            <a:pPr algn="just"/>
            <a:r>
              <a:rPr lang="en-US" dirty="0"/>
              <a:t>Internet Access secures access to all internet and SaaS applications and resources with an identity-centric secure web gateway (SWG) solution, unifying identity and network access controls through a single Zero Trust policy engine to close security gaps and minimize the risk of cyberthreats. MS solution integrates seamlessly with Microsoft Entra ID, eliminating the need to manage users, groups, and apps in multiple locations. It protects users, devices, and resources with capabilities such as universal Conditional Access, context aware network security, and web content filtering, so no longer need to manage multiple disconnected network security tools.</a:t>
            </a:r>
          </a:p>
        </p:txBody>
      </p:sp>
      <p:pic>
        <p:nvPicPr>
          <p:cNvPr id="1026" name="Picture 2" descr="thumbnail image 1 captioned Figure 1: Secure access to all internet and SaaS applications and resources, with an identity-centric SWG.">
            <a:extLst>
              <a:ext uri="{FF2B5EF4-FFF2-40B4-BE49-F238E27FC236}">
                <a16:creationId xmlns:a16="http://schemas.microsoft.com/office/drawing/2014/main" id="{DF089A29-4EAC-F08F-9884-8C1612CE44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570" y="2793649"/>
            <a:ext cx="4275232" cy="1716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331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8796812" cy="1714500"/>
          </a:xfrm>
        </p:spPr>
        <p:txBody>
          <a:bodyPr/>
          <a:lstStyle/>
          <a:p>
            <a:r>
              <a:rPr lang="en-US" sz="4000" dirty="0"/>
              <a:t>Management &amp; Governance</a:t>
            </a:r>
          </a:p>
        </p:txBody>
      </p:sp>
    </p:spTree>
    <p:extLst>
      <p:ext uri="{BB962C8B-B14F-4D97-AF65-F5344CB8AC3E}">
        <p14:creationId xmlns:p14="http://schemas.microsoft.com/office/powerpoint/2010/main" val="3479183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0"/>
            <a:ext cx="4365038" cy="1608341"/>
          </a:xfrm>
        </p:spPr>
        <p:txBody>
          <a:bodyPr/>
          <a:lstStyle/>
          <a:p>
            <a:r>
              <a:rPr lang="en-US" sz="1000" dirty="0">
                <a:hlinkClick r:id="rId2"/>
              </a:rPr>
              <a:t>Microsoft Cost Management updates—August 202</a:t>
            </a:r>
            <a:r>
              <a:rPr lang="en-US" sz="1000" dirty="0"/>
              <a:t>4</a:t>
            </a:r>
          </a:p>
          <a:p>
            <a:pPr marL="171450" indent="-171450">
              <a:buFont typeface="Arial" panose="020B0604020202020204" pitchFamily="34" charset="0"/>
              <a:buChar char="•"/>
            </a:pPr>
            <a:r>
              <a:rPr lang="en-US" sz="1000" dirty="0"/>
              <a:t>Azure OpenAI Service Provisioned Reservations</a:t>
            </a:r>
          </a:p>
          <a:p>
            <a:pPr marL="171450" indent="-171450">
              <a:buFont typeface="Arial" panose="020B0604020202020204" pitchFamily="34" charset="0"/>
              <a:buChar char="•"/>
            </a:pPr>
            <a:r>
              <a:rPr lang="en-US" sz="1000" dirty="0"/>
              <a:t>The default landing page of Accumulated costs will only be available as a view accessible from the customizable views section under All Views as shown in the screenshot below. The rollout of these updates is expected to be completed by the end of October 2024. Please note that the functionality of these views remains the same. </a:t>
            </a:r>
          </a:p>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0"/>
            <a:ext cx="3955312" cy="789475"/>
          </a:xfrm>
        </p:spPr>
        <p:txBody>
          <a:bodyPr/>
          <a:lstStyle/>
          <a:p>
            <a:r>
              <a:rPr lang="en-US" dirty="0">
                <a:hlinkClick r:id="rId3"/>
              </a:rPr>
              <a:t>Generally Available: Azure Site Recovery update rollup 75 – August 2024</a:t>
            </a:r>
            <a:endParaRPr lang="en-US" dirty="0"/>
          </a:p>
          <a:p>
            <a:r>
              <a:rPr lang="en-US" dirty="0"/>
              <a:t>Mobility Service:</a:t>
            </a:r>
          </a:p>
          <a:p>
            <a:pPr marL="171450" indent="-171450">
              <a:buFont typeface="Arial" panose="020B0604020202020204" pitchFamily="34" charset="0"/>
              <a:buChar char="•"/>
            </a:pPr>
            <a:r>
              <a:rPr lang="en-US" dirty="0"/>
              <a:t>Added support for Linux OS</a:t>
            </a:r>
          </a:p>
        </p:txBody>
      </p:sp>
      <p:pic>
        <p:nvPicPr>
          <p:cNvPr id="4" name="Picture 3">
            <a:extLst>
              <a:ext uri="{FF2B5EF4-FFF2-40B4-BE49-F238E27FC236}">
                <a16:creationId xmlns:a16="http://schemas.microsoft.com/office/drawing/2014/main" id="{A418913F-7F3C-447A-6185-6CE85440B07A}"/>
              </a:ext>
            </a:extLst>
          </p:cNvPr>
          <p:cNvPicPr>
            <a:picLocks noChangeAspect="1"/>
          </p:cNvPicPr>
          <p:nvPr/>
        </p:nvPicPr>
        <p:blipFill>
          <a:blip r:embed="rId4"/>
          <a:stretch>
            <a:fillRect/>
          </a:stretch>
        </p:blipFill>
        <p:spPr>
          <a:xfrm>
            <a:off x="4630534" y="2407513"/>
            <a:ext cx="4225339" cy="1749051"/>
          </a:xfrm>
          <a:prstGeom prst="rect">
            <a:avLst/>
          </a:prstGeom>
        </p:spPr>
      </p:pic>
    </p:spTree>
    <p:extLst>
      <p:ext uri="{BB962C8B-B14F-4D97-AF65-F5344CB8AC3E}">
        <p14:creationId xmlns:p14="http://schemas.microsoft.com/office/powerpoint/2010/main" val="520864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5B2A5C-E35F-E18E-05A4-B6AF8CF698D5}"/>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921B0A37-B626-6209-EE63-BDBE1E100FF0}"/>
              </a:ext>
            </a:extLst>
          </p:cNvPr>
          <p:cNvSpPr>
            <a:spLocks noGrp="1"/>
          </p:cNvSpPr>
          <p:nvPr>
            <p:ph type="body" sz="quarter" idx="10"/>
          </p:nvPr>
        </p:nvSpPr>
        <p:spPr/>
        <p:txBody>
          <a:bodyPr/>
          <a:lstStyle/>
          <a:p>
            <a:r>
              <a:rPr lang="en-US" sz="1000" dirty="0">
                <a:hlinkClick r:id="rId2"/>
              </a:rPr>
              <a:t>Announcing the Public Preview of Azure Monitor Metrics Export</a:t>
            </a:r>
            <a:endParaRPr lang="en-US" sz="1000" dirty="0"/>
          </a:p>
          <a:p>
            <a:pPr algn="just"/>
            <a:r>
              <a:rPr lang="en-US" sz="1000" dirty="0"/>
              <a:t>Currently, export of metrics supported via Diagnostic Settings is limited. Customers cannot export metrics with dimensions, not all metrics are supported, and it incur a few minutes of latency.</a:t>
            </a:r>
          </a:p>
          <a:p>
            <a:pPr algn="just"/>
            <a:r>
              <a:rPr lang="en-US" sz="1000" dirty="0"/>
              <a:t>MS announced a platform metrics from Azure Monitor. This powerful addition allows customers to export metrics for their Azure resources on a large scale with full fidelity and low latency, along with the new added ability to filter particular metrics while configuring exports.</a:t>
            </a:r>
          </a:p>
          <a:p>
            <a:pPr algn="just"/>
            <a:r>
              <a:rPr lang="en-US" sz="1000" dirty="0"/>
              <a:t>Azure Monitor Metrics Export is configurable through Data Collection Rules (DCR), which provides the capability to route Azure resource metrics data to Azure Storage Accounts, Azure Event Hubs and Azure Log Analytics Workspace for 18 resource types and 10 Azure public regions.</a:t>
            </a:r>
          </a:p>
          <a:p>
            <a:pPr algn="just"/>
            <a:r>
              <a:rPr lang="en-US" sz="1000" dirty="0"/>
              <a:t>DCRs for metrics export have the following limitations:</a:t>
            </a:r>
          </a:p>
          <a:p>
            <a:pPr marL="171450" indent="-171450" algn="just">
              <a:buFont typeface="Arial" panose="020B0604020202020204" pitchFamily="34" charset="0"/>
              <a:buChar char="•"/>
            </a:pPr>
            <a:r>
              <a:rPr lang="en-US" sz="1000" dirty="0"/>
              <a:t>Only one destination type can be specified per DCR.</a:t>
            </a:r>
          </a:p>
          <a:p>
            <a:pPr marL="171450" indent="-171450" algn="just">
              <a:buFont typeface="Arial" panose="020B0604020202020204" pitchFamily="34" charset="0"/>
              <a:buChar char="•"/>
            </a:pPr>
            <a:r>
              <a:rPr lang="en-US" sz="1000" dirty="0"/>
              <a:t>A maximum of 5 DCRs can be associated with a single Azure Resource.</a:t>
            </a:r>
          </a:p>
          <a:p>
            <a:endParaRPr lang="en-US" sz="1000" dirty="0"/>
          </a:p>
          <a:p>
            <a:r>
              <a:rPr lang="en-US" sz="1000" dirty="0"/>
              <a:t> </a:t>
            </a:r>
          </a:p>
        </p:txBody>
      </p:sp>
      <p:sp>
        <p:nvSpPr>
          <p:cNvPr id="11" name="Title 10">
            <a:extLst>
              <a:ext uri="{FF2B5EF4-FFF2-40B4-BE49-F238E27FC236}">
                <a16:creationId xmlns:a16="http://schemas.microsoft.com/office/drawing/2014/main" id="{89DE73F3-4A2F-648B-BD17-44C88CDB5688}"/>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1A20683A-1573-CC2D-401E-61BAED70A144}"/>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4B5FF973-31C8-BEFD-DC1E-6209231AED94}"/>
              </a:ext>
            </a:extLst>
          </p:cNvPr>
          <p:cNvSpPr>
            <a:spLocks noGrp="1"/>
          </p:cNvSpPr>
          <p:nvPr>
            <p:ph type="body" sz="quarter" idx="16"/>
          </p:nvPr>
        </p:nvSpPr>
        <p:spPr>
          <a:xfrm>
            <a:off x="342900" y="855080"/>
            <a:ext cx="3955312" cy="1171613"/>
          </a:xfrm>
        </p:spPr>
        <p:txBody>
          <a:bodyPr/>
          <a:lstStyle/>
          <a:p>
            <a:pPr algn="just"/>
            <a:r>
              <a:rPr lang="en-US" dirty="0">
                <a:hlinkClick r:id="rId3"/>
              </a:rPr>
              <a:t>Azure Backup-SAP HANA DB Backup Delivers More Value at Lower TCO with Reduced Protected Instance Fee</a:t>
            </a:r>
            <a:endParaRPr lang="en-US" dirty="0"/>
          </a:p>
          <a:p>
            <a:pPr algn="just"/>
            <a:r>
              <a:rPr lang="en-US" dirty="0"/>
              <a:t>MS announced a significant update that will bring enhanced cost efficiency to our SAP HANA Database Backup service. Starting September 1, 2024, </a:t>
            </a:r>
            <a:r>
              <a:rPr lang="en-US" dirty="0" err="1"/>
              <a:t>ms</a:t>
            </a:r>
            <a:r>
              <a:rPr lang="en-US" dirty="0"/>
              <a:t> is reducing the Protected Instance (PI) fees for "Azure Backup for SAP HANA on Azure VM."</a:t>
            </a:r>
          </a:p>
        </p:txBody>
      </p:sp>
      <p:pic>
        <p:nvPicPr>
          <p:cNvPr id="3" name="Picture 2">
            <a:extLst>
              <a:ext uri="{FF2B5EF4-FFF2-40B4-BE49-F238E27FC236}">
                <a16:creationId xmlns:a16="http://schemas.microsoft.com/office/drawing/2014/main" id="{EC947C63-595D-A1BC-DDBE-69DDEDBC7C45}"/>
              </a:ext>
            </a:extLst>
          </p:cNvPr>
          <p:cNvPicPr>
            <a:picLocks noChangeAspect="1"/>
          </p:cNvPicPr>
          <p:nvPr/>
        </p:nvPicPr>
        <p:blipFill>
          <a:blip r:embed="rId4"/>
          <a:stretch>
            <a:fillRect/>
          </a:stretch>
        </p:blipFill>
        <p:spPr>
          <a:xfrm>
            <a:off x="342900" y="2111700"/>
            <a:ext cx="3955312" cy="1366164"/>
          </a:xfrm>
          <a:prstGeom prst="rect">
            <a:avLst/>
          </a:prstGeom>
        </p:spPr>
      </p:pic>
    </p:spTree>
    <p:extLst>
      <p:ext uri="{BB962C8B-B14F-4D97-AF65-F5344CB8AC3E}">
        <p14:creationId xmlns:p14="http://schemas.microsoft.com/office/powerpoint/2010/main" val="2370736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743C16-70E1-76E8-34FC-4D971266F2E4}"/>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1469B97F-5DC9-9FCE-E7F9-3A690CE53011}"/>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21B9C0FA-660D-52E2-A52D-5071C6022C4D}"/>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B4278EE4-80FF-FF66-93C7-3BE34B7B9EDB}"/>
              </a:ext>
            </a:extLst>
          </p:cNvPr>
          <p:cNvSpPr>
            <a:spLocks noGrp="1"/>
          </p:cNvSpPr>
          <p:nvPr>
            <p:ph type="body" sz="quarter" idx="16"/>
          </p:nvPr>
        </p:nvSpPr>
        <p:spPr/>
        <p:txBody>
          <a:bodyPr/>
          <a:lstStyle/>
          <a:p>
            <a:pPr algn="just"/>
            <a:r>
              <a:rPr lang="en-US" dirty="0">
                <a:hlinkClick r:id="rId2"/>
              </a:rPr>
              <a:t>Generally Available: Automated Patching retirement and replacement with Azure Update Manager</a:t>
            </a:r>
            <a:endParaRPr lang="en-US" dirty="0"/>
          </a:p>
          <a:p>
            <a:pPr algn="just"/>
            <a:r>
              <a:rPr lang="en-US" dirty="0"/>
              <a:t>Effective Sept 15th, 2027, MS will be retiring the Automated Patching feature and replacing it with Azure Update Manager. This decision was made after careful consideration, and MS believe it will lead to a more streamlined and efficient process for managing updates.</a:t>
            </a:r>
          </a:p>
          <a:p>
            <a:pPr algn="just"/>
            <a:r>
              <a:rPr lang="en-US" dirty="0"/>
              <a:t>Azure Update Manager provides:</a:t>
            </a:r>
          </a:p>
          <a:p>
            <a:pPr marL="171450" indent="-171450" algn="just">
              <a:buFont typeface="Arial" panose="020B0604020202020204" pitchFamily="34" charset="0"/>
              <a:buChar char="•"/>
            </a:pPr>
            <a:r>
              <a:rPr lang="en-US" dirty="0"/>
              <a:t>Centralize Update Management</a:t>
            </a:r>
          </a:p>
          <a:p>
            <a:pPr marL="171450" indent="-171450" algn="just">
              <a:buFont typeface="Arial" panose="020B0604020202020204" pitchFamily="34" charset="0"/>
              <a:buChar char="•"/>
            </a:pPr>
            <a:r>
              <a:rPr lang="en-US" dirty="0"/>
              <a:t>Customize Schedule</a:t>
            </a:r>
          </a:p>
          <a:p>
            <a:pPr marL="171450" indent="-171450" algn="just">
              <a:buFont typeface="Arial" panose="020B0604020202020204" pitchFamily="34" charset="0"/>
              <a:buChar char="•"/>
            </a:pPr>
            <a:r>
              <a:rPr lang="en-US" dirty="0"/>
              <a:t>Patch Compliance Report</a:t>
            </a:r>
          </a:p>
        </p:txBody>
      </p:sp>
    </p:spTree>
    <p:extLst>
      <p:ext uri="{BB962C8B-B14F-4D97-AF65-F5344CB8AC3E}">
        <p14:creationId xmlns:p14="http://schemas.microsoft.com/office/powerpoint/2010/main" val="3594889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Compute</a:t>
            </a:r>
          </a:p>
        </p:txBody>
      </p:sp>
    </p:spTree>
    <p:extLst>
      <p:ext uri="{BB962C8B-B14F-4D97-AF65-F5344CB8AC3E}">
        <p14:creationId xmlns:p14="http://schemas.microsoft.com/office/powerpoint/2010/main" val="274742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New Custom and Managed Python images in Azure Data Explorer</a:t>
            </a:r>
            <a:endParaRPr lang="en-US" dirty="0"/>
          </a:p>
          <a:p>
            <a:pPr algn="just"/>
            <a:r>
              <a:rPr lang="en-US" dirty="0"/>
              <a:t>Azure Data Explorer (ADX) supports running Python code embedded in KQL query using the python() plugin . The plugin runtime is hosted in a sandbox, an isolated and secured environment hosted on ADX existing compute nodes. This sandbox contains the language engine as well as common mathematical and scientific packages. </a:t>
            </a:r>
          </a:p>
          <a:p>
            <a:pPr algn="just"/>
            <a:r>
              <a:rPr lang="en-US" dirty="0"/>
              <a:t>MS introduced new managed Python images as well as the option to fully customize the Python image to include required Python packages:</a:t>
            </a:r>
          </a:p>
          <a:p>
            <a:pPr marL="171450" indent="-171450" algn="just">
              <a:buFont typeface="Arial" panose="020B0604020202020204" pitchFamily="34" charset="0"/>
              <a:buChar char="•"/>
            </a:pPr>
            <a:r>
              <a:rPr lang="en-US" dirty="0"/>
              <a:t>Managed images are Python environment that are built and maintained by the Kusto team, containing specific Python engine and a set of packages. MS added Python 3.11.7 and Python 3.11.7 DL (containing torch &amp; </a:t>
            </a:r>
            <a:r>
              <a:rPr lang="en-US" dirty="0" err="1"/>
              <a:t>tensorflow</a:t>
            </a:r>
            <a:r>
              <a:rPr lang="en-US" dirty="0"/>
              <a:t>), both images contain up to date Python engine 3.11.7 and packages .</a:t>
            </a:r>
          </a:p>
          <a:p>
            <a:pPr marL="171450" indent="-171450" algn="just">
              <a:buFont typeface="Arial" panose="020B0604020202020204" pitchFamily="34" charset="0"/>
              <a:buChar char="•"/>
            </a:pPr>
            <a:r>
              <a:rPr lang="en-US" dirty="0"/>
              <a:t>Custom images let create specific Python images in case of needs additional packages or different versions of the Python engine and/or packages. </a:t>
            </a:r>
          </a:p>
        </p:txBody>
      </p:sp>
      <p:pic>
        <p:nvPicPr>
          <p:cNvPr id="2050" name="Picture 2" descr="thumbnail image 1 of blog post titled &#10; &#10; &#10;  &#10; &#10; &#10; &#10;    &#10;  &#10;   &#10;    &#10;      &#10;       New Custom and Managed Python images in Azure Data Explorer&#10;       &#10;      &#10;     &#10;   &#10;  &#10; &#10;   &#10; &#10; &#10; &#10; &#10; &#10;">
            <a:extLst>
              <a:ext uri="{FF2B5EF4-FFF2-40B4-BE49-F238E27FC236}">
                <a16:creationId xmlns:a16="http://schemas.microsoft.com/office/drawing/2014/main" id="{935428E5-82CE-9CE3-DFD2-5329F355A3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3272" y="855080"/>
            <a:ext cx="4148234" cy="2053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413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theme/theme1.xml><?xml version="1.0" encoding="utf-8"?>
<a:theme xmlns:a="http://schemas.openxmlformats.org/drawingml/2006/main" name="Continuum Theme">
  <a:themeElements>
    <a:clrScheme name="EPAM Continuum Final">
      <a:dk1>
        <a:srgbClr val="222222"/>
      </a:dk1>
      <a:lt1>
        <a:srgbClr val="FFFFFF"/>
      </a:lt1>
      <a:dk2>
        <a:srgbClr val="A0A0A0"/>
      </a:dk2>
      <a:lt2>
        <a:srgbClr val="DBDAD6"/>
      </a:lt2>
      <a:accent1>
        <a:srgbClr val="545454"/>
      </a:accent1>
      <a:accent2>
        <a:srgbClr val="FFC000"/>
      </a:accent2>
      <a:accent3>
        <a:srgbClr val="38C2D7"/>
      </a:accent3>
      <a:accent4>
        <a:srgbClr val="445464"/>
      </a:accent4>
      <a:accent5>
        <a:srgbClr val="008ACE"/>
      </a:accent5>
      <a:accent6>
        <a:srgbClr val="E53B2E"/>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spPr>
      <a:bodyPr wrap="none" rtlCol="0" anchor="ctr"/>
      <a:lstStyle>
        <a:defPPr algn="ctr">
          <a:defRPr sz="2400" dirty="0" err="1" smtClean="0">
            <a:solidFill>
              <a:schemeClr val="bg1"/>
            </a:solidFill>
            <a:latin typeface="Calibri Light" panose="020F0302020204030204" pitchFamily="34" charset="0"/>
            <a:ea typeface="Human Sans ExtraLight" charset="0"/>
            <a:cs typeface="Human Sans ExtraLight"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110000"/>
          </a:lnSpc>
          <a:spcBef>
            <a:spcPts val="600"/>
          </a:spcBef>
          <a:defRPr sz="1200" dirty="0" err="1" smtClean="0">
            <a:ea typeface="Human Sans" charset="0"/>
            <a:cs typeface="Human Sans" charset="0"/>
          </a:defRPr>
        </a:defPPr>
      </a:lstStyle>
    </a:txDef>
  </a:objectDefaults>
  <a:extraClrSchemeLst/>
  <a:extLst>
    <a:ext uri="{05A4C25C-085E-4340-85A3-A5531E510DB2}">
      <thm15:themeFamily xmlns:thm15="http://schemas.microsoft.com/office/thememl/2012/main" name="Continuum_Master_v1.1" id="{D2F91407-39AD-2344-8F42-01B4155FF2FD}" vid="{09F1F252-BD3A-0A45-9F6B-518524EA32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C3A9FD6A1D2BC41832AF270024651C7" ma:contentTypeVersion="6" ma:contentTypeDescription="Create a new document." ma:contentTypeScope="" ma:versionID="0421700c9180782018be286cde8a21da">
  <xsd:schema xmlns:xsd="http://www.w3.org/2001/XMLSchema" xmlns:xs="http://www.w3.org/2001/XMLSchema" xmlns:p="http://schemas.microsoft.com/office/2006/metadata/properties" xmlns:ns2="2e7e23d5-2c80-4164-89d2-1708db4037b8" xmlns:ns3="4e7ac07f-2cd6-47aa-8863-e3015989625c" targetNamespace="http://schemas.microsoft.com/office/2006/metadata/properties" ma:root="true" ma:fieldsID="541d07e3f89946b63e942fc7370dae48" ns2:_="" ns3:_="">
    <xsd:import namespace="2e7e23d5-2c80-4164-89d2-1708db4037b8"/>
    <xsd:import namespace="4e7ac07f-2cd6-47aa-8863-e3015989625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7e23d5-2c80-4164-89d2-1708db4037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e7ac07f-2cd6-47aa-8863-e3015989625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E7C614-AA74-4D4D-9D2D-D96DA5126C78}">
  <ds:schemaRefs>
    <ds:schemaRef ds:uri="http://schemas.microsoft.com/office/2006/metadata/properties"/>
    <ds:schemaRef ds:uri="http://schemas.microsoft.com/office/2006/documentManagement/types"/>
    <ds:schemaRef ds:uri="http://purl.org/dc/terms/"/>
    <ds:schemaRef ds:uri="http://purl.org/dc/elements/1.1/"/>
    <ds:schemaRef ds:uri="http://schemas.microsoft.com/office/infopath/2007/PartnerControls"/>
    <ds:schemaRef ds:uri="2e7e23d5-2c80-4164-89d2-1708db4037b8"/>
    <ds:schemaRef ds:uri="http://purl.org/dc/dcmitype/"/>
    <ds:schemaRef ds:uri="http://schemas.openxmlformats.org/package/2006/metadata/core-properties"/>
    <ds:schemaRef ds:uri="4e7ac07f-2cd6-47aa-8863-e3015989625c"/>
    <ds:schemaRef ds:uri="http://www.w3.org/XML/1998/namespace"/>
  </ds:schemaRefs>
</ds:datastoreItem>
</file>

<file path=customXml/itemProps2.xml><?xml version="1.0" encoding="utf-8"?>
<ds:datastoreItem xmlns:ds="http://schemas.openxmlformats.org/officeDocument/2006/customXml" ds:itemID="{25D63988-C0DC-4185-91C3-6687DBA2F390}">
  <ds:schemaRefs>
    <ds:schemaRef ds:uri="2e7e23d5-2c80-4164-89d2-1708db4037b8"/>
    <ds:schemaRef ds:uri="4e7ac07f-2cd6-47aa-8863-e301598962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E04B39D-0CBA-4F8F-8809-785207E87965}">
  <ds:schemaRefs>
    <ds:schemaRef ds:uri="http://schemas.microsoft.com/sharepoint/v3/contenttype/forms"/>
  </ds:schemaRefs>
</ds:datastoreItem>
</file>

<file path=docMetadata/LabelInfo.xml><?xml version="1.0" encoding="utf-8"?>
<clbl:labelList xmlns:clbl="http://schemas.microsoft.com/office/2020/mipLabelMetadata">
  <clbl:label id="{2590e1b2-66ea-4d45-b1aa-185c322e3ba5}" enabled="1" method="Standard" siteId="{40a64d0b-f2f9-4a34-b1b3-0992ac0e5e4e}" contentBits="0" removed="0"/>
</clbl:labelList>
</file>

<file path=docProps/app.xml><?xml version="1.0" encoding="utf-8"?>
<Properties xmlns="http://schemas.openxmlformats.org/officeDocument/2006/extended-properties" xmlns:vt="http://schemas.openxmlformats.org/officeDocument/2006/docPropsVTypes">
  <Template>Covers</Template>
  <TotalTime>1895</TotalTime>
  <Words>3050</Words>
  <Application>Microsoft Office PowerPoint</Application>
  <PresentationFormat>On-screen Show (16:9)</PresentationFormat>
  <Paragraphs>143</Paragraphs>
  <Slides>25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Human Sans</vt:lpstr>
      <vt:lpstr>Human Sans Regular</vt:lpstr>
      <vt:lpstr>Continuum Theme</vt:lpstr>
      <vt:lpstr>Azure Times #135</vt:lpstr>
      <vt:lpstr>PowerPoint Presentation</vt:lpstr>
      <vt:lpstr>Security &amp; Identity Updates</vt:lpstr>
      <vt:lpstr>PowerPoint Presentation</vt:lpstr>
      <vt:lpstr>Management &amp; Governance Updates</vt:lpstr>
      <vt:lpstr>Management &amp; Governance Updates</vt:lpstr>
      <vt:lpstr>Management &amp; Governance Updates</vt:lpstr>
      <vt:lpstr>PowerPoint Presentation</vt:lpstr>
      <vt:lpstr>Compute Updates</vt:lpstr>
      <vt:lpstr>Compute Updates</vt:lpstr>
      <vt:lpstr>Compute Updates</vt:lpstr>
      <vt:lpstr>PowerPoint Presentation</vt:lpstr>
      <vt:lpstr>Storage &amp; Data Updates</vt:lpstr>
      <vt:lpstr>Storage &amp; Data Updates</vt:lpstr>
      <vt:lpstr>Storage &amp; Data Updates</vt:lpstr>
      <vt:lpstr>PowerPoint Presentation</vt:lpstr>
      <vt:lpstr>ML &amp; AI &amp; IOT Updates</vt:lpstr>
      <vt:lpstr>ML &amp; AI &amp; IOT Updates</vt:lpstr>
      <vt:lpstr>PowerPoint Presentation</vt:lpstr>
      <vt:lpstr>Miscellaneous Updates</vt:lpstr>
      <vt:lpstr>Miscellaneous Updates</vt:lpstr>
      <vt:lpstr>Miscellaneous Updates</vt:lpstr>
      <vt:lpstr>PowerPoint Presentation</vt:lpstr>
      <vt:lpstr>Information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Maksim Rotar</cp:lastModifiedBy>
  <cp:revision>148</cp:revision>
  <dcterms:created xsi:type="dcterms:W3CDTF">2018-01-26T19:23:30Z</dcterms:created>
  <dcterms:modified xsi:type="dcterms:W3CDTF">2024-09-22T13:25:32Z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0x0101008C3A9FD6A1D2BC41832AF270024651C7</vt:lpwstr>
  </property>
</Properties>
</file>