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5" r:id="rId6"/>
    <p:sldId id="10657" r:id="rId7"/>
    <p:sldId id="2146847046" r:id="rId8"/>
    <p:sldId id="2146847089" r:id="rId9"/>
    <p:sldId id="2146847090" r:id="rId10"/>
    <p:sldId id="2146847048" r:id="rId11"/>
    <p:sldId id="2146847049" r:id="rId12"/>
    <p:sldId id="2146847092" r:id="rId13"/>
    <p:sldId id="2146847093" r:id="rId14"/>
    <p:sldId id="2146847050" r:id="rId15"/>
    <p:sldId id="2146847096" r:id="rId16"/>
    <p:sldId id="2146847097" r:id="rId17"/>
    <p:sldId id="2146847098" r:id="rId18"/>
    <p:sldId id="2146847052" r:id="rId19"/>
    <p:sldId id="2146847100" r:id="rId20"/>
    <p:sldId id="2146847101" r:id="rId21"/>
    <p:sldId id="2146847058" r:id="rId22"/>
    <p:sldId id="2146847111" r:id="rId23"/>
    <p:sldId id="2146847112" r:id="rId24"/>
    <p:sldId id="2146847062" r:id="rId25"/>
    <p:sldId id="2146847115"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 id="2146847093"/>
          </p14:sldIdLst>
        </p14:section>
        <p14:section name="Compute" id="{05AA80BB-8802-49AB-8336-A884227CE2F7}">
          <p14:sldIdLst>
            <p14:sldId id="2146847050"/>
            <p14:sldId id="2146847096"/>
            <p14:sldId id="2146847097"/>
            <p14:sldId id="2146847098"/>
          </p14:sldIdLst>
        </p14:section>
        <p14:section name="Storage &amp; Data" id="{1F159046-CE0A-45BC-9D5B-6E6C95980F78}">
          <p14:sldIdLst>
            <p14:sldId id="2146847052"/>
            <p14:sldId id="2146847100"/>
            <p14:sldId id="2146847101"/>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12"/>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25" d="100"/>
          <a:sy n="125" d="100"/>
        </p:scale>
        <p:origin x="1368" y="32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community.microsoft.com/t5/azure-governance-and-management/general-availability-of-azure-automation-extension-for-visual/ba-p/3953668"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zure-virtual-desktop/version-1-2-4677of-the-windows-desktop-client-for-avd-released/m-p/3959666#M11561" TargetMode="External"/><Relationship Id="rId2" Type="http://schemas.openxmlformats.org/officeDocument/2006/relationships/hyperlink" Target="https://azure.microsoft.com/en-us/updates/public-preview-vmss-automatic-instance-repairs-reimage-restart-repair-action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zure-virtual-desktop-blog/onedrive-support-for-azure-virtual-desktop-remoteapps-in-public/ba-p/395215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techcommunity.microsoft.com/t5/azure-integration-services-blog/net-framework-custom-code-for-azure-logic-apps-standard-reaches/ba-p/395461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spot.com/news/100521-microsoft-project-silica-now-cloud-storage-solution.html" TargetMode="External"/><Relationship Id="rId2" Type="http://schemas.openxmlformats.org/officeDocument/2006/relationships/hyperlink" Target="https://techcommunity.microsoft.com/t5/azure-data-explorer-blog/kusto-nlog-connector-now-supports-azure-data-explorer-free/ba-p/3952437"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en-us/updates/generally-available-zone-redundant-storage-for-azure-disks-is-now-available-in-norway-east-uae-north-region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azure-machine-learning-public-preview-for-october/" TargetMode="External"/><Relationship Id="rId2" Type="http://schemas.openxmlformats.org/officeDocument/2006/relationships/hyperlink" Target="https://azure.microsoft.com/en-us/updates/azure-machine-learning-general-availability-for-octob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general-availability-of-azure-ai-content-safety/"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t5/exchange-team-blog/exchange-online-mail-flow-rules-to-stop-supporting-dlp-related/ba-p/3959870" TargetMode="External"/><Relationship Id="rId2" Type="http://schemas.openxmlformats.org/officeDocument/2006/relationships/hyperlink" Target="https://techcommunity.microsoft.com/t5/apps-on-azure-blog/join-microsoft-at-azure-day-amp-kubecon-north-america-2023-in/ba-p/3958610"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default-outbound-access-for-vms-in-azure-will-be-retired-updates-and-more-inform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microsoft-defender-for-cloud/microsoft-defender-for-cloud-now-supports-cis-azure-security/ba-p/3944860" TargetMode="External"/><Relationship Id="rId2" Type="http://schemas.openxmlformats.org/officeDocument/2006/relationships/hyperlink" Target="https://techcommunity.microsoft.com/t5/microsoft-entra-azure-ad-blog/entra-id-now-enables-you-to-receive-emails-in-your-preferred/ba-p/3939717"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msandbu.org/critical-zero-day-vulnerability-cve-2023-20198-in-cisco-devices-where-thousands-of-devices-have-already-been-compromised/" TargetMode="External"/><Relationship Id="rId2" Type="http://schemas.openxmlformats.org/officeDocument/2006/relationships/hyperlink" Target="https://azure.microsoft.com/en-us/blog/microsoft-azure-achieves-hitrust-csf-v11-certificat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in/updates/general-availability-microsoft-azure-available-from-new-cloud-region-in-israel/" TargetMode="External"/><Relationship Id="rId2" Type="http://schemas.openxmlformats.org/officeDocument/2006/relationships/hyperlink" Target="https://techcommunity.microsoft.com/t5/azure-governance-and-management/announcing-authorizationresources-in-azure-resource-graph/ba-p/3813912"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techcommunity.microsoft.com/t5/azure-integration-services-blog/application-insights-enhancements-for-azure-logic-apps-standard/ba-p/395426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#92</a:t>
            </a:r>
          </a:p>
        </p:txBody>
      </p:sp>
      <p:sp>
        <p:nvSpPr>
          <p:cNvPr id="4" name="Text Placeholder 3"/>
          <p:cNvSpPr>
            <a:spLocks noGrp="1"/>
          </p:cNvSpPr>
          <p:nvPr>
            <p:ph type="body" sz="quarter" idx="11"/>
          </p:nvPr>
        </p:nvSpPr>
        <p:spPr/>
        <p:txBody>
          <a:bodyPr/>
          <a:lstStyle/>
          <a:p>
            <a:r>
              <a:rPr lang="en-US" spc="300" dirty="0"/>
              <a:t>October 25,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800" dirty="0">
                <a:hlinkClick r:id="rId2"/>
              </a:rPr>
              <a:t>General Availability of Azure Automation extension for Visual Studio Code</a:t>
            </a:r>
            <a:endParaRPr lang="en-US" sz="800" dirty="0"/>
          </a:p>
          <a:p>
            <a:pPr algn="just"/>
            <a:r>
              <a:rPr lang="en-US" sz="800" dirty="0"/>
              <a:t>Visual Studio Code is a lightweight source code editor which runs on desktop and is available for Linux, macOS, and Windows. It provides an industry leading creation &amp; editing experience for languages and runtimes like PowerShell, Python etc. The extension offers features for runbook management operations like editing runbook, triggering a job, tracking recent jobs, linking a schedule, asset management, local debugging etc. ensuring the developers and IT admins can author, debug, edit and manage automation runbooks without leaving the IDE (Visual Studio Code).</a:t>
            </a:r>
          </a:p>
          <a:p>
            <a:pPr marL="171450" indent="-171450" algn="just">
              <a:buFont typeface="Arial" panose="020B0604020202020204" pitchFamily="34" charset="0"/>
              <a:buChar char="•"/>
            </a:pPr>
            <a:r>
              <a:rPr lang="en-US" sz="800" dirty="0"/>
              <a:t>Supports all the Automation – PowerShell 5, PowerShell 7, Python 2 and Python3 Runbooks</a:t>
            </a:r>
          </a:p>
          <a:p>
            <a:pPr marL="171450" indent="-171450" algn="just">
              <a:buFont typeface="Arial" panose="020B0604020202020204" pitchFamily="34" charset="0"/>
              <a:buChar char="•"/>
            </a:pPr>
            <a:r>
              <a:rPr lang="en-US" sz="800" dirty="0"/>
              <a:t>Supports test execution of job, publishing automation Job and triggering job in Azure as well as Hybrid runbook workers. You can execute runbooks locally also.</a:t>
            </a:r>
          </a:p>
          <a:p>
            <a:pPr marL="171450" indent="-171450" algn="just">
              <a:buFont typeface="Arial" panose="020B0604020202020204" pitchFamily="34" charset="0"/>
              <a:buChar char="•"/>
            </a:pPr>
            <a:r>
              <a:rPr lang="en-US" sz="800" dirty="0"/>
              <a:t>Supports Python positional parameters and PowerShell parameters for job </a:t>
            </a:r>
            <a:r>
              <a:rPr lang="en-US" sz="800" dirty="0" err="1"/>
              <a:t>tiggering</a:t>
            </a:r>
            <a:r>
              <a:rPr lang="en-US" sz="800" dirty="0"/>
              <a:t>.</a:t>
            </a:r>
          </a:p>
          <a:p>
            <a:pPr marL="171450" indent="-171450" algn="just">
              <a:buFont typeface="Arial" panose="020B0604020202020204" pitchFamily="34" charset="0"/>
              <a:buChar char="•"/>
            </a:pPr>
            <a:r>
              <a:rPr lang="en-US" sz="800" dirty="0"/>
              <a:t>Supports linking a Schedule to Runbook and creating webhook. Starting a job through Webhook is simplified.</a:t>
            </a:r>
          </a:p>
          <a:p>
            <a:pPr marL="171450" indent="-171450" algn="just">
              <a:buFont typeface="Arial" panose="020B0604020202020204" pitchFamily="34" charset="0"/>
              <a:buChar char="•"/>
            </a:pPr>
            <a:r>
              <a:rPr lang="en-US" sz="800" dirty="0"/>
              <a:t>Manage the Automation Assets – certificates, variables, credentials, and connections.</a:t>
            </a:r>
          </a:p>
          <a:p>
            <a:pPr marL="171450" indent="-171450" algn="just">
              <a:buFont typeface="Arial" panose="020B0604020202020204" pitchFamily="34" charset="0"/>
              <a:buChar char="•"/>
            </a:pPr>
            <a:r>
              <a:rPr lang="en-US" sz="800" dirty="0"/>
              <a:t>See the recent last 10 jobs by right clicking on the job and select ‘Job Output’ from the menu.</a:t>
            </a:r>
          </a:p>
          <a:p>
            <a:pPr marL="171450" indent="-171450" algn="just">
              <a:buFont typeface="Arial" panose="020B0604020202020204" pitchFamily="34" charset="0"/>
              <a:buChar char="•"/>
            </a:pPr>
            <a:r>
              <a:rPr lang="en-US" sz="800" dirty="0"/>
              <a:t>Debug PowerShell scripts locally.</a:t>
            </a:r>
          </a:p>
          <a:p>
            <a:pPr marL="171450" indent="-171450" algn="just">
              <a:buFont typeface="Arial" panose="020B0604020202020204" pitchFamily="34" charset="0"/>
              <a:buChar char="•"/>
            </a:pPr>
            <a:r>
              <a:rPr lang="en-US" sz="800" dirty="0"/>
              <a:t>Compare local Runbook to the published or the draft runbook.</a:t>
            </a:r>
          </a:p>
          <a:p>
            <a:pPr marL="171450" indent="-171450" algn="just">
              <a:buFont typeface="Arial" panose="020B0604020202020204" pitchFamily="34" charset="0"/>
              <a:buChar char="•"/>
            </a:pPr>
            <a:r>
              <a:rPr lang="en-US" sz="800" dirty="0"/>
              <a:t>With this extension, here is the list of supported Runbook management operations.</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VMSS Automatic Instance Repairs - Reimage, Restart Repair Actions</a:t>
            </a:r>
            <a:endParaRPr lang="en-US" sz="1000" dirty="0">
              <a:latin typeface="+mj-lt"/>
            </a:endParaRPr>
          </a:p>
          <a:p>
            <a:r>
              <a:rPr lang="en-US" sz="1000" dirty="0">
                <a:latin typeface="+mj-lt"/>
              </a:rPr>
              <a:t>Automatic instance repairs help Virtual Machine Scale Set customers achieve high application availability by automatically detecting and recovering unhealthy VM instances at runtime.</a:t>
            </a:r>
          </a:p>
          <a:p>
            <a:r>
              <a:rPr lang="en-US" sz="1000" dirty="0">
                <a:latin typeface="+mj-lt"/>
              </a:rPr>
              <a:t>MS announced that customers can now choose between Replace, Reimage (Preview), or Restart (Preview) as the default repair action performed in response to an "Unhealthy" application signal. These new options provide a less-impactful repair process, ensuring higher application availability while preserving VM properties and metadata for customers with sensitive workloads.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Version 1.2.4677of the Windows Desktop client for AVD released this week to all users!</a:t>
            </a:r>
            <a:endParaRPr lang="en-US" sz="1000" dirty="0"/>
          </a:p>
          <a:p>
            <a:pPr marL="171450" indent="-171450" algn="just">
              <a:buFont typeface="Arial" panose="020B0604020202020204" pitchFamily="34" charset="0"/>
              <a:buChar char="•"/>
            </a:pPr>
            <a:r>
              <a:rPr lang="en-US" sz="1000" dirty="0"/>
              <a:t>Added new parameters for multiple monitor configuration when connecting to a remote resource using the Uniform Resource Identifier (URI) scheme.</a:t>
            </a:r>
          </a:p>
          <a:p>
            <a:pPr marL="171450" indent="-171450" algn="just">
              <a:buFont typeface="Arial" panose="020B0604020202020204" pitchFamily="34" charset="0"/>
              <a:buChar char="•"/>
            </a:pPr>
            <a:r>
              <a:rPr lang="en-US" sz="1000" dirty="0"/>
              <a:t>Added support for the following languages: Czech (Czechia), Hungarian (Hungary), Indonesian (Indonesia), Korean (Korea), Portuguese (Portugal), Turkish (Türkiye).</a:t>
            </a:r>
          </a:p>
          <a:p>
            <a:pPr marL="171450" indent="-171450" algn="just">
              <a:buFont typeface="Arial" panose="020B0604020202020204" pitchFamily="34" charset="0"/>
              <a:buChar char="•"/>
            </a:pPr>
            <a:r>
              <a:rPr lang="en-US" sz="1000" dirty="0"/>
              <a:t>Fixed a bug that caused a crash when using Teams Media Optimization.</a:t>
            </a:r>
          </a:p>
          <a:p>
            <a:pPr marL="171450" indent="-171450" algn="just">
              <a:buFont typeface="Arial" panose="020B0604020202020204" pitchFamily="34" charset="0"/>
              <a:buChar char="•"/>
            </a:pPr>
            <a:r>
              <a:rPr lang="en-US" sz="1000" dirty="0"/>
              <a:t>Improved client logging, diagnostics, and error classification to help admins troubleshoot connection and feed issues.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OneDrive support for Azure Virtual Desktop </a:t>
            </a:r>
            <a:r>
              <a:rPr lang="en-US" sz="1000" dirty="0" err="1">
                <a:hlinkClick r:id="rId2"/>
              </a:rPr>
              <a:t>RemoteApps</a:t>
            </a:r>
            <a:r>
              <a:rPr lang="en-US" sz="1000" dirty="0">
                <a:hlinkClick r:id="rId2"/>
              </a:rPr>
              <a:t> in public preview</a:t>
            </a:r>
            <a:endParaRPr lang="ru-RU" sz="1000" dirty="0"/>
          </a:p>
          <a:p>
            <a:pPr algn="just"/>
            <a:r>
              <a:rPr lang="en-US" sz="1000" dirty="0"/>
              <a:t>OneDrive is a robust but simple-to-use cloud storage platform for small businesses, enterprises, and everything in between. Unlike other cloud storage providers, most of the advanced enterprise-focused features in OneDrive are available for every subscription type, enabling organizations to use OneDrive in whatever way benefits them the most.</a:t>
            </a:r>
          </a:p>
          <a:p>
            <a:pPr algn="just"/>
            <a:r>
              <a:rPr lang="en-US" sz="1000" dirty="0"/>
              <a:t>Previously, OneDrive could only be used on Azure Virtual Desktop with non-persistent desktops and was not supported on </a:t>
            </a:r>
            <a:r>
              <a:rPr lang="en-US" sz="1000" dirty="0" err="1"/>
              <a:t>RemoteApps</a:t>
            </a:r>
            <a:r>
              <a:rPr lang="en-US" sz="1000" dirty="0"/>
              <a:t>.</a:t>
            </a:r>
          </a:p>
          <a:p>
            <a:pPr algn="just"/>
            <a:r>
              <a:rPr lang="en-US" sz="1000" dirty="0"/>
              <a:t>With this new support, </a:t>
            </a:r>
            <a:r>
              <a:rPr lang="tr-TR" sz="1000" dirty="0"/>
              <a:t>It allows to </a:t>
            </a:r>
            <a:r>
              <a:rPr lang="en-US" sz="1000" dirty="0"/>
              <a:t>use Microsoft OneDrive alongside a RemoteApp in Azure Virtual Desktop, allowing users to access and synchronize their files while using a RemoteApp. When a user connects to a RemoteApp, OneDrive can automatically launch as a companion to the RemoteApp.  The new support has the same features and usability as the OneDrive on your personal device.</a:t>
            </a:r>
          </a:p>
        </p:txBody>
      </p:sp>
      <p:pic>
        <p:nvPicPr>
          <p:cNvPr id="4098" name="Picture 2" descr="thumbnail image 1 of blog post titled &#10; &#10; &#10;  &#10; &#10; &#10; &#10;    &#10;  &#10;   &#10;    &#10;      &#10;       OneDrive support for Azure Virtual Desktop RemoteApps in public preview&#10;       &#10;      &#10;     &#10;   &#10;  &#10; &#10;   &#10; &#10; &#10; &#10; &#10; &#10;">
            <a:extLst>
              <a:ext uri="{FF2B5EF4-FFF2-40B4-BE49-F238E27FC236}">
                <a16:creationId xmlns:a16="http://schemas.microsoft.com/office/drawing/2014/main" id="{D4C48BC2-E783-5AF9-A472-BF3E84CB3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31" y="855080"/>
            <a:ext cx="36099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.NET Framework Custom Code for Azure Logic Apps (Standard) Reaches General Availability</a:t>
            </a:r>
            <a:endParaRPr lang="en-US" sz="1000" dirty="0"/>
          </a:p>
          <a:p>
            <a:pPr algn="just"/>
            <a:r>
              <a:rPr lang="en-US" sz="1000" dirty="0"/>
              <a:t>MS announced the General Availability (GA) of .NET Framework custom code for Azure Logic Apps (Standard). This capability allows to extend low code solutions with the power of custom code. Once a developer has written and compiled their .NET Framework code, it can be called from a built-in action from within a workflow. In addition, this new capability provides the following benefits:</a:t>
            </a:r>
          </a:p>
          <a:p>
            <a:pPr marL="171450" indent="-171450" algn="just">
              <a:buFont typeface="Arial" panose="020B0604020202020204" pitchFamily="34" charset="0"/>
              <a:buChar char="•"/>
            </a:pPr>
            <a:r>
              <a:rPr lang="en-US" sz="1000" dirty="0"/>
              <a:t>A no-cliffs extensibility capability to low code offering giving developers the flexibility and control needed to solve the toughest integration problems.</a:t>
            </a:r>
          </a:p>
          <a:p>
            <a:pPr marL="171450" indent="-171450" algn="just">
              <a:buFont typeface="Arial" panose="020B0604020202020204" pitchFamily="34" charset="0"/>
              <a:buChar char="•"/>
            </a:pPr>
            <a:r>
              <a:rPr lang="en-US" sz="1000" dirty="0"/>
              <a:t>No additional service plans required, deploy custom code alongside workflows.</a:t>
            </a:r>
          </a:p>
          <a:p>
            <a:pPr marL="171450" indent="-171450" algn="just">
              <a:buFont typeface="Arial" panose="020B0604020202020204" pitchFamily="34" charset="0"/>
              <a:buChar char="•"/>
            </a:pPr>
            <a:r>
              <a:rPr lang="en-US" sz="1000" dirty="0"/>
              <a:t>A local debug experience, in VS Code, which allows to step through workflows and code in the same debugging session.</a:t>
            </a:r>
          </a:p>
          <a:p>
            <a:pPr marL="171450" indent="-171450" algn="just">
              <a:buFont typeface="Arial" panose="020B0604020202020204" pitchFamily="34" charset="0"/>
              <a:buChar char="•"/>
            </a:pPr>
            <a:r>
              <a:rPr lang="en-US" sz="1000" dirty="0"/>
              <a:t>Supports BizTalk migration scenarios by allowing customers to lift and shift their custom .NET Framework investments from on-premises to the cloud.</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Kusto </a:t>
            </a:r>
            <a:r>
              <a:rPr lang="en-US" sz="1000" dirty="0" err="1">
                <a:latin typeface="+mj-lt"/>
                <a:hlinkClick r:id="rId2"/>
              </a:rPr>
              <a:t>NLog</a:t>
            </a:r>
            <a:r>
              <a:rPr lang="en-US" sz="1000" dirty="0">
                <a:latin typeface="+mj-lt"/>
                <a:hlinkClick r:id="rId2"/>
              </a:rPr>
              <a:t> connector now supports Azure Data Explorer Free Clusters</a:t>
            </a:r>
            <a:endParaRPr lang="en-US" sz="1000" dirty="0">
              <a:latin typeface="+mj-lt"/>
            </a:endParaRPr>
          </a:p>
          <a:p>
            <a:pPr algn="just"/>
            <a:r>
              <a:rPr lang="en-US" sz="1000" dirty="0" err="1">
                <a:latin typeface="+mj-lt"/>
              </a:rPr>
              <a:t>NLog</a:t>
            </a:r>
            <a:r>
              <a:rPr lang="en-US" sz="1000" dirty="0">
                <a:latin typeface="+mj-lt"/>
              </a:rPr>
              <a:t>, a robust logging framework, captures and stores critical information, providing essential insights for debugging and optimization.</a:t>
            </a:r>
          </a:p>
          <a:p>
            <a:pPr algn="just"/>
            <a:r>
              <a:rPr lang="en-US" sz="1000" dirty="0">
                <a:latin typeface="+mj-lt"/>
              </a:rPr>
              <a:t>Earlier in the summer </a:t>
            </a:r>
            <a:r>
              <a:rPr lang="en-US" sz="1000" dirty="0" err="1">
                <a:latin typeface="+mj-lt"/>
              </a:rPr>
              <a:t>Msalready</a:t>
            </a:r>
            <a:r>
              <a:rPr lang="en-US" sz="1000" dirty="0">
                <a:latin typeface="+mj-lt"/>
              </a:rPr>
              <a:t> released the open-source </a:t>
            </a:r>
            <a:r>
              <a:rPr lang="en-US" sz="1000" dirty="0" err="1">
                <a:latin typeface="+mj-lt"/>
              </a:rPr>
              <a:t>NLog</a:t>
            </a:r>
            <a:r>
              <a:rPr lang="en-US" sz="1000" dirty="0">
                <a:latin typeface="+mj-lt"/>
              </a:rPr>
              <a:t> connector for Azure Data Explorer. In the latest connector update, a few powerful features has been introduced:</a:t>
            </a:r>
          </a:p>
          <a:p>
            <a:pPr marL="171450" indent="-171450" algn="just">
              <a:buFont typeface="Arial" panose="020B0604020202020204" pitchFamily="34" charset="0"/>
              <a:buChar char="•"/>
            </a:pPr>
            <a:r>
              <a:rPr lang="en-US" sz="1000" dirty="0">
                <a:latin typeface="+mj-lt"/>
              </a:rPr>
              <a:t>Seamless support for Free Azure Data Explorer Clusters and </a:t>
            </a:r>
          </a:p>
          <a:p>
            <a:pPr marL="171450" indent="-171450" algn="just">
              <a:buFont typeface="Arial" panose="020B0604020202020204" pitchFamily="34" charset="0"/>
              <a:buChar char="•"/>
            </a:pPr>
            <a:r>
              <a:rPr lang="en-US" sz="1000" dirty="0">
                <a:latin typeface="+mj-lt"/>
              </a:rPr>
              <a:t>Integration with KQL Database in Microsoft Fabric Real-Time Analytics.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906429"/>
          </a:xfrm>
        </p:spPr>
        <p:txBody>
          <a:bodyPr/>
          <a:lstStyle/>
          <a:p>
            <a:pPr algn="just"/>
            <a:r>
              <a:rPr lang="en-US" sz="1000" dirty="0">
                <a:hlinkClick r:id="rId3"/>
              </a:rPr>
              <a:t>Microsoft's Project Silica that uses glass as storage is now promoted as a cloud storage solution</a:t>
            </a:r>
            <a:endParaRPr lang="en-US" sz="1000" dirty="0"/>
          </a:p>
          <a:p>
            <a:pPr algn="just"/>
            <a:r>
              <a:rPr lang="en-US" sz="1000" dirty="0"/>
              <a:t>Magnetic media has a finite lifetime meaning that after a set number of years, data stored on tape drives will need to be copied over to a new drive to ensure it persists. That gets expensive in the long run, and it is not exactly great for the environment either.</a:t>
            </a:r>
          </a:p>
          <a:p>
            <a:pPr algn="just"/>
            <a:r>
              <a:rPr lang="en-US" sz="1000" dirty="0"/>
              <a:t>With Project Silica, data is written to glass using a laser system and is encoded using voxels, or 3D pixels. When data needs to be read, a computer-controlled quick-moving microscope gathers the information which is then passed along to AI for decoding.</a:t>
            </a:r>
          </a:p>
          <a:p>
            <a:pPr algn="just"/>
            <a:r>
              <a:rPr lang="en-US" sz="1000" dirty="0"/>
              <a:t>Glass is far more resilient than magnetic media and can stand up to environmental hazards like water, extreme temperatures, and even surface scratches. Microsoft has even developed a hi-tech robot that can automatically find and retrieve glass panels when data is called upon, although the robot does introduce a whole new set of failure points that need to be weighed.</a:t>
            </a:r>
          </a:p>
        </p:txBody>
      </p:sp>
      <p:pic>
        <p:nvPicPr>
          <p:cNvPr id="1026" name="Picture 2" descr="Microsoft's Project Silica that uses glass as storage is now promoted as a cloud storage solution">
            <a:extLst>
              <a:ext uri="{FF2B5EF4-FFF2-40B4-BE49-F238E27FC236}">
                <a16:creationId xmlns:a16="http://schemas.microsoft.com/office/drawing/2014/main" id="{FD2CAFCE-3DCA-1C5E-8923-5B1CD76035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5454" y="3777510"/>
            <a:ext cx="1808428" cy="119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Zone Redundant Storage for Azure Disks is now available in more regions</a:t>
            </a:r>
            <a:endParaRPr lang="en-US" sz="1000" dirty="0"/>
          </a:p>
          <a:p>
            <a:pPr algn="just"/>
            <a:r>
              <a:rPr lang="en-US" sz="1000" dirty="0"/>
              <a:t>Zone Redundant Storage (ZRS) for Azure Disk Storage is now generally available on Azure Premium SSDs and Standard SSDs in Norway East and UAE North regions.</a:t>
            </a:r>
          </a:p>
          <a:p>
            <a:pPr algn="just"/>
            <a:r>
              <a:rPr lang="en-US" sz="1000" dirty="0"/>
              <a:t>Disks with ZRS provide synchronous replication of data across three availability zones in a region, enabling disks to tolerate zonal failures without causing disruptions to your application. This feature enables disks to tolerate zonal failures without causing disruptions to your application. </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Machine Learning - General Availability for October</a:t>
            </a:r>
            <a:endParaRPr lang="en-US" sz="1000" dirty="0">
              <a:latin typeface="+mj-lt"/>
            </a:endParaRPr>
          </a:p>
          <a:p>
            <a:pPr algn="just"/>
            <a:r>
              <a:rPr lang="en-US" sz="1000" dirty="0">
                <a:latin typeface="+mj-lt"/>
              </a:rPr>
              <a:t>Three features now available in GA enable to streamline network isolation experience, deploy model locally prior to production, and automate the ML lifecycle without accruing extra compute hours or requiring manual intervention. </a:t>
            </a:r>
          </a:p>
          <a:p>
            <a:pPr marL="171450" indent="-171450" algn="just">
              <a:buFont typeface="Arial" panose="020B0604020202020204" pitchFamily="34" charset="0"/>
              <a:buChar char="•"/>
            </a:pPr>
            <a:r>
              <a:rPr lang="en-US" sz="1000" dirty="0">
                <a:latin typeface="+mj-lt"/>
              </a:rPr>
              <a:t>Managed Network Isolation: It is now possible to execute a faster, streamlined workspace setup, and operate with automated network configurations and simpler architecture. </a:t>
            </a:r>
          </a:p>
          <a:p>
            <a:pPr marL="171450" indent="-171450" algn="just">
              <a:buFont typeface="Arial" panose="020B0604020202020204" pitchFamily="34" charset="0"/>
              <a:buChar char="•"/>
            </a:pPr>
            <a:r>
              <a:rPr lang="en-US" sz="1000" dirty="0">
                <a:latin typeface="+mj-lt"/>
              </a:rPr>
              <a:t>Inference Server : It is now possible to debug scoring scripts locally to diagnose and resolve issues prior to production deployment. </a:t>
            </a:r>
          </a:p>
          <a:p>
            <a:pPr marL="171450" indent="-171450" algn="just">
              <a:buFont typeface="Arial" panose="020B0604020202020204" pitchFamily="34" charset="0"/>
              <a:buChar char="•"/>
            </a:pPr>
            <a:r>
              <a:rPr lang="en-US" sz="1000" dirty="0">
                <a:latin typeface="+mj-lt"/>
              </a:rPr>
              <a:t>View statuses of </a:t>
            </a:r>
            <a:r>
              <a:rPr lang="en-US" sz="1000" dirty="0" err="1">
                <a:latin typeface="+mj-lt"/>
              </a:rPr>
              <a:t>AzureML</a:t>
            </a:r>
            <a:r>
              <a:rPr lang="en-US" sz="1000" dirty="0">
                <a:latin typeface="+mj-lt"/>
              </a:rPr>
              <a:t> jobs directly in Azure Pipelines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Machine Learning - Public Preview for October</a:t>
            </a:r>
            <a:endParaRPr lang="en-US" sz="1000" dirty="0"/>
          </a:p>
          <a:p>
            <a:pPr algn="just"/>
            <a:r>
              <a:rPr lang="en-US" sz="1000" dirty="0"/>
              <a:t>Four features now available in Public Preview enable</a:t>
            </a:r>
          </a:p>
          <a:p>
            <a:pPr marL="171450" indent="-171450" algn="just">
              <a:buFont typeface="Arial" panose="020B0604020202020204" pitchFamily="34" charset="0"/>
              <a:buChar char="•"/>
            </a:pPr>
            <a:r>
              <a:rPr lang="en-US" sz="1000" dirty="0"/>
              <a:t>Environment Support on Compute Instance: Allow to use the same image when running a full job on a cluster or an experiment on a compute instance. </a:t>
            </a:r>
          </a:p>
          <a:p>
            <a:pPr marL="171450" indent="-171450" algn="just">
              <a:buFont typeface="Arial" panose="020B0604020202020204" pitchFamily="34" charset="0"/>
              <a:buChar char="•"/>
            </a:pPr>
            <a:r>
              <a:rPr lang="en-US" sz="1000" dirty="0"/>
              <a:t>Model Packaging (v2): Allows to build model packages to deploy to Online Endpoints through the Azure Machine Learning inference server or a custom inference server of your choice. </a:t>
            </a:r>
          </a:p>
          <a:p>
            <a:pPr marL="171450" indent="-171450" algn="just">
              <a:buFont typeface="Arial" panose="020B0604020202020204" pitchFamily="34" charset="0"/>
              <a:buChar char="•"/>
            </a:pPr>
            <a:r>
              <a:rPr lang="en-US" sz="1000" dirty="0"/>
              <a:t>Label pixels in images through Semantic Segmentation: Allows to add tags or labels to individual pixels within images, leverage the vendor workforce in labeling the images, and label categories through hierarchical labeling. </a:t>
            </a:r>
          </a:p>
          <a:p>
            <a:pPr marL="171450" indent="-171450" algn="just">
              <a:buFont typeface="Arial" panose="020B0604020202020204" pitchFamily="34" charset="0"/>
              <a:buChar char="•"/>
            </a:pPr>
            <a:r>
              <a:rPr lang="en-US" sz="1000" dirty="0"/>
              <a:t>New base inference models with finetuning capabilities: Allows to utilize two new base inference models (Babbage-002 and Davinci-002) and fine-tuning capabilities for three models (Babbage-002, Davinci-002, and GPT-3.5-Turbo).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Azure AI Content Safety</a:t>
            </a:r>
            <a:endParaRPr lang="en-US" sz="1000" dirty="0"/>
          </a:p>
          <a:p>
            <a:pPr algn="just"/>
            <a:r>
              <a:rPr lang="en-US" sz="1000" dirty="0"/>
              <a:t>Azure AI Content Safety, now generally available, is a service that enables developers to build safer online environments by detecting and assigning severity scores to unsafe images and text across content categories and languages. These capabilities empower businesses to effectively prioritize and streamline the review of both human and AI-generated content, enabling the responsible development of next-generation AI applications.</a:t>
            </a:r>
          </a:p>
        </p:txBody>
      </p:sp>
    </p:spTree>
    <p:extLst>
      <p:ext uri="{BB962C8B-B14F-4D97-AF65-F5344CB8AC3E}">
        <p14:creationId xmlns:p14="http://schemas.microsoft.com/office/powerpoint/2010/main" val="10136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695754"/>
            <a:ext cx="4365038" cy="3933396"/>
          </a:xfrm>
        </p:spPr>
        <p:txBody>
          <a:bodyPr/>
          <a:lstStyle/>
          <a:p>
            <a:pPr algn="just"/>
            <a:r>
              <a:rPr lang="en-US" sz="1000" dirty="0">
                <a:latin typeface="+mj-lt"/>
                <a:hlinkClick r:id="rId2"/>
              </a:rPr>
              <a:t>Join Microsoft at Azure Day &amp; </a:t>
            </a:r>
            <a:r>
              <a:rPr lang="en-US" sz="1000" dirty="0" err="1">
                <a:latin typeface="+mj-lt"/>
                <a:hlinkClick r:id="rId2"/>
              </a:rPr>
              <a:t>KubeCon</a:t>
            </a:r>
            <a:r>
              <a:rPr lang="en-US" sz="1000" dirty="0">
                <a:latin typeface="+mj-lt"/>
                <a:hlinkClick r:id="rId2"/>
              </a:rPr>
              <a:t> North America 2023 in Chicago!</a:t>
            </a:r>
            <a:endParaRPr lang="en-US" sz="1000" dirty="0">
              <a:latin typeface="+mj-lt"/>
            </a:endParaRPr>
          </a:p>
          <a:p>
            <a:pPr algn="just"/>
            <a:r>
              <a:rPr lang="en-US" sz="1000" dirty="0" err="1">
                <a:latin typeface="+mj-lt"/>
              </a:rPr>
              <a:t>KubeCon</a:t>
            </a:r>
            <a:r>
              <a:rPr lang="en-US" sz="1000" dirty="0">
                <a:latin typeface="+mj-lt"/>
              </a:rPr>
              <a:t> + </a:t>
            </a:r>
            <a:r>
              <a:rPr lang="en-US" sz="1000" dirty="0" err="1">
                <a:latin typeface="+mj-lt"/>
              </a:rPr>
              <a:t>CloudNativeCon</a:t>
            </a:r>
            <a:r>
              <a:rPr lang="en-US" sz="1000" dirty="0">
                <a:latin typeface="+mj-lt"/>
              </a:rPr>
              <a:t> is just a few weeks away and will take place in Chicago, Nov 7-9, 2023. With a keynote, multiple conference sessions, and 3 full days of informative presentations at the Microsoft booth, there are lots of options to connect and see what Microsoft has been up to with Kubernetes and open-source on Azure.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695753"/>
            <a:ext cx="3955312" cy="3774069"/>
          </a:xfrm>
        </p:spPr>
        <p:txBody>
          <a:bodyPr/>
          <a:lstStyle/>
          <a:p>
            <a:pPr algn="just"/>
            <a:r>
              <a:rPr lang="en-US" sz="900" dirty="0">
                <a:hlinkClick r:id="rId3"/>
              </a:rPr>
              <a:t>Exchange Online Mail Flow Rules to stop supporting DLP-related rules, conditions, and actions</a:t>
            </a:r>
            <a:endParaRPr lang="en-US" sz="900" dirty="0"/>
          </a:p>
          <a:p>
            <a:pPr algn="just"/>
            <a:r>
              <a:rPr lang="en-US" sz="900" b="0" i="0" dirty="0">
                <a:solidFill>
                  <a:srgbClr val="333333"/>
                </a:solidFill>
                <a:effectLst/>
              </a:rPr>
              <a:t>MS </a:t>
            </a:r>
            <a:r>
              <a:rPr lang="en-US" sz="900" b="0" i="0" dirty="0" err="1">
                <a:solidFill>
                  <a:srgbClr val="333333"/>
                </a:solidFill>
                <a:effectLst/>
              </a:rPr>
              <a:t>Anonced</a:t>
            </a:r>
            <a:r>
              <a:rPr lang="en-US" sz="900" b="0" i="0" dirty="0">
                <a:solidFill>
                  <a:srgbClr val="333333"/>
                </a:solidFill>
                <a:effectLst/>
              </a:rPr>
              <a:t> that starting in the middle of November 2023 we’ll stop supporting the following DLP-related mail flow rules conditions and action:</a:t>
            </a:r>
          </a:p>
          <a:p>
            <a:pPr marL="171450" indent="-171450" algn="just">
              <a:buFont typeface="Arial" panose="020B0604020202020204" pitchFamily="34" charset="0"/>
              <a:buChar char="•"/>
            </a:pPr>
            <a:r>
              <a:rPr lang="en-US" sz="900" b="1" i="0" dirty="0">
                <a:solidFill>
                  <a:srgbClr val="333333"/>
                </a:solidFill>
                <a:effectLst/>
              </a:rPr>
              <a:t>Conditions</a:t>
            </a:r>
            <a:endParaRPr lang="en-US" sz="900" b="0" i="0" dirty="0">
              <a:solidFill>
                <a:srgbClr val="333333"/>
              </a:solidFill>
              <a:effectLst/>
            </a:endParaRPr>
          </a:p>
          <a:p>
            <a:pPr marL="514350" lvl="1" indent="-171450" algn="just">
              <a:buFont typeface="Arial" panose="020B0604020202020204" pitchFamily="34" charset="0"/>
              <a:buChar char="•"/>
            </a:pPr>
            <a:r>
              <a:rPr lang="en-US" sz="900" b="0" i="0" dirty="0" err="1">
                <a:solidFill>
                  <a:srgbClr val="333333"/>
                </a:solidFill>
                <a:effectLst/>
              </a:rPr>
              <a:t>MessageContainsDataClassifications</a:t>
            </a:r>
            <a:r>
              <a:rPr lang="en-US" sz="900" b="0" i="0" dirty="0">
                <a:solidFill>
                  <a:srgbClr val="333333"/>
                </a:solidFill>
                <a:effectLst/>
              </a:rPr>
              <a:t> (message contains sensitive information)</a:t>
            </a:r>
          </a:p>
          <a:p>
            <a:pPr marL="514350" lvl="1" indent="-171450" algn="just">
              <a:buFont typeface="Arial" panose="020B0604020202020204" pitchFamily="34" charset="0"/>
              <a:buChar char="•"/>
            </a:pPr>
            <a:r>
              <a:rPr lang="en-US" sz="900" b="0" i="0" dirty="0" err="1">
                <a:solidFill>
                  <a:srgbClr val="333333"/>
                </a:solidFill>
                <a:effectLst/>
              </a:rPr>
              <a:t>ExceptIfMessageContainsDataClassifications</a:t>
            </a:r>
            <a:endParaRPr lang="en-US" sz="900" b="0" i="0" dirty="0">
              <a:solidFill>
                <a:srgbClr val="333333"/>
              </a:solidFill>
              <a:effectLst/>
            </a:endParaRPr>
          </a:p>
          <a:p>
            <a:pPr marL="514350" lvl="1" indent="-171450" algn="just">
              <a:buFont typeface="Arial" panose="020B0604020202020204" pitchFamily="34" charset="0"/>
              <a:buChar char="•"/>
            </a:pPr>
            <a:r>
              <a:rPr lang="en-US" sz="900" b="0" i="0" dirty="0" err="1">
                <a:solidFill>
                  <a:srgbClr val="333333"/>
                </a:solidFill>
                <a:effectLst/>
              </a:rPr>
              <a:t>HasSenderOverride</a:t>
            </a:r>
            <a:r>
              <a:rPr lang="en-US" sz="900" b="0" i="0" dirty="0">
                <a:solidFill>
                  <a:srgbClr val="333333"/>
                </a:solidFill>
                <a:effectLst/>
              </a:rPr>
              <a:t> (sender has overridden the Policy Tip)</a:t>
            </a:r>
          </a:p>
          <a:p>
            <a:pPr marL="514350" lvl="1" indent="-171450" algn="just">
              <a:buFont typeface="Arial" panose="020B0604020202020204" pitchFamily="34" charset="0"/>
              <a:buChar char="•"/>
            </a:pPr>
            <a:r>
              <a:rPr lang="en-US" sz="900" b="0" i="0" dirty="0" err="1">
                <a:solidFill>
                  <a:srgbClr val="333333"/>
                </a:solidFill>
                <a:effectLst/>
              </a:rPr>
              <a:t>ExceptIfHasSenderOverride</a:t>
            </a:r>
            <a:endParaRPr lang="en-US" sz="900" b="0" i="0" dirty="0">
              <a:solidFill>
                <a:srgbClr val="333333"/>
              </a:solidFill>
              <a:effectLst/>
            </a:endParaRPr>
          </a:p>
          <a:p>
            <a:pPr algn="just"/>
            <a:r>
              <a:rPr lang="en-US" sz="900" b="1" i="0" dirty="0">
                <a:solidFill>
                  <a:srgbClr val="333333"/>
                </a:solidFill>
                <a:effectLst/>
              </a:rPr>
              <a:t>Action</a:t>
            </a:r>
            <a:endParaRPr lang="en-US" sz="900" b="0" i="0" dirty="0">
              <a:solidFill>
                <a:srgbClr val="333333"/>
              </a:solidFill>
              <a:effectLst/>
            </a:endParaRPr>
          </a:p>
          <a:p>
            <a:pPr marL="171450" indent="-171450" algn="just">
              <a:buFont typeface="Arial" panose="020B0604020202020204" pitchFamily="34" charset="0"/>
              <a:buChar char="•"/>
            </a:pPr>
            <a:r>
              <a:rPr lang="en-US" sz="900" b="0" i="0" dirty="0" err="1">
                <a:solidFill>
                  <a:srgbClr val="333333"/>
                </a:solidFill>
                <a:effectLst/>
              </a:rPr>
              <a:t>NotifySender</a:t>
            </a:r>
            <a:endParaRPr lang="en-US" sz="900" b="0" i="0" dirty="0">
              <a:solidFill>
                <a:srgbClr val="333333"/>
              </a:solidFill>
              <a:effectLst/>
            </a:endParaRPr>
          </a:p>
          <a:p>
            <a:pPr algn="just"/>
            <a:r>
              <a:rPr lang="en-US" sz="900" b="0" i="0" dirty="0">
                <a:solidFill>
                  <a:srgbClr val="333333"/>
                </a:solidFill>
                <a:effectLst/>
              </a:rPr>
              <a:t>Starting in mid-November, the following will occur:</a:t>
            </a:r>
          </a:p>
          <a:p>
            <a:pPr marL="171450" indent="-171450" algn="just">
              <a:buFont typeface="Arial" panose="020B0604020202020204" pitchFamily="34" charset="0"/>
              <a:buChar char="•"/>
            </a:pPr>
            <a:r>
              <a:rPr lang="en-US" sz="900" b="0" i="0" dirty="0">
                <a:solidFill>
                  <a:srgbClr val="333333"/>
                </a:solidFill>
                <a:effectLst/>
              </a:rPr>
              <a:t>The ability to create or edit new ETRs that use these conditions or action will be disabled.</a:t>
            </a:r>
          </a:p>
          <a:p>
            <a:pPr marL="171450" indent="-171450" algn="just">
              <a:buFont typeface="Arial" panose="020B0604020202020204" pitchFamily="34" charset="0"/>
              <a:buChar char="•"/>
            </a:pPr>
            <a:r>
              <a:rPr lang="en-US" sz="900" b="0" i="0" dirty="0">
                <a:solidFill>
                  <a:srgbClr val="333333"/>
                </a:solidFill>
                <a:effectLst/>
              </a:rPr>
              <a:t>ETRs that use these conditions or action will not be evaluated nor run (as if the rule is disabled).</a:t>
            </a:r>
          </a:p>
          <a:p>
            <a:pPr marL="171450" indent="-171450" algn="just">
              <a:buFont typeface="Arial" panose="020B0604020202020204" pitchFamily="34" charset="0"/>
              <a:buChar char="•"/>
            </a:pPr>
            <a:r>
              <a:rPr lang="en-US" sz="900" b="0" i="0" dirty="0">
                <a:solidFill>
                  <a:srgbClr val="333333"/>
                </a:solidFill>
                <a:effectLst/>
              </a:rPr>
              <a:t>The Mail flow Rules page in the EAC and the Get-</a:t>
            </a:r>
            <a:r>
              <a:rPr lang="en-US" sz="900" b="0" i="0" dirty="0" err="1">
                <a:solidFill>
                  <a:srgbClr val="333333"/>
                </a:solidFill>
                <a:effectLst/>
              </a:rPr>
              <a:t>TransportRule</a:t>
            </a:r>
            <a:r>
              <a:rPr lang="en-US" sz="900" b="0" i="0" dirty="0">
                <a:solidFill>
                  <a:srgbClr val="333333"/>
                </a:solidFill>
                <a:effectLst/>
              </a:rPr>
              <a:t> cmdlet in Exchange Online PowerShell will show these ETRs are no longer supported (Configuration Supported and Unsupported Reason in the EAC, and </a:t>
            </a:r>
            <a:r>
              <a:rPr lang="en-US" sz="900" b="0" i="0" dirty="0" err="1">
                <a:solidFill>
                  <a:srgbClr val="333333"/>
                </a:solidFill>
                <a:effectLst/>
              </a:rPr>
              <a:t>IsRuleConfigurationSupported</a:t>
            </a:r>
            <a:r>
              <a:rPr lang="en-US" sz="900" b="0" i="0" dirty="0">
                <a:solidFill>
                  <a:srgbClr val="333333"/>
                </a:solidFill>
                <a:effectLst/>
              </a:rPr>
              <a:t> and </a:t>
            </a:r>
            <a:r>
              <a:rPr lang="en-US" sz="900" b="0" i="0" dirty="0" err="1">
                <a:solidFill>
                  <a:srgbClr val="333333"/>
                </a:solidFill>
                <a:effectLst/>
              </a:rPr>
              <a:t>RuleConfigurationUnsupportedReason</a:t>
            </a:r>
            <a:r>
              <a:rPr lang="en-US" sz="900" b="0" i="0" dirty="0">
                <a:solidFill>
                  <a:srgbClr val="333333"/>
                </a:solidFill>
                <a:effectLst/>
              </a:rPr>
              <a:t> in Exchange Online PowerShell).</a:t>
            </a:r>
          </a:p>
          <a:p>
            <a:pPr algn="just"/>
            <a:endParaRPr lang="en-US" sz="900"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r>
              <a:rPr lang="en-US" sz="1000" dirty="0">
                <a:hlinkClick r:id="rId2"/>
              </a:rPr>
              <a:t>Default outbound access for VMs in Azure will be retired— updates and more information</a:t>
            </a:r>
            <a:endParaRPr lang="en-US" sz="1000" dirty="0"/>
          </a:p>
          <a:p>
            <a:r>
              <a:rPr lang="en-US" sz="1000" dirty="0"/>
              <a:t>MS announced that on 30 September 2025, default outbound access connectivity for all new virtual machines in Azure will be retired. As noted, for enhanced security, Azure is moving towards a secure-by-default model. This means default outbound access to the internet will be turned off. After 30 September 2025, Azure will no longer assign a default implicit IP for VMs to communicate to the internet</a:t>
            </a:r>
            <a:r>
              <a:rPr lang="en-US" sz="1000" b="1" dirty="0"/>
              <a:t>. Existing VMs will not be impacted by this retirement. If you are already using explicit outbound connectivity methods, you will not be impacted by this retirement.</a:t>
            </a:r>
          </a:p>
        </p:txBody>
      </p:sp>
      <p:pic>
        <p:nvPicPr>
          <p:cNvPr id="3074" name="Picture 2" descr="Diagram of Azure outbound options.">
            <a:extLst>
              <a:ext uri="{FF2B5EF4-FFF2-40B4-BE49-F238E27FC236}">
                <a16:creationId xmlns:a16="http://schemas.microsoft.com/office/drawing/2014/main" id="{24E81A78-FA54-4E4B-B50A-3A1EE67A50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051" y="2590362"/>
            <a:ext cx="2757009" cy="237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980647"/>
          </a:xfrm>
        </p:spPr>
        <p:txBody>
          <a:bodyPr/>
          <a:lstStyle/>
          <a:p>
            <a:pPr algn="just"/>
            <a:r>
              <a:rPr lang="en-US" sz="1000" dirty="0">
                <a:latin typeface="+mj-lt"/>
                <a:hlinkClick r:id="rId2"/>
              </a:rPr>
              <a:t>Entra ID now enables you to receive emails in your preferred language.</a:t>
            </a:r>
            <a:endParaRPr lang="en-US" sz="1000" dirty="0">
              <a:latin typeface="+mj-lt"/>
            </a:endParaRPr>
          </a:p>
          <a:p>
            <a:pPr algn="just"/>
            <a:r>
              <a:rPr lang="en-US" sz="1000" dirty="0">
                <a:latin typeface="+mj-lt"/>
              </a:rPr>
              <a:t>MS added logic to check multiple places for language information to make the best possible choice for what language should be used an email in, and these changes are now generally available for Privileged Identity Management, Access Reviews and Entitlement Management.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393811"/>
          </a:xfrm>
        </p:spPr>
        <p:txBody>
          <a:bodyPr/>
          <a:lstStyle/>
          <a:p>
            <a:pPr algn="just"/>
            <a:r>
              <a:rPr lang="en-US" sz="1000" dirty="0">
                <a:hlinkClick r:id="rId3"/>
              </a:rPr>
              <a:t>Microsoft Defender for Cloud Now Supports CIS Azure Security Foundations Benchmark 2.0.0</a:t>
            </a:r>
            <a:endParaRPr lang="en-US" sz="1000" dirty="0"/>
          </a:p>
          <a:p>
            <a:pPr algn="just"/>
            <a:r>
              <a:rPr lang="en-US" sz="1000" dirty="0"/>
              <a:t>MS announced that Microsoft Defender for Cloud now supports the latest CIS Azure Security Foundations Benchmark - version 2.0.0. This release also includes the new corresponding built-in policy initiative in the Azure Policy blade. </a:t>
            </a:r>
          </a:p>
          <a:p>
            <a:pPr algn="just"/>
            <a:r>
              <a:rPr lang="en-US" sz="1000" dirty="0"/>
              <a:t>The release of CIS Azure Security Foundations Benchmark v2.0.0 represents a major version shift of CIS Azure benchmark product support in Azure platform. The v2.0.0 aligns with Microsoft cloud security benchmark and now encompasses over 90 built-in Azure Policies, which is a substantial leap forward compared to the previous versions. The current versions of CIS Azure Security Foundations Benchmark (v1.4.0, v1.3.0, and v1.0) will be gradually phased out from Defender for Cloud. </a:t>
            </a:r>
          </a:p>
        </p:txBody>
      </p:sp>
      <p:pic>
        <p:nvPicPr>
          <p:cNvPr id="5" name="Picture 4">
            <a:extLst>
              <a:ext uri="{FF2B5EF4-FFF2-40B4-BE49-F238E27FC236}">
                <a16:creationId xmlns:a16="http://schemas.microsoft.com/office/drawing/2014/main" id="{419CD33B-7139-BEC5-A2FC-FD5721C863CB}"/>
              </a:ext>
            </a:extLst>
          </p:cNvPr>
          <p:cNvPicPr>
            <a:picLocks noChangeAspect="1"/>
          </p:cNvPicPr>
          <p:nvPr/>
        </p:nvPicPr>
        <p:blipFill>
          <a:blip r:embed="rId4"/>
          <a:stretch>
            <a:fillRect/>
          </a:stretch>
        </p:blipFill>
        <p:spPr>
          <a:xfrm>
            <a:off x="647541" y="3228109"/>
            <a:ext cx="3346030" cy="1645195"/>
          </a:xfrm>
          <a:prstGeom prst="rect">
            <a:avLst/>
          </a:prstGeom>
        </p:spPr>
      </p:pic>
      <p:pic>
        <p:nvPicPr>
          <p:cNvPr id="2050" name="Picture 2" descr="thumbnail image 1 captioned Figure 1: Diagram showing how the logic works">
            <a:extLst>
              <a:ext uri="{FF2B5EF4-FFF2-40B4-BE49-F238E27FC236}">
                <a16:creationId xmlns:a16="http://schemas.microsoft.com/office/drawing/2014/main" id="{1847DAA5-020B-DAB9-7C86-128A03BB91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8212" y="1688883"/>
            <a:ext cx="1727153" cy="3458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a:extLst>
              <a:ext uri="{FF2B5EF4-FFF2-40B4-BE49-F238E27FC236}">
                <a16:creationId xmlns:a16="http://schemas.microsoft.com/office/drawing/2014/main" id="{3FF3B738-90FB-3E62-8578-8145393843DE}"/>
              </a:ext>
            </a:extLst>
          </p:cNvPr>
          <p:cNvSpPr txBox="1">
            <a:spLocks/>
          </p:cNvSpPr>
          <p:nvPr/>
        </p:nvSpPr>
        <p:spPr>
          <a:xfrm>
            <a:off x="6160929" y="1688883"/>
            <a:ext cx="2637885" cy="329875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8600" indent="-228600" algn="just">
              <a:buFont typeface="+mj-lt"/>
              <a:buAutoNum type="arabicPeriod"/>
            </a:pPr>
            <a:r>
              <a:rPr lang="en-US" sz="1000" dirty="0">
                <a:latin typeface="+mj-lt"/>
              </a:rPr>
              <a:t>The system will then check if the Entra ID user object has a preferred language set to determine the locale to be used. </a:t>
            </a:r>
          </a:p>
          <a:p>
            <a:pPr marL="228600" indent="-228600" algn="just">
              <a:buFont typeface="+mj-lt"/>
              <a:buAutoNum type="arabicPeriod"/>
            </a:pPr>
            <a:r>
              <a:rPr lang="en-US" sz="1000" dirty="0">
                <a:latin typeface="+mj-lt"/>
              </a:rPr>
              <a:t>If there are no user settings, MS will check whether the user has a mailbox and has a set preferred language on that mailbox. </a:t>
            </a:r>
          </a:p>
          <a:p>
            <a:pPr marL="228600" indent="-228600" algn="just">
              <a:buFont typeface="+mj-lt"/>
              <a:buAutoNum type="arabicPeriod"/>
            </a:pPr>
            <a:r>
              <a:rPr lang="en-US" sz="1000" dirty="0">
                <a:latin typeface="+mj-lt"/>
              </a:rPr>
              <a:t>After that, the system will fall back to the tenant's preferred language concatenated with the tenant's country letter code (</a:t>
            </a:r>
            <a:r>
              <a:rPr lang="en-US" sz="1000" dirty="0" err="1">
                <a:latin typeface="+mj-lt"/>
              </a:rPr>
              <a:t>fr</a:t>
            </a:r>
            <a:r>
              <a:rPr lang="en-US" sz="1000" dirty="0">
                <a:latin typeface="+mj-lt"/>
              </a:rPr>
              <a:t>-FR or </a:t>
            </a:r>
            <a:r>
              <a:rPr lang="en-US" sz="1000" dirty="0" err="1">
                <a:latin typeface="+mj-lt"/>
              </a:rPr>
              <a:t>en</a:t>
            </a:r>
            <a:r>
              <a:rPr lang="en-US" sz="1000" dirty="0">
                <a:latin typeface="+mj-lt"/>
              </a:rPr>
              <a:t>-US). </a:t>
            </a:r>
          </a:p>
          <a:p>
            <a:pPr marL="228600" indent="-228600" algn="just">
              <a:buFont typeface="+mj-lt"/>
              <a:buAutoNum type="arabicPeriod"/>
            </a:pPr>
            <a:r>
              <a:rPr lang="en-US" sz="1000" dirty="0">
                <a:latin typeface="+mj-lt"/>
              </a:rPr>
              <a:t>If the all above are false, the system will use default </a:t>
            </a:r>
            <a:r>
              <a:rPr lang="en-US" sz="1000" dirty="0" err="1">
                <a:latin typeface="+mj-lt"/>
              </a:rPr>
              <a:t>en</a:t>
            </a:r>
            <a:r>
              <a:rPr lang="en-US" sz="1000" dirty="0">
                <a:latin typeface="+mj-lt"/>
              </a:rPr>
              <a:t>-us.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l"/>
            <a:r>
              <a:rPr lang="en-US" sz="1000" i="0" dirty="0">
                <a:solidFill>
                  <a:srgbClr val="1A1A1F"/>
                </a:solidFill>
                <a:effectLst/>
                <a:latin typeface="+mj-lt"/>
                <a:hlinkClick r:id="rId2"/>
              </a:rPr>
              <a:t>Microsoft Azure achieves HITRUST CSF v11 certification</a:t>
            </a:r>
            <a:endParaRPr lang="en-US" sz="1000" i="0" dirty="0">
              <a:solidFill>
                <a:srgbClr val="1A1A1F"/>
              </a:solidFill>
              <a:effectLst/>
              <a:latin typeface="+mj-lt"/>
            </a:endParaRPr>
          </a:p>
          <a:p>
            <a:pPr algn="l"/>
            <a:r>
              <a:rPr lang="en-US" sz="1000" i="0" dirty="0">
                <a:solidFill>
                  <a:srgbClr val="1A1A1F"/>
                </a:solidFill>
                <a:effectLst/>
                <a:latin typeface="+mj-lt"/>
              </a:rPr>
              <a:t>Microsoft Azure has achieved HITRUST CSF v11.0.1 certification across 162 Azure services and 115 Azure Government services. All GA Azure regions across Azure and Azure Government clouds are included within this certification.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Critical zero-day vulnerability CVE-2023-20198 in Cisco devices where thousands of devices have already been compromised</a:t>
            </a:r>
            <a:endParaRPr lang="tr-TR" sz="1000" dirty="0"/>
          </a:p>
          <a:p>
            <a:pPr algn="just"/>
            <a:r>
              <a:rPr lang="en-US" sz="1000" dirty="0"/>
              <a:t>A critical zero-day vulnerability, identified as CVE-2023-20198, has been discovered in Cisco IOS XE devices.</a:t>
            </a:r>
          </a:p>
          <a:p>
            <a:pPr algn="just"/>
            <a:r>
              <a:rPr lang="en-US" sz="1000" dirty="0"/>
              <a:t>This security flaw resides in the Web UI of Cisco IOS XE devices — a management interface designed to provide user-friendly device administration. Although this feature is intended to be disabled by default, recent data indicates an unsettling reality: approximately 150,000 devices globally have this interface enabled, posing an immense security risk</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569465"/>
          </a:xfrm>
        </p:spPr>
        <p:txBody>
          <a:bodyPr/>
          <a:lstStyle/>
          <a:p>
            <a:pPr algn="just"/>
            <a:r>
              <a:rPr lang="en-US" sz="1000" dirty="0">
                <a:latin typeface="+mj-lt"/>
                <a:hlinkClick r:id="rId2"/>
              </a:rPr>
              <a:t>Announcing </a:t>
            </a:r>
            <a:r>
              <a:rPr lang="en-US" sz="1000" dirty="0" err="1">
                <a:latin typeface="+mj-lt"/>
                <a:hlinkClick r:id="rId2"/>
              </a:rPr>
              <a:t>AuthorizationResources</a:t>
            </a:r>
            <a:r>
              <a:rPr lang="en-US" sz="1000" dirty="0">
                <a:latin typeface="+mj-lt"/>
                <a:hlinkClick r:id="rId2"/>
              </a:rPr>
              <a:t> in Azure Resource Graph</a:t>
            </a:r>
            <a:endParaRPr lang="en-US" sz="1000" dirty="0">
              <a:latin typeface="+mj-lt"/>
            </a:endParaRPr>
          </a:p>
          <a:p>
            <a:pPr algn="just"/>
            <a:r>
              <a:rPr lang="en-US" sz="1000" dirty="0">
                <a:latin typeface="+mj-lt"/>
              </a:rPr>
              <a:t>MS announced support for Azure RBAC resources in Azure Resource Graph (ARG) via the </a:t>
            </a:r>
            <a:r>
              <a:rPr lang="en-US" sz="1000" dirty="0" err="1">
                <a:latin typeface="+mj-lt"/>
              </a:rPr>
              <a:t>AuthorizationResources</a:t>
            </a:r>
            <a:r>
              <a:rPr lang="en-US" sz="1000" dirty="0">
                <a:latin typeface="+mj-lt"/>
              </a:rPr>
              <a:t> table! It is possible now to </a:t>
            </a:r>
            <a:r>
              <a:rPr lang="en-US" sz="1000" dirty="0" err="1">
                <a:latin typeface="+mj-lt"/>
              </a:rPr>
              <a:t>qury</a:t>
            </a:r>
            <a:r>
              <a:rPr lang="en-US" sz="1000" dirty="0">
                <a:latin typeface="+mj-lt"/>
              </a:rPr>
              <a:t> Role Assignments, Role Definitions, and Classic Admins resources. This table allows quickly answer questions such as “how many users are using a role definition?” or “how many role assignments are used?” or “how many role definitions are used?”. </a:t>
            </a:r>
          </a:p>
          <a:p>
            <a:pPr algn="just"/>
            <a:r>
              <a:rPr lang="en-US" sz="1000" dirty="0">
                <a:latin typeface="+mj-lt"/>
              </a:rPr>
              <a:t>Then, act on the results to clean up unused role definitions, remove redundant role assignments, or optimize existing role assignments using AAD Groups.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Microsoft Azure available from new cloud region in Israel</a:t>
            </a:r>
            <a:endParaRPr lang="en-US" sz="1000" dirty="0"/>
          </a:p>
          <a:p>
            <a:pPr algn="just"/>
            <a:r>
              <a:rPr lang="en-US" sz="1000" dirty="0"/>
              <a:t>MS is launching newest datacenter region in Israel. The new Israel Central datacenter region includes Azure Availability Zones, which offer additional resiliency for applications by designing the region with independent power, network, and cooling for additional tolerance to datacenter failures</a:t>
            </a:r>
          </a:p>
        </p:txBody>
      </p:sp>
      <p:sp>
        <p:nvSpPr>
          <p:cNvPr id="4" name="TextBox 3">
            <a:extLst>
              <a:ext uri="{FF2B5EF4-FFF2-40B4-BE49-F238E27FC236}">
                <a16:creationId xmlns:a16="http://schemas.microsoft.com/office/drawing/2014/main" id="{1AA2EDF8-6FC4-AD45-03A0-9950601FE0C6}"/>
              </a:ext>
            </a:extLst>
          </p:cNvPr>
          <p:cNvSpPr txBox="1"/>
          <p:nvPr/>
        </p:nvSpPr>
        <p:spPr>
          <a:xfrm>
            <a:off x="4433776" y="2563737"/>
            <a:ext cx="4572000" cy="2092881"/>
          </a:xfrm>
          <a:prstGeom prst="rect">
            <a:avLst/>
          </a:prstGeom>
          <a:noFill/>
        </p:spPr>
        <p:txBody>
          <a:bodyPr wrap="square">
            <a:spAutoFit/>
          </a:bodyPr>
          <a:lstStyle/>
          <a:p>
            <a:r>
              <a:rPr lang="en-US" sz="1000" dirty="0" err="1"/>
              <a:t>AuthorizationResources</a:t>
            </a:r>
            <a:endParaRPr lang="en-US" sz="1000" dirty="0"/>
          </a:p>
          <a:p>
            <a:r>
              <a:rPr lang="en-US" sz="1000" dirty="0"/>
              <a:t>| where type =~ '</a:t>
            </a:r>
            <a:r>
              <a:rPr lang="en-US" sz="1000" dirty="0" err="1"/>
              <a:t>microsoft.authorization</a:t>
            </a:r>
            <a:r>
              <a:rPr lang="en-US" sz="1000" dirty="0"/>
              <a:t>/</a:t>
            </a:r>
            <a:r>
              <a:rPr lang="en-US" sz="1000" dirty="0" err="1"/>
              <a:t>roleassignments</a:t>
            </a:r>
            <a:r>
              <a:rPr lang="en-US" sz="1000" dirty="0"/>
              <a:t>'</a:t>
            </a:r>
          </a:p>
          <a:p>
            <a:r>
              <a:rPr lang="en-US" sz="1000" dirty="0"/>
              <a:t>| extend </a:t>
            </a:r>
            <a:r>
              <a:rPr lang="en-US" sz="1000" dirty="0" err="1"/>
              <a:t>principalType</a:t>
            </a:r>
            <a:r>
              <a:rPr lang="en-US" sz="1000" dirty="0"/>
              <a:t> = </a:t>
            </a:r>
            <a:r>
              <a:rPr lang="en-US" sz="1000" dirty="0" err="1"/>
              <a:t>tostring</a:t>
            </a:r>
            <a:r>
              <a:rPr lang="en-US" sz="1000" dirty="0"/>
              <a:t>(properties['</a:t>
            </a:r>
            <a:r>
              <a:rPr lang="en-US" sz="1000" dirty="0" err="1"/>
              <a:t>principalType</a:t>
            </a:r>
            <a:r>
              <a:rPr lang="en-US" sz="1000" dirty="0"/>
              <a:t>'])</a:t>
            </a:r>
          </a:p>
          <a:p>
            <a:r>
              <a:rPr lang="en-US" sz="1000" dirty="0"/>
              <a:t>| extend </a:t>
            </a:r>
            <a:r>
              <a:rPr lang="en-US" sz="1000" dirty="0" err="1"/>
              <a:t>principalId</a:t>
            </a:r>
            <a:r>
              <a:rPr lang="en-US" sz="1000" dirty="0"/>
              <a:t> = </a:t>
            </a:r>
            <a:r>
              <a:rPr lang="en-US" sz="1000" dirty="0" err="1"/>
              <a:t>tostring</a:t>
            </a:r>
            <a:r>
              <a:rPr lang="en-US" sz="1000" dirty="0"/>
              <a:t>(properties['</a:t>
            </a:r>
            <a:r>
              <a:rPr lang="en-US" sz="1000" dirty="0" err="1"/>
              <a:t>principalId</a:t>
            </a:r>
            <a:r>
              <a:rPr lang="en-US" sz="1000" dirty="0"/>
              <a:t>'])</a:t>
            </a:r>
          </a:p>
          <a:p>
            <a:r>
              <a:rPr lang="en-US" sz="1000" dirty="0"/>
              <a:t>| extend </a:t>
            </a:r>
            <a:r>
              <a:rPr lang="en-US" sz="1000" dirty="0" err="1"/>
              <a:t>roleDefinitionId</a:t>
            </a:r>
            <a:r>
              <a:rPr lang="en-US" sz="1000" dirty="0"/>
              <a:t> = </a:t>
            </a:r>
            <a:r>
              <a:rPr lang="en-US" sz="1000" dirty="0" err="1"/>
              <a:t>tolower</a:t>
            </a:r>
            <a:r>
              <a:rPr lang="en-US" sz="1000" dirty="0"/>
              <a:t>(</a:t>
            </a:r>
            <a:r>
              <a:rPr lang="en-US" sz="1000" dirty="0" err="1"/>
              <a:t>tostring</a:t>
            </a:r>
            <a:r>
              <a:rPr lang="en-US" sz="1000" dirty="0"/>
              <a:t>(properties['</a:t>
            </a:r>
            <a:r>
              <a:rPr lang="en-US" sz="1000" dirty="0" err="1"/>
              <a:t>roleDefinitionId</a:t>
            </a:r>
            <a:r>
              <a:rPr lang="en-US" sz="1000" dirty="0"/>
              <a:t>']))</a:t>
            </a:r>
          </a:p>
          <a:p>
            <a:r>
              <a:rPr lang="en-US" sz="1000" dirty="0"/>
              <a:t>| join kind=inner ( </a:t>
            </a:r>
          </a:p>
          <a:p>
            <a:r>
              <a:rPr lang="en-US" sz="1000" dirty="0"/>
              <a:t>    </a:t>
            </a:r>
            <a:r>
              <a:rPr lang="en-US" sz="1000" dirty="0" err="1"/>
              <a:t>AuthorizationResources</a:t>
            </a:r>
            <a:endParaRPr lang="en-US" sz="1000" dirty="0"/>
          </a:p>
          <a:p>
            <a:r>
              <a:rPr lang="en-US" sz="1000" dirty="0"/>
              <a:t>    | where type =~ '</a:t>
            </a:r>
            <a:r>
              <a:rPr lang="en-US" sz="1000" dirty="0" err="1"/>
              <a:t>microsoft.authorization</a:t>
            </a:r>
            <a:r>
              <a:rPr lang="en-US" sz="1000" dirty="0"/>
              <a:t>/</a:t>
            </a:r>
            <a:r>
              <a:rPr lang="en-US" sz="1000" dirty="0" err="1"/>
              <a:t>roledefinitions</a:t>
            </a:r>
            <a:r>
              <a:rPr lang="en-US" sz="1000" dirty="0"/>
              <a:t>'</a:t>
            </a:r>
          </a:p>
          <a:p>
            <a:r>
              <a:rPr lang="en-US" sz="1000" dirty="0"/>
              <a:t>    | extend id = </a:t>
            </a:r>
            <a:r>
              <a:rPr lang="en-US" sz="1000" dirty="0" err="1"/>
              <a:t>tolower</a:t>
            </a:r>
            <a:r>
              <a:rPr lang="en-US" sz="1000" dirty="0"/>
              <a:t>(id)</a:t>
            </a:r>
          </a:p>
          <a:p>
            <a:r>
              <a:rPr lang="en-US" sz="1000" dirty="0"/>
              <a:t>) on $</a:t>
            </a:r>
            <a:r>
              <a:rPr lang="en-US" sz="1000" dirty="0" err="1"/>
              <a:t>left.roleDefinitionId</a:t>
            </a:r>
            <a:r>
              <a:rPr lang="en-US" sz="1000" dirty="0"/>
              <a:t> == $right.id</a:t>
            </a:r>
          </a:p>
          <a:p>
            <a:r>
              <a:rPr lang="en-US" sz="1000" dirty="0"/>
              <a:t>| summarize count() by </a:t>
            </a:r>
            <a:r>
              <a:rPr lang="en-US" sz="1000" dirty="0" err="1"/>
              <a:t>roleDefinitionId</a:t>
            </a:r>
            <a:r>
              <a:rPr lang="en-US" sz="1000" dirty="0"/>
              <a:t>, </a:t>
            </a:r>
            <a:r>
              <a:rPr lang="en-US" sz="1000" dirty="0" err="1"/>
              <a:t>principalType</a:t>
            </a:r>
            <a:endParaRPr lang="en-US" sz="1000" dirty="0"/>
          </a:p>
          <a:p>
            <a:r>
              <a:rPr lang="en-US" sz="1000" dirty="0"/>
              <a:t>| where count_ &gt; 1</a:t>
            </a:r>
          </a:p>
          <a:p>
            <a:r>
              <a:rPr lang="en-US" sz="1000" dirty="0"/>
              <a:t>| sort by count_ desc</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latin typeface="+mj-lt"/>
              </a:rPr>
              <a:t>Exceptions</a:t>
            </a:r>
          </a:p>
          <a:p>
            <a:pPr marL="514350" lvl="1" indent="-171450" algn="just">
              <a:buFont typeface="Arial" panose="020B0604020202020204" pitchFamily="34" charset="0"/>
              <a:buChar char="•"/>
            </a:pPr>
            <a:r>
              <a:rPr lang="en-US" sz="1000" dirty="0">
                <a:latin typeface="+mj-lt"/>
              </a:rPr>
              <a:t>Making Exceptions more descriptive.</a:t>
            </a:r>
          </a:p>
          <a:p>
            <a:pPr marL="514350" lvl="1" indent="-171450" algn="just">
              <a:buFont typeface="Arial" panose="020B0604020202020204" pitchFamily="34" charset="0"/>
              <a:buChar char="•"/>
            </a:pPr>
            <a:r>
              <a:rPr lang="en-US" sz="1000" dirty="0">
                <a:latin typeface="+mj-lt"/>
              </a:rPr>
              <a:t>Exceptions are now captured for action/trigger failures.</a:t>
            </a:r>
          </a:p>
          <a:p>
            <a:pPr marL="171450" indent="-171450" algn="just">
              <a:buFont typeface="Arial" panose="020B0604020202020204" pitchFamily="34" charset="0"/>
              <a:buChar char="•"/>
            </a:pPr>
            <a:r>
              <a:rPr lang="en-US" sz="1000" dirty="0">
                <a:latin typeface="+mj-lt"/>
              </a:rPr>
              <a:t>Filtering (at source)</a:t>
            </a:r>
          </a:p>
          <a:p>
            <a:pPr marL="514350" lvl="1" indent="-171450" algn="just">
              <a:buFont typeface="Arial" panose="020B0604020202020204" pitchFamily="34" charset="0"/>
              <a:buChar char="•"/>
            </a:pPr>
            <a:r>
              <a:rPr lang="en-US" sz="1000" dirty="0">
                <a:latin typeface="+mj-lt"/>
              </a:rPr>
              <a:t>Advanced filtering that allows for more control over how events are emitted including: actions and triggers.</a:t>
            </a:r>
          </a:p>
          <a:p>
            <a:pPr marL="514350" lvl="1" indent="-171450" algn="just">
              <a:buFont typeface="Arial" panose="020B0604020202020204" pitchFamily="34" charset="0"/>
              <a:buChar char="•"/>
            </a:pPr>
            <a:r>
              <a:rPr lang="en-US" sz="1000" dirty="0">
                <a:latin typeface="+mj-lt"/>
              </a:rPr>
              <a:t>More control over filtering non-workflow related events.</a:t>
            </a:r>
          </a:p>
          <a:p>
            <a:pPr marL="171450" indent="-171450" algn="just">
              <a:buFont typeface="Arial" panose="020B0604020202020204" pitchFamily="34" charset="0"/>
              <a:buChar char="•"/>
            </a:pPr>
            <a:r>
              <a:rPr lang="en-US" sz="1000" dirty="0">
                <a:latin typeface="+mj-lt"/>
              </a:rPr>
              <a:t>Log Stream Support </a:t>
            </a:r>
          </a:p>
          <a:p>
            <a:pPr marL="514350" lvl="1" indent="-171450" algn="just">
              <a:buFont typeface="Arial" panose="020B0604020202020204" pitchFamily="34" charset="0"/>
              <a:buChar char="•"/>
            </a:pPr>
            <a:r>
              <a:rPr lang="en-US" sz="1000" dirty="0">
                <a:latin typeface="+mj-lt"/>
              </a:rPr>
              <a:t>When using Logic Apps (Standard), developers can use the Log stream feature to view a stream of application log files. This source includes verbose technical information and is equivalent to the output seen when you debug your workflows during local development. </a:t>
            </a:r>
          </a:p>
          <a:p>
            <a:pPr marL="171450" indent="-171450" algn="just">
              <a:buFont typeface="Arial" panose="020B0604020202020204" pitchFamily="34" charset="0"/>
              <a:buChar char="•"/>
            </a:pPr>
            <a:r>
              <a:rPr lang="en-US" sz="1000" dirty="0">
                <a:latin typeface="+mj-lt"/>
              </a:rPr>
              <a:t>Live Metrics Stream Support</a:t>
            </a:r>
          </a:p>
          <a:p>
            <a:pPr marL="514350" lvl="1" indent="-171450" algn="just">
              <a:buFont typeface="Arial" panose="020B0604020202020204" pitchFamily="34" charset="0"/>
              <a:buChar char="•"/>
            </a:pPr>
            <a:r>
              <a:rPr lang="en-US" sz="1000" dirty="0">
                <a:latin typeface="+mj-lt"/>
              </a:rPr>
              <a:t>When logic app is connected to Application Insights ,it is possible to view log data and other metrics in near real-time in the Azure portal using Live Metrics Stream. Visualizations are available that allow you to plot incoming requests, outgoing requests and overall health. It also includes a table of trace level diagnostics.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800" dirty="0">
                <a:hlinkClick r:id="rId2"/>
              </a:rPr>
              <a:t>Application Insights Enhancements for Azure Logic Apps (Standard) reaches General Availability</a:t>
            </a:r>
            <a:endParaRPr lang="en-US" sz="800" dirty="0"/>
          </a:p>
          <a:p>
            <a:pPr marL="171450" indent="-171450" algn="just">
              <a:buFont typeface="Arial" panose="020B0604020202020204" pitchFamily="34" charset="0"/>
              <a:buChar char="•"/>
            </a:pPr>
            <a:r>
              <a:rPr lang="en-US" sz="800" b="1" i="0" dirty="0">
                <a:solidFill>
                  <a:srgbClr val="333333"/>
                </a:solidFill>
                <a:effectLst/>
              </a:rPr>
              <a:t>General</a:t>
            </a:r>
            <a:endParaRPr lang="en-US" sz="800" b="0" i="0" dirty="0">
              <a:solidFill>
                <a:srgbClr val="333333"/>
              </a:solidFill>
              <a:effectLst/>
            </a:endParaRPr>
          </a:p>
          <a:p>
            <a:pPr marL="514350" lvl="1" indent="-171450" algn="just">
              <a:buFont typeface="Arial" panose="020B0604020202020204" pitchFamily="34" charset="0"/>
              <a:buChar char="•"/>
            </a:pPr>
            <a:r>
              <a:rPr lang="en-US" sz="800" b="0" i="0" dirty="0">
                <a:solidFill>
                  <a:srgbClr val="333333"/>
                </a:solidFill>
                <a:effectLst/>
                <a:latin typeface="+mj-lt"/>
              </a:rPr>
              <a:t>Implemented consistency of names/Ids being used across different events and tables. These include:</a:t>
            </a:r>
          </a:p>
          <a:p>
            <a:pPr marL="971550" lvl="2" indent="-171450" algn="just">
              <a:buFont typeface="Arial" panose="020B0604020202020204" pitchFamily="34" charset="0"/>
              <a:buChar char="•"/>
            </a:pPr>
            <a:r>
              <a:rPr lang="en-US" sz="800" b="0" i="0" dirty="0">
                <a:solidFill>
                  <a:srgbClr val="333333"/>
                </a:solidFill>
                <a:effectLst/>
                <a:latin typeface="+mj-lt"/>
              </a:rPr>
              <a:t>Workflow Id</a:t>
            </a:r>
          </a:p>
          <a:p>
            <a:pPr marL="971550" lvl="2" indent="-171450" algn="just">
              <a:buFont typeface="Arial" panose="020B0604020202020204" pitchFamily="34" charset="0"/>
              <a:buChar char="•"/>
            </a:pPr>
            <a:r>
              <a:rPr lang="en-US" sz="800" b="0" i="0" dirty="0">
                <a:solidFill>
                  <a:srgbClr val="333333"/>
                </a:solidFill>
                <a:effectLst/>
                <a:latin typeface="+mj-lt"/>
              </a:rPr>
              <a:t>Workflow name</a:t>
            </a:r>
          </a:p>
          <a:p>
            <a:pPr marL="971550" lvl="2" indent="-171450" algn="just">
              <a:buFont typeface="Arial" panose="020B0604020202020204" pitchFamily="34" charset="0"/>
              <a:buChar char="•"/>
            </a:pPr>
            <a:r>
              <a:rPr lang="en-US" sz="800" b="0" i="0" dirty="0">
                <a:solidFill>
                  <a:srgbClr val="333333"/>
                </a:solidFill>
                <a:effectLst/>
                <a:latin typeface="+mj-lt"/>
              </a:rPr>
              <a:t>Run Id</a:t>
            </a:r>
          </a:p>
          <a:p>
            <a:pPr algn="just"/>
            <a:r>
              <a:rPr lang="en-US" sz="800" b="1" i="0" dirty="0">
                <a:solidFill>
                  <a:srgbClr val="333333"/>
                </a:solidFill>
                <a:effectLst/>
              </a:rPr>
              <a:t>Requests table</a:t>
            </a:r>
            <a:endParaRPr lang="en-US" sz="800" b="0" i="0" dirty="0">
              <a:solidFill>
                <a:srgbClr val="333333"/>
              </a:solidFill>
              <a:effectLst/>
            </a:endParaRPr>
          </a:p>
          <a:p>
            <a:pPr marL="171450" indent="-171450" algn="just">
              <a:buFont typeface="Arial" panose="020B0604020202020204" pitchFamily="34" charset="0"/>
              <a:buChar char="•"/>
            </a:pPr>
            <a:r>
              <a:rPr lang="en-US" sz="800" b="0" i="0" dirty="0">
                <a:solidFill>
                  <a:srgbClr val="333333"/>
                </a:solidFill>
                <a:effectLst/>
              </a:rPr>
              <a:t>Reducing redundant data across tables.</a:t>
            </a:r>
          </a:p>
          <a:p>
            <a:pPr marL="171450" indent="-171450" algn="just">
              <a:buFont typeface="Arial" panose="020B0604020202020204" pitchFamily="34" charset="0"/>
              <a:buChar char="•"/>
            </a:pPr>
            <a:r>
              <a:rPr lang="en-US" sz="800" b="0" i="0" dirty="0">
                <a:solidFill>
                  <a:srgbClr val="333333"/>
                </a:solidFill>
                <a:effectLst/>
              </a:rPr>
              <a:t>Reducing the amount of storage required by your Application Insights instance by moving key information from the trace table to the requests table. This avoids customers having to collect both sets of information to obtain a complete view of your workflow executions.</a:t>
            </a:r>
          </a:p>
          <a:p>
            <a:pPr marL="171450" indent="-171450" algn="just">
              <a:buFont typeface="Arial" panose="020B0604020202020204" pitchFamily="34" charset="0"/>
              <a:buChar char="•"/>
            </a:pPr>
            <a:r>
              <a:rPr lang="en-US" sz="800" b="0" i="0" dirty="0">
                <a:solidFill>
                  <a:srgbClr val="333333"/>
                </a:solidFill>
                <a:effectLst/>
              </a:rPr>
              <a:t>Moving custom tracking ids and tracked properties from trace table to requests table.</a:t>
            </a:r>
          </a:p>
          <a:p>
            <a:pPr marL="171450" indent="-171450" algn="just">
              <a:buFont typeface="Arial" panose="020B0604020202020204" pitchFamily="34" charset="0"/>
              <a:buChar char="•"/>
            </a:pPr>
            <a:r>
              <a:rPr lang="en-US" sz="800" b="0" i="0" dirty="0">
                <a:solidFill>
                  <a:srgbClr val="333333"/>
                </a:solidFill>
                <a:effectLst/>
              </a:rPr>
              <a:t>Making retry events easier to track.</a:t>
            </a:r>
          </a:p>
          <a:p>
            <a:pPr marL="171450" indent="-171450" algn="just">
              <a:buFont typeface="Arial" panose="020B0604020202020204" pitchFamily="34" charset="0"/>
              <a:buChar char="•"/>
            </a:pPr>
            <a:r>
              <a:rPr lang="en-US" sz="800" b="0" i="0" dirty="0">
                <a:solidFill>
                  <a:srgbClr val="333333"/>
                </a:solidFill>
                <a:effectLst/>
              </a:rPr>
              <a:t>For trigger and action events, we now include the Trigger/Action type and the API name that allows you to query for the use of specific connectors.</a:t>
            </a:r>
          </a:p>
          <a:p>
            <a:pPr algn="just"/>
            <a:r>
              <a:rPr lang="en-US" sz="800" b="1" i="0" dirty="0">
                <a:solidFill>
                  <a:srgbClr val="333333"/>
                </a:solidFill>
                <a:effectLst/>
              </a:rPr>
              <a:t>Traces table</a:t>
            </a:r>
            <a:endParaRPr lang="en-US" sz="800" b="0" i="0" dirty="0">
              <a:solidFill>
                <a:srgbClr val="333333"/>
              </a:solidFill>
              <a:effectLst/>
            </a:endParaRPr>
          </a:p>
          <a:p>
            <a:pPr marL="171450" indent="-171450" algn="just">
              <a:buFont typeface="Arial" panose="020B0604020202020204" pitchFamily="34" charset="0"/>
              <a:buChar char="•"/>
            </a:pPr>
            <a:r>
              <a:rPr lang="en-US" sz="800" b="0" i="0" dirty="0">
                <a:solidFill>
                  <a:srgbClr val="333333"/>
                </a:solidFill>
                <a:effectLst/>
              </a:rPr>
              <a:t>Reduced the amount of verbosity in traces.</a:t>
            </a:r>
          </a:p>
          <a:p>
            <a:pPr marL="171450" indent="-171450" algn="just">
              <a:buFont typeface="Arial" panose="020B0604020202020204" pitchFamily="34" charset="0"/>
              <a:buChar char="•"/>
            </a:pPr>
            <a:r>
              <a:rPr lang="en-US" sz="800" b="0" i="0" dirty="0">
                <a:solidFill>
                  <a:srgbClr val="333333"/>
                </a:solidFill>
                <a:effectLst/>
              </a:rPr>
              <a:t>Added meaningful categories and log levels to provide more flexibility with filtering.</a:t>
            </a:r>
          </a:p>
          <a:p>
            <a:pPr marL="171450" indent="-171450" algn="just">
              <a:buFont typeface="Arial" panose="020B0604020202020204" pitchFamily="34" charset="0"/>
              <a:buChar char="•"/>
            </a:pPr>
            <a:r>
              <a:rPr lang="en-US" sz="800" b="0" i="0" dirty="0">
                <a:solidFill>
                  <a:srgbClr val="333333"/>
                </a:solidFill>
                <a:effectLst/>
              </a:rPr>
              <a:t>Workflow start/end records now stored in traces table.</a:t>
            </a:r>
          </a:p>
          <a:p>
            <a:pPr marL="171450" indent="-171450">
              <a:buFont typeface="Arial" panose="020B0604020202020204" pitchFamily="34" charset="0"/>
              <a:buChar char="•"/>
            </a:pPr>
            <a:r>
              <a:rPr lang="en-US" sz="800" dirty="0"/>
              <a:t>Batch events are now emitted to this table.</a:t>
            </a:r>
          </a:p>
          <a:p>
            <a:pPr marL="171450" indent="-171450">
              <a:buFont typeface="Arial" panose="020B0604020202020204" pitchFamily="34" charset="0"/>
              <a:buChar char="•"/>
            </a:pPr>
            <a:r>
              <a:rPr lang="en-US" sz="800" dirty="0"/>
              <a:t>Events using a consistent id/name, resource, and correlation details.</a:t>
            </a:r>
            <a:endParaRPr lang="en-US" sz="800" b="0" i="0" dirty="0">
              <a:solidFill>
                <a:srgbClr val="333333"/>
              </a:solidFill>
              <a:effectLst/>
            </a:endParaRPr>
          </a:p>
          <a:p>
            <a:pPr algn="just"/>
            <a:endParaRPr lang="en-US" sz="800" dirty="0"/>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xEl>
                                              <p:pRg st="16" end="1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2286</TotalTime>
  <Words>2878</Words>
  <Application>Microsoft Office PowerPoint</Application>
  <PresentationFormat>On-screen Show (16:9)</PresentationFormat>
  <Paragraphs>159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Human Sans Regular</vt:lpstr>
      <vt:lpstr>Continuum Theme</vt:lpstr>
      <vt:lpstr>Azure Times #92</vt:lpstr>
      <vt:lpstr>PowerPoint Presentation</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PowerPoint Presentation</vt:lpstr>
      <vt:lpstr>ML &amp; AI &amp; IOT Updates</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120</cp:revision>
  <dcterms:created xsi:type="dcterms:W3CDTF">2018-01-26T19:23:30Z</dcterms:created>
  <dcterms:modified xsi:type="dcterms:W3CDTF">2023-10-22T20:25:20Z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