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3"/>
  </p:notesMasterIdLst>
  <p:handoutMasterIdLst>
    <p:handoutMasterId r:id="rId34"/>
  </p:handoutMasterIdLst>
  <p:sldIdLst>
    <p:sldId id="2142532340" r:id="rId5"/>
    <p:sldId id="2146847045" r:id="rId6"/>
    <p:sldId id="2146847156" r:id="rId7"/>
    <p:sldId id="2146847046" r:id="rId8"/>
    <p:sldId id="2146847089" r:id="rId9"/>
    <p:sldId id="2146847048" r:id="rId10"/>
    <p:sldId id="2146847049" r:id="rId11"/>
    <p:sldId id="2146847050" r:id="rId12"/>
    <p:sldId id="2146847096" r:id="rId13"/>
    <p:sldId id="2146847134" r:id="rId14"/>
    <p:sldId id="2146847135" r:id="rId15"/>
    <p:sldId id="2146847052" r:id="rId16"/>
    <p:sldId id="2146847100" r:id="rId17"/>
    <p:sldId id="2146847054" r:id="rId18"/>
    <p:sldId id="2146847103" r:id="rId19"/>
    <p:sldId id="2146847141" r:id="rId20"/>
    <p:sldId id="2146847142" r:id="rId21"/>
    <p:sldId id="2146847140" r:id="rId22"/>
    <p:sldId id="2146847058" r:id="rId23"/>
    <p:sldId id="2146847111" r:id="rId24"/>
    <p:sldId id="2146847146" r:id="rId25"/>
    <p:sldId id="2146847119" r:id="rId26"/>
    <p:sldId id="2146847120" r:id="rId27"/>
    <p:sldId id="2146847062" r:id="rId28"/>
    <p:sldId id="2146847115" r:id="rId29"/>
    <p:sldId id="2146847085" r:id="rId30"/>
    <p:sldId id="2146847084" r:id="rId31"/>
    <p:sldId id="2146847064" r:id="rId3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2146847156"/>
          </p14:sldIdLst>
        </p14:section>
        <p14:section name="Security &amp; Identity" id="{1AA42572-B3BD-44F7-813B-C2C647DDBB3C}">
          <p14:sldIdLst>
            <p14:sldId id="2146847046"/>
            <p14:sldId id="2146847089"/>
          </p14:sldIdLst>
        </p14:section>
        <p14:section name="Management &amp; Governance" id="{34181601-6D48-4406-A525-C7B5A12C6C5B}">
          <p14:sldIdLst>
            <p14:sldId id="2146847048"/>
            <p14:sldId id="2146847049"/>
          </p14:sldIdLst>
        </p14:section>
        <p14:section name="Compute" id="{05AA80BB-8802-49AB-8336-A884227CE2F7}">
          <p14:sldIdLst>
            <p14:sldId id="2146847050"/>
            <p14:sldId id="2146847096"/>
            <p14:sldId id="2146847134"/>
            <p14:sldId id="2146847135"/>
          </p14:sldIdLst>
        </p14:section>
        <p14:section name="Storage &amp; Data" id="{1F159046-CE0A-45BC-9D5B-6E6C95980F78}">
          <p14:sldIdLst>
            <p14:sldId id="2146847052"/>
            <p14:sldId id="2146847100"/>
          </p14:sldIdLst>
        </p14:section>
        <p14:section name="Databases" id="{AEAFAE72-AD56-48F3-926B-38BAE269038F}">
          <p14:sldIdLst>
            <p14:sldId id="2146847054"/>
            <p14:sldId id="2146847103"/>
            <p14:sldId id="2146847141"/>
            <p14:sldId id="2146847142"/>
            <p14:sldId id="2146847140"/>
          </p14:sldIdLst>
        </p14:section>
        <p14:section name="Integration" id="{ACBD46A3-6F1C-451B-A154-0A056E0DEFF6}">
          <p14:sldIdLst/>
        </p14:section>
        <p14:section name="ML &amp; AI &amp; IOT" id="{F4E1EAF1-55E9-4CA4-8ADC-28B69C1D66D2}">
          <p14:sldIdLst>
            <p14:sldId id="2146847058"/>
            <p14:sldId id="2146847111"/>
            <p14:sldId id="2146847146"/>
            <p14:sldId id="2146847119"/>
            <p14:sldId id="2146847120"/>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38" d="100"/>
          <a:sy n="138" d="100"/>
        </p:scale>
        <p:origin x="2688" y="12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9/16/2024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9/16/2024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en-us/updates/v2/Java-on-Azure-Container-Apps" TargetMode="External"/><Relationship Id="rId2" Type="http://schemas.openxmlformats.org/officeDocument/2006/relationships/hyperlink" Target="https://techcommunity.microsoft.com/t5/linux-and-open-source-blog/inspektor-gadget-is-available-in-azurelinux-3/ba-p/4241221"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techcommunity.microsoft.com/t5/apps-on-azure-blog/managed-identity-support-for-wordpress-on-app-service/ba-p/4241435"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zure.microsoft.com/en-us/updates/v2/Live-Resize-for-Azure-Premium-SSD-v2-and-Ultra-Disks"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zure.microsoft.com/en-us/updates/v2/Azure-SQL-Database-Hyperscale-elastic-pool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en-us/updates/v2/Azure-PostgreSQL-migration-extension-in-Azure-Data-Studio-1" TargetMode="External"/><Relationship Id="rId2" Type="http://schemas.openxmlformats.org/officeDocument/2006/relationships/hyperlink" Target="https://techcommunity.microsoft.com/t5/azure-database-for-mysql-blog/general-availability-of-flexible-maintenance-for-azure-database/ba-p/4238354"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techcommunity.microsoft.com/t5/oracle-on-azure-blog/announcing-availability-of-oracle-database-azure-in-australia/ba-p/4239003" TargetMode="External"/><Relationship Id="rId2" Type="http://schemas.openxmlformats.org/officeDocument/2006/relationships/hyperlink" Target="https://techcommunity.microsoft.com/t5/oracle-on-azure-blog/unlock-analytics-and-ai-for-oracle-database-azure-with-microsoft/ba-p/4239022" TargetMode="External"/><Relationship Id="rId1" Type="http://schemas.openxmlformats.org/officeDocument/2006/relationships/slideLayout" Target="../slideLayouts/slideLayout7.xml"/><Relationship Id="rId5" Type="http://schemas.openxmlformats.org/officeDocument/2006/relationships/hyperlink" Target="https://azure.microsoft.com/en-us/blog/microsoft-and-oracle-enhance-oracle-databaseazure-with-data-and-ai-integration/" TargetMode="Externa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hyperlink" Target="https://techcommunity.microsoft.com/t5/azure-sql-blog/native-json-support-now-in-preview-in-azure-sql-managed-instance/ba-p/4241273" TargetMode="External"/><Relationship Id="rId2" Type="http://schemas.openxmlformats.org/officeDocument/2006/relationships/hyperlink" Target="https://devblogs.microsoft.com/cosmosdb/diskann-for-azure-cosmos-db-now-in-open-public-preview/"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zure.microsoft.com/en-us/updates/v2/IoT-Edge-support-for-Ubuntu-Server-24-04-Debian-12-and-Yocto-Scarthgap" TargetMode="External"/><Relationship Id="rId2" Type="http://schemas.openxmlformats.org/officeDocument/2006/relationships/hyperlink" Target="https://azure.microsoft.com/en-us/updates/v2/Azure-Docuement-Intelligence-V2-retirement"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en-us/updates/v2/Low-Code-RAG-ingestion-with-built-in-document-parsing-and-chunking-in-Logic-Apps-Standard" TargetMode="External"/><Relationship Id="rId2" Type="http://schemas.openxmlformats.org/officeDocument/2006/relationships/hyperlink" Target="https://azure.microsoft.com/en-us/blog/introducing-o1-openais-new-reasoning-model-series-for-developers-and-enterprises-on-azure/"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evblogs.microsoft.com/develop-from-the-cloud/roadmaps-for-microsoft-dev-box-and-azure-deployment-environments-are-now-live/" TargetMode="External"/><Relationship Id="rId2" Type="http://schemas.openxmlformats.org/officeDocument/2006/relationships/hyperlink" Target="https://techcommunity.microsoft.com/t5/azure-lab-services-blog/azure-lab-services-upcoming-maintenance-update-on-october-12/ba-p/4237963"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techcommunity.microsoft.com/t5/microsoft-learn-blog/new-pricing-for-microsoft-certification-exams-effective-november/ba-p/4120313" TargetMode="External"/><Relationship Id="rId2" Type="http://schemas.openxmlformats.org/officeDocument/2006/relationships/hyperlink" Target="https://techcommunity.microsoft.com/t5/microsoft-developer-community/get-certified-with-learn-live-github-universe-series/ba-p/4244659" TargetMode="Externa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hyperlink" Target="https://aka.ms/CertificationExamPrice?wt.mc_id=certifications_examprice_blog_ww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echcommunity.microsoft.com/t5/azure-network-security-blog/private-ip-dnat-support-and-scenarios-with-azure-firewall/ba-p/4230073" TargetMode="Externa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echcommunity.microsoft.com/t5/security-compliance-and-identity/preview-dynamic-watermarking-available-on-android-and-ios-with/ba-p/4238023"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zure.microsoft.com/en-us/updates/v2/private-preview-azure-site-recovery-support-for-azure-trusted-launch-vms-linux-o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updates/v2/Azure-Functions-Support-for-PowerShell-7-4" TargetMode="External"/><Relationship Id="rId2" Type="http://schemas.openxmlformats.org/officeDocument/2006/relationships/hyperlink" Target="https://azure.microsoft.com/en-us/updates/v2/Azure-Web-PubSub-MQTT-support-now-available-in-public-preview"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#134</a:t>
            </a:r>
          </a:p>
        </p:txBody>
      </p:sp>
      <p:sp>
        <p:nvSpPr>
          <p:cNvPr id="4" name="Text Placeholder 3"/>
          <p:cNvSpPr>
            <a:spLocks noGrp="1"/>
          </p:cNvSpPr>
          <p:nvPr>
            <p:ph type="body" sz="quarter" idx="11"/>
          </p:nvPr>
        </p:nvSpPr>
        <p:spPr/>
        <p:txBody>
          <a:bodyPr/>
          <a:lstStyle/>
          <a:p>
            <a:r>
              <a:rPr lang="en-US" spc="300" dirty="0"/>
              <a:t>September 16,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a:xfrm>
            <a:off x="4433776" y="855081"/>
            <a:ext cx="4365038" cy="1659520"/>
          </a:xfrm>
        </p:spPr>
        <p:txBody>
          <a:bodyPr/>
          <a:lstStyle/>
          <a:p>
            <a:pPr algn="just"/>
            <a:r>
              <a:rPr lang="en-US" sz="1000" dirty="0">
                <a:hlinkClick r:id="rId2"/>
              </a:rPr>
              <a:t>Inspektor Gadget is available in </a:t>
            </a:r>
            <a:r>
              <a:rPr lang="en-US" sz="1000" dirty="0" err="1">
                <a:hlinkClick r:id="rId2"/>
              </a:rPr>
              <a:t>AzureLinux</a:t>
            </a:r>
            <a:r>
              <a:rPr lang="en-US" sz="1000" dirty="0">
                <a:hlinkClick r:id="rId2"/>
              </a:rPr>
              <a:t> 3</a:t>
            </a:r>
            <a:endParaRPr lang="en-US" sz="1000" dirty="0"/>
          </a:p>
          <a:p>
            <a:pPr algn="just"/>
            <a:r>
              <a:rPr lang="en-US" sz="1000" dirty="0"/>
              <a:t>Inspektor Gadget is a set of tools and a framework enabling observability of Kubernetes clusters and Linux hosts using  </a:t>
            </a:r>
            <a:r>
              <a:rPr lang="en-US" sz="1000" dirty="0" err="1"/>
              <a:t>eBPF</a:t>
            </a:r>
            <a:r>
              <a:rPr lang="en-US" sz="1000" dirty="0"/>
              <a:t>.</a:t>
            </a:r>
          </a:p>
          <a:p>
            <a:pPr algn="just"/>
            <a:r>
              <a:rPr lang="en-US" sz="1000" dirty="0"/>
              <a:t>Inspektor Gadget handles the enrichment of low-level data, like disk I/O to higher level ones, like container names.</a:t>
            </a:r>
          </a:p>
          <a:p>
            <a:pPr algn="just"/>
            <a:r>
              <a:rPr lang="en-US" sz="1000" dirty="0"/>
              <a:t>Recently, the Azure Linux team officially released its version 3.</a:t>
            </a:r>
          </a:p>
          <a:p>
            <a:pPr algn="just"/>
            <a:r>
              <a:rPr lang="en-US" sz="1000" dirty="0"/>
              <a:t>Starting with this version, Inspektor Gadget is available in the official repository and can be installed by simply calling `</a:t>
            </a:r>
            <a:r>
              <a:rPr lang="en-US" sz="1000" dirty="0" err="1"/>
              <a:t>dnf</a:t>
            </a:r>
            <a:r>
              <a:rPr lang="en-US" sz="1000" dirty="0"/>
              <a:t>`.</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p:txBody>
          <a:bodyPr/>
          <a:lstStyle/>
          <a:p>
            <a:r>
              <a:rPr lang="en-US" dirty="0">
                <a:hlinkClick r:id="rId3"/>
              </a:rPr>
              <a:t>Generally Available: Java on Azure Container Apps</a:t>
            </a:r>
            <a:endParaRPr lang="en-US" dirty="0"/>
          </a:p>
          <a:p>
            <a:r>
              <a:rPr lang="en-US" dirty="0"/>
              <a:t>It is now possible to leverage managed Java components for seamless app-to-app communication. Enhance your monitor and diagnostic experience with managed Spring Boot Admin, dynamic logger, and embedded Java metrics in Azure Monitor.</a:t>
            </a:r>
          </a:p>
        </p:txBody>
      </p:sp>
      <p:pic>
        <p:nvPicPr>
          <p:cNvPr id="3" name="Picture 2">
            <a:extLst>
              <a:ext uri="{FF2B5EF4-FFF2-40B4-BE49-F238E27FC236}">
                <a16:creationId xmlns:a16="http://schemas.microsoft.com/office/drawing/2014/main" id="{7BBB7295-1EF1-F117-87FC-F5EE53412F86}"/>
              </a:ext>
            </a:extLst>
          </p:cNvPr>
          <p:cNvPicPr>
            <a:picLocks noChangeAspect="1"/>
          </p:cNvPicPr>
          <p:nvPr/>
        </p:nvPicPr>
        <p:blipFill>
          <a:blip r:embed="rId4"/>
          <a:stretch>
            <a:fillRect/>
          </a:stretch>
        </p:blipFill>
        <p:spPr>
          <a:xfrm>
            <a:off x="4433776" y="2761429"/>
            <a:ext cx="4399458" cy="709135"/>
          </a:xfrm>
          <a:prstGeom prst="rect">
            <a:avLst/>
          </a:prstGeom>
        </p:spPr>
      </p:pic>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082964C-E8A1-73CC-B206-1A488254620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a:xfrm>
            <a:off x="342900" y="855081"/>
            <a:ext cx="3955312" cy="1832702"/>
          </a:xfrm>
        </p:spPr>
        <p:txBody>
          <a:bodyPr/>
          <a:lstStyle/>
          <a:p>
            <a:pPr algn="just"/>
            <a:r>
              <a:rPr lang="en-US" dirty="0">
                <a:hlinkClick r:id="rId2"/>
              </a:rPr>
              <a:t>Managed Identity support for WordPress on App Service</a:t>
            </a:r>
            <a:endParaRPr lang="en-US" dirty="0"/>
          </a:p>
          <a:p>
            <a:pPr algn="just"/>
            <a:r>
              <a:rPr lang="en-US" dirty="0"/>
              <a:t>WordPress on App Service now supports Managed Identity. This means WordPress site can securely access other Azure resources, like Azure Database for MySQL Flexible Server and Azure Communication Service Email, without the hassle of managing connection strings and secrets.</a:t>
            </a:r>
          </a:p>
          <a:p>
            <a:pPr algn="just"/>
            <a:r>
              <a:rPr lang="en-US" dirty="0"/>
              <a:t>WordPress on App Service now uses a user-assigned managed identity configured with App Service. This managed identity allows access to other Azure resources, such as the Azure Database for MySQL flexible server or Azure Communication Services Email, without needing to store credentials in Application settings as we did before.</a:t>
            </a:r>
          </a:p>
        </p:txBody>
      </p:sp>
      <p:sp>
        <p:nvSpPr>
          <p:cNvPr id="2" name="AutoShape 2" descr="thumbnail image 1 of blog post titled &#10; &#10; &#10;  &#10; &#10; &#10; &#10;    &#10;  &#10;   &#10;    &#10;      &#10;       Managed Identity support for WordPress on App Service&#10;       &#10;      &#10;     &#10;   &#10;  &#10; &#10;   &#10; &#10; &#10; &#10; &#10; &#10;">
            <a:extLst>
              <a:ext uri="{FF2B5EF4-FFF2-40B4-BE49-F238E27FC236}">
                <a16:creationId xmlns:a16="http://schemas.microsoft.com/office/drawing/2014/main" id="{4965A684-38EC-CDE6-4BA1-B889DAF05E76}"/>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6" name="Picture 4" descr="thumbnail image 1 of blog post titled &#10; &#10; &#10;  &#10; &#10; &#10; &#10;    &#10;  &#10;   &#10;    &#10;      &#10;       Managed Identity support for WordPress on App Service&#10;       &#10;      &#10;     &#10;   &#10;  &#10; &#10;   &#10; &#10; &#10; &#10; &#10; &#10;">
            <a:extLst>
              <a:ext uri="{FF2B5EF4-FFF2-40B4-BE49-F238E27FC236}">
                <a16:creationId xmlns:a16="http://schemas.microsoft.com/office/drawing/2014/main" id="{26F3D5A8-8F09-1620-CF77-1639048505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762" y="2796447"/>
            <a:ext cx="3661588" cy="1832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Public Preview: Live Resize for Azure Premium SSD v2 and Ultra Disks</a:t>
            </a:r>
            <a:endParaRPr lang="en-US" dirty="0"/>
          </a:p>
          <a:p>
            <a:pPr algn="just"/>
            <a:r>
              <a:rPr lang="en-US" dirty="0"/>
              <a:t>MS announced the Public Preview of Live Resize for Premium SSD v2 and Ultra Disks. Dynamically increase the storage capacity of disks without causing any disruption to applications. To reduce costs, it is possible to begin by creating smaller disks and gradually increase their storage capacity without experiencing any downtime.</a:t>
            </a:r>
          </a:p>
          <a:p>
            <a:pPr marL="171450" indent="-171450" algn="just">
              <a:buFont typeface="Arial" panose="020B0604020202020204" pitchFamily="34" charset="0"/>
              <a:buChar char="•"/>
            </a:pPr>
            <a:r>
              <a:rPr lang="en-US" dirty="0"/>
              <a:t>Only supported for data disks.</a:t>
            </a:r>
          </a:p>
          <a:p>
            <a:pPr marL="171450" indent="-171450" algn="just">
              <a:buFont typeface="Arial" panose="020B0604020202020204" pitchFamily="34" charset="0"/>
              <a:buChar char="•"/>
            </a:pPr>
            <a:r>
              <a:rPr lang="en-US" dirty="0"/>
              <a:t>If a Standard HDD, Standard SSD, or Premium SSD disk is 4 TiB or less, deallocate your VM and detach the disk before expanding it beyond 4 TiB. If one of those disk types is already greater than 4 TiB, you can expand it without deallocating the VM and detaching the disk. This doesn't apply to Premium SSD v2 or Ultra Disks.</a:t>
            </a:r>
          </a:p>
          <a:p>
            <a:pPr marL="171450" indent="-171450" algn="just">
              <a:buFont typeface="Arial" panose="020B0604020202020204" pitchFamily="34" charset="0"/>
              <a:buChar char="•"/>
            </a:pPr>
            <a:r>
              <a:rPr lang="en-US" dirty="0"/>
              <a:t>Not supported for shared disks.</a:t>
            </a:r>
          </a:p>
          <a:p>
            <a:pPr marL="171450" indent="-171450" algn="just">
              <a:buFont typeface="Arial" panose="020B0604020202020204" pitchFamily="34" charset="0"/>
              <a:buChar char="•"/>
            </a:pPr>
            <a:r>
              <a:rPr lang="en-US" dirty="0"/>
              <a:t>You can't expand a disk while a background copy of data is also occurring on that disk, like when a disk is being hydrated from snapshots.</a:t>
            </a:r>
          </a:p>
          <a:p>
            <a:pPr marL="171450" indent="-171450" algn="just">
              <a:buFont typeface="Arial" panose="020B0604020202020204" pitchFamily="34" charset="0"/>
              <a:buChar char="•"/>
            </a:pPr>
            <a:r>
              <a:rPr lang="en-US" dirty="0"/>
              <a:t>You can't expand a VM that's using </a:t>
            </a:r>
            <a:r>
              <a:rPr lang="en-US" dirty="0" err="1"/>
              <a:t>NVMe</a:t>
            </a:r>
            <a:r>
              <a:rPr lang="en-US" dirty="0"/>
              <a:t> controllers for Ultra Disks or Premium SSD v2 disks without </a:t>
            </a:r>
            <a:r>
              <a:rPr lang="en-US" dirty="0" err="1"/>
              <a:t>downtim</a:t>
            </a:r>
            <a:endParaRPr lang="en-US" dirty="0"/>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185486"/>
          </a:xfrm>
        </p:spPr>
        <p:txBody>
          <a:bodyPr/>
          <a:lstStyle/>
          <a:p>
            <a:pPr algn="just"/>
            <a:r>
              <a:rPr lang="en-US" dirty="0">
                <a:hlinkClick r:id="rId2"/>
              </a:rPr>
              <a:t>Generally Available: Azure SQL Database Hyperscale elastic pools</a:t>
            </a:r>
            <a:endParaRPr lang="en-US" dirty="0"/>
          </a:p>
          <a:p>
            <a:pPr algn="just"/>
            <a:r>
              <a:rPr lang="en-US" dirty="0"/>
              <a:t>MS announced that Azure SQL Database Hyperscale elastic pools are now generally available. Hyperscale elastic pools enable software as a service (SaaS) developers to optimize the price performance ratio for a group of databases, while delivering predictable performance and elasticity for each database.</a:t>
            </a:r>
          </a:p>
          <a:p>
            <a:pPr algn="just"/>
            <a:r>
              <a:rPr lang="en-US" dirty="0"/>
              <a:t>Hyperscale elastic pools build on top of the cloud native architecture of Hyperscale and provide the cost effectiveness of elastic pools. During the highly successful public preview, many customers benefited from features enabled by the cloud-native architecture including: auto-scaling storage, predictable scaling of the compute, quicker database copies, newer hardware options, and more.</a:t>
            </a:r>
          </a:p>
        </p:txBody>
      </p:sp>
      <p:pic>
        <p:nvPicPr>
          <p:cNvPr id="1026" name="Picture 2" descr="thumbnail image 2 of blog post titled &#10; &#10; &#10;  &#10; &#10; &#10; &#10;    &#10;  &#10;   &#10;    &#10;      &#10;       Elastic pools for Azure SQL Database Hyperscale now Generally Available!&#10;       &#10;      &#10;     &#10;   &#10;  &#10; &#10;   &#10; &#10; &#10; &#10; &#10; &#10;">
            <a:extLst>
              <a:ext uri="{FF2B5EF4-FFF2-40B4-BE49-F238E27FC236}">
                <a16:creationId xmlns:a16="http://schemas.microsoft.com/office/drawing/2014/main" id="{58875898-0AD6-BE2D-0E78-600A559B12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8688" y="855080"/>
            <a:ext cx="332422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9D1DAA-5541-5F8D-D325-1706397A6A43}"/>
              </a:ext>
            </a:extLst>
          </p:cNvPr>
          <p:cNvSpPr>
            <a:spLocks noGrp="1"/>
          </p:cNvSpPr>
          <p:nvPr>
            <p:ph type="body" sz="quarter" idx="10"/>
          </p:nvPr>
        </p:nvSpPr>
        <p:spPr/>
        <p:txBody>
          <a:bodyPr/>
          <a:lstStyle/>
          <a:p>
            <a:pPr algn="just"/>
            <a:r>
              <a:rPr lang="en-US" sz="1000" dirty="0">
                <a:hlinkClick r:id="rId2"/>
              </a:rPr>
              <a:t>General Availability of Flexible Maintenance for Azure Database for MySQL - Flexible Server</a:t>
            </a:r>
            <a:endParaRPr lang="en-US" sz="1000" dirty="0"/>
          </a:p>
          <a:p>
            <a:pPr algn="just"/>
            <a:r>
              <a:rPr lang="en-US" sz="1000" dirty="0"/>
              <a:t>MS announced that Flexible Maintenance for Azure Database for MySQL - Flexible Server is now Generally Available (GA)! This new feature enables greater control over the timing of the maintenance activities performed on database instances, so that customers can align maintenance schedules with their operational needs.</a:t>
            </a:r>
          </a:p>
        </p:txBody>
      </p:sp>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p:txBody>
          <a:bodyPr/>
          <a:lstStyle/>
          <a:p>
            <a:pPr algn="just"/>
            <a:r>
              <a:rPr lang="en-US" dirty="0">
                <a:hlinkClick r:id="rId3"/>
              </a:rPr>
              <a:t>Retirement: Azure PostgreSQL migration extension in Azure Data Studio (ADS)</a:t>
            </a:r>
            <a:endParaRPr lang="en-US" dirty="0"/>
          </a:p>
          <a:p>
            <a:pPr algn="just"/>
            <a:r>
              <a:rPr lang="en-US" dirty="0"/>
              <a:t>The Azure PostgreSQL migration extension in Azure Data Studio (ADS) will be officially retired on November 15, 2024. As part of MS commitment to providing the most advanced and reliable tools, MS is phasing out this extension in Azure Data Studio. The Azure PostgreSQL migration extension currently offers limited functionality and lacks support for the latest Azure Database for PostgreSQL SKUs, making it less effective for migration needs. By retiring the extension in Azure Data Studio, MS aim to focus on improving and supporting the tools that will offer the most value in migration journey.</a:t>
            </a:r>
          </a:p>
          <a:p>
            <a:pPr algn="just"/>
            <a:r>
              <a:rPr lang="en-US" dirty="0" err="1"/>
              <a:t>IAfter</a:t>
            </a:r>
            <a:r>
              <a:rPr lang="en-US" dirty="0"/>
              <a:t> November 15, 2024 it will no longer be enhanced or supported, and will not have the latest security and compliance features.</a:t>
            </a:r>
          </a:p>
        </p:txBody>
      </p:sp>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71DA1-B55D-EF7E-C705-3E2EBD8AB3D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3337F290-7F05-F6C7-FB30-521D100BB24B}"/>
              </a:ext>
            </a:extLst>
          </p:cNvPr>
          <p:cNvSpPr>
            <a:spLocks noGrp="1"/>
          </p:cNvSpPr>
          <p:nvPr>
            <p:ph type="body" sz="quarter" idx="10"/>
          </p:nvPr>
        </p:nvSpPr>
        <p:spPr>
          <a:xfrm>
            <a:off x="4433776" y="855081"/>
            <a:ext cx="4365038" cy="2463084"/>
          </a:xfrm>
        </p:spPr>
        <p:txBody>
          <a:bodyPr/>
          <a:lstStyle/>
          <a:p>
            <a:pPr algn="just"/>
            <a:r>
              <a:rPr lang="en-US" sz="1000" dirty="0">
                <a:hlinkClick r:id="rId2"/>
              </a:rPr>
              <a:t>OCI Golden Gate integration with Microsoft Fabric</a:t>
            </a:r>
            <a:endParaRPr lang="en-US" sz="1000" dirty="0"/>
          </a:p>
          <a:p>
            <a:pPr algn="just"/>
            <a:r>
              <a:rPr lang="en-US" sz="1000" dirty="0"/>
              <a:t>MS introduced MS Fabric integration with OCI Golden Gate.</a:t>
            </a:r>
          </a:p>
          <a:p>
            <a:pPr algn="just"/>
            <a:r>
              <a:rPr lang="en-US" sz="1000" dirty="0"/>
              <a:t>OCI </a:t>
            </a:r>
            <a:r>
              <a:rPr lang="en-US" sz="1000" dirty="0" err="1"/>
              <a:t>GoldenGate</a:t>
            </a:r>
            <a:r>
              <a:rPr lang="en-US" sz="1000" dirty="0"/>
              <a:t> is a real-time data integration and replication solution that ensures high availability, disaster recovery, and transactional integrity across diverse environments. When integrated with Microsoft Fabric, OCI </a:t>
            </a:r>
            <a:r>
              <a:rPr lang="en-US" sz="1000" dirty="0" err="1"/>
              <a:t>GoldenGate</a:t>
            </a:r>
            <a:r>
              <a:rPr lang="en-US" sz="1000" dirty="0"/>
              <a:t> adds significant value by enabling seamless, real-time data synchronization between Oracle databases and the AI-powered analytics platform of Fabric. This ensures that data professionals can work with the most up-to-date information across their data ecosystem, enhancing the accuracy and timeliness of insights.</a:t>
            </a:r>
          </a:p>
          <a:p>
            <a:pPr algn="just"/>
            <a:r>
              <a:rPr lang="en-US" sz="1000" dirty="0"/>
              <a:t>OCI </a:t>
            </a:r>
            <a:r>
              <a:rPr lang="en-US" sz="1000" dirty="0" err="1"/>
              <a:t>GoldenGate’s</a:t>
            </a:r>
            <a:r>
              <a:rPr lang="en-US" sz="1000" dirty="0"/>
              <a:t> ability to support complex data transformations and migrations allows organizations to leverage Microsoft Fabric’s advanced analytics and AI capabilities without disruption, driving faster, more informed decision-making and enabling businesses to unlock new levels of innovation.</a:t>
            </a:r>
          </a:p>
        </p:txBody>
      </p:sp>
      <p:sp>
        <p:nvSpPr>
          <p:cNvPr id="11" name="Title 10">
            <a:extLst>
              <a:ext uri="{FF2B5EF4-FFF2-40B4-BE49-F238E27FC236}">
                <a16:creationId xmlns:a16="http://schemas.microsoft.com/office/drawing/2014/main" id="{C62E7423-4266-2E57-7ECF-35621C61E13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915420FD-81AB-F129-C44C-1ADB2CE508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99C1840-42CB-2AAA-82F4-807BF7A8EB8F}"/>
              </a:ext>
            </a:extLst>
          </p:cNvPr>
          <p:cNvSpPr>
            <a:spLocks noGrp="1"/>
          </p:cNvSpPr>
          <p:nvPr>
            <p:ph type="body" sz="quarter" idx="16"/>
          </p:nvPr>
        </p:nvSpPr>
        <p:spPr>
          <a:xfrm>
            <a:off x="342900" y="855080"/>
            <a:ext cx="3955312" cy="661993"/>
          </a:xfrm>
        </p:spPr>
        <p:txBody>
          <a:bodyPr/>
          <a:lstStyle/>
          <a:p>
            <a:r>
              <a:rPr lang="en-US" dirty="0">
                <a:hlinkClick r:id="rId3"/>
              </a:rPr>
              <a:t>Announcing availability of Oracle </a:t>
            </a:r>
            <a:r>
              <a:rPr lang="en-US" dirty="0" err="1">
                <a:hlinkClick r:id="rId3"/>
              </a:rPr>
              <a:t>Database@Azure</a:t>
            </a:r>
            <a:r>
              <a:rPr lang="en-US" dirty="0">
                <a:hlinkClick r:id="rId3"/>
              </a:rPr>
              <a:t> in Australia East</a:t>
            </a:r>
            <a:endParaRPr lang="en-US" dirty="0"/>
          </a:p>
          <a:p>
            <a:r>
              <a:rPr lang="en-US" dirty="0"/>
              <a:t>Microsoft and Oracle announced general availability of Oracle </a:t>
            </a:r>
            <a:r>
              <a:rPr lang="en-US" dirty="0" err="1"/>
              <a:t>Database@Azure</a:t>
            </a:r>
            <a:r>
              <a:rPr lang="en-US" dirty="0"/>
              <a:t> for the Azure Australia East region.  </a:t>
            </a:r>
          </a:p>
        </p:txBody>
      </p:sp>
      <p:pic>
        <p:nvPicPr>
          <p:cNvPr id="1026" name="Picture 2" descr="thumbnail image 1 of blog post titled &#10; &#10; &#10;  &#10; &#10; &#10; &#10;    &#10;  &#10;   &#10;    &#10;      &#10;       Unlock Analytics and AI for Oracle Database@Azure with Microsoft Fabric and OCI GoldenGate&#10;       &#10;      &#10;     &#10;   &#10;  &#10; &#10;   &#10; &#10; &#10; &#10; &#10; &#10;">
            <a:extLst>
              <a:ext uri="{FF2B5EF4-FFF2-40B4-BE49-F238E27FC236}">
                <a16:creationId xmlns:a16="http://schemas.microsoft.com/office/drawing/2014/main" id="{BAADE9CF-B909-6D20-7DCD-00E8059A5D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9418" y="3294353"/>
            <a:ext cx="2978727" cy="1675534"/>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3">
            <a:extLst>
              <a:ext uri="{FF2B5EF4-FFF2-40B4-BE49-F238E27FC236}">
                <a16:creationId xmlns:a16="http://schemas.microsoft.com/office/drawing/2014/main" id="{EA1B3272-8184-4065-4DB8-477E4CAB06F0}"/>
              </a:ext>
            </a:extLst>
          </p:cNvPr>
          <p:cNvSpPr txBox="1">
            <a:spLocks/>
          </p:cNvSpPr>
          <p:nvPr/>
        </p:nvSpPr>
        <p:spPr>
          <a:xfrm>
            <a:off x="342900" y="1686353"/>
            <a:ext cx="3955312" cy="1299302"/>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5"/>
              </a:rPr>
              <a:t>Public preview is the Oracle </a:t>
            </a:r>
            <a:r>
              <a:rPr lang="en-US" dirty="0" err="1">
                <a:hlinkClick r:id="rId5"/>
              </a:rPr>
              <a:t>Database@Azure</a:t>
            </a:r>
            <a:r>
              <a:rPr lang="en-US" dirty="0">
                <a:hlinkClick r:id="rId5"/>
              </a:rPr>
              <a:t> integration with Microsoft Sentinel</a:t>
            </a:r>
            <a:endParaRPr lang="en-US" dirty="0"/>
          </a:p>
          <a:p>
            <a:pPr algn="just"/>
            <a:r>
              <a:rPr lang="en-US" dirty="0"/>
              <a:t>Customers will be able to extend their threat analytics to their Oracle Exadata Database Service and infrastructure powering Oracle </a:t>
            </a:r>
            <a:r>
              <a:rPr lang="en-US" dirty="0" err="1"/>
              <a:t>Database@Azure</a:t>
            </a:r>
            <a:r>
              <a:rPr lang="en-US" dirty="0"/>
              <a:t> and the Oracle Database services that operate them.</a:t>
            </a:r>
          </a:p>
        </p:txBody>
      </p:sp>
    </p:spTree>
    <p:extLst>
      <p:ext uri="{BB962C8B-B14F-4D97-AF65-F5344CB8AC3E}">
        <p14:creationId xmlns:p14="http://schemas.microsoft.com/office/powerpoint/2010/main" val="72484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30A3B-5B5F-E3BD-A4F6-C2C8DE0B4DB6}"/>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1FE15C0-EAEC-E6D4-AEAC-82109CB7780D}"/>
              </a:ext>
            </a:extLst>
          </p:cNvPr>
          <p:cNvSpPr>
            <a:spLocks noGrp="1"/>
          </p:cNvSpPr>
          <p:nvPr>
            <p:ph type="body" sz="quarter" idx="10"/>
          </p:nvPr>
        </p:nvSpPr>
        <p:spPr>
          <a:xfrm>
            <a:off x="4433776" y="855081"/>
            <a:ext cx="4365038" cy="1716670"/>
          </a:xfrm>
        </p:spPr>
        <p:txBody>
          <a:bodyPr/>
          <a:lstStyle/>
          <a:p>
            <a:pPr algn="just"/>
            <a:r>
              <a:rPr lang="en-US" sz="1000" dirty="0">
                <a:hlinkClick r:id="rId2"/>
              </a:rPr>
              <a:t>DiskANN for Azure Cosmos DB Now in Open Public Preview!</a:t>
            </a:r>
            <a:endParaRPr lang="en-US" sz="1000" dirty="0"/>
          </a:p>
          <a:p>
            <a:pPr algn="just"/>
            <a:r>
              <a:rPr lang="en-US" sz="1000" dirty="0"/>
              <a:t>MS announced that the DiskANN vector index is now in open public preview in Azure Cosmos DB for NoSQL! This means that anyone who enrolls an Azure Cosmos DB for NoSQL resource in the Vector Search Public Preview now automatically gets access to the most powerful and scalable vector index on the planet.</a:t>
            </a:r>
          </a:p>
          <a:p>
            <a:pPr algn="just"/>
            <a:r>
              <a:rPr lang="en-US" sz="1000" dirty="0"/>
              <a:t>DiskANN is a powerful set of algorithms developed at Microsoft Research for low-latency, cost-effective, and highly accurate vector search at scale. It’s an ideal solution for applications requiring fast and efficient search capabilities without compromising on accuracy.</a:t>
            </a:r>
          </a:p>
        </p:txBody>
      </p:sp>
      <p:sp>
        <p:nvSpPr>
          <p:cNvPr id="11" name="Title 10">
            <a:extLst>
              <a:ext uri="{FF2B5EF4-FFF2-40B4-BE49-F238E27FC236}">
                <a16:creationId xmlns:a16="http://schemas.microsoft.com/office/drawing/2014/main" id="{96FF38FE-F7F4-39FA-FD76-EE7224F5535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7ADF7F88-4577-68E6-C1CF-62135B255195}"/>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75C4F3-4834-7F0D-397C-729C14BBA3BD}"/>
              </a:ext>
            </a:extLst>
          </p:cNvPr>
          <p:cNvSpPr>
            <a:spLocks noGrp="1"/>
          </p:cNvSpPr>
          <p:nvPr>
            <p:ph type="body" sz="quarter" idx="16"/>
          </p:nvPr>
        </p:nvSpPr>
        <p:spPr>
          <a:xfrm>
            <a:off x="342900" y="855081"/>
            <a:ext cx="3955312" cy="1160756"/>
          </a:xfrm>
        </p:spPr>
        <p:txBody>
          <a:bodyPr/>
          <a:lstStyle/>
          <a:p>
            <a:pPr algn="just"/>
            <a:r>
              <a:rPr lang="en-US" dirty="0">
                <a:hlinkClick r:id="rId3"/>
              </a:rPr>
              <a:t>Native JSON support now in preview in Azure SQL Managed Instance</a:t>
            </a:r>
            <a:endParaRPr lang="en-US" dirty="0"/>
          </a:p>
          <a:p>
            <a:pPr algn="just"/>
            <a:r>
              <a:rPr lang="en-US" dirty="0"/>
              <a:t>Processing JSON data in Azure SQL Managed Instance just got more performant thanks to the new way JSON data is stored and handled. Now in preview for Azure SQL Managed Instance with Always-up-to-date update policy configured, JSON data can be stored in a new binary data format with database column declared as a new JSON data type:</a:t>
            </a:r>
          </a:p>
        </p:txBody>
      </p:sp>
      <p:sp>
        <p:nvSpPr>
          <p:cNvPr id="2" name="Rectangle 1">
            <a:extLst>
              <a:ext uri="{FF2B5EF4-FFF2-40B4-BE49-F238E27FC236}">
                <a16:creationId xmlns:a16="http://schemas.microsoft.com/office/drawing/2014/main" id="{C6E27032-5A18-045D-6FFA-25C5E4BEB52F}"/>
              </a:ext>
            </a:extLst>
          </p:cNvPr>
          <p:cNvSpPr>
            <a:spLocks noChangeArrowheads="1"/>
          </p:cNvSpPr>
          <p:nvPr/>
        </p:nvSpPr>
        <p:spPr bwMode="auto">
          <a:xfrm>
            <a:off x="342900" y="2155580"/>
            <a:ext cx="3955312" cy="6219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E0E0"/>
                </a:solidFill>
                <a:effectLst/>
                <a:latin typeface="Consolas" panose="020B0609020204030204" pitchFamily="49" charset="0"/>
              </a:rPr>
              <a:t>SELECT</a:t>
            </a:r>
            <a:r>
              <a:rPr kumimoji="0" lang="en-US" altLang="en-US" sz="1000" b="0" i="0" u="none" strike="noStrike" cap="none" normalizeH="0" baseline="0" dirty="0">
                <a:ln>
                  <a:noFill/>
                </a:ln>
                <a:solidFill>
                  <a:srgbClr val="F8F8F2"/>
                </a:solidFill>
                <a:effectLst/>
                <a:latin typeface="Menlo"/>
              </a:rPr>
              <a:t> </a:t>
            </a:r>
            <a:r>
              <a:rPr kumimoji="0" lang="en-US" altLang="en-US" sz="1000" b="0" i="0" u="none" strike="noStrike" cap="none" normalizeH="0" baseline="0" dirty="0">
                <a:ln>
                  <a:noFill/>
                </a:ln>
                <a:solidFill>
                  <a:srgbClr val="00E0E0"/>
                </a:solidFill>
                <a:effectLst/>
                <a:latin typeface="Consolas" panose="020B0609020204030204" pitchFamily="49" charset="0"/>
              </a:rPr>
              <a:t>TOP</a:t>
            </a:r>
            <a:r>
              <a:rPr kumimoji="0" lang="en-US" altLang="en-US" sz="1000" b="0" i="0" u="none" strike="noStrike" cap="none" normalizeH="0" baseline="0" dirty="0">
                <a:ln>
                  <a:noFill/>
                </a:ln>
                <a:solidFill>
                  <a:srgbClr val="FEFEFE"/>
                </a:solidFill>
                <a:effectLst/>
                <a:latin typeface="Consolas" panose="020B0609020204030204" pitchFamily="49" charset="0"/>
              </a:rPr>
              <a:t>(</a:t>
            </a:r>
            <a:r>
              <a:rPr kumimoji="0" lang="en-US" altLang="en-US" sz="1000" b="0" i="0" u="none" strike="noStrike" cap="none" normalizeH="0" baseline="0" dirty="0">
                <a:ln>
                  <a:noFill/>
                </a:ln>
                <a:solidFill>
                  <a:srgbClr val="00E0E0"/>
                </a:solidFill>
                <a:effectLst/>
                <a:latin typeface="Consolas" panose="020B0609020204030204" pitchFamily="49" charset="0"/>
              </a:rPr>
              <a:t>5</a:t>
            </a:r>
            <a:r>
              <a:rPr kumimoji="0" lang="en-US" altLang="en-US" sz="1000" b="0" i="0" u="none" strike="noStrike" cap="none" normalizeH="0" baseline="0" dirty="0">
                <a:ln>
                  <a:noFill/>
                </a:ln>
                <a:solidFill>
                  <a:srgbClr val="FEFEFE"/>
                </a:solidFill>
                <a:effectLst/>
                <a:latin typeface="Consolas" panose="020B0609020204030204" pitchFamily="49" charset="0"/>
              </a:rPr>
              <a:t>)</a:t>
            </a:r>
            <a:r>
              <a:rPr kumimoji="0" lang="en-US" altLang="en-US" sz="1000" b="0" i="0" u="none" strike="noStrike" cap="none" normalizeH="0" baseline="0" dirty="0">
                <a:ln>
                  <a:noFill/>
                </a:ln>
                <a:solidFill>
                  <a:srgbClr val="F8F8F2"/>
                </a:solidFill>
                <a:effectLst/>
                <a:latin typeface="Menlo"/>
              </a:rPr>
              <a:t> </a:t>
            </a:r>
            <a:r>
              <a:rPr kumimoji="0" lang="en-US" altLang="en-US" sz="1000" b="0" i="0" u="none" strike="noStrike" cap="none" normalizeH="0" baseline="0" dirty="0" err="1">
                <a:ln>
                  <a:noFill/>
                </a:ln>
                <a:solidFill>
                  <a:srgbClr val="F8F8F2"/>
                </a:solidFill>
                <a:effectLst/>
                <a:latin typeface="Menlo"/>
              </a:rPr>
              <a:t>c</a:t>
            </a:r>
            <a:r>
              <a:rPr kumimoji="0" lang="en-US" altLang="en-US" sz="1000" b="0" i="0" u="none" strike="noStrike" cap="none" normalizeH="0" baseline="0" dirty="0" err="1">
                <a:ln>
                  <a:noFill/>
                </a:ln>
                <a:solidFill>
                  <a:srgbClr val="FEFEFE"/>
                </a:solidFill>
                <a:effectLst/>
                <a:latin typeface="Consolas" panose="020B0609020204030204" pitchFamily="49" charset="0"/>
              </a:rPr>
              <a:t>.</a:t>
            </a:r>
            <a:r>
              <a:rPr kumimoji="0" lang="en-US" altLang="en-US" sz="1000" b="0" i="0" u="none" strike="noStrike" cap="none" normalizeH="0" baseline="0" dirty="0" err="1">
                <a:ln>
                  <a:noFill/>
                </a:ln>
                <a:solidFill>
                  <a:srgbClr val="F8F8F2"/>
                </a:solidFill>
                <a:effectLst/>
                <a:latin typeface="Menlo"/>
              </a:rPr>
              <a:t>object_id</a:t>
            </a:r>
            <a:r>
              <a:rPr kumimoji="0" lang="en-US" altLang="en-US" sz="1000" b="0" i="0" u="none" strike="noStrike" cap="none" normalizeH="0" baseline="0" dirty="0">
                <a:ln>
                  <a:noFill/>
                </a:ln>
                <a:solidFill>
                  <a:srgbClr val="FEFEFE"/>
                </a:solidFill>
                <a:effectLst/>
                <a:latin typeface="Consolas" panose="020B0609020204030204" pitchFamily="49" charset="0"/>
              </a:rPr>
              <a:t>,</a:t>
            </a:r>
            <a:r>
              <a:rPr kumimoji="0" lang="en-US" altLang="en-US" sz="1000" b="0" i="0" u="none" strike="noStrike" cap="none" normalizeH="0" baseline="0" dirty="0">
                <a:ln>
                  <a:noFill/>
                </a:ln>
                <a:solidFill>
                  <a:srgbClr val="F8F8F2"/>
                </a:solidFill>
                <a:effectLst/>
                <a:latin typeface="Menlo"/>
              </a:rPr>
              <a:t> JSON_ARRAYAGG</a:t>
            </a:r>
            <a:r>
              <a:rPr kumimoji="0" lang="en-US" altLang="en-US" sz="1000" b="0" i="0" u="none" strike="noStrike" cap="none" normalizeH="0" baseline="0" dirty="0">
                <a:ln>
                  <a:noFill/>
                </a:ln>
                <a:solidFill>
                  <a:srgbClr val="FEFEFE"/>
                </a:solidFill>
                <a:effectLst/>
                <a:latin typeface="Consolas" panose="020B0609020204030204" pitchFamily="49" charset="0"/>
              </a:rPr>
              <a:t>(</a:t>
            </a:r>
            <a:r>
              <a:rPr kumimoji="0" lang="en-US" altLang="en-US" sz="1000" b="0" i="0" u="none" strike="noStrike" cap="none" normalizeH="0" baseline="0" dirty="0">
                <a:ln>
                  <a:noFill/>
                </a:ln>
                <a:solidFill>
                  <a:srgbClr val="F8F8F2"/>
                </a:solidFill>
                <a:effectLst/>
                <a:latin typeface="Menlo"/>
              </a:rPr>
              <a:t>c</a:t>
            </a:r>
            <a:r>
              <a:rPr kumimoji="0" lang="en-US" altLang="en-US" sz="1000" b="0" i="0" u="none" strike="noStrike" cap="none" normalizeH="0" baseline="0" dirty="0">
                <a:ln>
                  <a:noFill/>
                </a:ln>
                <a:solidFill>
                  <a:srgbClr val="FEFEFE"/>
                </a:solidFill>
                <a:effectLst/>
                <a:latin typeface="Consolas" panose="020B0609020204030204" pitchFamily="49" charset="0"/>
              </a:rPr>
              <a:t>.</a:t>
            </a:r>
            <a:r>
              <a:rPr kumimoji="0" lang="en-US" altLang="en-US" sz="1000" b="0" i="0" u="none" strike="noStrike" cap="none" normalizeH="0" baseline="0" dirty="0">
                <a:ln>
                  <a:noFill/>
                </a:ln>
                <a:solidFill>
                  <a:srgbClr val="F8F8F2"/>
                </a:solidFill>
                <a:effectLst/>
                <a:latin typeface="Menlo"/>
              </a:rPr>
              <a:t>name </a:t>
            </a:r>
            <a:r>
              <a:rPr kumimoji="0" lang="en-US" altLang="en-US" sz="1000" b="0" i="0" u="none" strike="noStrike" cap="none" normalizeH="0" baseline="0" dirty="0">
                <a:ln>
                  <a:noFill/>
                </a:ln>
                <a:solidFill>
                  <a:srgbClr val="00E0E0"/>
                </a:solidFill>
                <a:effectLst/>
                <a:latin typeface="Consolas" panose="020B0609020204030204" pitchFamily="49" charset="0"/>
              </a:rPr>
              <a:t>ORDER</a:t>
            </a:r>
            <a:r>
              <a:rPr kumimoji="0" lang="en-US" altLang="en-US" sz="1000" b="0" i="0" u="none" strike="noStrike" cap="none" normalizeH="0" baseline="0" dirty="0">
                <a:ln>
                  <a:noFill/>
                </a:ln>
                <a:solidFill>
                  <a:srgbClr val="F8F8F2"/>
                </a:solidFill>
                <a:effectLst/>
                <a:latin typeface="Menlo"/>
              </a:rPr>
              <a:t> </a:t>
            </a:r>
            <a:r>
              <a:rPr kumimoji="0" lang="en-US" altLang="en-US" sz="1000" b="0" i="0" u="none" strike="noStrike" cap="none" normalizeH="0" baseline="0" dirty="0">
                <a:ln>
                  <a:noFill/>
                </a:ln>
                <a:solidFill>
                  <a:srgbClr val="00E0E0"/>
                </a:solidFill>
                <a:effectLst/>
                <a:latin typeface="Consolas" panose="020B0609020204030204" pitchFamily="49" charset="0"/>
              </a:rPr>
              <a:t>BY</a:t>
            </a:r>
            <a:r>
              <a:rPr kumimoji="0" lang="en-US" altLang="en-US" sz="1000" b="0" i="0" u="none" strike="noStrike" cap="none" normalizeH="0" baseline="0" dirty="0">
                <a:ln>
                  <a:noFill/>
                </a:ln>
                <a:solidFill>
                  <a:srgbClr val="F8F8F2"/>
                </a:solidFill>
                <a:effectLst/>
                <a:latin typeface="Menlo"/>
              </a:rPr>
              <a:t> </a:t>
            </a:r>
            <a:r>
              <a:rPr kumimoji="0" lang="en-US" altLang="en-US" sz="1000" b="0" i="0" u="none" strike="noStrike" cap="none" normalizeH="0" baseline="0" dirty="0" err="1">
                <a:ln>
                  <a:noFill/>
                </a:ln>
                <a:solidFill>
                  <a:srgbClr val="F8F8F2"/>
                </a:solidFill>
                <a:effectLst/>
                <a:latin typeface="Menlo"/>
              </a:rPr>
              <a:t>c</a:t>
            </a:r>
            <a:r>
              <a:rPr kumimoji="0" lang="en-US" altLang="en-US" sz="1000" b="0" i="0" u="none" strike="noStrike" cap="none" normalizeH="0" baseline="0" dirty="0" err="1">
                <a:ln>
                  <a:noFill/>
                </a:ln>
                <a:solidFill>
                  <a:srgbClr val="FEFEFE"/>
                </a:solidFill>
                <a:effectLst/>
                <a:latin typeface="Consolas" panose="020B0609020204030204" pitchFamily="49" charset="0"/>
              </a:rPr>
              <a:t>.</a:t>
            </a:r>
            <a:r>
              <a:rPr kumimoji="0" lang="en-US" altLang="en-US" sz="1000" b="0" i="0" u="none" strike="noStrike" cap="none" normalizeH="0" baseline="0" dirty="0" err="1">
                <a:ln>
                  <a:noFill/>
                </a:ln>
                <a:solidFill>
                  <a:srgbClr val="F8F8F2"/>
                </a:solidFill>
                <a:effectLst/>
                <a:latin typeface="Menlo"/>
              </a:rPr>
              <a:t>column_id</a:t>
            </a:r>
            <a:r>
              <a:rPr kumimoji="0" lang="en-US" altLang="en-US" sz="1000" b="0" i="0" u="none" strike="noStrike" cap="none" normalizeH="0" baseline="0" dirty="0">
                <a:ln>
                  <a:noFill/>
                </a:ln>
                <a:solidFill>
                  <a:srgbClr val="FEFEFE"/>
                </a:solidFill>
                <a:effectLst/>
                <a:latin typeface="Consolas" panose="020B0609020204030204" pitchFamily="49" charset="0"/>
              </a:rPr>
              <a:t>)</a:t>
            </a:r>
            <a:r>
              <a:rPr kumimoji="0" lang="en-US" altLang="en-US" sz="1000" b="0" i="0" u="none" strike="noStrike" cap="none" normalizeH="0" baseline="0" dirty="0">
                <a:ln>
                  <a:noFill/>
                </a:ln>
                <a:solidFill>
                  <a:srgbClr val="F8F8F2"/>
                </a:solidFill>
                <a:effectLst/>
                <a:latin typeface="Menlo"/>
              </a:rPr>
              <a:t> </a:t>
            </a:r>
            <a:r>
              <a:rPr kumimoji="0" lang="en-US" altLang="en-US" sz="1000" b="0" i="0" u="none" strike="noStrike" cap="none" normalizeH="0" baseline="0" dirty="0">
                <a:ln>
                  <a:noFill/>
                </a:ln>
                <a:solidFill>
                  <a:srgbClr val="00E0E0"/>
                </a:solidFill>
                <a:effectLst/>
                <a:latin typeface="Consolas" panose="020B0609020204030204" pitchFamily="49" charset="0"/>
              </a:rPr>
              <a:t>AS</a:t>
            </a:r>
            <a:r>
              <a:rPr kumimoji="0" lang="en-US" altLang="en-US" sz="1000" b="0" i="0" u="none" strike="noStrike" cap="none" normalizeH="0" baseline="0" dirty="0">
                <a:ln>
                  <a:noFill/>
                </a:ln>
                <a:solidFill>
                  <a:srgbClr val="F8F8F2"/>
                </a:solidFill>
                <a:effectLst/>
                <a:latin typeface="Menlo"/>
              </a:rPr>
              <a:t> </a:t>
            </a:r>
            <a:r>
              <a:rPr kumimoji="0" lang="en-US" altLang="en-US" sz="1000" b="0" i="0" u="none" strike="noStrike" cap="none" normalizeH="0" baseline="0" dirty="0" err="1">
                <a:ln>
                  <a:noFill/>
                </a:ln>
                <a:solidFill>
                  <a:srgbClr val="F8F8F2"/>
                </a:solidFill>
                <a:effectLst/>
                <a:latin typeface="Menlo"/>
              </a:rPr>
              <a:t>column_list</a:t>
            </a:r>
            <a:r>
              <a:rPr kumimoji="0" lang="en-US" altLang="en-US" sz="1000" b="0" i="0" u="none" strike="noStrike" cap="none" normalizeH="0" baseline="0" dirty="0">
                <a:ln>
                  <a:noFill/>
                </a:ln>
                <a:solidFill>
                  <a:srgbClr val="F8F8F2"/>
                </a:solidFill>
                <a:effectLst/>
                <a:latin typeface="Menlo"/>
              </a:rPr>
              <a:t> </a:t>
            </a:r>
            <a:r>
              <a:rPr kumimoji="0" lang="en-US" altLang="en-US" sz="1000" b="0" i="0" u="none" strike="noStrike" cap="none" normalizeH="0" baseline="0" dirty="0">
                <a:ln>
                  <a:noFill/>
                </a:ln>
                <a:solidFill>
                  <a:srgbClr val="00E0E0"/>
                </a:solidFill>
                <a:effectLst/>
                <a:latin typeface="Consolas" panose="020B0609020204030204" pitchFamily="49" charset="0"/>
              </a:rPr>
              <a:t>FROM</a:t>
            </a:r>
            <a:r>
              <a:rPr kumimoji="0" lang="en-US" altLang="en-US" sz="1000" b="0" i="0" u="none" strike="noStrike" cap="none" normalizeH="0" baseline="0" dirty="0">
                <a:ln>
                  <a:noFill/>
                </a:ln>
                <a:solidFill>
                  <a:srgbClr val="F8F8F2"/>
                </a:solidFill>
                <a:effectLst/>
                <a:latin typeface="Menlo"/>
              </a:rPr>
              <a:t> </a:t>
            </a:r>
            <a:r>
              <a:rPr kumimoji="0" lang="en-US" altLang="en-US" sz="1000" b="0" i="0" u="none" strike="noStrike" cap="none" normalizeH="0" baseline="0" dirty="0" err="1">
                <a:ln>
                  <a:noFill/>
                </a:ln>
                <a:solidFill>
                  <a:srgbClr val="F8F8F2"/>
                </a:solidFill>
                <a:effectLst/>
                <a:latin typeface="Menlo"/>
              </a:rPr>
              <a:t>sys</a:t>
            </a:r>
            <a:r>
              <a:rPr kumimoji="0" lang="en-US" altLang="en-US" sz="1000" b="0" i="0" u="none" strike="noStrike" cap="none" normalizeH="0" baseline="0" dirty="0" err="1">
                <a:ln>
                  <a:noFill/>
                </a:ln>
                <a:solidFill>
                  <a:srgbClr val="FEFEFE"/>
                </a:solidFill>
                <a:effectLst/>
                <a:latin typeface="Consolas" panose="020B0609020204030204" pitchFamily="49" charset="0"/>
              </a:rPr>
              <a:t>.</a:t>
            </a:r>
            <a:r>
              <a:rPr kumimoji="0" lang="en-US" altLang="en-US" sz="1000" b="0" i="0" u="none" strike="noStrike" cap="none" normalizeH="0" baseline="0" dirty="0" err="1">
                <a:ln>
                  <a:noFill/>
                </a:ln>
                <a:solidFill>
                  <a:srgbClr val="00E0E0"/>
                </a:solidFill>
                <a:effectLst/>
                <a:latin typeface="Consolas" panose="020B0609020204030204" pitchFamily="49" charset="0"/>
              </a:rPr>
              <a:t>columns</a:t>
            </a:r>
            <a:r>
              <a:rPr kumimoji="0" lang="en-US" altLang="en-US" sz="1000" b="0" i="0" u="none" strike="noStrike" cap="none" normalizeH="0" baseline="0" dirty="0">
                <a:ln>
                  <a:noFill/>
                </a:ln>
                <a:solidFill>
                  <a:srgbClr val="F8F8F2"/>
                </a:solidFill>
                <a:effectLst/>
                <a:latin typeface="Menlo"/>
              </a:rPr>
              <a:t> </a:t>
            </a:r>
            <a:r>
              <a:rPr kumimoji="0" lang="en-US" altLang="en-US" sz="1000" b="0" i="0" u="none" strike="noStrike" cap="none" normalizeH="0" baseline="0" dirty="0">
                <a:ln>
                  <a:noFill/>
                </a:ln>
                <a:solidFill>
                  <a:srgbClr val="00E0E0"/>
                </a:solidFill>
                <a:effectLst/>
                <a:latin typeface="Consolas" panose="020B0609020204030204" pitchFamily="49" charset="0"/>
              </a:rPr>
              <a:t>AS</a:t>
            </a:r>
            <a:r>
              <a:rPr kumimoji="0" lang="en-US" altLang="en-US" sz="1000" b="0" i="0" u="none" strike="noStrike" cap="none" normalizeH="0" baseline="0" dirty="0">
                <a:ln>
                  <a:noFill/>
                </a:ln>
                <a:solidFill>
                  <a:srgbClr val="F8F8F2"/>
                </a:solidFill>
                <a:effectLst/>
                <a:latin typeface="Menlo"/>
              </a:rPr>
              <a:t> c </a:t>
            </a:r>
            <a:r>
              <a:rPr kumimoji="0" lang="en-US" altLang="en-US" sz="1000" b="0" i="0" u="none" strike="noStrike" cap="none" normalizeH="0" baseline="0" dirty="0">
                <a:ln>
                  <a:noFill/>
                </a:ln>
                <a:solidFill>
                  <a:srgbClr val="00E0E0"/>
                </a:solidFill>
                <a:effectLst/>
                <a:latin typeface="Consolas" panose="020B0609020204030204" pitchFamily="49" charset="0"/>
              </a:rPr>
              <a:t>GROUP</a:t>
            </a:r>
            <a:r>
              <a:rPr kumimoji="0" lang="en-US" altLang="en-US" sz="1000" b="0" i="0" u="none" strike="noStrike" cap="none" normalizeH="0" baseline="0" dirty="0">
                <a:ln>
                  <a:noFill/>
                </a:ln>
                <a:solidFill>
                  <a:srgbClr val="F8F8F2"/>
                </a:solidFill>
                <a:effectLst/>
                <a:latin typeface="Menlo"/>
              </a:rPr>
              <a:t> </a:t>
            </a:r>
            <a:r>
              <a:rPr kumimoji="0" lang="en-US" altLang="en-US" sz="1000" b="0" i="0" u="none" strike="noStrike" cap="none" normalizeH="0" baseline="0" dirty="0">
                <a:ln>
                  <a:noFill/>
                </a:ln>
                <a:solidFill>
                  <a:srgbClr val="00E0E0"/>
                </a:solidFill>
                <a:effectLst/>
                <a:latin typeface="Consolas" panose="020B0609020204030204" pitchFamily="49" charset="0"/>
              </a:rPr>
              <a:t>BY</a:t>
            </a:r>
            <a:r>
              <a:rPr kumimoji="0" lang="en-US" altLang="en-US" sz="1000" b="0" i="0" u="none" strike="noStrike" cap="none" normalizeH="0" baseline="0" dirty="0">
                <a:ln>
                  <a:noFill/>
                </a:ln>
                <a:solidFill>
                  <a:srgbClr val="F8F8F2"/>
                </a:solidFill>
                <a:effectLst/>
                <a:latin typeface="Menlo"/>
              </a:rPr>
              <a:t> </a:t>
            </a:r>
            <a:r>
              <a:rPr kumimoji="0" lang="en-US" altLang="en-US" sz="1000" b="0" i="0" u="none" strike="noStrike" cap="none" normalizeH="0" baseline="0" dirty="0" err="1">
                <a:ln>
                  <a:noFill/>
                </a:ln>
                <a:solidFill>
                  <a:srgbClr val="F8F8F2"/>
                </a:solidFill>
                <a:effectLst/>
                <a:latin typeface="Menlo"/>
              </a:rPr>
              <a:t>c</a:t>
            </a:r>
            <a:r>
              <a:rPr kumimoji="0" lang="en-US" altLang="en-US" sz="1000" b="0" i="0" u="none" strike="noStrike" cap="none" normalizeH="0" baseline="0" dirty="0" err="1">
                <a:ln>
                  <a:noFill/>
                </a:ln>
                <a:solidFill>
                  <a:srgbClr val="FEFEFE"/>
                </a:solidFill>
                <a:effectLst/>
                <a:latin typeface="Consolas" panose="020B0609020204030204" pitchFamily="49" charset="0"/>
              </a:rPr>
              <a:t>.</a:t>
            </a:r>
            <a:r>
              <a:rPr kumimoji="0" lang="en-US" altLang="en-US" sz="1000" b="0" i="0" u="none" strike="noStrike" cap="none" normalizeH="0" baseline="0" dirty="0" err="1">
                <a:ln>
                  <a:noFill/>
                </a:ln>
                <a:solidFill>
                  <a:srgbClr val="F8F8F2"/>
                </a:solidFill>
                <a:effectLst/>
                <a:latin typeface="Menlo"/>
              </a:rPr>
              <a:t>object_id</a:t>
            </a:r>
            <a:r>
              <a:rPr kumimoji="0" lang="en-US" altLang="en-US" sz="1000" b="0" i="0" u="none" strike="noStrike" cap="none" normalizeH="0" baseline="0" dirty="0">
                <a:ln>
                  <a:noFill/>
                </a:ln>
                <a:solidFill>
                  <a:srgbClr val="FEFEFE"/>
                </a:solidFill>
                <a:effectLst/>
                <a:latin typeface="Consolas" panose="020B0609020204030204" pitchFamily="49" charset="0"/>
              </a:rPr>
              <a:t>;</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378CA390-CEDA-E0C4-D6DC-577456F4B171}"/>
              </a:ext>
            </a:extLst>
          </p:cNvPr>
          <p:cNvPicPr>
            <a:picLocks noChangeAspect="1"/>
          </p:cNvPicPr>
          <p:nvPr/>
        </p:nvPicPr>
        <p:blipFill>
          <a:blip r:embed="rId4"/>
          <a:stretch>
            <a:fillRect/>
          </a:stretch>
        </p:blipFill>
        <p:spPr>
          <a:xfrm>
            <a:off x="4642844" y="2524991"/>
            <a:ext cx="4064737" cy="2275609"/>
          </a:xfrm>
          <a:prstGeom prst="rect">
            <a:avLst/>
          </a:prstGeom>
        </p:spPr>
      </p:pic>
    </p:spTree>
    <p:extLst>
      <p:ext uri="{BB962C8B-B14F-4D97-AF65-F5344CB8AC3E}">
        <p14:creationId xmlns:p14="http://schemas.microsoft.com/office/powerpoint/2010/main" val="219986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716670"/>
          </a:xfrm>
        </p:spPr>
        <p:txBody>
          <a:bodyPr/>
          <a:lstStyle/>
          <a:p>
            <a:pPr algn="just"/>
            <a:r>
              <a:rPr lang="en-US" sz="1000" dirty="0">
                <a:hlinkClick r:id="rId2"/>
              </a:rPr>
              <a:t>Retirement: Azure AI Document Intelligence GA API v2.1 is retiring on 15 September 2027</a:t>
            </a:r>
            <a:endParaRPr lang="en-US" sz="1000" dirty="0"/>
          </a:p>
          <a:p>
            <a:pPr algn="just"/>
            <a:r>
              <a:rPr lang="en-US" sz="1000" dirty="0"/>
              <a:t>On 15 September 2027, the Document Intelligence GA API v2.1 will be retired and all requests to the service with that API version will fail. To ensure models continue to operate seamlessly, they have to be migrated to a newer GA API version of Document Intelligence by that date.  </a:t>
            </a:r>
          </a:p>
          <a:p>
            <a:pPr algn="just"/>
            <a:r>
              <a:rPr lang="en-US" sz="1000" dirty="0"/>
              <a:t>If you’re using custom models, MS recommend re-training them with a newer GA API. The newer APIs offer improved model quality, extended capabilities, and additional document type coverage.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869811"/>
          </a:xfrm>
        </p:spPr>
        <p:txBody>
          <a:bodyPr/>
          <a:lstStyle/>
          <a:p>
            <a:pPr algn="just"/>
            <a:r>
              <a:rPr lang="en-US" dirty="0">
                <a:hlinkClick r:id="rId3"/>
              </a:rPr>
              <a:t>Generally Available: Azure IoT Edge now supports new version releases of Ubuntu Server, Debian, and </a:t>
            </a:r>
            <a:r>
              <a:rPr lang="en-US" dirty="0" err="1">
                <a:hlinkClick r:id="rId3"/>
              </a:rPr>
              <a:t>Yocto</a:t>
            </a:r>
            <a:endParaRPr lang="en-US" dirty="0"/>
          </a:p>
          <a:p>
            <a:pPr algn="just"/>
            <a:r>
              <a:rPr lang="en-US" dirty="0"/>
              <a:t>Azure IoT Edge’s supported platforms now include Ubuntu Server 24.04, Debian 12, and </a:t>
            </a:r>
            <a:r>
              <a:rPr lang="en-US" dirty="0" err="1"/>
              <a:t>Yocto</a:t>
            </a:r>
            <a:r>
              <a:rPr lang="en-US" dirty="0"/>
              <a:t> </a:t>
            </a:r>
            <a:r>
              <a:rPr lang="en-US" dirty="0" err="1"/>
              <a:t>Scarthgap</a:t>
            </a:r>
            <a:r>
              <a:rPr lang="en-US" dirty="0"/>
              <a:t>. </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2ADB6-113C-7F12-FA61-67D8C365299F}"/>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2028B91B-AE7C-2437-0508-F4249B752765}"/>
              </a:ext>
            </a:extLst>
          </p:cNvPr>
          <p:cNvSpPr>
            <a:spLocks noGrp="1"/>
          </p:cNvSpPr>
          <p:nvPr>
            <p:ph type="body" sz="quarter" idx="10"/>
          </p:nvPr>
        </p:nvSpPr>
        <p:spPr/>
        <p:txBody>
          <a:bodyPr/>
          <a:lstStyle/>
          <a:p>
            <a:pPr algn="just"/>
            <a:r>
              <a:rPr lang="en-US" sz="1000" dirty="0">
                <a:hlinkClick r:id="rId2"/>
              </a:rPr>
              <a:t>New OpenAI o1-preview and o1-mini models</a:t>
            </a:r>
            <a:endParaRPr lang="en-US" sz="1000" dirty="0"/>
          </a:p>
          <a:p>
            <a:pPr marL="171450" indent="-171450" algn="just">
              <a:buFont typeface="Arial" panose="020B0604020202020204" pitchFamily="34" charset="0"/>
              <a:buChar char="•"/>
            </a:pPr>
            <a:r>
              <a:rPr lang="en-US" sz="1000" dirty="0"/>
              <a:t>GPT-4o: A versatile, multimodal model that excels in both text and image processing, with superior performance in non-English languages and vision tasks. Suitable for applications needing enhanced accuracy and multilingual capabilities. The model also features JSON Structured Outputs for consistent, well-defined data formats, reducing post-processing needs and improving application efficiency. Designed for real-time applications that require fast, reliable text responses at minimal cost. </a:t>
            </a:r>
          </a:p>
          <a:p>
            <a:pPr marL="514350" lvl="2" indent="-171450" algn="just">
              <a:buFont typeface="Arial" panose="020B0604020202020204" pitchFamily="34" charset="0"/>
              <a:buChar char="•"/>
              <a:tabLst>
                <a:tab pos="2438400" algn="l"/>
              </a:tabLst>
            </a:pPr>
            <a:r>
              <a:rPr lang="en-US" sz="1000" dirty="0">
                <a:latin typeface="+mj-lt"/>
              </a:rPr>
              <a:t>o1-preview: Focused on advanced reasoning and solving complex problems, including math and science tasks. Ideal for applications that require deep contextual understanding and agentic workflows. </a:t>
            </a:r>
            <a:endParaRPr lang="en-US" sz="550" dirty="0"/>
          </a:p>
          <a:p>
            <a:pPr marL="171450" indent="-171450" algn="just">
              <a:buFont typeface="Arial" panose="020B0604020202020204" pitchFamily="34" charset="0"/>
              <a:buChar char="•"/>
            </a:pPr>
            <a:r>
              <a:rPr lang="en-US" sz="1000" dirty="0"/>
              <a:t>GPT-4o Mini: A smaller, cost-effective version of GPT-4o, optimized for environments with limited resources or high cost constraints. Retains text and image processing capabilities, making it ideal for lightweight applications. </a:t>
            </a:r>
          </a:p>
          <a:p>
            <a:pPr marL="514350" lvl="2" indent="-171450" algn="just">
              <a:buFont typeface="Arial" panose="020B0604020202020204" pitchFamily="34" charset="0"/>
              <a:buChar char="•"/>
              <a:tabLst>
                <a:tab pos="2438400" algn="l"/>
              </a:tabLst>
            </a:pPr>
            <a:r>
              <a:rPr lang="en-US" sz="1000" dirty="0">
                <a:latin typeface="+mj-lt"/>
              </a:rPr>
              <a:t>o1-mini: Smaller and faster, and 80% cheaper than o1-preview, performs well at code generation and small context operations. </a:t>
            </a:r>
          </a:p>
        </p:txBody>
      </p:sp>
      <p:sp>
        <p:nvSpPr>
          <p:cNvPr id="11" name="Title 10">
            <a:extLst>
              <a:ext uri="{FF2B5EF4-FFF2-40B4-BE49-F238E27FC236}">
                <a16:creationId xmlns:a16="http://schemas.microsoft.com/office/drawing/2014/main" id="{EE84B67F-7026-D091-4F4B-F5819D59C9E7}"/>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55AD8010-EE62-F57B-5CA1-B8E7B6C0ECD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B331A00-CF62-F468-BCCC-F6840B7358F5}"/>
              </a:ext>
            </a:extLst>
          </p:cNvPr>
          <p:cNvSpPr>
            <a:spLocks noGrp="1"/>
          </p:cNvSpPr>
          <p:nvPr>
            <p:ph type="body" sz="quarter" idx="16"/>
          </p:nvPr>
        </p:nvSpPr>
        <p:spPr>
          <a:xfrm>
            <a:off x="342900" y="855081"/>
            <a:ext cx="3955312" cy="2482852"/>
          </a:xfrm>
        </p:spPr>
        <p:txBody>
          <a:bodyPr/>
          <a:lstStyle/>
          <a:p>
            <a:pPr algn="just"/>
            <a:r>
              <a:rPr lang="en-US" dirty="0">
                <a:hlinkClick r:id="rId3"/>
              </a:rPr>
              <a:t>Public Preview: Low-Code RAG ingestion with built-in document parsing and chunking in Logic Apps Standard</a:t>
            </a:r>
            <a:endParaRPr lang="en-US" dirty="0"/>
          </a:p>
          <a:p>
            <a:pPr algn="just"/>
            <a:r>
              <a:rPr lang="en-US" dirty="0"/>
              <a:t>MS introduced the Public Preview of built-in actions for document parsing and chunking in Logic Apps Standard, designed to streamline RAG-based ingestion for Generative AI applications. With these out-of-the-box operations, it is now easy ingest documents or files, including both structured and unstructured data, into AI Search without writing or managing any code!</a:t>
            </a:r>
          </a:p>
          <a:p>
            <a:pPr algn="just"/>
            <a:r>
              <a:rPr lang="en-US" dirty="0"/>
              <a:t>Leverage the new support for templates based on RAG patterns to ingest documents from a variety of sources such as REST endpoints, Blobs, SharePoint, OneDrive, and more. </a:t>
            </a:r>
          </a:p>
          <a:p>
            <a:pPr algn="just"/>
            <a:r>
              <a:rPr lang="en-US" dirty="0"/>
              <a:t>Simplify workflows and enhance AI-powered applications with this powerful, low-code solution!</a:t>
            </a:r>
          </a:p>
        </p:txBody>
      </p:sp>
    </p:spTree>
    <p:extLst>
      <p:ext uri="{BB962C8B-B14F-4D97-AF65-F5344CB8AC3E}">
        <p14:creationId xmlns:p14="http://schemas.microsoft.com/office/powerpoint/2010/main" val="58638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001429"/>
          </a:xfrm>
        </p:spPr>
        <p:txBody>
          <a:bodyPr/>
          <a:lstStyle/>
          <a:p>
            <a:pPr algn="just"/>
            <a:r>
              <a:rPr lang="en-US" sz="1000" dirty="0">
                <a:hlinkClick r:id="rId2"/>
              </a:rPr>
              <a:t>Azure Lab Services - Upcoming maintenance update on October 12, 2024</a:t>
            </a:r>
            <a:endParaRPr lang="en-US" sz="1000" dirty="0"/>
          </a:p>
          <a:p>
            <a:pPr algn="just"/>
            <a:r>
              <a:rPr lang="en-US" sz="1000" dirty="0"/>
              <a:t>On October 12th, 2024, MS will be updating system between 7:00 AM and 6:00 PM CST. This maintenance will only affect the creation of new Canvas labs or the management of existing Canvas labs through our service. The Canvas labs functionality will be available again after the update.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Roadmaps for Microsoft Dev Box and Azure Deployment Environments are now live!</a:t>
            </a:r>
            <a:endParaRPr lang="en-US" dirty="0"/>
          </a:p>
          <a:p>
            <a:pPr algn="just"/>
            <a:r>
              <a:rPr lang="en-US" dirty="0"/>
              <a:t>We released the roadmaps for Microsoft Dev Box and Azure Deployment Environments! These roadmaps showcase plans and upcoming features for both services, reflecting commitment to enhancing users experience developing in the cloud.</a:t>
            </a:r>
          </a:p>
        </p:txBody>
      </p:sp>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243884"/>
          </a:xfrm>
        </p:spPr>
        <p:txBody>
          <a:bodyPr/>
          <a:lstStyle/>
          <a:p>
            <a:pPr algn="just"/>
            <a:r>
              <a:rPr lang="en-US" sz="1000" dirty="0">
                <a:hlinkClick r:id="rId2"/>
              </a:rPr>
              <a:t>Get certified with Learn Live GitHub Universe series!</a:t>
            </a:r>
            <a:endParaRPr lang="en-US" sz="1000" dirty="0"/>
          </a:p>
          <a:p>
            <a:pPr algn="just"/>
            <a:r>
              <a:rPr lang="en-US" sz="1000" dirty="0"/>
              <a:t>GitHub Universe is coming, and Microsoft and GitHub are partnering to offer a new special Learn Live series in English &amp; Spanish: GitHub Universe 2024. From October 8th to 22nd, you'll learn how to make the most of GitHub Copilot, automate with GitHub Actions to create websites and APIs, and more. You will also receive a discount voucher to take one GitHub Certification* for $35 USD (the regular price is $99 USD)</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811920"/>
          </a:xfrm>
        </p:spPr>
        <p:txBody>
          <a:bodyPr/>
          <a:lstStyle/>
          <a:p>
            <a:pPr algn="just"/>
            <a:r>
              <a:rPr lang="en-US" dirty="0">
                <a:hlinkClick r:id="rId3"/>
              </a:rPr>
              <a:t>New pricing for Microsoft Certification exams effective November 1, 2024</a:t>
            </a:r>
            <a:endParaRPr lang="en-US" dirty="0"/>
          </a:p>
          <a:p>
            <a:pPr algn="just"/>
            <a:r>
              <a:rPr lang="en-US" dirty="0"/>
              <a:t>Effective November 1, 2024, Microsoft is updating the retail prices for its Certification exams to reflect the current market conditions and the value of the Certifications. </a:t>
            </a:r>
          </a:p>
          <a:p>
            <a:pPr algn="just"/>
            <a:r>
              <a:rPr lang="en-US" b="1" i="0" dirty="0">
                <a:solidFill>
                  <a:srgbClr val="333333"/>
                </a:solidFill>
                <a:effectLst/>
                <a:highlight>
                  <a:srgbClr val="FFFFFF"/>
                </a:highlight>
              </a:rPr>
              <a:t>For most areas, there will be no change in the price</a:t>
            </a:r>
            <a:r>
              <a:rPr lang="en-US" b="0" i="0" dirty="0">
                <a:solidFill>
                  <a:srgbClr val="333333"/>
                </a:solidFill>
                <a:effectLst/>
                <a:highlight>
                  <a:srgbClr val="FFFFFF"/>
                </a:highlight>
              </a:rPr>
              <a:t>. For some areas, the price will decrease to make the exams more affordable. In a few areas, the price will increase to align with global and regional standards. To find the updated price of the exams in your area, check out the full list of </a:t>
            </a:r>
            <a:r>
              <a:rPr lang="en-US" b="0" i="0" u="sng" dirty="0">
                <a:solidFill>
                  <a:srgbClr val="146CAC"/>
                </a:solidFill>
                <a:effectLst/>
                <a:highlight>
                  <a:srgbClr val="FFFFFF"/>
                </a:highlight>
                <a:hlinkClick r:id="rId4"/>
              </a:rPr>
              <a:t>new prices for Microsoft Certifications by country or region</a:t>
            </a:r>
            <a:r>
              <a:rPr lang="en-US" b="0" i="0" dirty="0">
                <a:solidFill>
                  <a:srgbClr val="333333"/>
                </a:solidFill>
                <a:effectLst/>
                <a:highlight>
                  <a:srgbClr val="FFFFFF"/>
                </a:highlight>
              </a:rPr>
              <a:t>.</a:t>
            </a:r>
            <a:endParaRPr lang="en-US" dirty="0"/>
          </a:p>
        </p:txBody>
      </p:sp>
      <p:pic>
        <p:nvPicPr>
          <p:cNvPr id="5122" name="Picture 2" descr="thumbnail image 1 of blog post titled &#10; &#10; &#10;  &#10; &#10; &#10; &#10;    &#10;  &#10;   &#10;    &#10;      &#10;       Get certified with Learn Live GitHub Universe series!&#10;       &#10;      &#10;     &#10;   &#10;  &#10; &#10;   &#10; &#10; &#10; &#10; &#10; &#10;">
            <a:extLst>
              <a:ext uri="{FF2B5EF4-FFF2-40B4-BE49-F238E27FC236}">
                <a16:creationId xmlns:a16="http://schemas.microsoft.com/office/drawing/2014/main" id="{BCDF4E62-9CBA-CA2D-AFBB-9105DBCE7B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7501" y="2275133"/>
            <a:ext cx="4351682" cy="2448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488382"/>
          </a:xfrm>
        </p:spPr>
        <p:txBody>
          <a:bodyPr/>
          <a:lstStyle/>
          <a:p>
            <a:pPr algn="just"/>
            <a:r>
              <a:rPr lang="en-US" dirty="0">
                <a:hlinkClick r:id="rId2"/>
              </a:rPr>
              <a:t>Private IP DNAT Support and Scenarios with Azure Firewall</a:t>
            </a:r>
            <a:endParaRPr lang="en-US" dirty="0"/>
          </a:p>
          <a:p>
            <a:pPr algn="just"/>
            <a:r>
              <a:rPr lang="en-US" dirty="0"/>
              <a:t>MS </a:t>
            </a:r>
            <a:r>
              <a:rPr lang="en-US" b="1" dirty="0"/>
              <a:t>enhanced</a:t>
            </a:r>
            <a:r>
              <a:rPr lang="en-US" dirty="0"/>
              <a:t> </a:t>
            </a:r>
            <a:r>
              <a:rPr lang="en-US" b="1" dirty="0"/>
              <a:t>DNAT</a:t>
            </a:r>
            <a:r>
              <a:rPr lang="en-US" dirty="0"/>
              <a:t> scenario to support port translation on </a:t>
            </a:r>
            <a:r>
              <a:rPr lang="en-US" b="1" dirty="0"/>
              <a:t>Azure Private IP (VIP)</a:t>
            </a:r>
            <a:r>
              <a:rPr lang="en-US" dirty="0"/>
              <a:t>. This capability helps with </a:t>
            </a:r>
            <a:r>
              <a:rPr lang="en-US" b="1" dirty="0"/>
              <a:t>connectivity between overlapped IP </a:t>
            </a:r>
            <a:r>
              <a:rPr lang="en-US" dirty="0"/>
              <a:t>networks, which is a common scenario for enterprises when onboarding new partners to their network or merging with new acquisitions. </a:t>
            </a:r>
            <a:r>
              <a:rPr lang="en-US" b="1" dirty="0"/>
              <a:t>DNAT on Private IP is also relevant for hybrid scenarios </a:t>
            </a:r>
            <a:r>
              <a:rPr lang="en-US" dirty="0"/>
              <a:t>(connecting on-premises datacenters to Azure), where DNAT bridges the gap, enabling communication between private resources over non-routable IP addresses.</a:t>
            </a:r>
          </a:p>
        </p:txBody>
      </p:sp>
      <p:pic>
        <p:nvPicPr>
          <p:cNvPr id="4098" name="Picture 2" descr="thumbnail image 1 of blog post titled &#10; &#10; &#10;  &#10; &#10; &#10; &#10;    &#10;  &#10;   &#10;    &#10;      &#10;       Private IP DNAT Support and Scenarios with Azure Firewall&#10;       &#10;      &#10;     &#10;   &#10;  &#10; &#10;   &#10; &#10; &#10; &#10; &#10; &#10;">
            <a:extLst>
              <a:ext uri="{FF2B5EF4-FFF2-40B4-BE49-F238E27FC236}">
                <a16:creationId xmlns:a16="http://schemas.microsoft.com/office/drawing/2014/main" id="{68C58962-0592-2244-B957-6AE300F6FEA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9496" y="2924762"/>
            <a:ext cx="3686834" cy="78985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umbnail image 2 of blog post titled &#10; &#10; &#10;  &#10; &#10; &#10; &#10;    &#10;  &#10;   &#10;    &#10;      &#10;       Private IP DNAT Support and Scenarios with Azure Firewall&#10;       &#10;      &#10;     &#10;   &#10;  &#10; &#10;   &#10; &#10; &#10; &#10; &#10; &#10;">
            <a:extLst>
              <a:ext uri="{FF2B5EF4-FFF2-40B4-BE49-F238E27FC236}">
                <a16:creationId xmlns:a16="http://schemas.microsoft.com/office/drawing/2014/main" id="{B8C112E1-DC52-8B50-DBAD-1072BAA1B2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6638" y="1063861"/>
            <a:ext cx="4232176" cy="13019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umbnail image 5 of blog post titled &#10; &#10; &#10;  &#10; &#10; &#10; &#10;    &#10;  &#10;   &#10;    &#10;      &#10;       Private IP DNAT Support and Scenarios with Azure Firewall&#10;       &#10;      &#10;     &#10;   &#10;  &#10; &#10;   &#10; &#10; &#10; &#10; &#10; &#10;">
            <a:extLst>
              <a:ext uri="{FF2B5EF4-FFF2-40B4-BE49-F238E27FC236}">
                <a16:creationId xmlns:a16="http://schemas.microsoft.com/office/drawing/2014/main" id="{C5F2E932-48F8-4CAB-7CB3-99AED161EF0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146" y="2512744"/>
            <a:ext cx="3841066" cy="2033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261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430920"/>
          </a:xfrm>
        </p:spPr>
        <p:txBody>
          <a:bodyPr/>
          <a:lstStyle/>
          <a:p>
            <a:r>
              <a:rPr lang="en-US" dirty="0">
                <a:hlinkClick r:id="rId2"/>
              </a:rPr>
              <a:t>(Preview) Dynamic watermarking available on Android and iOS with new date-time variable</a:t>
            </a:r>
            <a:endParaRPr lang="en-US" dirty="0"/>
          </a:p>
          <a:p>
            <a:pPr marL="171450" indent="-171450">
              <a:buFont typeface="Arial" panose="020B0604020202020204" pitchFamily="34" charset="0"/>
              <a:buChar char="•"/>
            </a:pPr>
            <a:r>
              <a:rPr lang="en-US" dirty="0"/>
              <a:t>Android and iOS release can now label files with dynamic watermarking-enabled labels and view, edit, and collaborate on these files regardless of which platform you’re using. </a:t>
            </a:r>
          </a:p>
          <a:p>
            <a:pPr marL="171450" indent="-171450">
              <a:buFont typeface="Arial" panose="020B0604020202020204" pitchFamily="34" charset="0"/>
              <a:buChar char="•"/>
            </a:pPr>
            <a:r>
              <a:rPr lang="en-US" dirty="0"/>
              <a:t>Date-time variable to the dynamic watermark string enables admins to know precisely when leaked information was captured</a:t>
            </a:r>
          </a:p>
          <a:p>
            <a:endParaRPr lang="en-US" dirty="0"/>
          </a:p>
        </p:txBody>
      </p:sp>
      <p:pic>
        <p:nvPicPr>
          <p:cNvPr id="4098" name="Picture 2" descr="thumbnail image 2 captioned Figure 2: Adding date-time variable to the dynamic watermark">
            <a:extLst>
              <a:ext uri="{FF2B5EF4-FFF2-40B4-BE49-F238E27FC236}">
                <a16:creationId xmlns:a16="http://schemas.microsoft.com/office/drawing/2014/main" id="{D305CB2C-5BA1-4867-A957-18C1150FD6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1" y="2281662"/>
            <a:ext cx="3852478" cy="2234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Private Preview: Azure Site Recovery support for Azure Trusted Launch VMs (Linux OS)</a:t>
            </a:r>
            <a:endParaRPr lang="en-US" dirty="0"/>
          </a:p>
          <a:p>
            <a:pPr algn="just"/>
            <a:r>
              <a:rPr lang="en-US" dirty="0"/>
              <a:t>MS announced the private preview of Azure Site Recovery support for Azure Trusted Launch VMs. Azure Trusted Launch VMs provide foundational compute security to Azure Generation 2 VMs by enabling Secure Boot and </a:t>
            </a:r>
            <a:r>
              <a:rPr lang="en-US" dirty="0" err="1"/>
              <a:t>vTPM</a:t>
            </a:r>
            <a:r>
              <a:rPr lang="en-US" dirty="0"/>
              <a:t> capabilities. This private preview is available for Azure Trusted launch VMs running Linux OS. Azure Site Recovery support for Trusted launch VM running Windows OS is already generally available.</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088842"/>
          </a:xfrm>
        </p:spPr>
        <p:txBody>
          <a:bodyPr/>
          <a:lstStyle/>
          <a:p>
            <a:pPr algn="just"/>
            <a:r>
              <a:rPr lang="en-US" sz="1000" dirty="0">
                <a:hlinkClick r:id="rId2"/>
              </a:rPr>
              <a:t>Public Preview: Azure Web </a:t>
            </a:r>
            <a:r>
              <a:rPr lang="en-US" sz="1000" dirty="0" err="1">
                <a:hlinkClick r:id="rId2"/>
              </a:rPr>
              <a:t>PubSub</a:t>
            </a:r>
            <a:r>
              <a:rPr lang="en-US" sz="1000" dirty="0">
                <a:hlinkClick r:id="rId2"/>
              </a:rPr>
              <a:t> – MQTT support now available</a:t>
            </a:r>
            <a:endParaRPr lang="en-US" sz="1000" dirty="0"/>
          </a:p>
          <a:p>
            <a:pPr algn="just"/>
            <a:r>
              <a:rPr lang="en-US" sz="1000" dirty="0"/>
              <a:t>Azure Web </a:t>
            </a:r>
            <a:r>
              <a:rPr lang="en-US" sz="1000" dirty="0" err="1"/>
              <a:t>PubSub</a:t>
            </a:r>
            <a:r>
              <a:rPr lang="en-US" sz="1000" dirty="0"/>
              <a:t> now supports MQTT capabilities (in public preview).  </a:t>
            </a:r>
          </a:p>
          <a:p>
            <a:pPr algn="just"/>
            <a:r>
              <a:rPr lang="en-US" sz="1000" dirty="0"/>
              <a:t>This means that developers using Web </a:t>
            </a:r>
            <a:r>
              <a:rPr lang="en-US" sz="1000" dirty="0" err="1"/>
              <a:t>PubSub</a:t>
            </a:r>
            <a:r>
              <a:rPr lang="en-US" sz="1000" dirty="0"/>
              <a:t> can now connect clients using either WebSocket protocol or MQTT (over WebSocket) while enjoying built-in scalability. </a:t>
            </a:r>
          </a:p>
          <a:p>
            <a:pPr algn="just"/>
            <a:r>
              <a:rPr lang="en-US" sz="1000" dirty="0"/>
              <a:t>MQTT is specifically designed for environments with low bandwidth, high latency, or unreliable networks. It’s particularly well-suited for IoT (Internet of Things) devices and other scenarios where resources are limited.</a:t>
            </a:r>
          </a:p>
          <a:p>
            <a:pPr algn="just"/>
            <a:r>
              <a:rPr lang="en-US" sz="1000" dirty="0"/>
              <a:t>Now it is possible to use multiple communications protocols to meet functional and performance requirements – connecting various clients at scale in a fully-managed service.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dirty="0">
                <a:hlinkClick r:id="rId3"/>
              </a:rPr>
              <a:t>Generally Available: Azure Functions support for PowerShell 7.4</a:t>
            </a:r>
            <a:endParaRPr lang="en-US" dirty="0"/>
          </a:p>
          <a:p>
            <a:r>
              <a:rPr lang="en-US" dirty="0"/>
              <a:t>Azure Functions now support PowerShell 7.4</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3.xml><?xml version="1.0" encoding="utf-8"?>
<ds:datastoreItem xmlns:ds="http://schemas.openxmlformats.org/officeDocument/2006/customXml" ds:itemID="{EE04B39D-0CBA-4F8F-8809-785207E87965}">
  <ds:schemaRefs>
    <ds:schemaRef ds:uri="http://schemas.microsoft.com/sharepoint/v3/contenttype/forms"/>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951</TotalTime>
  <Words>2368</Words>
  <Application>Microsoft Office PowerPoint</Application>
  <PresentationFormat>On-screen Show (16:9)</PresentationFormat>
  <Paragraphs>107</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Consolas</vt:lpstr>
      <vt:lpstr>Human Sans</vt:lpstr>
      <vt:lpstr>Human Sans Regular</vt:lpstr>
      <vt:lpstr>Menlo</vt:lpstr>
      <vt:lpstr>Continuum Theme</vt:lpstr>
      <vt:lpstr>Azure Times #134</vt:lpstr>
      <vt:lpstr>PowerPoint Presentation</vt:lpstr>
      <vt:lpstr>Networking Updates</vt:lpstr>
      <vt:lpstr>PowerPoint Presentation</vt:lpstr>
      <vt:lpstr>Security &amp; Identity Updates</vt:lpstr>
      <vt:lpstr>PowerPoint Presentation</vt:lpstr>
      <vt:lpstr>Management &amp; Governance Updates</vt:lpstr>
      <vt:lpstr>PowerPoint Presentation</vt:lpstr>
      <vt:lpstr>Compute Updates</vt:lpstr>
      <vt:lpstr>Compute Updates</vt:lpstr>
      <vt:lpstr>Compute Updates</vt:lpstr>
      <vt:lpstr>PowerPoint Presentation</vt:lpstr>
      <vt:lpstr>Storage &amp; Data Updates</vt:lpstr>
      <vt:lpstr>PowerPoint Presentation</vt:lpstr>
      <vt:lpstr>Databases Updates</vt:lpstr>
      <vt:lpstr>Databases Updates</vt:lpstr>
      <vt:lpstr>Databases Updates</vt:lpstr>
      <vt:lpstr>Databases Updates</vt:lpstr>
      <vt:lpstr>PowerPoint Presentation</vt:lpstr>
      <vt:lpstr>ML &amp; AI &amp; IOT Updates</vt:lpstr>
      <vt:lpstr>ML &amp; AI &amp; IOT Updates</vt:lpstr>
      <vt:lpstr>PowerPoint Presentation</vt:lpstr>
      <vt:lpstr>DevOps &amp; IaC &amp; Automation</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144</cp:revision>
  <dcterms:created xsi:type="dcterms:W3CDTF">2018-01-26T19:23:30Z</dcterms:created>
  <dcterms:modified xsi:type="dcterms:W3CDTF">2024-09-16T05:19:18Z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