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7"/>
  </p:notesMasterIdLst>
  <p:handoutMasterIdLst>
    <p:handoutMasterId r:id="rId38"/>
  </p:handoutMasterIdLst>
  <p:sldIdLst>
    <p:sldId id="2142532340" r:id="rId5"/>
    <p:sldId id="2146847045" r:id="rId6"/>
    <p:sldId id="10657" r:id="rId7"/>
    <p:sldId id="2146847086" r:id="rId8"/>
    <p:sldId id="2146847046" r:id="rId9"/>
    <p:sldId id="2146847089" r:id="rId10"/>
    <p:sldId id="2146847048" r:id="rId11"/>
    <p:sldId id="2146847049" r:id="rId12"/>
    <p:sldId id="2146847092" r:id="rId13"/>
    <p:sldId id="2146847050" r:id="rId14"/>
    <p:sldId id="2146847097" r:id="rId15"/>
    <p:sldId id="2146847096" r:id="rId16"/>
    <p:sldId id="2146847052" r:id="rId17"/>
    <p:sldId id="2146847100" r:id="rId18"/>
    <p:sldId id="2146847101" r:id="rId19"/>
    <p:sldId id="2146847102" r:id="rId20"/>
    <p:sldId id="2146847053" r:id="rId21"/>
    <p:sldId id="2146847054" r:id="rId22"/>
    <p:sldId id="2146847103" r:id="rId23"/>
    <p:sldId id="2146847104" r:id="rId24"/>
    <p:sldId id="2146847058" r:id="rId25"/>
    <p:sldId id="2146847111" r:id="rId26"/>
    <p:sldId id="2146847119" r:id="rId27"/>
    <p:sldId id="2146847120" r:id="rId28"/>
    <p:sldId id="2146847121" r:id="rId29"/>
    <p:sldId id="2146847122" r:id="rId30"/>
    <p:sldId id="2146847062" r:id="rId31"/>
    <p:sldId id="2146847115" r:id="rId32"/>
    <p:sldId id="2146847116" r:id="rId33"/>
    <p:sldId id="2146847085" r:id="rId34"/>
    <p:sldId id="2146847084" r:id="rId35"/>
    <p:sldId id="2146847064"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086"/>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092"/>
          </p14:sldIdLst>
        </p14:section>
        <p14:section name="Compute" id="{05AA80BB-8802-49AB-8336-A884227CE2F7}">
          <p14:sldIdLst>
            <p14:sldId id="2146847050"/>
            <p14:sldId id="2146847097"/>
            <p14:sldId id="2146847096"/>
          </p14:sldIdLst>
        </p14:section>
        <p14:section name="Storage &amp; Data" id="{1F159046-CE0A-45BC-9D5B-6E6C95980F78}">
          <p14:sldIdLst>
            <p14:sldId id="2146847052"/>
            <p14:sldId id="2146847100"/>
            <p14:sldId id="2146847101"/>
            <p14:sldId id="2146847102"/>
            <p14:sldId id="2146847053"/>
          </p14:sldIdLst>
        </p14:section>
        <p14:section name="Databases" id="{AEAFAE72-AD56-48F3-926B-38BAE269038F}">
          <p14:sldIdLst>
            <p14:sldId id="2146847054"/>
            <p14:sldId id="2146847103"/>
            <p14:sldId id="2146847104"/>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 id="2146847121"/>
            <p14:sldId id="2146847122"/>
          </p14:sldIdLst>
        </p14:section>
        <p14:section name="Miscellaneous" id="{A1456D7A-93BE-4023-90AA-7269D2F177BA}">
          <p14:sldIdLst>
            <p14:sldId id="2146847062"/>
            <p14:sldId id="2146847115"/>
            <p14:sldId id="2146847116"/>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99" d="100"/>
          <a:sy n="199" d="100"/>
        </p:scale>
        <p:origin x="3228" y="15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updates/upgrade-policies-for-virtual-machine-scale-set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azure.microsoft.com/en-us/updates/public-preview-aks-cluster-control-plane-metrics-in-managed-prometheu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generally-available-zone-redundant-storage-for-azure-disks-is-now-available-in-canada-central/" TargetMode="External"/><Relationship Id="rId2" Type="http://schemas.openxmlformats.org/officeDocument/2006/relationships/hyperlink" Target="https://azure.microsoft.com/en-us/updates/generally-available-azure-blob-storage-cold-tier-support-on-change-feed-and-object-replica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en-us/updates/azure-elastic-san-is-now-generally-availabl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storage/elastic-san/elastic-san-planning#redundancy"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echcommunity.microsoft.com/t5/azure-sql-blog/general-availability-serverless-for-hyperscale-in-azure-sql/ba-p/4053589" TargetMode="External"/><Relationship Id="rId2" Type="http://schemas.openxmlformats.org/officeDocument/2006/relationships/hyperlink" Target="https://azure.microsoft.com/en-us/updates/general-availability-customer-managed-key-encryption-for-enterprise-tier-cach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updates/public-preview-migration-service-in-azure-database-for-postgresq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penai.com/sora"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blogs.microsoft.com/nuget/announcing-nuget-6-9/" TargetMode="External"/><Relationship Id="rId2" Type="http://schemas.openxmlformats.org/officeDocument/2006/relationships/hyperlink" Target="https://devblogs.microsoft.com/devops/february-patches-for-azure-devops-server-3/"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evblogs.microsoft.com/devops/workload-identity-federation-for-azure-deployments-is-now-generally-available/" TargetMode="External"/><Relationship Id="rId2" Type="http://schemas.openxmlformats.org/officeDocument/2006/relationships/hyperlink" Target="https://devblogs.microsoft.com/devops/ssh-rsa-deprecation/"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blog/2024-02-09-copilot-in-github-support-is-now-available/" TargetMode="External"/><Relationship Id="rId2" Type="http://schemas.openxmlformats.org/officeDocument/2006/relationships/hyperlink" Target="https://devblogs.microsoft.com/devops/azure-pipelines-deprecated-tasks-retirement-schedule/"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community.microsoft.com/t5/microsoft-learn-blog/announcing-a-new-way-to-give-feedback-on-microsoft-learn/ba-p/4027635" TargetMode="External"/><Relationship Id="rId2" Type="http://schemas.openxmlformats.org/officeDocument/2006/relationships/hyperlink" Target="https://techcommunity.microsoft.com/t5/exchange-team-blog/final-reminder-outlook-rest-api-v2-0-and-beta-endpoints/ba-p/4058396"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echcommunity.microsoft.com/t5/copilot-for-microsoft-365/introducing-the-new-microsoft-copilot-experience-in-teams/ba-p/405504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azure/firewall/enable-top-ten-and-flow-trace#flow-trace" TargetMode="External"/><Relationship Id="rId2" Type="http://schemas.openxmlformats.org/officeDocument/2006/relationships/hyperlink" Target="https://azure.microsoft.com/en-us/updates/azure-firewall-flow-trace-logs-and-autoscaling-based-on-number-of-connections-and-are-now-generally-available/"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us/updates/azure-firewall-parallel-ip-group-update-support-is-now-in-public-preview/"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updates/general-availability-improvements-in-azure-key-vault/" TargetMode="External"/><Relationship Id="rId2" Type="http://schemas.openxmlformats.org/officeDocument/2006/relationships/hyperlink" Target="https://techcommunity.microsoft.com/t5/microsoft-defender-for-cloud/enforcement-of-defender-cspm-for-premium-devops-security/ba-p/4053335"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echcommunity.microsoft.com/t5/azure-stack-blog/hyper-v-vm-migration-to-azure-stack-hci-version-23h2/ba-p/4052691" TargetMode="External"/><Relationship Id="rId2" Type="http://schemas.openxmlformats.org/officeDocument/2006/relationships/hyperlink" Target="https://azure.microsoft.com/en-us/updates/public-preview-azure-sql-migration-assessment-enabled-by-azure-arc/"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en-us/updates/sending-a-log-search-alert-to-unauthorized-target-resources-will-no-longer-be-supporte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#106</a:t>
            </a:r>
          </a:p>
        </p:txBody>
      </p:sp>
      <p:sp>
        <p:nvSpPr>
          <p:cNvPr id="4" name="Text Placeholder 3"/>
          <p:cNvSpPr>
            <a:spLocks noGrp="1"/>
          </p:cNvSpPr>
          <p:nvPr>
            <p:ph type="body" sz="quarter" idx="11"/>
          </p:nvPr>
        </p:nvSpPr>
        <p:spPr/>
        <p:txBody>
          <a:bodyPr/>
          <a:lstStyle/>
          <a:p>
            <a:r>
              <a:rPr lang="en-US" spc="300" dirty="0"/>
              <a:t>February 21,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b="1" dirty="0">
                <a:latin typeface="+mj-lt"/>
              </a:rPr>
              <a:t>Rolling upgrade policy</a:t>
            </a:r>
          </a:p>
          <a:p>
            <a:pPr algn="just"/>
            <a:r>
              <a:rPr lang="en-US" sz="1000" dirty="0">
                <a:latin typeface="+mj-lt"/>
              </a:rPr>
              <a:t>With a rolling upgrade policy, the scale set performs updates in batches with an optional pause time in between. You also get more control over the upgrades with settings like batch size, max healthy percentage, prioritizing unhealthy instances and enabling upgrades across multiple availability zones at the same time. Additionally, when using a rolling upgrade policy, you can enable max surge which will replace VMs running the old model with new VMs using the latest model.</a:t>
            </a:r>
          </a:p>
          <a:p>
            <a:pPr algn="just"/>
            <a:r>
              <a:rPr lang="en-US" sz="1000" dirty="0">
                <a:latin typeface="+mj-lt"/>
              </a:rPr>
              <a:t>Rolling upgrade policy is best suited for production workloads that require a set number of instances always be available. Rolling upgrades is safest way to upgrade instances to the latest model without compromising availability and uptime.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Upgrade policies for Virtual Machine Scale Sets using Flexible Orchestration</a:t>
            </a:r>
            <a:endParaRPr lang="en-US" sz="1000" dirty="0"/>
          </a:p>
          <a:p>
            <a:pPr algn="just"/>
            <a:r>
              <a:rPr lang="en-US" sz="1000" dirty="0"/>
              <a:t>Each Virtual Machine Scale Set has an upgrade policy that determines how virtual machines are brought up-to-date with the latest scale set model.</a:t>
            </a:r>
          </a:p>
          <a:p>
            <a:pPr algn="just"/>
            <a:r>
              <a:rPr lang="en-US" sz="1000" b="1" dirty="0"/>
              <a:t>Automatic upgrade policy</a:t>
            </a:r>
          </a:p>
          <a:p>
            <a:pPr algn="just"/>
            <a:r>
              <a:rPr lang="en-US" sz="1000" dirty="0"/>
              <a:t>With an automatic upgrade policy, the scale set makes no guarantees about the order of virtual machines being brought down. The scale set might take down all virtual machines at the same time to perform upgrades.</a:t>
            </a:r>
          </a:p>
          <a:p>
            <a:pPr algn="just"/>
            <a:r>
              <a:rPr lang="en-US" sz="1000" dirty="0"/>
              <a:t>Automatic upgrade policy is best suited for DevTest scenarios where you aren't concerned about the uptime of your instances while making changes to configurations and settings.</a:t>
            </a:r>
          </a:p>
          <a:p>
            <a:pPr algn="just"/>
            <a:r>
              <a:rPr lang="en-US" sz="1000" b="1" dirty="0"/>
              <a:t>Manual upgrade policy</a:t>
            </a:r>
          </a:p>
          <a:p>
            <a:pPr algn="just"/>
            <a:r>
              <a:rPr lang="en-US" sz="1000" dirty="0"/>
              <a:t>With a manual upgrade policy, you choose when to initiate an update to the scale set instances. Nothing happens automatically to the existing virtual machines when changes occur to the scale set model. New instances added to the scale set use the most update-to-date model available.</a:t>
            </a:r>
          </a:p>
          <a:p>
            <a:pPr algn="just"/>
            <a:r>
              <a:rPr lang="en-US" sz="1000" dirty="0"/>
              <a:t>Manual upgrade policy is best suited for workloads where the instances in the scale set are composed of different configurations and each configuration might require different updates and changes.</a:t>
            </a:r>
          </a:p>
          <a:p>
            <a:pPr algn="just"/>
            <a:endParaRPr lang="en-US" sz="1000" dirty="0"/>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AKS cluster control plane metrics in managed Prometheus</a:t>
            </a:r>
            <a:endParaRPr lang="en-US" sz="1000" dirty="0"/>
          </a:p>
          <a:p>
            <a:pPr algn="just"/>
            <a:r>
              <a:rPr lang="en-US" sz="1000" dirty="0"/>
              <a:t>AKS cluster control plane metrics in managed Prometheus is a new feature that automatically scrapes the control plane – API server and </a:t>
            </a:r>
            <a:r>
              <a:rPr lang="en-US" sz="1000" dirty="0" err="1"/>
              <a:t>etcd</a:t>
            </a:r>
            <a:r>
              <a:rPr lang="en-US" sz="1000" dirty="0"/>
              <a:t> metrics and send them to an </a:t>
            </a:r>
            <a:r>
              <a:rPr lang="en-US" sz="1000" b="1" dirty="0"/>
              <a:t>Azure Monitor workspace </a:t>
            </a:r>
            <a:r>
              <a:rPr lang="en-US" sz="1000" dirty="0"/>
              <a:t>via managed Prometheus. With this, it is possible to monitor the API server traffic and load along with the </a:t>
            </a:r>
            <a:r>
              <a:rPr lang="en-US" sz="1000" dirty="0" err="1"/>
              <a:t>etcd</a:t>
            </a:r>
            <a:r>
              <a:rPr lang="en-US" sz="1000" dirty="0"/>
              <a:t> size, object count to understand the state of the control plane and tune Kubernetes application client behavior to optimize for performance and reliability. </a:t>
            </a:r>
            <a:r>
              <a:rPr lang="en-US" sz="1000" b="1" dirty="0"/>
              <a:t>AKS clusters </a:t>
            </a:r>
            <a:r>
              <a:rPr lang="en-US" sz="1000" dirty="0"/>
              <a:t>with managed Prometheus get these new metrics automatically once the subscription has been enabled for the preview feature.</a:t>
            </a:r>
          </a:p>
          <a:p>
            <a:pPr marL="171450" indent="-171450" algn="just">
              <a:buFont typeface="Arial" panose="020B0604020202020204" pitchFamily="34" charset="0"/>
              <a:buChar char="•"/>
            </a:pPr>
            <a:r>
              <a:rPr lang="en-US" sz="1000" dirty="0"/>
              <a:t>Only supports </a:t>
            </a:r>
            <a:r>
              <a:rPr lang="en-US" sz="1000" b="1" dirty="0"/>
              <a:t>Azure Monitor managed service for Prometheus</a:t>
            </a:r>
            <a:r>
              <a:rPr lang="en-US" sz="1000" dirty="0"/>
              <a:t>.</a:t>
            </a:r>
          </a:p>
          <a:p>
            <a:pPr marL="171450" indent="-171450" algn="just">
              <a:buFont typeface="Arial" panose="020B0604020202020204" pitchFamily="34" charset="0"/>
              <a:buChar char="•"/>
            </a:pPr>
            <a:r>
              <a:rPr lang="en-US" sz="1000" dirty="0"/>
              <a:t>Private link isn't supported.</a:t>
            </a:r>
          </a:p>
          <a:p>
            <a:pPr marL="171450" indent="-171450" algn="just">
              <a:buFont typeface="Arial" panose="020B0604020202020204" pitchFamily="34" charset="0"/>
              <a:buChar char="•"/>
            </a:pPr>
            <a:r>
              <a:rPr lang="en-US" sz="1000" dirty="0"/>
              <a:t>Only the default </a:t>
            </a:r>
            <a:r>
              <a:rPr lang="en-US" sz="1000" b="1" dirty="0"/>
              <a:t>ama-metrics-settings-config-map</a:t>
            </a:r>
            <a:r>
              <a:rPr lang="en-US" sz="1000" dirty="0"/>
              <a:t> can be customized. All other customizations are not supported.</a:t>
            </a:r>
          </a:p>
          <a:p>
            <a:pPr marL="171450" indent="-171450" algn="just">
              <a:buFont typeface="Arial" panose="020B0604020202020204" pitchFamily="34" charset="0"/>
              <a:buChar char="•"/>
            </a:pPr>
            <a:r>
              <a:rPr lang="en-US" sz="1000" dirty="0"/>
              <a:t>The cluster must use managed identity authentication.</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Azure Blob Storage Cold Tier support on Change Feed and Object Replication</a:t>
            </a:r>
            <a:endParaRPr lang="en-US" sz="1000" dirty="0">
              <a:latin typeface="+mj-lt"/>
            </a:endParaRPr>
          </a:p>
          <a:p>
            <a:pPr algn="just"/>
            <a:r>
              <a:rPr lang="en-US" sz="1000" b="1" dirty="0">
                <a:latin typeface="+mj-lt"/>
              </a:rPr>
              <a:t>Azure Blob Storage Cold Tier </a:t>
            </a:r>
            <a:r>
              <a:rPr lang="en-US" sz="1000" dirty="0">
                <a:latin typeface="+mj-lt"/>
              </a:rPr>
              <a:t>was generally available since </a:t>
            </a:r>
            <a:r>
              <a:rPr lang="en-US" sz="1000" b="1" dirty="0">
                <a:latin typeface="+mj-lt"/>
              </a:rPr>
              <a:t>Aug 10th, 2023</a:t>
            </a:r>
            <a:r>
              <a:rPr lang="en-US" sz="1000" dirty="0">
                <a:latin typeface="+mj-lt"/>
              </a:rPr>
              <a:t>. It is a new online access tier that is the most cost-effective </a:t>
            </a:r>
            <a:r>
              <a:rPr lang="en-US" sz="1000" b="1" dirty="0">
                <a:latin typeface="+mj-lt"/>
              </a:rPr>
              <a:t>Azure Blob </a:t>
            </a:r>
            <a:r>
              <a:rPr lang="en-US" sz="1000" dirty="0">
                <a:latin typeface="+mj-lt"/>
              </a:rPr>
              <a:t>offering for storing infrequently accessed data with long-term retention requirements, while providing instant access.</a:t>
            </a:r>
          </a:p>
          <a:p>
            <a:pPr algn="just"/>
            <a:r>
              <a:rPr lang="en-US" sz="1000" dirty="0">
                <a:latin typeface="+mj-lt"/>
              </a:rPr>
              <a:t>Change feed provides transaction logs of all the changes that occur to the blobs and the blob metadata in the storage account. Now it captures the changes of blobs in cold tier. </a:t>
            </a:r>
            <a:r>
              <a:rPr lang="en-US" sz="1000" b="1" dirty="0">
                <a:latin typeface="+mj-lt"/>
              </a:rPr>
              <a:t>Object replication asynchronously </a:t>
            </a:r>
            <a:r>
              <a:rPr lang="en-US" sz="1000" dirty="0">
                <a:latin typeface="+mj-lt"/>
              </a:rPr>
              <a:t>copies block blobs between a source storage account and a destination account. Now it is possible to asynchronously copy block blobs in cold tier on the source storage account to a destination account.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Zone Redundant Storage for Azure Disks is now available in Canada Central</a:t>
            </a:r>
            <a:endParaRPr lang="en-US" sz="1000" dirty="0"/>
          </a:p>
          <a:p>
            <a:pPr algn="just"/>
            <a:r>
              <a:rPr lang="en-US" sz="1000" b="1" dirty="0"/>
              <a:t>Zone Redundant Storage (ZRS) </a:t>
            </a:r>
            <a:r>
              <a:rPr lang="en-US" sz="1000" dirty="0"/>
              <a:t>for Azure Disk Storage is now generally available on </a:t>
            </a:r>
            <a:r>
              <a:rPr lang="en-US" sz="1000" b="1" dirty="0"/>
              <a:t>Azure Premium SSDs </a:t>
            </a:r>
            <a:r>
              <a:rPr lang="en-US" sz="1000" dirty="0"/>
              <a:t>and </a:t>
            </a:r>
            <a:r>
              <a:rPr lang="en-US" sz="1000" b="1" dirty="0"/>
              <a:t>Standard SSDs </a:t>
            </a:r>
            <a:r>
              <a:rPr lang="en-US" sz="1000" dirty="0"/>
              <a:t>in </a:t>
            </a:r>
            <a:r>
              <a:rPr lang="en-US" sz="1000" b="1" dirty="0"/>
              <a:t>the Canada Central </a:t>
            </a:r>
            <a:r>
              <a:rPr lang="en-US" sz="1000" dirty="0"/>
              <a:t>region.</a:t>
            </a:r>
          </a:p>
          <a:p>
            <a:pPr algn="just"/>
            <a:r>
              <a:rPr lang="en-US" sz="1000" dirty="0"/>
              <a:t>Disks </a:t>
            </a:r>
            <a:r>
              <a:rPr lang="en-US" sz="1000" b="1" dirty="0"/>
              <a:t>with ZRS provide synchronous </a:t>
            </a:r>
            <a:r>
              <a:rPr lang="en-US" sz="1000" dirty="0"/>
              <a:t>replication of data across three availability zones in a region, enabling disks to tolerate zonal failures without causing disruptions to your application. This feature enables disks to tolerate zonal failures without causing disruptions to your application.</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rPr>
              <a:t>The following list contains the regions </a:t>
            </a:r>
            <a:r>
              <a:rPr lang="en-US" sz="1000" b="1" dirty="0">
                <a:latin typeface="+mj-lt"/>
              </a:rPr>
              <a:t>Elastic SAN </a:t>
            </a:r>
            <a:r>
              <a:rPr lang="en-US" sz="1000" dirty="0">
                <a:latin typeface="+mj-lt"/>
              </a:rPr>
              <a:t>is currently available in, and which regions support both zone-redundant storage </a:t>
            </a:r>
            <a:r>
              <a:rPr lang="en-US" sz="1000" b="1" dirty="0">
                <a:latin typeface="+mj-lt"/>
              </a:rPr>
              <a:t>(ZRS) </a:t>
            </a:r>
            <a:r>
              <a:rPr lang="en-US" sz="1000" dirty="0">
                <a:latin typeface="+mj-lt"/>
              </a:rPr>
              <a:t>and locally redundant storage (LRS), or only LRS:</a:t>
            </a:r>
          </a:p>
          <a:p>
            <a:pPr marL="171450" indent="-171450" algn="just">
              <a:buFont typeface="Arial" panose="020B0604020202020204" pitchFamily="34" charset="0"/>
              <a:buChar char="•"/>
            </a:pPr>
            <a:r>
              <a:rPr lang="en-US" sz="1000" dirty="0">
                <a:latin typeface="+mj-lt"/>
              </a:rPr>
              <a:t>South Africa North - LRS</a:t>
            </a:r>
          </a:p>
          <a:p>
            <a:pPr marL="171450" indent="-171450" algn="just">
              <a:buFont typeface="Arial" panose="020B0604020202020204" pitchFamily="34" charset="0"/>
              <a:buChar char="•"/>
            </a:pPr>
            <a:r>
              <a:rPr lang="en-US" sz="1000" dirty="0">
                <a:latin typeface="+mj-lt"/>
              </a:rPr>
              <a:t>East Asia - LRS</a:t>
            </a:r>
          </a:p>
          <a:p>
            <a:pPr marL="171450" indent="-171450" algn="just">
              <a:buFont typeface="Arial" panose="020B0604020202020204" pitchFamily="34" charset="0"/>
              <a:buChar char="•"/>
            </a:pPr>
            <a:r>
              <a:rPr lang="en-US" sz="1000" dirty="0">
                <a:latin typeface="+mj-lt"/>
              </a:rPr>
              <a:t>Southeast Asia - LRS</a:t>
            </a:r>
          </a:p>
          <a:p>
            <a:pPr marL="171450" indent="-171450" algn="just">
              <a:buFont typeface="Arial" panose="020B0604020202020204" pitchFamily="34" charset="0"/>
              <a:buChar char="•"/>
            </a:pPr>
            <a:r>
              <a:rPr lang="en-US" sz="1000" dirty="0">
                <a:latin typeface="+mj-lt"/>
              </a:rPr>
              <a:t>Brazil South - LRS</a:t>
            </a:r>
          </a:p>
          <a:p>
            <a:pPr marL="171450" indent="-171450" algn="just">
              <a:buFont typeface="Arial" panose="020B0604020202020204" pitchFamily="34" charset="0"/>
              <a:buChar char="•"/>
            </a:pPr>
            <a:r>
              <a:rPr lang="en-US" sz="1000" dirty="0">
                <a:latin typeface="+mj-lt"/>
              </a:rPr>
              <a:t>Canada Central - LRS</a:t>
            </a:r>
          </a:p>
          <a:p>
            <a:pPr marL="171450" indent="-171450" algn="just">
              <a:buFont typeface="Arial" panose="020B0604020202020204" pitchFamily="34" charset="0"/>
              <a:buChar char="•"/>
            </a:pPr>
            <a:r>
              <a:rPr lang="en-US" sz="1000" dirty="0">
                <a:latin typeface="+mj-lt"/>
              </a:rPr>
              <a:t>France Central - LRS &amp; ZRS</a:t>
            </a:r>
          </a:p>
          <a:p>
            <a:pPr marL="171450" indent="-171450" algn="just">
              <a:buFont typeface="Arial" panose="020B0604020202020204" pitchFamily="34" charset="0"/>
              <a:buChar char="•"/>
            </a:pPr>
            <a:r>
              <a:rPr lang="en-US" sz="1000" dirty="0">
                <a:latin typeface="+mj-lt"/>
              </a:rPr>
              <a:t>Germany West Central - LRS</a:t>
            </a:r>
          </a:p>
          <a:p>
            <a:pPr marL="171450" indent="-171450" algn="just">
              <a:buFont typeface="Arial" panose="020B0604020202020204" pitchFamily="34" charset="0"/>
              <a:buChar char="•"/>
            </a:pPr>
            <a:r>
              <a:rPr lang="en-US" sz="1000" dirty="0">
                <a:latin typeface="+mj-lt"/>
              </a:rPr>
              <a:t>Australia East - LRS</a:t>
            </a:r>
          </a:p>
          <a:p>
            <a:pPr marL="171450" indent="-171450" algn="just">
              <a:buFont typeface="Arial" panose="020B0604020202020204" pitchFamily="34" charset="0"/>
              <a:buChar char="•"/>
            </a:pPr>
            <a:r>
              <a:rPr lang="en-US" sz="1000" dirty="0">
                <a:latin typeface="+mj-lt"/>
              </a:rPr>
              <a:t>North Europe - LRS &amp; ZRS</a:t>
            </a:r>
          </a:p>
          <a:p>
            <a:pPr marL="171450" indent="-171450" algn="just">
              <a:buFont typeface="Arial" panose="020B0604020202020204" pitchFamily="34" charset="0"/>
              <a:buChar char="•"/>
            </a:pPr>
            <a:r>
              <a:rPr lang="en-US" sz="1000" dirty="0">
                <a:latin typeface="+mj-lt"/>
              </a:rPr>
              <a:t>West Europe - LRS &amp; ZRS</a:t>
            </a:r>
          </a:p>
          <a:p>
            <a:pPr marL="171450" indent="-171450" algn="just">
              <a:buFont typeface="Arial" panose="020B0604020202020204" pitchFamily="34" charset="0"/>
              <a:buChar char="•"/>
            </a:pPr>
            <a:r>
              <a:rPr lang="en-US" sz="1000" dirty="0">
                <a:latin typeface="+mj-lt"/>
              </a:rPr>
              <a:t>UK South - LRS</a:t>
            </a:r>
          </a:p>
          <a:p>
            <a:pPr marL="171450" indent="-171450" algn="just">
              <a:buFont typeface="Arial" panose="020B0604020202020204" pitchFamily="34" charset="0"/>
              <a:buChar char="•"/>
            </a:pPr>
            <a:r>
              <a:rPr lang="en-US" sz="1000" dirty="0">
                <a:latin typeface="+mj-lt"/>
              </a:rPr>
              <a:t>Japan East - LRS</a:t>
            </a:r>
          </a:p>
          <a:p>
            <a:pPr marL="171450" indent="-171450" algn="just">
              <a:buFont typeface="Arial" panose="020B0604020202020204" pitchFamily="34" charset="0"/>
              <a:buChar char="•"/>
            </a:pPr>
            <a:r>
              <a:rPr lang="en-US" sz="1000" dirty="0">
                <a:latin typeface="+mj-lt"/>
              </a:rPr>
              <a:t>Korea Central – LRS</a:t>
            </a:r>
          </a:p>
          <a:p>
            <a:pPr marL="171450" indent="-171450" algn="just">
              <a:buFont typeface="Arial" panose="020B0604020202020204" pitchFamily="34" charset="0"/>
              <a:buChar char="•"/>
            </a:pPr>
            <a:r>
              <a:rPr lang="en-US" sz="1000" dirty="0">
                <a:latin typeface="+mj-lt"/>
              </a:rPr>
              <a: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Azure Elastic SAN is now generally available</a:t>
            </a:r>
            <a:endParaRPr lang="en-US" sz="1000" dirty="0"/>
          </a:p>
          <a:p>
            <a:pPr algn="just"/>
            <a:r>
              <a:rPr lang="en-US" sz="1000" dirty="0"/>
              <a:t>MS announced the general availability (GA) of </a:t>
            </a:r>
            <a:r>
              <a:rPr lang="en-US" sz="1000" b="1" dirty="0"/>
              <a:t>Azure Elastic SAN</a:t>
            </a:r>
            <a:r>
              <a:rPr lang="en-US" sz="1000" dirty="0"/>
              <a:t>, the industry’s first fully-managed and cloud-native storage area network (SAN) offering that simplifies deploying, scaling, managing, and configuring a SAN in the cloud. </a:t>
            </a:r>
            <a:r>
              <a:rPr lang="en-US" sz="1000" b="1" dirty="0"/>
              <a:t>Azure Elastic SAN </a:t>
            </a:r>
            <a:r>
              <a:rPr lang="en-US" sz="1000" dirty="0"/>
              <a:t>responds to the vital need for seamless migration of extensive SAN environments to the cloud, bringing a new level of efficiency and ease. This enterprise-class offering stands out by adopting a SAN-like resource hierarchy, provisioning resources at the appliance level, and dynamically distributing these resources to meet the demands of diverse workloads across databases, </a:t>
            </a:r>
            <a:r>
              <a:rPr lang="en-US" sz="1000" b="1" dirty="0"/>
              <a:t>virtual desktop infrastructure (VDIs), </a:t>
            </a:r>
            <a:r>
              <a:rPr lang="en-US" sz="1000" dirty="0"/>
              <a:t>and business applications. Beyond that, it delivers cloud native benefits with scale on demand, policy-based service management, and cloud native security enforcements across encryption and network access. It's a thoughtful innovation combining the efficiency at scale of </a:t>
            </a:r>
            <a:r>
              <a:rPr lang="en-US" sz="1000" b="1" dirty="0"/>
              <a:t>on-prem SAN </a:t>
            </a:r>
            <a:r>
              <a:rPr lang="en-US" sz="1000" dirty="0"/>
              <a:t>systems and the flexibility of cloud storage.</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76490"/>
          </a:xfrm>
        </p:spPr>
        <p:txBody>
          <a:bodyPr/>
          <a:lstStyle/>
          <a:p>
            <a:pPr marL="171450" indent="-171450">
              <a:buFont typeface="Arial" panose="020B0604020202020204" pitchFamily="34" charset="0"/>
              <a:buChar char="•"/>
            </a:pPr>
            <a:r>
              <a:rPr lang="en-US" sz="1000" b="1" dirty="0">
                <a:latin typeface="+mj-lt"/>
              </a:rPr>
              <a:t>Support for Azure Storage features</a:t>
            </a:r>
          </a:p>
          <a:p>
            <a:pPr marL="171450" indent="-171450">
              <a:buFont typeface="Arial" panose="020B0604020202020204" pitchFamily="34" charset="0"/>
              <a:buChar char="•"/>
            </a:pPr>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275470"/>
          </a:xfrm>
        </p:spPr>
        <p:txBody>
          <a:bodyPr/>
          <a:lstStyle/>
          <a:p>
            <a:pPr marL="171450" indent="-171450" algn="just">
              <a:buFont typeface="Arial" panose="020B0604020202020204" pitchFamily="34" charset="0"/>
              <a:buChar char="•"/>
            </a:pPr>
            <a:r>
              <a:rPr lang="en-US" sz="1000" b="1" dirty="0"/>
              <a:t>Compatibility </a:t>
            </a:r>
            <a:r>
              <a:rPr lang="en-US" sz="1000" dirty="0"/>
              <a:t>- Azure Elastic SAN volumes can connect to a wide variety of compute resources using the internet Small Computer Systems Interface (iSCSI) protocol. Because of this, rather than having to configure storage for each of your compute options, you can configure an Elastic SAN to serve as the storage solution for multiple compute options, and manage it separately from each option.</a:t>
            </a:r>
          </a:p>
          <a:p>
            <a:pPr marL="171450" indent="-171450" algn="just">
              <a:buFont typeface="Arial" panose="020B0604020202020204" pitchFamily="34" charset="0"/>
              <a:buChar char="•"/>
            </a:pPr>
            <a:r>
              <a:rPr lang="en-US" sz="1000" b="1" dirty="0"/>
              <a:t>Simplified provisioning and management </a:t>
            </a:r>
            <a:r>
              <a:rPr lang="en-US" sz="1000" dirty="0"/>
              <a:t>- Elastic SAN simplifies deploying and managing storage at scale through grouping and policy enforcement.</a:t>
            </a:r>
          </a:p>
          <a:p>
            <a:pPr marL="171450" indent="-171450" algn="just">
              <a:buFont typeface="Arial" panose="020B0604020202020204" pitchFamily="34" charset="0"/>
              <a:buChar char="•"/>
            </a:pPr>
            <a:r>
              <a:rPr lang="en-US" sz="1000" b="1" dirty="0"/>
              <a:t>Performance</a:t>
            </a:r>
            <a:r>
              <a:rPr lang="en-US" sz="1000" dirty="0"/>
              <a:t> -  with an Elastic SAN, it's possible to scale your performance up to millions of IOPS, with double-digit GB/s throughput, and have single-digit millisecond latency. </a:t>
            </a:r>
          </a:p>
        </p:txBody>
      </p:sp>
      <p:pic>
        <p:nvPicPr>
          <p:cNvPr id="5122" name="Picture 2" descr="The Elastic SAN is like an on-premises SAN appliance and is where billing and provisioning are handled, volume groups are like network endpoints and handles access and management, volumes are the storage, same as volumes in an on-premises SAN.">
            <a:extLst>
              <a:ext uri="{FF2B5EF4-FFF2-40B4-BE49-F238E27FC236}">
                <a16:creationId xmlns:a16="http://schemas.microsoft.com/office/drawing/2014/main" id="{C7EBC52A-7324-3A5E-D3F4-34685535D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54" y="3006078"/>
            <a:ext cx="3106965" cy="1739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42902255-7718-F07F-1FDA-B559E8111142}"/>
              </a:ext>
            </a:extLst>
          </p:cNvPr>
          <p:cNvGraphicFramePr>
            <a:graphicFrameLocks noGrp="1"/>
          </p:cNvGraphicFramePr>
          <p:nvPr>
            <p:extLst>
              <p:ext uri="{D42A27DB-BD31-4B8C-83A1-F6EECF244321}">
                <p14:modId xmlns:p14="http://schemas.microsoft.com/office/powerpoint/2010/main" val="2047192768"/>
              </p:ext>
            </p:extLst>
          </p:nvPr>
        </p:nvGraphicFramePr>
        <p:xfrm>
          <a:off x="4433776" y="1131570"/>
          <a:ext cx="4170134" cy="2216148"/>
        </p:xfrm>
        <a:graphic>
          <a:graphicData uri="http://schemas.openxmlformats.org/drawingml/2006/table">
            <a:tbl>
              <a:tblPr/>
              <a:tblGrid>
                <a:gridCol w="2085067">
                  <a:extLst>
                    <a:ext uri="{9D8B030D-6E8A-4147-A177-3AD203B41FA5}">
                      <a16:colId xmlns:a16="http://schemas.microsoft.com/office/drawing/2014/main" val="3392301974"/>
                    </a:ext>
                  </a:extLst>
                </a:gridCol>
                <a:gridCol w="2085067">
                  <a:extLst>
                    <a:ext uri="{9D8B030D-6E8A-4147-A177-3AD203B41FA5}">
                      <a16:colId xmlns:a16="http://schemas.microsoft.com/office/drawing/2014/main" val="2078604152"/>
                    </a:ext>
                  </a:extLst>
                </a:gridCol>
              </a:tblGrid>
              <a:tr h="254955">
                <a:tc>
                  <a:txBody>
                    <a:bodyPr/>
                    <a:lstStyle/>
                    <a:p>
                      <a:pPr algn="l" fontAlgn="t"/>
                      <a:r>
                        <a:rPr lang="en-US" sz="800">
                          <a:effectLst/>
                        </a:rPr>
                        <a:t>torage feature</a:t>
                      </a:r>
                    </a:p>
                  </a:txBody>
                  <a:tcPr>
                    <a:lnL>
                      <a:noFill/>
                    </a:lnL>
                    <a:lnR>
                      <a:noFill/>
                    </a:lnR>
                    <a:lnT>
                      <a:noFill/>
                    </a:lnT>
                    <a:lnB>
                      <a:noFill/>
                    </a:lnB>
                    <a:solidFill>
                      <a:srgbClr val="FFFFFF"/>
                    </a:solidFill>
                  </a:tcPr>
                </a:tc>
                <a:tc>
                  <a:txBody>
                    <a:bodyPr/>
                    <a:lstStyle/>
                    <a:p>
                      <a:pPr algn="l" fontAlgn="t"/>
                      <a:r>
                        <a:rPr lang="en-US" sz="800" dirty="0">
                          <a:effectLst/>
                        </a:rPr>
                        <a:t>Supported for Elastic SAN</a:t>
                      </a:r>
                    </a:p>
                  </a:txBody>
                  <a:tcPr>
                    <a:lnL>
                      <a:noFill/>
                    </a:lnL>
                    <a:lnR>
                      <a:noFill/>
                    </a:lnR>
                    <a:lnT>
                      <a:noFill/>
                    </a:lnT>
                    <a:lnB>
                      <a:noFill/>
                    </a:lnB>
                    <a:solidFill>
                      <a:srgbClr val="FFFFFF"/>
                    </a:solidFill>
                  </a:tcPr>
                </a:tc>
                <a:extLst>
                  <a:ext uri="{0D108BD9-81ED-4DB2-BD59-A6C34878D82A}">
                    <a16:rowId xmlns:a16="http://schemas.microsoft.com/office/drawing/2014/main" val="1968139192"/>
                  </a:ext>
                </a:extLst>
              </a:tr>
              <a:tr h="254955">
                <a:tc>
                  <a:txBody>
                    <a:bodyPr/>
                    <a:lstStyle/>
                    <a:p>
                      <a:pPr algn="l" fontAlgn="t"/>
                      <a:r>
                        <a:rPr lang="en-US" sz="800">
                          <a:effectLst/>
                        </a:rPr>
                        <a:t>Encryption at rest</a:t>
                      </a:r>
                    </a:p>
                  </a:txBody>
                  <a:tcPr>
                    <a:lnL>
                      <a:noFill/>
                    </a:lnL>
                    <a:lnR>
                      <a:noFill/>
                    </a:lnR>
                    <a:lnT>
                      <a:noFill/>
                    </a:lnT>
                    <a:lnB>
                      <a:noFill/>
                    </a:lnB>
                    <a:solidFill>
                      <a:srgbClr val="FFFFFF"/>
                    </a:solidFill>
                  </a:tcPr>
                </a:tc>
                <a:tc>
                  <a:txBody>
                    <a:bodyPr/>
                    <a:lstStyle/>
                    <a:p>
                      <a:pPr algn="l" fontAlgn="t"/>
                      <a:r>
                        <a:rPr lang="en-US" sz="800">
                          <a:effectLst/>
                        </a:rPr>
                        <a:t>✔️</a:t>
                      </a:r>
                    </a:p>
                  </a:txBody>
                  <a:tcPr>
                    <a:lnL>
                      <a:noFill/>
                    </a:lnL>
                    <a:lnR>
                      <a:noFill/>
                    </a:lnR>
                    <a:lnT>
                      <a:noFill/>
                    </a:lnT>
                    <a:lnB>
                      <a:noFill/>
                    </a:lnB>
                    <a:solidFill>
                      <a:srgbClr val="FFFFFF"/>
                    </a:solidFill>
                  </a:tcPr>
                </a:tc>
                <a:extLst>
                  <a:ext uri="{0D108BD9-81ED-4DB2-BD59-A6C34878D82A}">
                    <a16:rowId xmlns:a16="http://schemas.microsoft.com/office/drawing/2014/main" val="3952427480"/>
                  </a:ext>
                </a:extLst>
              </a:tr>
              <a:tr h="254955">
                <a:tc>
                  <a:txBody>
                    <a:bodyPr/>
                    <a:lstStyle/>
                    <a:p>
                      <a:pPr algn="l" fontAlgn="t"/>
                      <a:r>
                        <a:rPr lang="en-US" sz="800" dirty="0">
                          <a:effectLst/>
                        </a:rPr>
                        <a:t>Encryption in transit</a:t>
                      </a:r>
                    </a:p>
                  </a:txBody>
                  <a:tcPr>
                    <a:lnL>
                      <a:noFill/>
                    </a:lnL>
                    <a:lnR>
                      <a:noFill/>
                    </a:lnR>
                    <a:lnT>
                      <a:noFill/>
                    </a:lnT>
                    <a:lnB>
                      <a:noFill/>
                    </a:lnB>
                    <a:solidFill>
                      <a:srgbClr val="FFFFFF"/>
                    </a:solidFill>
                  </a:tcPr>
                </a:tc>
                <a:tc>
                  <a:txBody>
                    <a:bodyPr/>
                    <a:lstStyle/>
                    <a:p>
                      <a:pPr algn="l" fontAlgn="t"/>
                      <a:r>
                        <a:rPr lang="en-US" sz="800">
                          <a:effectLst/>
                        </a:rPr>
                        <a:t>⛔</a:t>
                      </a:r>
                    </a:p>
                  </a:txBody>
                  <a:tcPr>
                    <a:lnL>
                      <a:noFill/>
                    </a:lnL>
                    <a:lnR>
                      <a:noFill/>
                    </a:lnR>
                    <a:lnT>
                      <a:noFill/>
                    </a:lnT>
                    <a:lnB>
                      <a:noFill/>
                    </a:lnB>
                    <a:solidFill>
                      <a:srgbClr val="FFFFFF"/>
                    </a:solidFill>
                  </a:tcPr>
                </a:tc>
                <a:extLst>
                  <a:ext uri="{0D108BD9-81ED-4DB2-BD59-A6C34878D82A}">
                    <a16:rowId xmlns:a16="http://schemas.microsoft.com/office/drawing/2014/main" val="14874397"/>
                  </a:ext>
                </a:extLst>
              </a:tr>
              <a:tr h="254955">
                <a:tc>
                  <a:txBody>
                    <a:bodyPr/>
                    <a:lstStyle/>
                    <a:p>
                      <a:pPr algn="l" fontAlgn="t"/>
                      <a:r>
                        <a:rPr lang="en-US" sz="800" u="none" strike="noStrike" dirty="0">
                          <a:effectLst/>
                          <a:hlinkClick r:id="rId3"/>
                        </a:rPr>
                        <a:t>LRS or ZRS redundancy types</a:t>
                      </a:r>
                      <a:endParaRPr lang="en-US" sz="800" dirty="0">
                        <a:effectLst/>
                      </a:endParaRPr>
                    </a:p>
                  </a:txBody>
                  <a:tcPr>
                    <a:lnL>
                      <a:noFill/>
                    </a:lnL>
                    <a:lnR>
                      <a:noFill/>
                    </a:lnR>
                    <a:lnT>
                      <a:noFill/>
                    </a:lnT>
                    <a:lnB>
                      <a:noFill/>
                    </a:lnB>
                    <a:solidFill>
                      <a:srgbClr val="FFFFFF"/>
                    </a:solidFill>
                  </a:tcPr>
                </a:tc>
                <a:tc>
                  <a:txBody>
                    <a:bodyPr/>
                    <a:lstStyle/>
                    <a:p>
                      <a:pPr algn="l" fontAlgn="t"/>
                      <a:r>
                        <a:rPr lang="en-US" sz="800">
                          <a:effectLst/>
                        </a:rPr>
                        <a:t>✔️</a:t>
                      </a:r>
                    </a:p>
                  </a:txBody>
                  <a:tcPr>
                    <a:lnL>
                      <a:noFill/>
                    </a:lnL>
                    <a:lnR>
                      <a:noFill/>
                    </a:lnR>
                    <a:lnT>
                      <a:noFill/>
                    </a:lnT>
                    <a:lnB>
                      <a:noFill/>
                    </a:lnB>
                    <a:solidFill>
                      <a:srgbClr val="FFFFFF"/>
                    </a:solidFill>
                  </a:tcPr>
                </a:tc>
                <a:extLst>
                  <a:ext uri="{0D108BD9-81ED-4DB2-BD59-A6C34878D82A}">
                    <a16:rowId xmlns:a16="http://schemas.microsoft.com/office/drawing/2014/main" val="1355490486"/>
                  </a:ext>
                </a:extLst>
              </a:tr>
              <a:tr h="254955">
                <a:tc>
                  <a:txBody>
                    <a:bodyPr/>
                    <a:lstStyle/>
                    <a:p>
                      <a:pPr algn="l" fontAlgn="t"/>
                      <a:r>
                        <a:rPr lang="en-US" sz="800">
                          <a:effectLst/>
                        </a:rPr>
                        <a:t>Private endpoints</a:t>
                      </a:r>
                    </a:p>
                  </a:txBody>
                  <a:tcPr>
                    <a:lnL>
                      <a:noFill/>
                    </a:lnL>
                    <a:lnR>
                      <a:noFill/>
                    </a:lnR>
                    <a:lnT>
                      <a:noFill/>
                    </a:lnT>
                    <a:lnB>
                      <a:noFill/>
                    </a:lnB>
                    <a:solidFill>
                      <a:srgbClr val="FFFFFF"/>
                    </a:solidFill>
                  </a:tcPr>
                </a:tc>
                <a:tc>
                  <a:txBody>
                    <a:bodyPr/>
                    <a:lstStyle/>
                    <a:p>
                      <a:pPr algn="l" fontAlgn="t"/>
                      <a:r>
                        <a:rPr lang="en-US" sz="800">
                          <a:effectLst/>
                        </a:rPr>
                        <a:t>✔️</a:t>
                      </a:r>
                    </a:p>
                  </a:txBody>
                  <a:tcPr>
                    <a:lnL>
                      <a:noFill/>
                    </a:lnL>
                    <a:lnR>
                      <a:noFill/>
                    </a:lnR>
                    <a:lnT>
                      <a:noFill/>
                    </a:lnT>
                    <a:lnB>
                      <a:noFill/>
                    </a:lnB>
                    <a:solidFill>
                      <a:srgbClr val="FFFFFF"/>
                    </a:solidFill>
                  </a:tcPr>
                </a:tc>
                <a:extLst>
                  <a:ext uri="{0D108BD9-81ED-4DB2-BD59-A6C34878D82A}">
                    <a16:rowId xmlns:a16="http://schemas.microsoft.com/office/drawing/2014/main" val="1049025854"/>
                  </a:ext>
                </a:extLst>
              </a:tr>
              <a:tr h="431463">
                <a:tc>
                  <a:txBody>
                    <a:bodyPr/>
                    <a:lstStyle/>
                    <a:p>
                      <a:pPr algn="l" fontAlgn="t"/>
                      <a:r>
                        <a:rPr lang="en-US" sz="800" dirty="0">
                          <a:effectLst/>
                        </a:rPr>
                        <a:t>Grant network access to specific Azure virtual networks</a:t>
                      </a:r>
                    </a:p>
                  </a:txBody>
                  <a:tcPr>
                    <a:lnL>
                      <a:noFill/>
                    </a:lnL>
                    <a:lnR>
                      <a:noFill/>
                    </a:lnR>
                    <a:lnT>
                      <a:noFill/>
                    </a:lnT>
                    <a:lnB>
                      <a:noFill/>
                    </a:lnB>
                    <a:solidFill>
                      <a:srgbClr val="FFFFFF"/>
                    </a:solidFill>
                  </a:tcPr>
                </a:tc>
                <a:tc>
                  <a:txBody>
                    <a:bodyPr/>
                    <a:lstStyle/>
                    <a:p>
                      <a:pPr algn="l" fontAlgn="t"/>
                      <a:r>
                        <a:rPr lang="en-US" sz="800">
                          <a:effectLst/>
                        </a:rPr>
                        <a:t>✔️</a:t>
                      </a:r>
                    </a:p>
                  </a:txBody>
                  <a:tcPr>
                    <a:lnL>
                      <a:noFill/>
                    </a:lnL>
                    <a:lnR>
                      <a:noFill/>
                    </a:lnR>
                    <a:lnT>
                      <a:noFill/>
                    </a:lnT>
                    <a:lnB>
                      <a:noFill/>
                    </a:lnB>
                    <a:solidFill>
                      <a:srgbClr val="FFFFFF"/>
                    </a:solidFill>
                  </a:tcPr>
                </a:tc>
                <a:extLst>
                  <a:ext uri="{0D108BD9-81ED-4DB2-BD59-A6C34878D82A}">
                    <a16:rowId xmlns:a16="http://schemas.microsoft.com/office/drawing/2014/main" val="3434205408"/>
                  </a:ext>
                </a:extLst>
              </a:tr>
              <a:tr h="254955">
                <a:tc>
                  <a:txBody>
                    <a:bodyPr/>
                    <a:lstStyle/>
                    <a:p>
                      <a:pPr algn="l" fontAlgn="t"/>
                      <a:r>
                        <a:rPr lang="en-US" sz="800">
                          <a:effectLst/>
                        </a:rPr>
                        <a:t>Soft delete</a:t>
                      </a:r>
                    </a:p>
                  </a:txBody>
                  <a:tcPr>
                    <a:lnL>
                      <a:noFill/>
                    </a:lnL>
                    <a:lnR>
                      <a:noFill/>
                    </a:lnR>
                    <a:lnT>
                      <a:noFill/>
                    </a:lnT>
                    <a:lnB>
                      <a:noFill/>
                    </a:lnB>
                    <a:solidFill>
                      <a:srgbClr val="FFFFFF"/>
                    </a:solidFill>
                  </a:tcPr>
                </a:tc>
                <a:tc>
                  <a:txBody>
                    <a:bodyPr/>
                    <a:lstStyle/>
                    <a:p>
                      <a:pPr algn="l" fontAlgn="t"/>
                      <a:r>
                        <a:rPr lang="en-US" sz="800">
                          <a:effectLst/>
                        </a:rPr>
                        <a:t>⛔</a:t>
                      </a:r>
                    </a:p>
                  </a:txBody>
                  <a:tcPr>
                    <a:lnL>
                      <a:noFill/>
                    </a:lnL>
                    <a:lnR>
                      <a:noFill/>
                    </a:lnR>
                    <a:lnT>
                      <a:noFill/>
                    </a:lnT>
                    <a:lnB>
                      <a:noFill/>
                    </a:lnB>
                    <a:solidFill>
                      <a:srgbClr val="FFFFFF"/>
                    </a:solidFill>
                  </a:tcPr>
                </a:tc>
                <a:extLst>
                  <a:ext uri="{0D108BD9-81ED-4DB2-BD59-A6C34878D82A}">
                    <a16:rowId xmlns:a16="http://schemas.microsoft.com/office/drawing/2014/main" val="3849795460"/>
                  </a:ext>
                </a:extLst>
              </a:tr>
              <a:tr h="254955">
                <a:tc>
                  <a:txBody>
                    <a:bodyPr/>
                    <a:lstStyle/>
                    <a:p>
                      <a:pPr algn="l" fontAlgn="t"/>
                      <a:r>
                        <a:rPr lang="en-US" sz="800">
                          <a:effectLst/>
                        </a:rPr>
                        <a:t>Snapshots (preview)</a:t>
                      </a:r>
                    </a:p>
                  </a:txBody>
                  <a:tcPr>
                    <a:lnL>
                      <a:noFill/>
                    </a:lnL>
                    <a:lnR>
                      <a:noFill/>
                    </a:lnR>
                    <a:lnT>
                      <a:noFill/>
                    </a:lnT>
                    <a:lnB>
                      <a:noFill/>
                    </a:lnB>
                    <a:solidFill>
                      <a:srgbClr val="FFFFFF"/>
                    </a:solidFill>
                  </a:tcPr>
                </a:tc>
                <a:tc>
                  <a:txBody>
                    <a:bodyPr/>
                    <a:lstStyle/>
                    <a:p>
                      <a:pPr algn="l" fontAlgn="t"/>
                      <a:r>
                        <a:rPr lang="en-US" sz="800" dirty="0">
                          <a:effectLst/>
                        </a:rPr>
                        <a:t>✔️</a:t>
                      </a:r>
                    </a:p>
                  </a:txBody>
                  <a:tcPr>
                    <a:lnL>
                      <a:noFill/>
                    </a:lnL>
                    <a:lnR>
                      <a:noFill/>
                    </a:lnR>
                    <a:lnT>
                      <a:noFill/>
                    </a:lnT>
                    <a:lnB>
                      <a:noFill/>
                    </a:lnB>
                    <a:solidFill>
                      <a:srgbClr val="FFFFFF"/>
                    </a:solidFill>
                  </a:tcPr>
                </a:tc>
                <a:extLst>
                  <a:ext uri="{0D108BD9-81ED-4DB2-BD59-A6C34878D82A}">
                    <a16:rowId xmlns:a16="http://schemas.microsoft.com/office/drawing/2014/main" val="4089973311"/>
                  </a:ext>
                </a:extLst>
              </a:tr>
            </a:tbl>
          </a:graphicData>
        </a:graphic>
      </p:graphicFrame>
    </p:spTree>
    <p:extLst>
      <p:ext uri="{BB962C8B-B14F-4D97-AF65-F5344CB8AC3E}">
        <p14:creationId xmlns:p14="http://schemas.microsoft.com/office/powerpoint/2010/main" val="99870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8455914" cy="1170570"/>
          </a:xfrm>
        </p:spPr>
        <p:txBody>
          <a:bodyPr/>
          <a:lstStyle/>
          <a:p>
            <a:pPr marL="171450" indent="-171450" algn="just">
              <a:buFont typeface="Arial" panose="020B0604020202020204" pitchFamily="34" charset="0"/>
              <a:buChar char="•"/>
            </a:pPr>
            <a:r>
              <a:rPr lang="en-US" sz="1000" b="1" dirty="0"/>
              <a:t>Elastic SAN</a:t>
            </a:r>
            <a:r>
              <a:rPr lang="en-US" sz="1000" dirty="0"/>
              <a:t>, is charged by the amount you provision within our two provisioning offerings: Base unit and Capacity only unit. They are designed to offer simple bulk provisioning experience while also providing flexibility to expand your data footprint. The Base unit has a capacity of 5,000 IOPs and a throughput of 200 </a:t>
            </a:r>
            <a:r>
              <a:rPr lang="en-US" sz="1000" dirty="0" err="1"/>
              <a:t>MBps</a:t>
            </a:r>
            <a:r>
              <a:rPr lang="en-US" sz="1000" dirty="0"/>
              <a:t> per TiB and is priced at $0.08/</a:t>
            </a:r>
            <a:r>
              <a:rPr lang="en-US" sz="1000" dirty="0" err="1"/>
              <a:t>GiB.</a:t>
            </a:r>
            <a:endParaRPr lang="en-US" sz="1000" dirty="0"/>
          </a:p>
          <a:p>
            <a:pPr marL="171450" indent="-171450" algn="just">
              <a:buFont typeface="Arial" panose="020B0604020202020204" pitchFamily="34" charset="0"/>
              <a:buChar char="•"/>
            </a:pPr>
            <a:r>
              <a:rPr lang="en-US" sz="1000" b="1" dirty="0"/>
              <a:t>Azure Elastic SAN </a:t>
            </a:r>
            <a:r>
              <a:rPr lang="en-US" sz="1000" dirty="0"/>
              <a:t>resources will be billed hourly at a monthly unit rate. </a:t>
            </a:r>
          </a:p>
          <a:p>
            <a:pPr marL="171450" indent="-171450" algn="just">
              <a:buFont typeface="Arial" panose="020B0604020202020204" pitchFamily="34" charset="0"/>
              <a:buChar char="•"/>
            </a:pPr>
            <a:r>
              <a:rPr lang="en-US" sz="1000" b="1" dirty="0"/>
              <a:t>The total price of Azure Elastic SAN </a:t>
            </a:r>
            <a:r>
              <a:rPr lang="en-US" sz="1000" dirty="0"/>
              <a:t>depends on the base and capacity scale unit. Elastic SAN supports both zone redundant storage (ZRS) and locally redundant storage (LRS) with ZRS redundancy priced at a 50% premium over LRS</a:t>
            </a:r>
          </a:p>
        </p:txBody>
      </p:sp>
      <p:graphicFrame>
        <p:nvGraphicFramePr>
          <p:cNvPr id="2" name="Table 1">
            <a:extLst>
              <a:ext uri="{FF2B5EF4-FFF2-40B4-BE49-F238E27FC236}">
                <a16:creationId xmlns:a16="http://schemas.microsoft.com/office/drawing/2014/main" id="{A6A8DCAD-CF53-B65B-6017-0996D5BAC261}"/>
              </a:ext>
            </a:extLst>
          </p:cNvPr>
          <p:cNvGraphicFramePr>
            <a:graphicFrameLocks noGrp="1"/>
          </p:cNvGraphicFramePr>
          <p:nvPr>
            <p:extLst>
              <p:ext uri="{D42A27DB-BD31-4B8C-83A1-F6EECF244321}">
                <p14:modId xmlns:p14="http://schemas.microsoft.com/office/powerpoint/2010/main" val="1877968430"/>
              </p:ext>
            </p:extLst>
          </p:nvPr>
        </p:nvGraphicFramePr>
        <p:xfrm>
          <a:off x="952499" y="2137698"/>
          <a:ext cx="7023102" cy="1126962"/>
        </p:xfrm>
        <a:graphic>
          <a:graphicData uri="http://schemas.openxmlformats.org/drawingml/2006/table">
            <a:tbl>
              <a:tblPr/>
              <a:tblGrid>
                <a:gridCol w="1170517">
                  <a:extLst>
                    <a:ext uri="{9D8B030D-6E8A-4147-A177-3AD203B41FA5}">
                      <a16:colId xmlns:a16="http://schemas.microsoft.com/office/drawing/2014/main" val="1876741187"/>
                    </a:ext>
                  </a:extLst>
                </a:gridCol>
                <a:gridCol w="1170517">
                  <a:extLst>
                    <a:ext uri="{9D8B030D-6E8A-4147-A177-3AD203B41FA5}">
                      <a16:colId xmlns:a16="http://schemas.microsoft.com/office/drawing/2014/main" val="1412626177"/>
                    </a:ext>
                  </a:extLst>
                </a:gridCol>
                <a:gridCol w="1170517">
                  <a:extLst>
                    <a:ext uri="{9D8B030D-6E8A-4147-A177-3AD203B41FA5}">
                      <a16:colId xmlns:a16="http://schemas.microsoft.com/office/drawing/2014/main" val="1845661227"/>
                    </a:ext>
                  </a:extLst>
                </a:gridCol>
                <a:gridCol w="1170517">
                  <a:extLst>
                    <a:ext uri="{9D8B030D-6E8A-4147-A177-3AD203B41FA5}">
                      <a16:colId xmlns:a16="http://schemas.microsoft.com/office/drawing/2014/main" val="1033651355"/>
                    </a:ext>
                  </a:extLst>
                </a:gridCol>
                <a:gridCol w="1170517">
                  <a:extLst>
                    <a:ext uri="{9D8B030D-6E8A-4147-A177-3AD203B41FA5}">
                      <a16:colId xmlns:a16="http://schemas.microsoft.com/office/drawing/2014/main" val="4105618759"/>
                    </a:ext>
                  </a:extLst>
                </a:gridCol>
                <a:gridCol w="1170517">
                  <a:extLst>
                    <a:ext uri="{9D8B030D-6E8A-4147-A177-3AD203B41FA5}">
                      <a16:colId xmlns:a16="http://schemas.microsoft.com/office/drawing/2014/main" val="1873857147"/>
                    </a:ext>
                  </a:extLst>
                </a:gridCol>
              </a:tblGrid>
              <a:tr h="369082">
                <a:tc>
                  <a:txBody>
                    <a:bodyPr/>
                    <a:lstStyle/>
                    <a:p>
                      <a:pPr algn="l" fontAlgn="t"/>
                      <a:r>
                        <a:rPr lang="en-US" sz="800" b="1">
                          <a:effectLst/>
                        </a:rPr>
                        <a:t>Product Name/SKU</a:t>
                      </a:r>
                    </a:p>
                  </a:txBody>
                  <a:tcPr marL="65907" marR="65907" marT="65907" marB="65907">
                    <a:lnL>
                      <a:noFill/>
                    </a:lnL>
                    <a:lnR>
                      <a:noFill/>
                    </a:lnR>
                    <a:lnT>
                      <a:noFill/>
                    </a:lnT>
                    <a:lnB>
                      <a:noFill/>
                    </a:lnB>
                    <a:solidFill>
                      <a:srgbClr val="EAEBEC"/>
                    </a:solidFill>
                  </a:tcPr>
                </a:tc>
                <a:tc>
                  <a:txBody>
                    <a:bodyPr/>
                    <a:lstStyle/>
                    <a:p>
                      <a:pPr algn="l" fontAlgn="t"/>
                      <a:r>
                        <a:rPr lang="en-US" sz="800" b="1">
                          <a:effectLst/>
                        </a:rPr>
                        <a:t>Feature</a:t>
                      </a:r>
                    </a:p>
                  </a:txBody>
                  <a:tcPr marL="65907" marR="65907" marT="65907" marB="65907">
                    <a:lnL>
                      <a:noFill/>
                    </a:lnL>
                    <a:lnR>
                      <a:noFill/>
                    </a:lnR>
                    <a:lnT>
                      <a:noFill/>
                    </a:lnT>
                    <a:lnB>
                      <a:noFill/>
                    </a:lnB>
                    <a:solidFill>
                      <a:srgbClr val="EAEBEC"/>
                    </a:solidFill>
                  </a:tcPr>
                </a:tc>
                <a:tc>
                  <a:txBody>
                    <a:bodyPr/>
                    <a:lstStyle/>
                    <a:p>
                      <a:pPr algn="l" fontAlgn="t"/>
                      <a:r>
                        <a:rPr lang="en-US" sz="800" b="1">
                          <a:effectLst/>
                        </a:rPr>
                        <a:t>Provisioned resources per unit</a:t>
                      </a:r>
                    </a:p>
                  </a:txBody>
                  <a:tcPr marL="65907" marR="65907" marT="65907" marB="65907">
                    <a:lnL>
                      <a:noFill/>
                    </a:lnL>
                    <a:lnR>
                      <a:noFill/>
                    </a:lnR>
                    <a:lnT>
                      <a:noFill/>
                    </a:lnT>
                    <a:lnB>
                      <a:noFill/>
                    </a:lnB>
                    <a:solidFill>
                      <a:srgbClr val="EAEBEC"/>
                    </a:solidFill>
                  </a:tcPr>
                </a:tc>
                <a:tc>
                  <a:txBody>
                    <a:bodyPr/>
                    <a:lstStyle/>
                    <a:p>
                      <a:pPr algn="l" fontAlgn="t"/>
                      <a:r>
                        <a:rPr lang="en-US" sz="800" b="1">
                          <a:effectLst/>
                        </a:rPr>
                        <a:t>Rate per unit/month</a:t>
                      </a:r>
                    </a:p>
                  </a:txBody>
                  <a:tcPr marL="65907" marR="65907" marT="65907" marB="65907">
                    <a:lnL>
                      <a:noFill/>
                    </a:lnL>
                    <a:lnR>
                      <a:noFill/>
                    </a:lnR>
                    <a:lnT>
                      <a:noFill/>
                    </a:lnT>
                    <a:lnB>
                      <a:noFill/>
                    </a:lnB>
                    <a:solidFill>
                      <a:srgbClr val="EAEBEC"/>
                    </a:solidFill>
                  </a:tcPr>
                </a:tc>
                <a:tc>
                  <a:txBody>
                    <a:bodyPr/>
                    <a:lstStyle/>
                    <a:p>
                      <a:pPr algn="l" fontAlgn="t"/>
                      <a:r>
                        <a:rPr lang="en-US" sz="800" b="1">
                          <a:effectLst/>
                        </a:rPr>
                        <a:t>Rate per GiB/month</a:t>
                      </a:r>
                    </a:p>
                  </a:txBody>
                  <a:tcPr marL="65907" marR="65907" marT="65907" marB="65907">
                    <a:lnL>
                      <a:noFill/>
                    </a:lnL>
                    <a:lnR>
                      <a:noFill/>
                    </a:lnR>
                    <a:lnT>
                      <a:noFill/>
                    </a:lnT>
                    <a:lnB>
                      <a:noFill/>
                    </a:lnB>
                    <a:solidFill>
                      <a:srgbClr val="EAEBEC"/>
                    </a:solidFill>
                  </a:tcPr>
                </a:tc>
                <a:tc>
                  <a:txBody>
                    <a:bodyPr/>
                    <a:lstStyle/>
                    <a:p>
                      <a:pPr algn="l" fontAlgn="t"/>
                      <a:r>
                        <a:rPr lang="en-US" sz="800" b="1">
                          <a:effectLst/>
                        </a:rPr>
                        <a:t>Rate per GiB/hour</a:t>
                      </a:r>
                    </a:p>
                  </a:txBody>
                  <a:tcPr marL="65907" marR="65907" marT="65907" marB="65907">
                    <a:lnL>
                      <a:noFill/>
                    </a:lnL>
                    <a:lnR>
                      <a:noFill/>
                    </a:lnR>
                    <a:lnT>
                      <a:noFill/>
                    </a:lnT>
                    <a:lnB>
                      <a:noFill/>
                    </a:lnB>
                    <a:solidFill>
                      <a:srgbClr val="EAEBEC"/>
                    </a:solidFill>
                  </a:tcPr>
                </a:tc>
                <a:extLst>
                  <a:ext uri="{0D108BD9-81ED-4DB2-BD59-A6C34878D82A}">
                    <a16:rowId xmlns:a16="http://schemas.microsoft.com/office/drawing/2014/main" val="2670188023"/>
                  </a:ext>
                </a:extLst>
              </a:tr>
              <a:tr h="369082">
                <a:tc>
                  <a:txBody>
                    <a:bodyPr/>
                    <a:lstStyle/>
                    <a:p>
                      <a:pPr algn="l" fontAlgn="t"/>
                      <a:r>
                        <a:rPr lang="en-US" sz="800">
                          <a:effectLst/>
                        </a:rPr>
                        <a:t>Premium Base Unit</a:t>
                      </a:r>
                    </a:p>
                  </a:txBody>
                  <a:tcPr marL="65907" marR="65907" marT="65907" marB="65907">
                    <a:lnL>
                      <a:noFill/>
                    </a:lnL>
                    <a:lnR>
                      <a:noFill/>
                    </a:lnR>
                    <a:lnT>
                      <a:noFill/>
                    </a:lnT>
                    <a:lnB>
                      <a:noFill/>
                    </a:lnB>
                    <a:solidFill>
                      <a:srgbClr val="F4F5F6"/>
                    </a:solidFill>
                  </a:tcPr>
                </a:tc>
                <a:tc>
                  <a:txBody>
                    <a:bodyPr/>
                    <a:lstStyle/>
                    <a:p>
                      <a:pPr fontAlgn="t"/>
                      <a:r>
                        <a:rPr lang="en-US" sz="800">
                          <a:effectLst/>
                        </a:rPr>
                        <a:t>LRS</a:t>
                      </a:r>
                    </a:p>
                  </a:txBody>
                  <a:tcPr marL="65907" marR="65907" marT="65907" marB="65907">
                    <a:lnL>
                      <a:noFill/>
                    </a:lnL>
                    <a:lnR>
                      <a:noFill/>
                    </a:lnR>
                    <a:lnT>
                      <a:noFill/>
                    </a:lnT>
                    <a:lnB>
                      <a:noFill/>
                    </a:lnB>
                    <a:solidFill>
                      <a:srgbClr val="F4F5F6"/>
                    </a:solidFill>
                  </a:tcPr>
                </a:tc>
                <a:tc>
                  <a:txBody>
                    <a:bodyPr/>
                    <a:lstStyle/>
                    <a:p>
                      <a:pPr fontAlgn="t"/>
                      <a:r>
                        <a:rPr lang="en-US" sz="800">
                          <a:effectLst/>
                        </a:rPr>
                        <a:t>1 TiB, 5,000 IOPS, 200 MBps</a:t>
                      </a:r>
                    </a:p>
                  </a:txBody>
                  <a:tcPr marL="65907" marR="65907" marT="65907" marB="65907">
                    <a:lnL>
                      <a:noFill/>
                    </a:lnL>
                    <a:lnR>
                      <a:noFill/>
                    </a:lnR>
                    <a:lnT>
                      <a:noFill/>
                    </a:lnT>
                    <a:lnB>
                      <a:noFill/>
                    </a:lnB>
                    <a:solidFill>
                      <a:srgbClr val="F4F5F6"/>
                    </a:solidFill>
                  </a:tcPr>
                </a:tc>
                <a:tc>
                  <a:txBody>
                    <a:bodyPr/>
                    <a:lstStyle/>
                    <a:p>
                      <a:pPr fontAlgn="t"/>
                      <a:r>
                        <a:rPr lang="en-US" sz="800" b="1">
                          <a:effectLst/>
                        </a:rPr>
                        <a:t>$81.92</a:t>
                      </a:r>
                      <a:endParaRPr lang="en-US" sz="800">
                        <a:effectLst/>
                      </a:endParaRPr>
                    </a:p>
                  </a:txBody>
                  <a:tcPr marL="65907" marR="65907" marT="65907" marB="65907">
                    <a:lnL>
                      <a:noFill/>
                    </a:lnL>
                    <a:lnR>
                      <a:noFill/>
                    </a:lnR>
                    <a:lnT>
                      <a:noFill/>
                    </a:lnT>
                    <a:lnB>
                      <a:noFill/>
                    </a:lnB>
                    <a:solidFill>
                      <a:srgbClr val="F4F5F6"/>
                    </a:solidFill>
                  </a:tcPr>
                </a:tc>
                <a:tc>
                  <a:txBody>
                    <a:bodyPr/>
                    <a:lstStyle/>
                    <a:p>
                      <a:pPr fontAlgn="t"/>
                      <a:r>
                        <a:rPr lang="en-US" sz="800" b="1">
                          <a:effectLst/>
                        </a:rPr>
                        <a:t>$0.08</a:t>
                      </a:r>
                      <a:endParaRPr lang="en-US" sz="800">
                        <a:effectLst/>
                      </a:endParaRPr>
                    </a:p>
                  </a:txBody>
                  <a:tcPr marL="65907" marR="65907" marT="65907" marB="65907">
                    <a:lnL>
                      <a:noFill/>
                    </a:lnL>
                    <a:lnR>
                      <a:noFill/>
                    </a:lnR>
                    <a:lnT>
                      <a:noFill/>
                    </a:lnT>
                    <a:lnB>
                      <a:noFill/>
                    </a:lnB>
                    <a:solidFill>
                      <a:srgbClr val="F4F5F6"/>
                    </a:solidFill>
                  </a:tcPr>
                </a:tc>
                <a:tc>
                  <a:txBody>
                    <a:bodyPr/>
                    <a:lstStyle/>
                    <a:p>
                      <a:pPr fontAlgn="t"/>
                      <a:r>
                        <a:rPr lang="en-US" sz="800" b="1">
                          <a:effectLst/>
                        </a:rPr>
                        <a:t>$0.000110</a:t>
                      </a:r>
                      <a:r>
                        <a:rPr lang="en-US" sz="800" baseline="30000">
                          <a:effectLst/>
                        </a:rPr>
                        <a:t>1</a:t>
                      </a:r>
                      <a:endParaRPr lang="en-US" sz="800">
                        <a:effectLst/>
                      </a:endParaRPr>
                    </a:p>
                  </a:txBody>
                  <a:tcPr marL="65907" marR="65907" marT="65907" marB="65907">
                    <a:lnL>
                      <a:noFill/>
                    </a:lnL>
                    <a:lnR>
                      <a:noFill/>
                    </a:lnR>
                    <a:lnT>
                      <a:noFill/>
                    </a:lnT>
                    <a:lnB>
                      <a:noFill/>
                    </a:lnB>
                    <a:solidFill>
                      <a:srgbClr val="F4F5F6"/>
                    </a:solidFill>
                  </a:tcPr>
                </a:tc>
                <a:extLst>
                  <a:ext uri="{0D108BD9-81ED-4DB2-BD59-A6C34878D82A}">
                    <a16:rowId xmlns:a16="http://schemas.microsoft.com/office/drawing/2014/main" val="1809591311"/>
                  </a:ext>
                </a:extLst>
              </a:tr>
              <a:tr h="369082">
                <a:tc>
                  <a:txBody>
                    <a:bodyPr/>
                    <a:lstStyle/>
                    <a:p>
                      <a:pPr algn="l" fontAlgn="t"/>
                      <a:r>
                        <a:rPr lang="en-US" sz="800">
                          <a:effectLst/>
                        </a:rPr>
                        <a:t>Premium Capacity Scale Unit</a:t>
                      </a:r>
                    </a:p>
                  </a:txBody>
                  <a:tcPr marL="65907" marR="65907" marT="65907" marB="65907">
                    <a:lnL>
                      <a:noFill/>
                    </a:lnL>
                    <a:lnR>
                      <a:noFill/>
                    </a:lnR>
                    <a:lnT>
                      <a:noFill/>
                    </a:lnT>
                    <a:lnB>
                      <a:noFill/>
                    </a:lnB>
                    <a:solidFill>
                      <a:srgbClr val="FFFFFF"/>
                    </a:solidFill>
                  </a:tcPr>
                </a:tc>
                <a:tc>
                  <a:txBody>
                    <a:bodyPr/>
                    <a:lstStyle/>
                    <a:p>
                      <a:pPr fontAlgn="t"/>
                      <a:r>
                        <a:rPr lang="en-US" sz="800">
                          <a:effectLst/>
                        </a:rPr>
                        <a:t>LRS</a:t>
                      </a:r>
                    </a:p>
                  </a:txBody>
                  <a:tcPr marL="65907" marR="65907" marT="65907" marB="65907">
                    <a:lnL>
                      <a:noFill/>
                    </a:lnL>
                    <a:lnR>
                      <a:noFill/>
                    </a:lnR>
                    <a:lnT>
                      <a:noFill/>
                    </a:lnT>
                    <a:lnB>
                      <a:noFill/>
                    </a:lnB>
                    <a:solidFill>
                      <a:srgbClr val="FFFFFF"/>
                    </a:solidFill>
                  </a:tcPr>
                </a:tc>
                <a:tc>
                  <a:txBody>
                    <a:bodyPr/>
                    <a:lstStyle/>
                    <a:p>
                      <a:pPr fontAlgn="t"/>
                      <a:r>
                        <a:rPr lang="en-US" sz="800">
                          <a:effectLst/>
                        </a:rPr>
                        <a:t>1 TiB, no provisioned IOPS or MBps</a:t>
                      </a:r>
                    </a:p>
                  </a:txBody>
                  <a:tcPr marL="65907" marR="65907" marT="65907" marB="65907">
                    <a:lnL>
                      <a:noFill/>
                    </a:lnL>
                    <a:lnR>
                      <a:noFill/>
                    </a:lnR>
                    <a:lnT>
                      <a:noFill/>
                    </a:lnT>
                    <a:lnB>
                      <a:noFill/>
                    </a:lnB>
                    <a:solidFill>
                      <a:srgbClr val="FFFFFF"/>
                    </a:solidFill>
                  </a:tcPr>
                </a:tc>
                <a:tc>
                  <a:txBody>
                    <a:bodyPr/>
                    <a:lstStyle/>
                    <a:p>
                      <a:pPr fontAlgn="t"/>
                      <a:r>
                        <a:rPr lang="en-US" sz="800" b="1">
                          <a:effectLst/>
                        </a:rPr>
                        <a:t>$61.44</a:t>
                      </a:r>
                      <a:endParaRPr lang="en-US" sz="800">
                        <a:effectLst/>
                      </a:endParaRPr>
                    </a:p>
                  </a:txBody>
                  <a:tcPr marL="65907" marR="65907" marT="65907" marB="65907">
                    <a:lnL>
                      <a:noFill/>
                    </a:lnL>
                    <a:lnR>
                      <a:noFill/>
                    </a:lnR>
                    <a:lnT>
                      <a:noFill/>
                    </a:lnT>
                    <a:lnB>
                      <a:noFill/>
                    </a:lnB>
                    <a:solidFill>
                      <a:srgbClr val="FFFFFF"/>
                    </a:solidFill>
                  </a:tcPr>
                </a:tc>
                <a:tc>
                  <a:txBody>
                    <a:bodyPr/>
                    <a:lstStyle/>
                    <a:p>
                      <a:pPr fontAlgn="t"/>
                      <a:r>
                        <a:rPr lang="en-US" sz="800" b="1">
                          <a:effectLst/>
                        </a:rPr>
                        <a:t>$0.06</a:t>
                      </a:r>
                      <a:endParaRPr lang="en-US" sz="800">
                        <a:effectLst/>
                      </a:endParaRPr>
                    </a:p>
                  </a:txBody>
                  <a:tcPr marL="65907" marR="65907" marT="65907" marB="65907">
                    <a:lnL>
                      <a:noFill/>
                    </a:lnL>
                    <a:lnR>
                      <a:noFill/>
                    </a:lnR>
                    <a:lnT>
                      <a:noFill/>
                    </a:lnT>
                    <a:lnB>
                      <a:noFill/>
                    </a:lnB>
                    <a:solidFill>
                      <a:srgbClr val="FFFFFF"/>
                    </a:solidFill>
                  </a:tcPr>
                </a:tc>
                <a:tc>
                  <a:txBody>
                    <a:bodyPr/>
                    <a:lstStyle/>
                    <a:p>
                      <a:pPr fontAlgn="t"/>
                      <a:r>
                        <a:rPr lang="en-US" sz="800" b="1" dirty="0">
                          <a:effectLst/>
                        </a:rPr>
                        <a:t>$0.000083</a:t>
                      </a:r>
                      <a:r>
                        <a:rPr lang="en-US" sz="800" baseline="30000" dirty="0">
                          <a:effectLst/>
                        </a:rPr>
                        <a:t>1</a:t>
                      </a:r>
                      <a:endParaRPr lang="en-US" sz="800" dirty="0">
                        <a:effectLst/>
                      </a:endParaRPr>
                    </a:p>
                  </a:txBody>
                  <a:tcPr marL="65907" marR="65907" marT="65907" marB="65907">
                    <a:lnL>
                      <a:noFill/>
                    </a:lnL>
                    <a:lnR>
                      <a:noFill/>
                    </a:lnR>
                    <a:lnT>
                      <a:noFill/>
                    </a:lnT>
                    <a:lnB>
                      <a:noFill/>
                    </a:lnB>
                    <a:solidFill>
                      <a:srgbClr val="FFFFFF"/>
                    </a:solidFill>
                  </a:tcPr>
                </a:tc>
                <a:extLst>
                  <a:ext uri="{0D108BD9-81ED-4DB2-BD59-A6C34878D82A}">
                    <a16:rowId xmlns:a16="http://schemas.microsoft.com/office/drawing/2014/main" val="2942108552"/>
                  </a:ext>
                </a:extLst>
              </a:tr>
            </a:tbl>
          </a:graphicData>
        </a:graphic>
      </p:graphicFrame>
    </p:spTree>
    <p:extLst>
      <p:ext uri="{BB962C8B-B14F-4D97-AF65-F5344CB8AC3E}">
        <p14:creationId xmlns:p14="http://schemas.microsoft.com/office/powerpoint/2010/main" val="265254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772530"/>
            <a:ext cx="4365038" cy="3856619"/>
          </a:xfrm>
        </p:spPr>
        <p:txBody>
          <a:bodyPr/>
          <a:lstStyle/>
          <a:p>
            <a:pPr algn="just"/>
            <a:r>
              <a:rPr lang="en-US" sz="1000" dirty="0">
                <a:latin typeface="+mj-lt"/>
                <a:hlinkClick r:id="rId2"/>
              </a:rPr>
              <a:t>General availability: Customer managed key encryption for Enterprise tier caches</a:t>
            </a:r>
            <a:endParaRPr lang="en-US" sz="1000" dirty="0">
              <a:latin typeface="+mj-lt"/>
            </a:endParaRPr>
          </a:p>
          <a:p>
            <a:pPr algn="just"/>
            <a:r>
              <a:rPr lang="en-US" sz="1000" dirty="0">
                <a:latin typeface="+mj-lt"/>
              </a:rPr>
              <a:t>Now generally available, Enterprise and Enterprise Flash tier caches can use customer managed keys (CMK) to control encrypted access to the operating system and persistence disk attached to their Enterprise tier cache instances. This ensures that the RDB or AOF files created from Redis persistence or export features are encrypted at rest with a compliant and secure key that you can control.  Keys can be stored using Azure Key Vault and user-assigned managed identity is used for authorization.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772530"/>
            <a:ext cx="3955312" cy="3774069"/>
          </a:xfrm>
        </p:spPr>
        <p:txBody>
          <a:bodyPr/>
          <a:lstStyle/>
          <a:p>
            <a:pPr algn="just"/>
            <a:r>
              <a:rPr lang="en-US" sz="800" dirty="0">
                <a:hlinkClick r:id="rId3"/>
              </a:rPr>
              <a:t>General availability: serverless for Hyperscale in Azure SQL Database</a:t>
            </a:r>
            <a:endParaRPr lang="en-US" sz="800" dirty="0"/>
          </a:p>
          <a:p>
            <a:pPr algn="just"/>
            <a:r>
              <a:rPr lang="en-US" sz="800" dirty="0"/>
              <a:t>MS announced the general availability of serverless auto-scaling for Hyperscale in Azure SQL Database. </a:t>
            </a:r>
          </a:p>
          <a:p>
            <a:pPr marL="171450" indent="-171450" algn="just">
              <a:buFont typeface="Arial" panose="020B0604020202020204" pitchFamily="34" charset="0"/>
              <a:buChar char="•"/>
            </a:pPr>
            <a:r>
              <a:rPr lang="en-US" sz="800" b="1" dirty="0"/>
              <a:t>Performance and scaling</a:t>
            </a:r>
          </a:p>
          <a:p>
            <a:pPr marL="514350" lvl="1" indent="-171450" algn="just">
              <a:buFont typeface="Arial" panose="020B0604020202020204" pitchFamily="34" charset="0"/>
              <a:buChar char="•"/>
            </a:pPr>
            <a:r>
              <a:rPr lang="en-US" sz="800" dirty="0">
                <a:latin typeface="+mj-lt"/>
              </a:rPr>
              <a:t>Automatic scaling of compute up to 80 </a:t>
            </a:r>
            <a:r>
              <a:rPr lang="en-US" sz="800" dirty="0" err="1">
                <a:latin typeface="+mj-lt"/>
              </a:rPr>
              <a:t>vcores</a:t>
            </a:r>
            <a:r>
              <a:rPr lang="en-US" sz="800" dirty="0">
                <a:latin typeface="+mj-lt"/>
              </a:rPr>
              <a:t> and 240 GB memory per replica.</a:t>
            </a:r>
          </a:p>
          <a:p>
            <a:pPr marL="514350" lvl="1" indent="-171450" algn="just">
              <a:buFont typeface="Arial" panose="020B0604020202020204" pitchFamily="34" charset="0"/>
              <a:buChar char="•"/>
            </a:pPr>
            <a:r>
              <a:rPr lang="en-US" sz="800" dirty="0">
                <a:latin typeface="+mj-lt"/>
              </a:rPr>
              <a:t>Automatic scaling of local SSD cache up to 720 GB per replica boosting IO performance.</a:t>
            </a:r>
          </a:p>
          <a:p>
            <a:pPr marL="514350" lvl="1" indent="-171450" algn="just">
              <a:buFont typeface="Arial" panose="020B0604020202020204" pitchFamily="34" charset="0"/>
              <a:buChar char="•"/>
            </a:pPr>
            <a:r>
              <a:rPr lang="en-US" sz="800" dirty="0">
                <a:latin typeface="+mj-lt"/>
              </a:rPr>
              <a:t>Automatic scaling of database storage up to 100 TB.</a:t>
            </a:r>
          </a:p>
          <a:p>
            <a:pPr marL="514350" lvl="1" indent="-171450" algn="just">
              <a:buFont typeface="Arial" panose="020B0604020202020204" pitchFamily="34" charset="0"/>
              <a:buChar char="•"/>
            </a:pPr>
            <a:r>
              <a:rPr lang="en-US" sz="800" dirty="0">
                <a:latin typeface="+mj-lt"/>
              </a:rPr>
              <a:t>Auto-scaling independence of the primary replica, high availability replicas, and named replicas.</a:t>
            </a:r>
          </a:p>
          <a:p>
            <a:pPr marL="514350" lvl="1" indent="-171450" algn="just">
              <a:buFont typeface="Arial" panose="020B0604020202020204" pitchFamily="34" charset="0"/>
              <a:buChar char="•"/>
            </a:pPr>
            <a:r>
              <a:rPr lang="en-US" sz="800" dirty="0">
                <a:latin typeface="+mj-lt"/>
              </a:rPr>
              <a:t>Auto-scaling independence of CPU and memory to match workload demand.</a:t>
            </a:r>
          </a:p>
          <a:p>
            <a:pPr marL="514350" lvl="1" indent="-171450" algn="just">
              <a:buFont typeface="Arial" panose="020B0604020202020204" pitchFamily="34" charset="0"/>
              <a:buChar char="•"/>
            </a:pPr>
            <a:r>
              <a:rPr lang="en-US" sz="800" dirty="0">
                <a:latin typeface="+mj-lt"/>
              </a:rPr>
              <a:t>Higher IO performance than the General Purpose tier.</a:t>
            </a:r>
          </a:p>
          <a:p>
            <a:pPr marL="514350" lvl="1" indent="-171450" algn="just">
              <a:buFont typeface="Arial" panose="020B0604020202020204" pitchFamily="34" charset="0"/>
              <a:buChar char="•"/>
            </a:pPr>
            <a:r>
              <a:rPr lang="en-US" sz="800" dirty="0">
                <a:latin typeface="+mj-lt"/>
              </a:rPr>
              <a:t>Read scale-out up to 30 named replicas.</a:t>
            </a:r>
          </a:p>
          <a:p>
            <a:pPr marL="171450" indent="-171450" algn="just">
              <a:buFont typeface="Arial" panose="020B0604020202020204" pitchFamily="34" charset="0"/>
              <a:buChar char="•"/>
            </a:pPr>
            <a:r>
              <a:rPr lang="en-US" sz="800" b="1" dirty="0"/>
              <a:t>Business continuity</a:t>
            </a:r>
          </a:p>
          <a:p>
            <a:pPr marL="514350" lvl="1" indent="-171450" algn="just">
              <a:buFont typeface="Arial" panose="020B0604020202020204" pitchFamily="34" charset="0"/>
              <a:buChar char="•"/>
            </a:pPr>
            <a:r>
              <a:rPr lang="en-US" sz="800" dirty="0">
                <a:latin typeface="+mj-lt"/>
              </a:rPr>
              <a:t>High availability configuration flexibility.</a:t>
            </a:r>
          </a:p>
          <a:p>
            <a:pPr marL="514350" lvl="1" indent="-171450" algn="just">
              <a:buFont typeface="Arial" panose="020B0604020202020204" pitchFamily="34" charset="0"/>
              <a:buChar char="•"/>
            </a:pPr>
            <a:r>
              <a:rPr lang="en-US" sz="800" dirty="0">
                <a:latin typeface="+mj-lt"/>
              </a:rPr>
              <a:t>Fast restore speed in minutes independent of data size.</a:t>
            </a:r>
          </a:p>
          <a:p>
            <a:pPr marL="171450" indent="-171450" algn="just">
              <a:buFont typeface="Arial" panose="020B0604020202020204" pitchFamily="34" charset="0"/>
              <a:buChar char="•"/>
            </a:pPr>
            <a:r>
              <a:rPr lang="en-US" sz="800" b="1" dirty="0"/>
              <a:t>Price optimization</a:t>
            </a:r>
          </a:p>
          <a:p>
            <a:pPr marL="514350" lvl="1" indent="-171450" algn="just">
              <a:buFont typeface="Arial" panose="020B0604020202020204" pitchFamily="34" charset="0"/>
              <a:buChar char="•"/>
            </a:pPr>
            <a:r>
              <a:rPr lang="en-US" sz="800" dirty="0">
                <a:latin typeface="+mj-lt"/>
              </a:rPr>
              <a:t>Price-performance optimized memory management.</a:t>
            </a:r>
          </a:p>
          <a:p>
            <a:pPr marL="514350" lvl="1" indent="-171450" algn="just">
              <a:buFont typeface="Arial" panose="020B0604020202020204" pitchFamily="34" charset="0"/>
              <a:buChar char="•"/>
            </a:pPr>
            <a:r>
              <a:rPr lang="en-US" sz="800" dirty="0">
                <a:latin typeface="+mj-lt"/>
              </a:rPr>
              <a:t>Billing for compute based on the amount used per second.</a:t>
            </a:r>
          </a:p>
          <a:p>
            <a:pPr marL="514350" lvl="1" indent="-171450" algn="just">
              <a:buFont typeface="Arial" panose="020B0604020202020204" pitchFamily="34" charset="0"/>
              <a:buChar char="•"/>
            </a:pPr>
            <a:r>
              <a:rPr lang="en-US" sz="800" dirty="0">
                <a:latin typeface="+mj-lt"/>
              </a:rPr>
              <a:t>Billing for storage based on the amount used per hour.</a:t>
            </a:r>
          </a:p>
          <a:p>
            <a:pPr marL="514350" lvl="1" indent="-171450" algn="just">
              <a:buFont typeface="Arial" panose="020B0604020202020204" pitchFamily="34" charset="0"/>
              <a:buChar char="•"/>
            </a:pPr>
            <a:r>
              <a:rPr lang="en-US" sz="800" dirty="0">
                <a:latin typeface="+mj-lt"/>
              </a:rPr>
              <a:t>Future release: automatic pausing &amp; resuming, and billing only for storage when paused.</a:t>
            </a:r>
          </a:p>
          <a:p>
            <a:pPr algn="just"/>
            <a:endParaRPr lang="en-US" sz="800" dirty="0"/>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29320"/>
          </a:xfrm>
        </p:spPr>
        <p:txBody>
          <a:bodyPr/>
          <a:lstStyle/>
          <a:p>
            <a:pPr algn="just"/>
            <a:r>
              <a:rPr lang="en-US" sz="1000" dirty="0">
                <a:hlinkClick r:id="rId2"/>
              </a:rPr>
              <a:t>Public preview: Migration service in Azure Database for PostgreSQL</a:t>
            </a:r>
            <a:endParaRPr lang="en-US" sz="1000" dirty="0"/>
          </a:p>
          <a:p>
            <a:pPr algn="just"/>
            <a:r>
              <a:rPr lang="en-US" sz="1000" dirty="0"/>
              <a:t>MS introduced the migration service in </a:t>
            </a:r>
            <a:r>
              <a:rPr lang="en-US" sz="1000" b="1" dirty="0"/>
              <a:t>Azure Database for PostgreSQL</a:t>
            </a:r>
            <a:r>
              <a:rPr lang="en-US" sz="1000" dirty="0"/>
              <a:t>, tailored to simplify moving </a:t>
            </a:r>
            <a:r>
              <a:rPr lang="en-US" sz="1000" b="1" dirty="0"/>
              <a:t>PostgreSQL workloads to the Azure</a:t>
            </a:r>
            <a:r>
              <a:rPr lang="en-US" sz="1000" dirty="0"/>
              <a:t>. This service provides a seamless, fully managed migration experience, adept at handling both schema and data migrations with no size restrictions. Eliminate complex setup procedures and embrace a solution that scales with needs, ensuring a smooth transition.</a:t>
            </a:r>
          </a:p>
        </p:txBody>
      </p:sp>
      <p:pic>
        <p:nvPicPr>
          <p:cNvPr id="2050" name="Picture 2" descr="Screenshot of different PostgreSQL sources.">
            <a:extLst>
              <a:ext uri="{FF2B5EF4-FFF2-40B4-BE49-F238E27FC236}">
                <a16:creationId xmlns:a16="http://schemas.microsoft.com/office/drawing/2014/main" id="{60E24FFA-2FB0-06B7-47DA-8399B4A2C3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846" y="2305050"/>
            <a:ext cx="3598804"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685800"/>
            <a:ext cx="3955312" cy="1456320"/>
          </a:xfrm>
        </p:spPr>
        <p:txBody>
          <a:bodyPr/>
          <a:lstStyle/>
          <a:p>
            <a:r>
              <a:rPr lang="en-US" sz="1000" dirty="0">
                <a:hlinkClick r:id="rId2"/>
              </a:rPr>
              <a:t>Openai introduced SORA</a:t>
            </a:r>
            <a:endParaRPr lang="en-US" sz="1000" dirty="0"/>
          </a:p>
          <a:p>
            <a:pPr algn="just"/>
            <a:r>
              <a:rPr lang="en-US" sz="1000" dirty="0"/>
              <a:t>Sora, our text-to-video model. Sora can generate videos </a:t>
            </a:r>
            <a:r>
              <a:rPr lang="en-US" sz="1000" b="1" dirty="0"/>
              <a:t>up to a minute long while maintaining visual quality </a:t>
            </a:r>
            <a:r>
              <a:rPr lang="en-US" sz="1000" dirty="0"/>
              <a:t>and adherence to the user’s prompt.</a:t>
            </a:r>
          </a:p>
          <a:p>
            <a:pPr algn="just"/>
            <a:r>
              <a:rPr lang="en-US" sz="1000" b="1" dirty="0"/>
              <a:t>Sora is able to generate complex scenes </a:t>
            </a:r>
            <a:r>
              <a:rPr lang="en-US" sz="1000" dirty="0"/>
              <a:t>with </a:t>
            </a:r>
            <a:r>
              <a:rPr lang="en-US" sz="1000" b="1" dirty="0"/>
              <a:t>multiple characters</a:t>
            </a:r>
            <a:r>
              <a:rPr lang="en-US" sz="1000" dirty="0"/>
              <a:t>, specific types of motion, and </a:t>
            </a:r>
            <a:r>
              <a:rPr lang="en-US" sz="1000" b="1" dirty="0"/>
              <a:t>accurate details of the subject and background</a:t>
            </a:r>
            <a:r>
              <a:rPr lang="en-US" sz="1000" dirty="0"/>
              <a:t>. The model understands not only what the user has asked for in the prompt, but also how those things exist in the physical world.</a:t>
            </a:r>
          </a:p>
        </p:txBody>
      </p:sp>
      <p:pic>
        <p:nvPicPr>
          <p:cNvPr id="3" name="Picture 2">
            <a:extLst>
              <a:ext uri="{FF2B5EF4-FFF2-40B4-BE49-F238E27FC236}">
                <a16:creationId xmlns:a16="http://schemas.microsoft.com/office/drawing/2014/main" id="{B4A5AE45-DE6D-F3D9-69BE-D25AFFA38AC1}"/>
              </a:ext>
            </a:extLst>
          </p:cNvPr>
          <p:cNvPicPr>
            <a:picLocks noChangeAspect="1"/>
          </p:cNvPicPr>
          <p:nvPr/>
        </p:nvPicPr>
        <p:blipFill>
          <a:blip r:embed="rId3"/>
          <a:stretch>
            <a:fillRect/>
          </a:stretch>
        </p:blipFill>
        <p:spPr>
          <a:xfrm>
            <a:off x="455507" y="2142120"/>
            <a:ext cx="3624774" cy="2571750"/>
          </a:xfrm>
          <a:prstGeom prst="rect">
            <a:avLst/>
          </a:prstGeom>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February patches for Azure DevOps Server</a:t>
            </a:r>
            <a:endParaRPr lang="en-US" sz="1000" dirty="0">
              <a:latin typeface="+mj-lt"/>
            </a:endParaRPr>
          </a:p>
          <a:p>
            <a:pPr marL="171450" indent="-171450">
              <a:buFont typeface="Arial" panose="020B0604020202020204" pitchFamily="34" charset="0"/>
              <a:buChar char="•"/>
            </a:pPr>
            <a:r>
              <a:rPr lang="en-US" sz="1000" b="1" dirty="0">
                <a:latin typeface="+mj-lt"/>
              </a:rPr>
              <a:t>Azure DevOps Server 2022.1 Patch 2</a:t>
            </a:r>
          </a:p>
          <a:p>
            <a:pPr marL="514350" lvl="1" indent="-171450">
              <a:buFont typeface="Arial" panose="020B0604020202020204" pitchFamily="34" charset="0"/>
              <a:buChar char="•"/>
            </a:pPr>
            <a:r>
              <a:rPr lang="en-US" sz="1000" dirty="0">
                <a:latin typeface="+mj-lt"/>
              </a:rPr>
              <a:t>CVE-2024-20667: Azure DevOps Server Remote Code Execution Vulnerability.</a:t>
            </a:r>
          </a:p>
          <a:p>
            <a:pPr marL="514350" lvl="1" indent="-171450">
              <a:buFont typeface="Arial" panose="020B0604020202020204" pitchFamily="34" charset="0"/>
              <a:buChar char="•"/>
            </a:pPr>
            <a:r>
              <a:rPr lang="en-US" sz="1000" dirty="0">
                <a:latin typeface="+mj-lt"/>
              </a:rPr>
              <a:t>Fixing details page rendering issue on Search extension.</a:t>
            </a:r>
          </a:p>
          <a:p>
            <a:pPr marL="514350" lvl="1" indent="-171450">
              <a:buFont typeface="Arial" panose="020B0604020202020204" pitchFamily="34" charset="0"/>
              <a:buChar char="•"/>
            </a:pPr>
            <a:r>
              <a:rPr lang="en-US" sz="1000" dirty="0">
                <a:latin typeface="+mj-lt"/>
              </a:rPr>
              <a:t>Fixed a bug where the disk space used by the proxy cache folder was calculated incorrectly and the folder was not cleaned up.</a:t>
            </a:r>
          </a:p>
          <a:p>
            <a:pPr marL="171450" indent="-171450">
              <a:buFont typeface="Arial" panose="020B0604020202020204" pitchFamily="34" charset="0"/>
              <a:buChar char="•"/>
            </a:pPr>
            <a:r>
              <a:rPr lang="en-US" sz="1000" b="1" dirty="0">
                <a:latin typeface="+mj-lt"/>
              </a:rPr>
              <a:t>Azure DevOps Server 2020.1.2 Patch 12</a:t>
            </a:r>
          </a:p>
          <a:p>
            <a:pPr marL="514350" lvl="1" indent="-171450">
              <a:buFont typeface="Arial" panose="020B0604020202020204" pitchFamily="34" charset="0"/>
              <a:buChar char="•"/>
            </a:pPr>
            <a:r>
              <a:rPr lang="en-US" sz="1000" dirty="0">
                <a:latin typeface="+mj-lt"/>
              </a:rPr>
              <a:t>CVE-2024-20667: Azure DevOps Server Remote Code Execution Vulnerability.</a:t>
            </a:r>
          </a:p>
          <a:p>
            <a:pPr marL="514350" lvl="1" indent="-171450">
              <a:buFont typeface="Arial" panose="020B0604020202020204" pitchFamily="34" charset="0"/>
              <a:buChar char="•"/>
            </a:pPr>
            <a:r>
              <a:rPr lang="en-US" sz="1000" dirty="0">
                <a:latin typeface="+mj-lt"/>
              </a:rPr>
              <a:t>Fixed a bug where the disk space used by the proxy cache folder was calculated incorrectly and the folder was not cleaned up.</a:t>
            </a:r>
          </a:p>
          <a:p>
            <a:pPr marL="171450" indent="-171450">
              <a:buFont typeface="Arial" panose="020B0604020202020204" pitchFamily="34" charset="0"/>
              <a:buChar char="•"/>
            </a:pPr>
            <a:r>
              <a:rPr lang="en-US" sz="1000" b="1" dirty="0">
                <a:latin typeface="+mj-lt"/>
              </a:rPr>
              <a:t>Azure DevOps Server 2019.1.2 Patch 7</a:t>
            </a:r>
          </a:p>
          <a:p>
            <a:pPr marL="514350" lvl="1" indent="-171450">
              <a:buFont typeface="Arial" panose="020B0604020202020204" pitchFamily="34" charset="0"/>
              <a:buChar char="•"/>
            </a:pPr>
            <a:r>
              <a:rPr lang="en-US" sz="1000" dirty="0">
                <a:latin typeface="+mj-lt"/>
              </a:rPr>
              <a:t>CVE-2024-20667: Azure DevOps Server Remote Code Execution Vulnerability.</a:t>
            </a:r>
          </a:p>
          <a:p>
            <a:pPr marL="514350" lvl="1" indent="-171450">
              <a:buFont typeface="Arial" panose="020B0604020202020204" pitchFamily="34" charset="0"/>
              <a:buChar char="•"/>
            </a:pPr>
            <a:r>
              <a:rPr lang="en-US" sz="1000" dirty="0">
                <a:latin typeface="+mj-lt"/>
              </a:rPr>
              <a:t>Fixed a bug where the disk space used by the proxy cache folder was calculated incorrectly and the folder was not cleaned up.</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Announcing NuGet 6.9</a:t>
            </a:r>
            <a:endParaRPr lang="en-US" sz="1000" dirty="0"/>
          </a:p>
          <a:p>
            <a:pPr algn="just"/>
            <a:r>
              <a:rPr lang="en-US" sz="1000" dirty="0"/>
              <a:t>NuGet 6.9 is included in </a:t>
            </a:r>
            <a:r>
              <a:rPr lang="en-US" sz="1000" b="1" dirty="0"/>
              <a:t>Visual Studio 2022 and .NET 8.0 </a:t>
            </a:r>
            <a:r>
              <a:rPr lang="en-US" sz="1000" dirty="0"/>
              <a:t>out of the box. It is possible to get NuGet 6.9 for Windows, macOS, and Linux as a standalone executable.</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End of SSH-RSA support for Azure Repos</a:t>
            </a:r>
            <a:endParaRPr lang="en-US" sz="1000" dirty="0">
              <a:latin typeface="+mj-lt"/>
            </a:endParaRPr>
          </a:p>
          <a:p>
            <a:pPr algn="just"/>
            <a:r>
              <a:rPr lang="en-US" sz="1000" dirty="0">
                <a:latin typeface="+mj-lt"/>
              </a:rPr>
              <a:t>Azure Repos provides two methods for users to access a git repository in Azure Repos – HTTPS and SSH. SSH supports:</a:t>
            </a:r>
          </a:p>
          <a:p>
            <a:pPr marL="171450" indent="-171450" algn="just">
              <a:buFont typeface="Arial" panose="020B0604020202020204" pitchFamily="34" charset="0"/>
              <a:buChar char="•"/>
            </a:pPr>
            <a:r>
              <a:rPr lang="en-US" sz="1000" b="1" i="0" dirty="0">
                <a:solidFill>
                  <a:srgbClr val="333333"/>
                </a:solidFill>
                <a:effectLst/>
                <a:latin typeface="+mj-lt"/>
              </a:rPr>
              <a:t>SSH-RSA</a:t>
            </a:r>
          </a:p>
          <a:p>
            <a:pPr marL="171450" indent="-171450" algn="just">
              <a:buFont typeface="Arial" panose="020B0604020202020204" pitchFamily="34" charset="0"/>
              <a:buChar char="•"/>
            </a:pPr>
            <a:r>
              <a:rPr lang="en-US" sz="1000" b="1" i="0" dirty="0">
                <a:solidFill>
                  <a:srgbClr val="333333"/>
                </a:solidFill>
                <a:effectLst/>
                <a:latin typeface="+mj-lt"/>
              </a:rPr>
              <a:t>RSA-SHA2-256</a:t>
            </a:r>
            <a:endParaRPr lang="en-US" sz="1000" b="1" dirty="0">
              <a:solidFill>
                <a:srgbClr val="333333"/>
              </a:solidFill>
              <a:latin typeface="+mj-lt"/>
            </a:endParaRPr>
          </a:p>
          <a:p>
            <a:pPr marL="171450" indent="-171450" algn="just">
              <a:buFont typeface="Arial" panose="020B0604020202020204" pitchFamily="34" charset="0"/>
              <a:buChar char="•"/>
            </a:pPr>
            <a:r>
              <a:rPr lang="en-US" sz="1000" b="1" i="0" dirty="0">
                <a:solidFill>
                  <a:srgbClr val="333333"/>
                </a:solidFill>
                <a:effectLst/>
                <a:latin typeface="+mj-lt"/>
              </a:rPr>
              <a:t>RSA-SHA2-512</a:t>
            </a:r>
            <a:endParaRPr lang="en-US" sz="1000" b="1" dirty="0">
              <a:latin typeface="+mj-lt"/>
            </a:endParaRPr>
          </a:p>
          <a:p>
            <a:pPr algn="just"/>
            <a:r>
              <a:rPr lang="en-US" sz="1000" dirty="0">
                <a:latin typeface="+mj-lt"/>
              </a:rPr>
              <a:t>MS announced </a:t>
            </a:r>
            <a:r>
              <a:rPr lang="en-US" sz="1000" b="0" i="0" dirty="0">
                <a:solidFill>
                  <a:srgbClr val="333333"/>
                </a:solidFill>
                <a:effectLst/>
                <a:latin typeface="+mj-lt"/>
              </a:rPr>
              <a:t>deprecation of </a:t>
            </a:r>
            <a:r>
              <a:rPr lang="en-US" sz="1000" b="1" i="0" dirty="0">
                <a:solidFill>
                  <a:srgbClr val="333333"/>
                </a:solidFill>
                <a:effectLst/>
                <a:latin typeface="+mj-lt"/>
              </a:rPr>
              <a:t>SSH-RSA</a:t>
            </a:r>
            <a:r>
              <a:rPr lang="en-US" sz="1000" b="0" i="0" dirty="0">
                <a:solidFill>
                  <a:srgbClr val="333333"/>
                </a:solidFill>
                <a:effectLst/>
                <a:latin typeface="+mj-lt"/>
              </a:rPr>
              <a:t> as a supported encryption method for connecting to Azure Repos using SSH.</a:t>
            </a:r>
          </a:p>
          <a:p>
            <a:pPr algn="just"/>
            <a:r>
              <a:rPr lang="en-US" sz="1000" dirty="0">
                <a:solidFill>
                  <a:srgbClr val="333333"/>
                </a:solidFill>
                <a:latin typeface="+mj-lt"/>
              </a:rPr>
              <a:t>MS </a:t>
            </a:r>
            <a:r>
              <a:rPr lang="en-US" sz="1000" b="0" i="0" dirty="0">
                <a:solidFill>
                  <a:srgbClr val="333333"/>
                </a:solidFill>
                <a:effectLst/>
                <a:latin typeface="+mj-lt"/>
              </a:rPr>
              <a:t>strongly encouraged to move from SSH-RSA keys to more secure RSA-SHA2-256 or RSA-SHA2-512 keys:</a:t>
            </a:r>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34070"/>
          </a:xfrm>
        </p:spPr>
        <p:txBody>
          <a:bodyPr/>
          <a:lstStyle/>
          <a:p>
            <a:r>
              <a:rPr lang="en-US" sz="1000" dirty="0">
                <a:hlinkClick r:id="rId3"/>
              </a:rPr>
              <a:t>Workload identity federation for Azure deployments is now generally available</a:t>
            </a:r>
            <a:endParaRPr lang="en-US" sz="1000" dirty="0"/>
          </a:p>
          <a:p>
            <a:r>
              <a:rPr lang="en-US" sz="1000" dirty="0"/>
              <a:t>Using workload identity federation allows you to access </a:t>
            </a:r>
            <a:r>
              <a:rPr lang="en-US" sz="1000" b="1" dirty="0"/>
              <a:t>Microsoft Entra protected resources without </a:t>
            </a:r>
            <a:r>
              <a:rPr lang="en-US" sz="1000" dirty="0"/>
              <a:t>needing to </a:t>
            </a:r>
            <a:r>
              <a:rPr lang="en-US" sz="1000" b="1" dirty="0"/>
              <a:t>manage secrets </a:t>
            </a:r>
            <a:r>
              <a:rPr lang="en-US" sz="1000" dirty="0"/>
              <a:t>(for supported scenarios).</a:t>
            </a:r>
          </a:p>
        </p:txBody>
      </p:sp>
      <p:pic>
        <p:nvPicPr>
          <p:cNvPr id="2050" name="Picture 2" descr="Image oidc collaboration">
            <a:extLst>
              <a:ext uri="{FF2B5EF4-FFF2-40B4-BE49-F238E27FC236}">
                <a16:creationId xmlns:a16="http://schemas.microsoft.com/office/drawing/2014/main" id="{933A5EF8-F29A-7A2E-EA84-2C396CDB5B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556" y="2010782"/>
            <a:ext cx="3762000" cy="163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54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814970"/>
          </a:xfrm>
        </p:spPr>
        <p:txBody>
          <a:bodyPr/>
          <a:lstStyle/>
          <a:p>
            <a:pPr algn="just"/>
            <a:r>
              <a:rPr lang="en-US" sz="1000" dirty="0">
                <a:latin typeface="+mj-lt"/>
                <a:hlinkClick r:id="rId2"/>
              </a:rPr>
              <a:t>Azure Pipelines deprecated tasks retirement schedule</a:t>
            </a:r>
            <a:endParaRPr lang="ru-RU" sz="1000" dirty="0">
              <a:latin typeface="+mj-lt"/>
            </a:endParaRPr>
          </a:p>
          <a:p>
            <a:pPr algn="just"/>
            <a:r>
              <a:rPr lang="en-US" sz="1000" dirty="0">
                <a:latin typeface="+mj-lt"/>
              </a:rPr>
              <a:t>Azure Pipelines </a:t>
            </a:r>
            <a:r>
              <a:rPr lang="en-US" sz="1000" b="1" dirty="0">
                <a:latin typeface="+mj-lt"/>
              </a:rPr>
              <a:t>includes around 150 build &amp; release tasks </a:t>
            </a:r>
            <a:r>
              <a:rPr lang="en-US" sz="1000" dirty="0">
                <a:latin typeface="+mj-lt"/>
              </a:rPr>
              <a:t>as well as many more task extensions. Various included tasks have multiple (major) versions bringing the total to over included 200 tasks.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983370"/>
          </a:xfrm>
        </p:spPr>
        <p:txBody>
          <a:bodyPr/>
          <a:lstStyle/>
          <a:p>
            <a:pPr algn="just"/>
            <a:r>
              <a:rPr lang="en-US" sz="1000" dirty="0">
                <a:hlinkClick r:id="rId3"/>
              </a:rPr>
              <a:t>Copilot in GitHub Support is now available!</a:t>
            </a:r>
            <a:endParaRPr lang="en-US" sz="1000" dirty="0"/>
          </a:p>
          <a:p>
            <a:pPr algn="just"/>
            <a:r>
              <a:rPr lang="en-US" sz="1000" dirty="0"/>
              <a:t>GitHub announced the general availability of a </a:t>
            </a:r>
            <a:r>
              <a:rPr lang="en-US" sz="1000" b="1" dirty="0"/>
              <a:t>powerful new AI tool designed to help find </a:t>
            </a:r>
            <a:r>
              <a:rPr lang="en-US" sz="1000" dirty="0"/>
              <a:t>answers to GitHub-specific questions in a fast, self-directed way.</a:t>
            </a:r>
          </a:p>
          <a:p>
            <a:pPr algn="just"/>
            <a:r>
              <a:rPr lang="en-US" sz="1000" b="1" dirty="0"/>
              <a:t>Copilot in GitHub Support </a:t>
            </a:r>
            <a:r>
              <a:rPr lang="en-US" sz="1000" dirty="0"/>
              <a:t>is trained </a:t>
            </a:r>
            <a:r>
              <a:rPr lang="en-US" sz="1000" b="1" dirty="0"/>
              <a:t>on the official GitHub documentation </a:t>
            </a:r>
            <a:r>
              <a:rPr lang="en-US" sz="1000" dirty="0"/>
              <a:t>and offers a responsive conversational experience to deliver reliable advice on a wide range of GitHub-related topics.</a:t>
            </a:r>
          </a:p>
          <a:p>
            <a:pPr algn="just"/>
            <a:r>
              <a:rPr lang="en-US" sz="1000" dirty="0"/>
              <a:t>Following an initial release in August 2023 to a randomly selected cohort of GitHub Enterprise customers, it’s now ready and waiting to converse with a much wider audience!</a:t>
            </a:r>
          </a:p>
        </p:txBody>
      </p:sp>
      <p:pic>
        <p:nvPicPr>
          <p:cNvPr id="1026" name="Picture 2" descr="Screenshot of the interface allowing users who need help with GitHub to either chat with Copilot in GitHub Support or open a ticket.">
            <a:extLst>
              <a:ext uri="{FF2B5EF4-FFF2-40B4-BE49-F238E27FC236}">
                <a16:creationId xmlns:a16="http://schemas.microsoft.com/office/drawing/2014/main" id="{A94BD3C5-850C-F6AE-3394-0CC4FBAA9E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329" y="2888971"/>
            <a:ext cx="3578671" cy="12301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362B5B7-767B-BF1D-9918-9F249B402D69}"/>
              </a:ext>
            </a:extLst>
          </p:cNvPr>
          <p:cNvPicPr>
            <a:picLocks noChangeAspect="1"/>
          </p:cNvPicPr>
          <p:nvPr/>
        </p:nvPicPr>
        <p:blipFill>
          <a:blip r:embed="rId5"/>
          <a:stretch>
            <a:fillRect/>
          </a:stretch>
        </p:blipFill>
        <p:spPr>
          <a:xfrm>
            <a:off x="5157662" y="1670051"/>
            <a:ext cx="2917265" cy="2794000"/>
          </a:xfrm>
          <a:prstGeom prst="rect">
            <a:avLst/>
          </a:prstGeom>
        </p:spPr>
      </p:pic>
    </p:spTree>
    <p:extLst>
      <p:ext uri="{BB962C8B-B14F-4D97-AF65-F5344CB8AC3E}">
        <p14:creationId xmlns:p14="http://schemas.microsoft.com/office/powerpoint/2010/main" val="167213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Final Reminder: Outlook REST API v2.0 and beta endpoints decommissioning</a:t>
            </a:r>
            <a:endParaRPr lang="ru-RU" sz="1000" dirty="0">
              <a:latin typeface="+mj-lt"/>
            </a:endParaRPr>
          </a:p>
          <a:p>
            <a:pPr algn="just"/>
            <a:r>
              <a:rPr lang="en-US" sz="1000" b="1" dirty="0">
                <a:latin typeface="+mj-lt"/>
              </a:rPr>
              <a:t>MS is decommissioning the Outlook REST v2.0 </a:t>
            </a:r>
            <a:r>
              <a:rPr lang="en-US" sz="1000" dirty="0">
                <a:latin typeface="+mj-lt"/>
              </a:rPr>
              <a:t>and beta endpoints starting March 31, 2024. After this date, MS will start progressively shutting off the endpoints until they become completely unavailable. </a:t>
            </a:r>
          </a:p>
          <a:p>
            <a:pPr algn="just"/>
            <a:r>
              <a:rPr lang="en-US" sz="1000" dirty="0">
                <a:latin typeface="+mj-lt"/>
              </a:rPr>
              <a:t>This means that any application that is still using these endpoints will stop working at some point after </a:t>
            </a:r>
            <a:r>
              <a:rPr lang="en-US" sz="1000" b="1" dirty="0">
                <a:latin typeface="+mj-lt"/>
              </a:rPr>
              <a:t>March 31, 2024 </a:t>
            </a:r>
            <a:r>
              <a:rPr lang="en-US" sz="1000" dirty="0">
                <a:latin typeface="+mj-lt"/>
              </a:rPr>
              <a:t>(except for Outlook Add-Ins as also communicated before). MS strongly recommend to migrate applications to the Microsoft Graph API as soon as possible to avoid any disruption.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sz="1000" dirty="0">
                <a:hlinkClick r:id="rId3"/>
              </a:rPr>
              <a:t>MS Announced a new way to give feedback on MS Learn</a:t>
            </a:r>
            <a:endParaRPr lang="en-US" sz="1000" dirty="0"/>
          </a:p>
          <a:p>
            <a:pPr algn="just"/>
            <a:r>
              <a:rPr lang="en-US" sz="1000" b="1" dirty="0"/>
              <a:t>MS introduced a simplified thumbs up </a:t>
            </a:r>
            <a:r>
              <a:rPr lang="en-US" sz="1000" dirty="0"/>
              <a:t>/ thumbs down form, where it is possible to provide feedback and comments. Using this form, allows to submit comments in languages other than </a:t>
            </a:r>
            <a:r>
              <a:rPr lang="en-US" sz="1000" b="1" dirty="0"/>
              <a:t>English</a:t>
            </a:r>
            <a:r>
              <a:rPr lang="en-US" sz="1000" dirty="0"/>
              <a:t>, and submissions will remain anonymous. The form is a consistent experience; it’s available on every documentation article and training module on </a:t>
            </a:r>
            <a:r>
              <a:rPr lang="en-US" sz="1000" b="1" dirty="0"/>
              <a:t>Microsoft Learn. </a:t>
            </a:r>
          </a:p>
          <a:p>
            <a:pPr algn="just"/>
            <a:r>
              <a:rPr lang="en-US" sz="1000" b="1" dirty="0"/>
              <a:t>Second, MS accept Pull Requests for content</a:t>
            </a:r>
            <a:r>
              <a:rPr lang="en-US" sz="1000" dirty="0"/>
              <a:t>. This means that even if GitHub Issues is turned off, if you see the pencil icon in the upper right corner of the article, you can send a Pull Request to our team.</a:t>
            </a:r>
          </a:p>
        </p:txBody>
      </p:sp>
      <p:pic>
        <p:nvPicPr>
          <p:cNvPr id="1026" name="Picture 2" descr="thumbnail image 1 of blog post titled &#10; &#10; &#10;  &#10; &#10; &#10; &#10;    &#10;  &#10;   &#10;    &#10;      &#10;       Announcing a new way to give feedback on Microsoft Learn&#10;       &#10;      &#10;     &#10;   &#10;  &#10; &#10;   &#10; &#10; &#10; &#10; &#10; &#10;">
            <a:extLst>
              <a:ext uri="{FF2B5EF4-FFF2-40B4-BE49-F238E27FC236}">
                <a16:creationId xmlns:a16="http://schemas.microsoft.com/office/drawing/2014/main" id="{CE3FB648-3DC6-40EB-37AF-7E27B6BCA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556" y="2622550"/>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285750" y="770440"/>
            <a:ext cx="3955312" cy="1869070"/>
          </a:xfrm>
        </p:spPr>
        <p:txBody>
          <a:bodyPr/>
          <a:lstStyle/>
          <a:p>
            <a:pPr algn="just"/>
            <a:r>
              <a:rPr lang="en-US" sz="1000" dirty="0">
                <a:hlinkClick r:id="rId2"/>
              </a:rPr>
              <a:t>Introducing the new Microsoft Copilot experience in Teams</a:t>
            </a:r>
            <a:endParaRPr lang="en-US" sz="1000" dirty="0"/>
          </a:p>
          <a:p>
            <a:pPr algn="just"/>
            <a:r>
              <a:rPr lang="en-US" sz="1000" dirty="0"/>
              <a:t>The </a:t>
            </a:r>
            <a:r>
              <a:rPr lang="en-US" sz="1000" b="1" dirty="0"/>
              <a:t>new Copilot experience </a:t>
            </a:r>
            <a:r>
              <a:rPr lang="en-US" sz="1000" dirty="0"/>
              <a:t>is an improved version of the Copilot app in Teams that you may have used before (formerly known as </a:t>
            </a:r>
            <a:r>
              <a:rPr lang="en-US" sz="1000" b="1" dirty="0"/>
              <a:t>Microsoft 365 Chat</a:t>
            </a:r>
            <a:r>
              <a:rPr lang="en-US" sz="1000" dirty="0"/>
              <a:t>). It offers the same functionality and content access as the current app, but with additional benefits, including: </a:t>
            </a:r>
          </a:p>
          <a:p>
            <a:pPr marL="171450" indent="-171450" algn="just">
              <a:buFont typeface="Arial" panose="020B0604020202020204" pitchFamily="34" charset="0"/>
              <a:buChar char="•"/>
            </a:pPr>
            <a:r>
              <a:rPr lang="en-US" sz="1000" b="1" dirty="0"/>
              <a:t>Better prompts</a:t>
            </a:r>
            <a:r>
              <a:rPr lang="en-US" sz="1000" dirty="0"/>
              <a:t>, including details specific to you like the people you work with, your meetings, and your files. </a:t>
            </a:r>
          </a:p>
          <a:p>
            <a:pPr marL="171450" indent="-171450" algn="just">
              <a:buFont typeface="Arial" panose="020B0604020202020204" pitchFamily="34" charset="0"/>
              <a:buChar char="•"/>
            </a:pPr>
            <a:r>
              <a:rPr lang="en-US" sz="1000" b="1" dirty="0"/>
              <a:t>Ability to see Copilot chat history </a:t>
            </a:r>
          </a:p>
          <a:p>
            <a:pPr marL="171450" indent="-171450" algn="just">
              <a:buFont typeface="Arial" panose="020B0604020202020204" pitchFamily="34" charset="0"/>
              <a:buChar char="•"/>
            </a:pPr>
            <a:r>
              <a:rPr lang="en-US" sz="1000" b="1" dirty="0"/>
              <a:t>Access to a library of prompts via Copilot Lab </a:t>
            </a:r>
          </a:p>
        </p:txBody>
      </p:sp>
      <p:pic>
        <p:nvPicPr>
          <p:cNvPr id="3074" name="Picture 2" descr="thumbnail image 1 captioned An image of the Microsoft Copilot app in Teams, responding to a question based on the user's Graph data">
            <a:extLst>
              <a:ext uri="{FF2B5EF4-FFF2-40B4-BE49-F238E27FC236}">
                <a16:creationId xmlns:a16="http://schemas.microsoft.com/office/drawing/2014/main" id="{D1F80FCF-F1E2-2622-F782-475A3296D6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467" y="2639510"/>
            <a:ext cx="3987878" cy="231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Firewall: Autoscaling based on number of connections is now generally available</a:t>
            </a:r>
            <a:endParaRPr lang="en-US" sz="1000" dirty="0">
              <a:latin typeface="+mj-lt"/>
            </a:endParaRPr>
          </a:p>
          <a:p>
            <a:pPr algn="just"/>
            <a:r>
              <a:rPr lang="en-US" sz="1000" dirty="0">
                <a:latin typeface="+mj-lt"/>
              </a:rPr>
              <a:t>Azure Firewall can now </a:t>
            </a:r>
            <a:r>
              <a:rPr lang="en-US" sz="1000" b="1" dirty="0" err="1">
                <a:latin typeface="+mj-lt"/>
              </a:rPr>
              <a:t>autoscale</a:t>
            </a:r>
            <a:r>
              <a:rPr lang="en-US" sz="1000" dirty="0">
                <a:latin typeface="+mj-lt"/>
              </a:rPr>
              <a:t> based on the </a:t>
            </a:r>
            <a:r>
              <a:rPr lang="en-US" sz="1000" b="1" dirty="0">
                <a:latin typeface="+mj-lt"/>
              </a:rPr>
              <a:t>number of connections</a:t>
            </a:r>
            <a:r>
              <a:rPr lang="en-US" sz="1000" dirty="0">
                <a:latin typeface="+mj-lt"/>
              </a:rPr>
              <a:t>, in addition to </a:t>
            </a:r>
            <a:r>
              <a:rPr lang="en-US" sz="1000" b="1" dirty="0">
                <a:latin typeface="+mj-lt"/>
              </a:rPr>
              <a:t>throughput</a:t>
            </a:r>
            <a:r>
              <a:rPr lang="en-US" sz="1000" dirty="0">
                <a:latin typeface="+mj-lt"/>
              </a:rPr>
              <a:t> and </a:t>
            </a:r>
            <a:r>
              <a:rPr lang="en-US" sz="1000" b="1" dirty="0">
                <a:latin typeface="+mj-lt"/>
              </a:rPr>
              <a:t>CPU usage</a:t>
            </a:r>
            <a:r>
              <a:rPr lang="en-US" sz="1000" dirty="0">
                <a:latin typeface="+mj-lt"/>
              </a:rPr>
              <a:t>. This provides the benefit of having your firewall scale with more granular information about your traffic information. </a:t>
            </a:r>
          </a:p>
          <a:p>
            <a:pPr algn="just"/>
            <a:r>
              <a:rPr lang="en-US" sz="1000" dirty="0">
                <a:latin typeface="+mj-lt"/>
              </a:rPr>
              <a:t>Azure Firewall gradually scales when average </a:t>
            </a:r>
            <a:r>
              <a:rPr lang="en-US" sz="1000" b="1" dirty="0">
                <a:latin typeface="+mj-lt"/>
              </a:rPr>
              <a:t>throughput</a:t>
            </a:r>
            <a:r>
              <a:rPr lang="en-US" sz="1000" dirty="0">
                <a:latin typeface="+mj-lt"/>
              </a:rPr>
              <a:t> or </a:t>
            </a:r>
            <a:r>
              <a:rPr lang="en-US" sz="1000" b="1" dirty="0">
                <a:latin typeface="+mj-lt"/>
              </a:rPr>
              <a:t>CPU</a:t>
            </a:r>
            <a:r>
              <a:rPr lang="en-US" sz="1000" dirty="0">
                <a:latin typeface="+mj-lt"/>
              </a:rPr>
              <a:t> consumption is at </a:t>
            </a:r>
            <a:r>
              <a:rPr lang="en-US" sz="1000" b="1" dirty="0">
                <a:latin typeface="+mj-lt"/>
              </a:rPr>
              <a:t>60%, </a:t>
            </a:r>
            <a:r>
              <a:rPr lang="en-US" sz="1000" dirty="0">
                <a:latin typeface="+mj-lt"/>
              </a:rPr>
              <a:t>or </a:t>
            </a:r>
            <a:r>
              <a:rPr lang="en-US" sz="1000" b="1" dirty="0">
                <a:latin typeface="+mj-lt"/>
              </a:rPr>
              <a:t>the number of connections usage is at 80%. </a:t>
            </a:r>
            <a:r>
              <a:rPr lang="en-US" sz="1000" dirty="0">
                <a:latin typeface="+mj-lt"/>
              </a:rPr>
              <a:t>For example, it starts to scale out when it reaches 60% of its maximum throughput. Maximum throughput numbers vary based on Firewall SKU and enabled features. </a:t>
            </a:r>
          </a:p>
          <a:p>
            <a:pPr algn="just"/>
            <a:r>
              <a:rPr lang="en-US" sz="1000" dirty="0">
                <a:latin typeface="+mj-lt"/>
              </a:rPr>
              <a:t>Scale out takes five to seven minutes.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Firewall: Flow Trace Logs is GA</a:t>
            </a:r>
            <a:endParaRPr lang="en-US" sz="1000" dirty="0"/>
          </a:p>
          <a:p>
            <a:pPr algn="just"/>
            <a:r>
              <a:rPr lang="en-US" sz="1000" dirty="0"/>
              <a:t>The Firewall Flow logs show traffic through the firewall in the first attempt of a TCP connection, known as the syn packet. However, this doesn't show the full journey of the packet in the </a:t>
            </a:r>
            <a:r>
              <a:rPr lang="en-US" sz="1000" b="1" dirty="0"/>
              <a:t>TCP handshake</a:t>
            </a:r>
            <a:r>
              <a:rPr lang="en-US" sz="1000" dirty="0"/>
              <a:t>. Flow Trace Logs display logs that show additional TCP handshake logs, such as </a:t>
            </a:r>
            <a:r>
              <a:rPr lang="en-US" sz="1000" b="1" dirty="0"/>
              <a:t>SYN-ACK, FIN, FIN-ACK, RST, and INVALID</a:t>
            </a:r>
            <a:r>
              <a:rPr lang="en-US" sz="1000" dirty="0"/>
              <a:t>. This is particularly helpful for identifying packet drops or asymmetric routes. </a:t>
            </a:r>
          </a:p>
          <a:p>
            <a:pPr algn="just"/>
            <a:r>
              <a:rPr lang="en-US" sz="1000" dirty="0"/>
              <a:t>The following additional properties can be added:</a:t>
            </a:r>
          </a:p>
          <a:p>
            <a:pPr marL="171450" indent="-171450" algn="just">
              <a:buFont typeface="Arial" panose="020B0604020202020204" pitchFamily="34" charset="0"/>
              <a:buChar char="•"/>
            </a:pPr>
            <a:r>
              <a:rPr lang="en-US" sz="1000" b="1" dirty="0"/>
              <a:t>SYN-ACK</a:t>
            </a:r>
            <a:r>
              <a:rPr lang="en-US" sz="1000" dirty="0"/>
              <a:t> : Ack flag that indicates acknowledgment of SYN packet.</a:t>
            </a:r>
          </a:p>
          <a:p>
            <a:pPr marL="171450" indent="-171450" algn="just">
              <a:buFont typeface="Arial" panose="020B0604020202020204" pitchFamily="34" charset="0"/>
              <a:buChar char="•"/>
            </a:pPr>
            <a:r>
              <a:rPr lang="en-US" sz="1000" b="1" dirty="0"/>
              <a:t>FIN:</a:t>
            </a:r>
            <a:r>
              <a:rPr lang="en-US" sz="1000" dirty="0"/>
              <a:t> Finished flag of the original packet flow. No more data is transmitted in the TCP flow.</a:t>
            </a:r>
          </a:p>
          <a:p>
            <a:pPr marL="171450" indent="-171450" algn="just">
              <a:buFont typeface="Arial" panose="020B0604020202020204" pitchFamily="34" charset="0"/>
              <a:buChar char="•"/>
            </a:pPr>
            <a:r>
              <a:rPr lang="en-US" sz="1000" b="1" dirty="0"/>
              <a:t>FIN-ACK</a:t>
            </a:r>
            <a:r>
              <a:rPr lang="en-US" sz="1000" dirty="0"/>
              <a:t>: Ack flag that indicates acknowledgment of FIN packet.</a:t>
            </a:r>
          </a:p>
          <a:p>
            <a:pPr marL="171450" indent="-171450" algn="just">
              <a:buFont typeface="Arial" panose="020B0604020202020204" pitchFamily="34" charset="0"/>
              <a:buChar char="•"/>
            </a:pPr>
            <a:r>
              <a:rPr lang="en-US" sz="1000" b="1" dirty="0"/>
              <a:t>RST</a:t>
            </a:r>
            <a:r>
              <a:rPr lang="en-US" sz="1000" dirty="0"/>
              <a:t>: The Reset the flag indicates the original sender doesn't receive more data.</a:t>
            </a:r>
          </a:p>
          <a:p>
            <a:pPr marL="171450" indent="-171450" algn="just">
              <a:buFont typeface="Arial" panose="020B0604020202020204" pitchFamily="34" charset="0"/>
              <a:buChar char="•"/>
            </a:pPr>
            <a:r>
              <a:rPr lang="en-US" sz="1000" b="1" dirty="0"/>
              <a:t>INVALID (flows): </a:t>
            </a:r>
            <a:r>
              <a:rPr lang="en-US" sz="1000" dirty="0"/>
              <a:t>Indicates packet can’t be identified or don't have any state.</a:t>
            </a:r>
          </a:p>
          <a:p>
            <a:pPr algn="just"/>
            <a:r>
              <a:rPr lang="en-US" sz="1000" dirty="0"/>
              <a:t>To avoid excessive disk usage caused by Flow trace logs in Azure Firewall with many short-lived connections, activate the logs only when troubleshooting a specific issue for diagnostic purposes.</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Azure Firewall: Parallel IP Group update support is now in public preview</a:t>
            </a:r>
            <a:endParaRPr lang="en-US" sz="1000" dirty="0"/>
          </a:p>
          <a:p>
            <a:pPr algn="just"/>
            <a:r>
              <a:rPr lang="en-US" sz="1000" b="1" dirty="0"/>
              <a:t>Multiple IP Groups for Azure Firewall </a:t>
            </a:r>
            <a:r>
              <a:rPr lang="en-US" sz="1000" dirty="0"/>
              <a:t>can now be updated in parallel. Previously, users were required to update IP Groups sequentially. With this backend update, users can update 20 IP Groups that are referenced in a Firewall Policy at a time. </a:t>
            </a:r>
          </a:p>
          <a:p>
            <a:pPr algn="just"/>
            <a:r>
              <a:rPr lang="en-US" sz="1000" dirty="0"/>
              <a:t>It is now possible to:</a:t>
            </a:r>
          </a:p>
          <a:p>
            <a:pPr marL="171450" indent="-171450" algn="just">
              <a:buFont typeface="Arial" panose="020B0604020202020204" pitchFamily="34" charset="0"/>
              <a:buChar char="•"/>
            </a:pPr>
            <a:r>
              <a:rPr lang="en-US" sz="1000" b="1" dirty="0"/>
              <a:t>Update 20 IP Groups </a:t>
            </a:r>
            <a:r>
              <a:rPr lang="en-US" sz="1000" dirty="0"/>
              <a:t>at a time</a:t>
            </a:r>
          </a:p>
          <a:p>
            <a:pPr marL="171450" indent="-171450" algn="just">
              <a:buFont typeface="Arial" panose="020B0604020202020204" pitchFamily="34" charset="0"/>
              <a:buChar char="•"/>
            </a:pPr>
            <a:r>
              <a:rPr lang="en-US" sz="1000" b="1" dirty="0"/>
              <a:t>Update the firewall </a:t>
            </a:r>
            <a:r>
              <a:rPr lang="en-US" sz="1000" dirty="0"/>
              <a:t>and firewall policy during IP Group updates</a:t>
            </a:r>
          </a:p>
          <a:p>
            <a:pPr marL="171450" indent="-171450" algn="just">
              <a:buFont typeface="Arial" panose="020B0604020202020204" pitchFamily="34" charset="0"/>
              <a:buChar char="•"/>
            </a:pPr>
            <a:r>
              <a:rPr lang="en-US" sz="1000" b="1" dirty="0"/>
              <a:t>Use the same IP Group </a:t>
            </a:r>
            <a:r>
              <a:rPr lang="en-US" sz="1000" dirty="0"/>
              <a:t>in parent and child policy</a:t>
            </a:r>
          </a:p>
          <a:p>
            <a:pPr marL="171450" indent="-171450" algn="just">
              <a:buFont typeface="Arial" panose="020B0604020202020204" pitchFamily="34" charset="0"/>
              <a:buChar char="•"/>
            </a:pPr>
            <a:r>
              <a:rPr lang="en-US" sz="1000" dirty="0"/>
              <a:t>Update </a:t>
            </a:r>
            <a:r>
              <a:rPr lang="en-US" sz="1000" b="1" dirty="0"/>
              <a:t>multiple IP Groups </a:t>
            </a:r>
            <a:r>
              <a:rPr lang="en-US" sz="1000" dirty="0"/>
              <a:t>referenced by firewall policy or classic firewall simultaneously</a:t>
            </a:r>
          </a:p>
          <a:p>
            <a:pPr marL="171450" indent="-171450" algn="just">
              <a:buFont typeface="Arial" panose="020B0604020202020204" pitchFamily="34" charset="0"/>
              <a:buChar char="•"/>
            </a:pPr>
            <a:r>
              <a:rPr lang="en-US" sz="1000" b="1" dirty="0"/>
              <a:t>Receive</a:t>
            </a:r>
            <a:r>
              <a:rPr lang="en-US" sz="1000" dirty="0"/>
              <a:t> new and improved error messages</a:t>
            </a:r>
          </a:p>
        </p:txBody>
      </p:sp>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Enforcement of Defender CSPM for Premium DevOps Security Capabilities</a:t>
            </a:r>
            <a:endParaRPr lang="en-US" sz="1000" dirty="0">
              <a:latin typeface="+mj-lt"/>
            </a:endParaRPr>
          </a:p>
          <a:p>
            <a:pPr algn="just"/>
            <a:r>
              <a:rPr lang="en-US" sz="1000" b="1" dirty="0">
                <a:latin typeface="+mj-lt"/>
              </a:rPr>
              <a:t>Microsoft’s Defender for Cloud </a:t>
            </a:r>
            <a:r>
              <a:rPr lang="en-US" sz="1000" dirty="0">
                <a:latin typeface="+mj-lt"/>
              </a:rPr>
              <a:t>will begin enforcing the </a:t>
            </a:r>
            <a:r>
              <a:rPr lang="en-US" sz="1000" b="1" dirty="0">
                <a:latin typeface="+mj-lt"/>
              </a:rPr>
              <a:t>Defender Cloud Security Posture Management (DCSPM). </a:t>
            </a:r>
            <a:r>
              <a:rPr lang="en-US" sz="1000" dirty="0">
                <a:latin typeface="+mj-lt"/>
              </a:rPr>
              <a:t>If the Defender CSPM plan is enabled on a cloud environment (Azure, AWS, GCP) within the same tenant, DevOps connectors are created in, you'll continue to receive premium code to cloud DevOps capabilities at no additional cost. </a:t>
            </a:r>
          </a:p>
          <a:p>
            <a:pPr algn="just"/>
            <a:r>
              <a:rPr lang="en-US" sz="1000" b="1" dirty="0">
                <a:latin typeface="+mj-lt"/>
              </a:rPr>
              <a:t>Microsoft Defender CSPM </a:t>
            </a:r>
            <a:r>
              <a:rPr lang="en-US" sz="1000" dirty="0">
                <a:latin typeface="+mj-lt"/>
              </a:rPr>
              <a:t>provides advanced security posture capabilities including agentless vulnerability scanning, attack path analysis, integrated data-aware security posture, code to cloud contextualization, and an intelligent cloud security graph. Pricing is dependent on cloud size, with billing based on Server, Storage account, and Database counts. </a:t>
            </a:r>
          </a:p>
          <a:p>
            <a:pPr algn="just"/>
            <a:r>
              <a:rPr lang="en-US" sz="1000" dirty="0">
                <a:latin typeface="+mj-lt"/>
              </a:rPr>
              <a:t>There is no additional charge for DevOps resources with this enforcement.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Improvements in Azure Key Vault</a:t>
            </a:r>
            <a:endParaRPr lang="en-US" sz="1000" dirty="0"/>
          </a:p>
          <a:p>
            <a:pPr algn="just"/>
            <a:r>
              <a:rPr lang="en-US" sz="1000" dirty="0"/>
              <a:t>MS announced the general availability of </a:t>
            </a:r>
            <a:r>
              <a:rPr lang="en-US" sz="1000" b="1" dirty="0"/>
              <a:t>FIPS 140-2 Level 3 HSMs </a:t>
            </a:r>
            <a:r>
              <a:rPr lang="en-US" sz="1000" dirty="0"/>
              <a:t>for Azure Key Vault. Azure Key Vault Premium HSMs are now also </a:t>
            </a:r>
            <a:r>
              <a:rPr lang="en-US" sz="1000" b="1" dirty="0"/>
              <a:t>PCI DSS </a:t>
            </a:r>
            <a:r>
              <a:rPr lang="en-US" sz="1000" dirty="0"/>
              <a:t>and </a:t>
            </a:r>
            <a:r>
              <a:rPr lang="en-US" sz="1000" b="1" dirty="0"/>
              <a:t>PCI 3DS </a:t>
            </a:r>
            <a:r>
              <a:rPr lang="en-US" sz="1000" dirty="0"/>
              <a:t>certified, which means that they meet the security requirements of the </a:t>
            </a:r>
            <a:r>
              <a:rPr lang="en-US" sz="1000" b="1" dirty="0"/>
              <a:t>Payment Card Industry Data Security Standard (PCI DSS) and Payment Card Industry 3-D Secure (PCI 3DS). </a:t>
            </a:r>
            <a:r>
              <a:rPr lang="en-US" sz="1000" dirty="0"/>
              <a:t>This is the same compliance level as the HSM devices used by Managed HSM. </a:t>
            </a:r>
          </a:p>
          <a:p>
            <a:pPr algn="just"/>
            <a:r>
              <a:rPr lang="en-US" sz="1000" dirty="0"/>
              <a:t>This new capability comes at no extra cost for existing and new customers. All new keys and key versions created in Key Vault Premium are protected by these new HSMs</a:t>
            </a:r>
            <a:r>
              <a:rPr lang="en-US" sz="1000" b="1" dirty="0"/>
              <a:t>, at no additional cost</a:t>
            </a:r>
            <a:r>
              <a:rPr lang="en-US" sz="1000" dirty="0"/>
              <a:t>.  We have modernized the HSM fleet that powers Azure Key Vault to ensure the highest industry levels of protection for our customers. SLAs, performance, and other specifications remain the same. Older key versions will continue to work using the original FIPS 140-2 Level 2 HSMs that powered Azure Key Vault.  These improvements have rolled out to all geographies except the UK; availability for the UK will be announced later.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Azure SQL migration assessment enabled by Azure Arc</a:t>
            </a:r>
            <a:endParaRPr lang="en-US" sz="1000" dirty="0">
              <a:latin typeface="+mj-lt"/>
            </a:endParaRPr>
          </a:p>
          <a:p>
            <a:pPr algn="just"/>
            <a:r>
              <a:rPr lang="en-US" sz="1000" dirty="0">
                <a:latin typeface="+mj-lt"/>
              </a:rPr>
              <a:t>With </a:t>
            </a:r>
            <a:r>
              <a:rPr lang="en-US" sz="1000" b="1" dirty="0">
                <a:latin typeface="+mj-lt"/>
              </a:rPr>
              <a:t>SQL Server enabled by Azure Arc</a:t>
            </a:r>
            <a:r>
              <a:rPr lang="en-US" sz="1000" dirty="0">
                <a:latin typeface="+mj-lt"/>
              </a:rPr>
              <a:t>, it is possible to get cloud advantages from the very beginning of migration journey. It lets to use the Azure control plane and management services for </a:t>
            </a:r>
            <a:r>
              <a:rPr lang="en-US" sz="1000" b="1" dirty="0">
                <a:latin typeface="+mj-lt"/>
              </a:rPr>
              <a:t>SQL Server instances </a:t>
            </a:r>
            <a:r>
              <a:rPr lang="en-US" sz="1000" dirty="0">
                <a:latin typeface="+mj-lt"/>
              </a:rPr>
              <a:t>on-premises or in multiple clouds. This leads to immediate operational efficiencies and cost savings and the best possible migration and modernization experience.   </a:t>
            </a:r>
          </a:p>
          <a:p>
            <a:pPr algn="just"/>
            <a:r>
              <a:rPr lang="en-US" sz="1000" dirty="0">
                <a:latin typeface="+mj-lt"/>
              </a:rPr>
              <a:t>To make migration even easier, </a:t>
            </a:r>
            <a:r>
              <a:rPr lang="en-US" sz="1000" b="1" dirty="0">
                <a:latin typeface="+mj-lt"/>
              </a:rPr>
              <a:t>MS</a:t>
            </a:r>
            <a:r>
              <a:rPr lang="en-US" sz="1000" dirty="0">
                <a:latin typeface="+mj-lt"/>
              </a:rPr>
              <a:t> released Azure SQL migration assessment, enabled </a:t>
            </a:r>
            <a:r>
              <a:rPr lang="en-US" sz="1000" b="1" dirty="0">
                <a:latin typeface="+mj-lt"/>
              </a:rPr>
              <a:t>by Azure Arc in public preview</a:t>
            </a:r>
            <a:r>
              <a:rPr lang="en-US" sz="1000" dirty="0">
                <a:latin typeface="+mj-lt"/>
              </a:rPr>
              <a:t>. This new feature means, when SQL Server with Azure Arc is onboarded, the </a:t>
            </a:r>
            <a:r>
              <a:rPr lang="en-US" sz="1000" b="1" dirty="0">
                <a:latin typeface="+mj-lt"/>
              </a:rPr>
              <a:t>Azure SQL migration </a:t>
            </a:r>
            <a:r>
              <a:rPr lang="en-US" sz="1000" dirty="0">
                <a:latin typeface="+mj-lt"/>
              </a:rPr>
              <a:t>readiness assessment will be done by default and on a continuous basis that is resilient to changing environment. This assessment provides the Microsoft-recommended </a:t>
            </a:r>
            <a:r>
              <a:rPr lang="en-US" sz="1000" b="1" dirty="0">
                <a:latin typeface="+mj-lt"/>
              </a:rPr>
              <a:t>Azure SQL </a:t>
            </a:r>
            <a:r>
              <a:rPr lang="en-US" sz="1000" dirty="0">
                <a:latin typeface="+mj-lt"/>
              </a:rPr>
              <a:t>deployment option that best fits workload needs at a cost-optimized manner. It also flags any migration risks and provides mitigation recommendations.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827920"/>
          </a:xfrm>
        </p:spPr>
        <p:txBody>
          <a:bodyPr/>
          <a:lstStyle/>
          <a:p>
            <a:pPr algn="just"/>
            <a:r>
              <a:rPr lang="en-US" sz="1000" dirty="0">
                <a:hlinkClick r:id="rId3"/>
              </a:rPr>
              <a:t>Hyper-V VM Migration to Azure Stack HCI, version 23H2</a:t>
            </a:r>
            <a:endParaRPr lang="ru-RU" sz="1000" dirty="0"/>
          </a:p>
          <a:p>
            <a:pPr algn="just"/>
            <a:r>
              <a:rPr lang="en-US" sz="1000" dirty="0"/>
              <a:t>This feature allows to migrate </a:t>
            </a:r>
            <a:r>
              <a:rPr lang="en-US" sz="1000" b="1" dirty="0"/>
              <a:t>Windows</a:t>
            </a:r>
            <a:r>
              <a:rPr lang="en-US" sz="1000" dirty="0"/>
              <a:t> and </a:t>
            </a:r>
            <a:r>
              <a:rPr lang="en-US" sz="1000" b="1" dirty="0"/>
              <a:t>Linux VMs </a:t>
            </a:r>
            <a:r>
              <a:rPr lang="en-US" sz="1000" dirty="0"/>
              <a:t>running on Hyper-V to </a:t>
            </a:r>
            <a:r>
              <a:rPr lang="en-US" sz="1000" b="1" dirty="0"/>
              <a:t>Azure Stack HCI</a:t>
            </a:r>
            <a:r>
              <a:rPr lang="en-US" sz="1000" dirty="0"/>
              <a:t>, </a:t>
            </a:r>
            <a:r>
              <a:rPr lang="en-US" sz="1000" b="1" dirty="0"/>
              <a:t>version 23H2 clusters </a:t>
            </a:r>
            <a:r>
              <a:rPr lang="en-US" sz="1000" dirty="0"/>
              <a:t>(GA as of Feb 1st of this year). A wide range of source environments starting from Hyper-V on Windows Server 2012 R2 to Windows Server 2022 are supported.</a:t>
            </a:r>
          </a:p>
          <a:p>
            <a:pPr algn="just"/>
            <a:r>
              <a:rPr lang="en-US" sz="1000" dirty="0"/>
              <a:t>This feature uses the agentless migration option of Azure Migrate. This means that it is not needed to do any prep such as installing an agent on the source VMs. All is needed that are two appliances, one on the source, and one on the target.</a:t>
            </a:r>
          </a:p>
          <a:p>
            <a:pPr algn="just"/>
            <a:r>
              <a:rPr lang="en-US" sz="1000" dirty="0"/>
              <a:t>While management plane activities like manage, monitor, and configure via the cloud (</a:t>
            </a:r>
            <a:r>
              <a:rPr lang="en-US" sz="1000" b="1" dirty="0"/>
              <a:t>Azure Migrate</a:t>
            </a:r>
            <a:r>
              <a:rPr lang="en-US" sz="1000" dirty="0"/>
              <a:t>), the data transfer between the source and the target is kept local.  </a:t>
            </a:r>
          </a:p>
          <a:p>
            <a:pPr algn="just"/>
            <a:r>
              <a:rPr lang="en-US" sz="1000" dirty="0"/>
              <a:t>All the migrated </a:t>
            </a:r>
            <a:r>
              <a:rPr lang="en-US" sz="1000" b="1" dirty="0"/>
              <a:t>VMs are Arc-enabled by default</a:t>
            </a:r>
            <a:r>
              <a:rPr lang="en-US" sz="1000" dirty="0"/>
              <a:t>. This means that the full power of Arc VM management is immediately available once the migration is complete.</a:t>
            </a:r>
          </a:p>
        </p:txBody>
      </p:sp>
      <p:pic>
        <p:nvPicPr>
          <p:cNvPr id="4098" name="Picture 2" descr="thumbnail image 2 of blog post titled &#10; &#10; &#10;  &#10; &#10; &#10; &#10;    &#10;  &#10;   &#10;    &#10;      &#10;       Hyper-V VM Migration to Azure Stack HCI, version 23H2&#10;       &#10;      &#10;     &#10;   &#10;  &#10; &#10;   &#10; &#10; &#10; &#10; &#10; &#10;">
            <a:extLst>
              <a:ext uri="{FF2B5EF4-FFF2-40B4-BE49-F238E27FC236}">
                <a16:creationId xmlns:a16="http://schemas.microsoft.com/office/drawing/2014/main" id="{244771DB-4F48-2997-47EC-4FA958A274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5900" y="3517899"/>
            <a:ext cx="2882200"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Sending a log search alert to unauthorized target resources will no longer be supported</a:t>
            </a:r>
            <a:endParaRPr lang="en-US" sz="1000" dirty="0"/>
          </a:p>
          <a:p>
            <a:pPr algn="just"/>
            <a:r>
              <a:rPr lang="en-US" sz="1000" dirty="0"/>
              <a:t>When a log search alert rule is configured with a target resource for which the alert process does not have access or permissions, the rule has an unauthorized target resource. Currently, log search alert rules might send alerts to unauthorized target resources.</a:t>
            </a:r>
          </a:p>
          <a:p>
            <a:pPr algn="just"/>
            <a:r>
              <a:rPr lang="en-US" sz="1000" dirty="0"/>
              <a:t>For example, if log search alert rule query is defined with the target resource id column, the log search alert rule might not have the appropriate permissions to fire the alert to this target resource.</a:t>
            </a:r>
          </a:p>
          <a:p>
            <a:pPr algn="just"/>
            <a:r>
              <a:rPr lang="en-US" sz="1000" dirty="0"/>
              <a:t>As of Mar 15,2024, sending a log search alert to unauthorized target resources is no longer supported. Alerts will not be sent to unauthorized target resources, and log search alert rules with an unauthorized target will be ignored.</a:t>
            </a:r>
          </a:p>
        </p:txBody>
      </p:sp>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Covers</Template>
  <TotalTime>1646</TotalTime>
  <Words>3759</Words>
  <Application>Microsoft Office PowerPoint</Application>
  <PresentationFormat>On-screen Show (16:9)</PresentationFormat>
  <Paragraphs>220</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Human Sans</vt:lpstr>
      <vt:lpstr>Human Sans Regular</vt:lpstr>
      <vt:lpstr>Continuum Theme</vt:lpstr>
      <vt:lpstr>Azure Times #106</vt:lpstr>
      <vt:lpstr>PowerPoint Presentation</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Storage &amp; Data Updates</vt:lpstr>
      <vt:lpstr>Storage &amp; Data Updates</vt:lpstr>
      <vt:lpstr>Storage &amp; Data Updates</vt:lpstr>
      <vt:lpstr>PowerPoint Presentation</vt:lpstr>
      <vt:lpstr>Databases Updates</vt:lpstr>
      <vt:lpstr>Databases Updates</vt:lpstr>
      <vt:lpstr>PowerPoint Presentation</vt:lpstr>
      <vt:lpstr>ML &amp; AI &amp; IOT Updates</vt:lpstr>
      <vt:lpstr>PowerPoint Presentation</vt:lpstr>
      <vt:lpstr>DevOps &amp; IaC &amp; Automation</vt:lpstr>
      <vt:lpstr>DevOps &amp; IaC &amp; Automation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181</cp:revision>
  <dcterms:created xsi:type="dcterms:W3CDTF">2018-01-26T19:23:30Z</dcterms:created>
  <dcterms:modified xsi:type="dcterms:W3CDTF">2024-02-17T11:59:07Z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