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7"/>
  </p:notesMasterIdLst>
  <p:handoutMasterIdLst>
    <p:handoutMasterId r:id="rId28"/>
  </p:handoutMasterIdLst>
  <p:sldIdLst>
    <p:sldId id="2142532340" r:id="rId5"/>
    <p:sldId id="2146847045" r:id="rId6"/>
    <p:sldId id="2146847127" r:id="rId7"/>
    <p:sldId id="10657" r:id="rId8"/>
    <p:sldId id="2146847126" r:id="rId9"/>
    <p:sldId id="2146847046" r:id="rId10"/>
    <p:sldId id="2146847089" r:id="rId11"/>
    <p:sldId id="2146847048" r:id="rId12"/>
    <p:sldId id="2146847049" r:id="rId13"/>
    <p:sldId id="2146847132" r:id="rId14"/>
    <p:sldId id="2146847050" r:id="rId15"/>
    <p:sldId id="2146847096" r:id="rId16"/>
    <p:sldId id="2146847134" r:id="rId17"/>
    <p:sldId id="2146847052" r:id="rId18"/>
    <p:sldId id="2146847100" r:id="rId19"/>
    <p:sldId id="2146847058" r:id="rId20"/>
    <p:sldId id="2146847111" r:id="rId21"/>
    <p:sldId id="2146847062" r:id="rId22"/>
    <p:sldId id="2146847115" r:id="rId23"/>
    <p:sldId id="2146847085" r:id="rId24"/>
    <p:sldId id="2146847084" r:id="rId25"/>
    <p:sldId id="2146847064" r:id="rId2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127"/>
            <p14:sldId id="10657"/>
            <p14:sldId id="2146847126"/>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 id="2146847134"/>
          </p14:sldIdLst>
        </p14:section>
        <p14:section name="Storage &amp; Data" id="{1F159046-CE0A-45BC-9D5B-6E6C95980F78}">
          <p14:sldIdLst>
            <p14:sldId id="2146847052"/>
            <p14:sldId id="2146847100"/>
          </p14:sldIdLst>
        </p14:section>
        <p14:section name="Databases" id="{AEAFAE72-AD56-48F3-926B-38BAE269038F}">
          <p14:sldIdLst/>
        </p14:section>
        <p14:section name="Integration" id="{ACBD46A3-6F1C-451B-A154-0A056E0DEFF6}">
          <p14:sldIdLst/>
        </p14:section>
        <p14:section name="ML &amp; AI &amp; IOT" id="{F4E1EAF1-55E9-4CA4-8ADC-28B69C1D66D2}">
          <p14:sldIdLst>
            <p14:sldId id="2146847058"/>
            <p14:sldId id="2146847111"/>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38" d="100"/>
          <a:sy n="138" d="100"/>
        </p:scale>
        <p:origin x="432"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5/16/2024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ommunity.microsoft.com/t5/system-center-blog/announcement-system-center-2025-is-here/ba-p/4138510" TargetMode="External"/><Relationship Id="rId2" Type="http://schemas.openxmlformats.org/officeDocument/2006/relationships/hyperlink" Target="https://azure.microsoft.com/en-us/updates/migrate-vm-backup-std-enhanced-policy/"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generally-available-ubuntu-2404-lts-for-azure-virtual-machines/" TargetMode="External"/><Relationship Id="rId2" Type="http://schemas.openxmlformats.org/officeDocument/2006/relationships/hyperlink" Target="https://azure.github.io/AppService/2024/05/14/PHP83-available-on-app-service.html"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github.io/AppService/2024/05/17/Announcing-Memory-intensive-Isolatedv2-SKUs.html" TargetMode="External"/><Relationship Id="rId2" Type="http://schemas.openxmlformats.org/officeDocument/2006/relationships/hyperlink" Target="https://techcommunity.microsoft.com/t5/apps-on-azure-blog/new-secure-sandboxes-at-scale-with-azure-container-apps-dynamic/ba-p/4142148"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en-us/updates/general-availability-data-api-builder/"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zure.microsoft.com/en-us/updates/new-openai-model-on-azur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en-us/updates/app-service-environment-version-1-and-version-2-will-be-retired-on-31-august-2024-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en-us/updates/public-preview-azure-application-gateway-v2-basic-sk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updates/public-preview-sensitive-data-protection-for-azure-front-door-web-application-firewall/" TargetMode="External"/><Relationship Id="rId2" Type="http://schemas.openxmlformats.org/officeDocument/2006/relationships/hyperlink" Target="https://azure.microsoft.com/en-us/updates/expressroute-seamless-gateway-migr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updates/azure-front-door-server-variable-enhancement-general-availabl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t5/core-infrastructure-and-security/microsoft-will-require-mfa-for-all-azure-users/ba-p/4140391?WT.mc_id=M365-MVP-950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public-preview-azure-site-recovery-support-for-azure-trusted-launch-vms-windows-os/" TargetMode="External"/><Relationship Id="rId2" Type="http://schemas.openxmlformats.org/officeDocument/2006/relationships/hyperlink" Target="https://azure.microsoft.com/en-us/updates/the-availability-of-azure-compute-reservations-will-continue-until-further-notice-2/"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#119</a:t>
            </a:r>
          </a:p>
        </p:txBody>
      </p:sp>
      <p:sp>
        <p:nvSpPr>
          <p:cNvPr id="4" name="Text Placeholder 3"/>
          <p:cNvSpPr>
            <a:spLocks noGrp="1"/>
          </p:cNvSpPr>
          <p:nvPr>
            <p:ph type="body" sz="quarter" idx="11"/>
          </p:nvPr>
        </p:nvSpPr>
        <p:spPr/>
        <p:txBody>
          <a:bodyPr/>
          <a:lstStyle/>
          <a:p>
            <a:r>
              <a:rPr lang="en-US" spc="300" dirty="0"/>
              <a:t>May 22,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0"/>
            <a:ext cx="4365038" cy="1947593"/>
          </a:xfrm>
        </p:spPr>
        <p:txBody>
          <a:bodyPr/>
          <a:lstStyle/>
          <a:p>
            <a:pPr algn="just"/>
            <a:r>
              <a:rPr lang="en-US" sz="1000" dirty="0">
                <a:hlinkClick r:id="rId2"/>
              </a:rPr>
              <a:t>Public Preview: Migrate virtual machine backups using standard backup policy to enhanced backup policy</a:t>
            </a:r>
            <a:endParaRPr lang="ru-RU" sz="1000" dirty="0"/>
          </a:p>
          <a:p>
            <a:pPr algn="just"/>
            <a:r>
              <a:rPr lang="en-US" sz="1000" b="1" dirty="0"/>
              <a:t>Azure Backup now supports migrating virtual backups </a:t>
            </a:r>
            <a:r>
              <a:rPr lang="en-US" sz="1000" dirty="0"/>
              <a:t>using standard backup policy to enhanced backup policy. </a:t>
            </a:r>
            <a:r>
              <a:rPr lang="en-US" sz="1000" b="1" dirty="0"/>
              <a:t>Migration to enhanced policy enables to improve the restore point objective or RPO (up to 4 hours), </a:t>
            </a:r>
            <a:r>
              <a:rPr lang="en-US" sz="1000" dirty="0"/>
              <a:t>retain restore points in snapshot tier for up to 30 days and leverage multi-disk crash consistency for currently protected VMs. Snapshot tier restore points created using enhanced policy are zonally resilient. You can also now convert your </a:t>
            </a:r>
            <a:r>
              <a:rPr lang="en-US" sz="1000" b="1" dirty="0"/>
              <a:t>Azure Backup protected virtual machines to Trusted Launch security and utilize premium SSDv2 </a:t>
            </a:r>
            <a:r>
              <a:rPr lang="en-US" sz="1000" dirty="0"/>
              <a:t>or ultra-disks without disrupting existing backups by migrating to enhanced policy. </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0"/>
            <a:ext cx="3955312" cy="1493265"/>
          </a:xfrm>
        </p:spPr>
        <p:txBody>
          <a:bodyPr/>
          <a:lstStyle/>
          <a:p>
            <a:pPr algn="just"/>
            <a:r>
              <a:rPr lang="en-US" dirty="0">
                <a:hlinkClick r:id="rId3"/>
              </a:rPr>
              <a:t>Announcement: System Center 2025 is here</a:t>
            </a:r>
            <a:endParaRPr lang="en-US" dirty="0"/>
          </a:p>
          <a:p>
            <a:pPr algn="just"/>
            <a:r>
              <a:rPr lang="en-US" dirty="0"/>
              <a:t>MS announced System Center 2025, the next release of our </a:t>
            </a:r>
            <a:r>
              <a:rPr lang="en-US" b="1" dirty="0"/>
              <a:t>Long-Term Servicing Channel (LTSC) </a:t>
            </a:r>
            <a:r>
              <a:rPr lang="en-US" dirty="0"/>
              <a:t>will be </a:t>
            </a:r>
            <a:r>
              <a:rPr lang="en-US" b="1" dirty="0"/>
              <a:t>GA (General Availability) in the fall of 2024</a:t>
            </a:r>
            <a:r>
              <a:rPr lang="en-US" dirty="0"/>
              <a:t>, which means all SC products </a:t>
            </a:r>
            <a:r>
              <a:rPr lang="en-US" b="1" dirty="0"/>
              <a:t>VMM, DPM, SCOM, SM &amp; SCO </a:t>
            </a:r>
            <a:r>
              <a:rPr lang="en-US" dirty="0"/>
              <a:t>will be released in its 2025 form by Q4CY2024. This release includes enhancements that provide support for infrastructure modernization, capabilities to manage heterogenous infrastructure while embracing enhanced security.</a:t>
            </a:r>
          </a:p>
        </p:txBody>
      </p:sp>
      <p:pic>
        <p:nvPicPr>
          <p:cNvPr id="1026" name="Picture 2" descr="Screenshot shows how to change the Azure VM backup policy to enhanced.">
            <a:extLst>
              <a:ext uri="{FF2B5EF4-FFF2-40B4-BE49-F238E27FC236}">
                <a16:creationId xmlns:a16="http://schemas.microsoft.com/office/drawing/2014/main" id="{B997DD8D-091D-98FB-FCBE-C1B47CE32EA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2986" y="2742114"/>
            <a:ext cx="3880624" cy="1850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randombar(horizontal)">
                                      <p:cBhvr>
                                        <p:cTn id="15" dur="500"/>
                                        <p:tgtEl>
                                          <p:spTgt spid="102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8" dur="500"/>
                                        <p:tgtEl>
                                          <p:spTgt spid="12">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2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869642"/>
          </a:xfrm>
        </p:spPr>
        <p:txBody>
          <a:bodyPr/>
          <a:lstStyle/>
          <a:p>
            <a:pPr algn="just"/>
            <a:r>
              <a:rPr lang="en-US" sz="1000" dirty="0">
                <a:hlinkClick r:id="rId2"/>
              </a:rPr>
              <a:t>PHP 8.3 now available on App Service</a:t>
            </a:r>
            <a:endParaRPr lang="en-US" sz="1000" dirty="0"/>
          </a:p>
          <a:p>
            <a:pPr algn="just"/>
            <a:r>
              <a:rPr lang="en-US" sz="1000" b="1" dirty="0"/>
              <a:t>MS announced that App Service </a:t>
            </a:r>
            <a:r>
              <a:rPr lang="en-US" sz="1000" dirty="0"/>
              <a:t>now supports apps targeting PHP 8.3 across all public regions on Linux App Service Plans.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Ubuntu 24.04 LTS for Azure Virtual Machines</a:t>
            </a:r>
            <a:endParaRPr lang="en-US" dirty="0"/>
          </a:p>
          <a:p>
            <a:pPr algn="just"/>
            <a:r>
              <a:rPr lang="en-US" b="1" dirty="0"/>
              <a:t>Ubuntu 24.04 LTS, </a:t>
            </a:r>
            <a:r>
              <a:rPr lang="en-US" dirty="0"/>
              <a:t>also known as “</a:t>
            </a:r>
            <a:r>
              <a:rPr lang="en-US" b="1" dirty="0"/>
              <a:t>Noble Numbat”, </a:t>
            </a:r>
            <a:r>
              <a:rPr lang="en-US" dirty="0"/>
              <a:t>comes with Linux kernel version 6.8 and </a:t>
            </a:r>
            <a:r>
              <a:rPr lang="en-US" dirty="0" err="1"/>
              <a:t>systemd</a:t>
            </a:r>
            <a:r>
              <a:rPr lang="en-US" dirty="0"/>
              <a:t> version v255.4, and offers new features, enhanced performance, enterprise security, and expanded support for </a:t>
            </a:r>
            <a:r>
              <a:rPr lang="en-US" b="1" dirty="0"/>
              <a:t>.NET 8. Ubuntu 24.04 LTS images</a:t>
            </a:r>
            <a:r>
              <a:rPr lang="en-US" dirty="0"/>
              <a:t> are available in the Azure Marketplace.</a:t>
            </a:r>
          </a:p>
        </p:txBody>
      </p:sp>
      <p:pic>
        <p:nvPicPr>
          <p:cNvPr id="3" name="Picture 2">
            <a:extLst>
              <a:ext uri="{FF2B5EF4-FFF2-40B4-BE49-F238E27FC236}">
                <a16:creationId xmlns:a16="http://schemas.microsoft.com/office/drawing/2014/main" id="{C09030E0-2EC5-56C9-7333-CC3359438FB8}"/>
              </a:ext>
            </a:extLst>
          </p:cNvPr>
          <p:cNvPicPr>
            <a:picLocks noChangeAspect="1"/>
          </p:cNvPicPr>
          <p:nvPr/>
        </p:nvPicPr>
        <p:blipFill>
          <a:blip r:embed="rId4"/>
          <a:stretch>
            <a:fillRect/>
          </a:stretch>
        </p:blipFill>
        <p:spPr>
          <a:xfrm>
            <a:off x="4673211" y="1724723"/>
            <a:ext cx="3886167" cy="2190505"/>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5" dur="500"/>
                                        <p:tgtEl>
                                          <p:spTgt spid="12">
                                            <p:txEl>
                                              <p:pRg st="0" end="0"/>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18" dur="500"/>
                                        <p:tgtEl>
                                          <p:spTgt spid="12">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1"/>
            <a:ext cx="4365038" cy="2853784"/>
          </a:xfrm>
        </p:spPr>
        <p:txBody>
          <a:bodyPr/>
          <a:lstStyle/>
          <a:p>
            <a:pPr algn="just"/>
            <a:r>
              <a:rPr lang="en-US" sz="1000" dirty="0">
                <a:hlinkClick r:id="rId2"/>
              </a:rPr>
              <a:t>New: Secure Sandboxes at Scale with Azure Container Apps Dynamic Sessions</a:t>
            </a:r>
            <a:endParaRPr lang="en-US" sz="1000" dirty="0"/>
          </a:p>
          <a:p>
            <a:pPr algn="just"/>
            <a:r>
              <a:rPr lang="en-US" sz="1000" b="1" dirty="0"/>
              <a:t>MS announced the public </a:t>
            </a:r>
            <a:r>
              <a:rPr lang="en-US" sz="1000" dirty="0"/>
              <a:t>preview of </a:t>
            </a:r>
            <a:r>
              <a:rPr lang="en-US" sz="1000" b="1" dirty="0"/>
              <a:t>Azure Container Apps dynamic sessions</a:t>
            </a:r>
            <a:r>
              <a:rPr lang="en-US" sz="1000" dirty="0"/>
              <a:t>. Azure Container Apps is a serverless platform that enables to run containerized workloads without managing the underlying infrastructure. Dynamic sessions adds the ability to execute untrusted code in secure, sandboxed environments at scale.</a:t>
            </a:r>
          </a:p>
          <a:p>
            <a:pPr algn="just"/>
            <a:r>
              <a:rPr lang="en-US" sz="1000" b="1" dirty="0"/>
              <a:t>When you build applications </a:t>
            </a:r>
            <a:r>
              <a:rPr lang="en-US" sz="1000" dirty="0"/>
              <a:t>that run code or commands from untrusted sources, you must ensure that the code runs in its own isolated environment. Dynamic sessions provide secure, ephemeral sandboxes called "</a:t>
            </a:r>
            <a:r>
              <a:rPr lang="en-US" sz="1000" b="1" dirty="0"/>
              <a:t>sessions"</a:t>
            </a:r>
            <a:r>
              <a:rPr lang="en-US" sz="1000" dirty="0"/>
              <a:t> for running potentially malicious code. Each session runs in its own Hyper-V virtualization boundary — ensuring complete isolation from other sessions and resources.</a:t>
            </a:r>
          </a:p>
          <a:p>
            <a:pPr algn="just"/>
            <a:r>
              <a:rPr lang="en-US" sz="1000" b="1" dirty="0"/>
              <a:t>Dynamic sessions are ideal </a:t>
            </a:r>
            <a:r>
              <a:rPr lang="en-US" sz="1000" dirty="0"/>
              <a:t>for running untrusted code in hostile multi-tenant scenarios such as:</a:t>
            </a:r>
          </a:p>
          <a:p>
            <a:pPr marL="171450" indent="-171450" algn="just">
              <a:buFont typeface="Arial" panose="020B0604020202020204" pitchFamily="34" charset="0"/>
              <a:buChar char="•"/>
            </a:pPr>
            <a:r>
              <a:rPr lang="en-US" sz="1000" dirty="0"/>
              <a:t>Running code generated by a large language model (LLM).</a:t>
            </a:r>
          </a:p>
          <a:p>
            <a:pPr marL="171450" indent="-171450" algn="just">
              <a:buFont typeface="Arial" panose="020B0604020202020204" pitchFamily="34" charset="0"/>
              <a:buChar char="•"/>
            </a:pPr>
            <a:r>
              <a:rPr lang="en-US" sz="1000" dirty="0"/>
              <a:t>Running code or commands submitted by cloud application users.</a:t>
            </a:r>
          </a:p>
          <a:p>
            <a:pPr marL="171450" indent="-171450" algn="just">
              <a:buFont typeface="Arial" panose="020B0604020202020204" pitchFamily="34" charset="0"/>
              <a:buChar char="•"/>
            </a:pPr>
            <a:r>
              <a:rPr lang="en-US" sz="1000" dirty="0"/>
              <a:t>Running cloud-based development environments, terminals, and more.</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0"/>
            <a:ext cx="3955312" cy="1315691"/>
          </a:xfrm>
        </p:spPr>
        <p:txBody>
          <a:bodyPr/>
          <a:lstStyle/>
          <a:p>
            <a:pPr algn="just"/>
            <a:r>
              <a:rPr lang="en-US" dirty="0">
                <a:hlinkClick r:id="rId3"/>
              </a:rPr>
              <a:t>Announcing Memory intensive SKUs for App Service Environment v3</a:t>
            </a:r>
            <a:endParaRPr lang="en-US" dirty="0"/>
          </a:p>
          <a:p>
            <a:pPr algn="just"/>
            <a:r>
              <a:rPr lang="en-US" dirty="0"/>
              <a:t>MS added a memory </a:t>
            </a:r>
            <a:r>
              <a:rPr lang="en-US" b="1" dirty="0"/>
              <a:t>intensive SKUs added to Premium V3 </a:t>
            </a:r>
            <a:r>
              <a:rPr lang="en-US" dirty="0"/>
              <a:t>offering before and now they added these SKU type to </a:t>
            </a:r>
            <a:r>
              <a:rPr lang="en-US" b="1" dirty="0"/>
              <a:t>App Service Environment v3. </a:t>
            </a:r>
            <a:r>
              <a:rPr lang="en-US" dirty="0"/>
              <a:t>The rollout will be in waves of regions and </a:t>
            </a:r>
            <a:r>
              <a:rPr lang="en-US" b="1" dirty="0"/>
              <a:t>App Service plan types</a:t>
            </a:r>
            <a:r>
              <a:rPr lang="en-US" dirty="0"/>
              <a:t>. MS start with Windows in a selected set of regions. Over the coming months they  will add support for Linux and Windows Containers as well, and add more regions to the list.</a:t>
            </a:r>
          </a:p>
        </p:txBody>
      </p:sp>
      <p:pic>
        <p:nvPicPr>
          <p:cNvPr id="3" name="Picture 2">
            <a:extLst>
              <a:ext uri="{FF2B5EF4-FFF2-40B4-BE49-F238E27FC236}">
                <a16:creationId xmlns:a16="http://schemas.microsoft.com/office/drawing/2014/main" id="{441F71C2-D0D9-6F16-CBD4-1978CA9EB429}"/>
              </a:ext>
            </a:extLst>
          </p:cNvPr>
          <p:cNvPicPr>
            <a:picLocks noChangeAspect="1"/>
          </p:cNvPicPr>
          <p:nvPr/>
        </p:nvPicPr>
        <p:blipFill>
          <a:blip r:embed="rId4"/>
          <a:stretch>
            <a:fillRect/>
          </a:stretch>
        </p:blipFill>
        <p:spPr>
          <a:xfrm>
            <a:off x="1559067" y="1999785"/>
            <a:ext cx="1522978" cy="2853783"/>
          </a:xfrm>
          <a:prstGeom prst="rect">
            <a:avLst/>
          </a:prstGeom>
        </p:spPr>
      </p:pic>
      <p:pic>
        <p:nvPicPr>
          <p:cNvPr id="3074" name="Picture 2" descr="thumbnail image 1 of blog post titled &#10; &#10; &#10;  &#10; &#10; &#10; &#10;    &#10;  &#10;   &#10;    &#10;      &#10;       New: Secure Sandboxes at Scale with Azure Container Apps Dynamic Sessions&#10;       &#10;      &#10;     &#10;   &#10;  &#10; &#10;   &#10; &#10; &#10; &#10; &#10; &#10;">
            <a:extLst>
              <a:ext uri="{FF2B5EF4-FFF2-40B4-BE49-F238E27FC236}">
                <a16:creationId xmlns:a16="http://schemas.microsoft.com/office/drawing/2014/main" id="{808AB7E8-95F4-4B54-E375-D6EE15C9DA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1071" y="3830092"/>
            <a:ext cx="1850448" cy="126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8" dur="500"/>
                                        <p:tgtEl>
                                          <p:spTgt spid="12">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21" dur="500"/>
                                        <p:tgtEl>
                                          <p:spTgt spid="12">
                                            <p:txEl>
                                              <p:pRg st="1" end="1"/>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24" dur="500"/>
                                        <p:tgtEl>
                                          <p:spTgt spid="12">
                                            <p:txEl>
                                              <p:pRg st="2" end="2"/>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27" dur="500"/>
                                        <p:tgtEl>
                                          <p:spTgt spid="12">
                                            <p:txEl>
                                              <p:pRg st="3" end="3"/>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2">
                                            <p:txEl>
                                              <p:pRg st="4" end="4"/>
                                            </p:txEl>
                                          </p:spTgt>
                                        </p:tgtEl>
                                        <p:attrNameLst>
                                          <p:attrName>style.visibility</p:attrName>
                                        </p:attrNameLst>
                                      </p:cBhvr>
                                      <p:to>
                                        <p:strVal val="visible"/>
                                      </p:to>
                                    </p:set>
                                    <p:animEffect transition="in" filter="randombar(horizontal)">
                                      <p:cBhvr>
                                        <p:cTn id="30" dur="500"/>
                                        <p:tgtEl>
                                          <p:spTgt spid="1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animEffect transition="in" filter="randombar(horizontal)">
                                      <p:cBhvr>
                                        <p:cTn id="33" dur="500"/>
                                        <p:tgtEl>
                                          <p:spTgt spid="12">
                                            <p:txEl>
                                              <p:pRg st="5" end="5"/>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2">
                                            <p:txEl>
                                              <p:pRg st="6" end="6"/>
                                            </p:txEl>
                                          </p:spTgt>
                                        </p:tgtEl>
                                        <p:attrNameLst>
                                          <p:attrName>style.visibility</p:attrName>
                                        </p:attrNameLst>
                                      </p:cBhvr>
                                      <p:to>
                                        <p:strVal val="visible"/>
                                      </p:to>
                                    </p:set>
                                    <p:animEffect transition="in" filter="randombar(horizontal)">
                                      <p:cBhvr>
                                        <p:cTn id="36" dur="500"/>
                                        <p:tgtEl>
                                          <p:spTgt spid="12">
                                            <p:txEl>
                                              <p:pRg st="6" end="6"/>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074"/>
                                        </p:tgtEl>
                                        <p:attrNameLst>
                                          <p:attrName>style.visibility</p:attrName>
                                        </p:attrNameLst>
                                      </p:cBhvr>
                                      <p:to>
                                        <p:strVal val="visible"/>
                                      </p:to>
                                    </p:set>
                                    <p:animEffect transition="in" filter="randombar(horizontal)">
                                      <p:cBhvr>
                                        <p:cTn id="3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05692"/>
          </a:xfrm>
        </p:spPr>
        <p:txBody>
          <a:bodyPr/>
          <a:lstStyle/>
          <a:p>
            <a:pPr algn="just"/>
            <a:r>
              <a:rPr lang="en-US" dirty="0">
                <a:hlinkClick r:id="rId2"/>
              </a:rPr>
              <a:t>General Availability: Data API builder</a:t>
            </a:r>
            <a:endParaRPr lang="en-US" dirty="0"/>
          </a:p>
          <a:p>
            <a:pPr algn="just"/>
            <a:r>
              <a:rPr lang="en-US" dirty="0"/>
              <a:t>After nearly three years in development, </a:t>
            </a:r>
            <a:r>
              <a:rPr lang="en-US" b="1" dirty="0"/>
              <a:t>Data API builder (DAB) </a:t>
            </a:r>
            <a:r>
              <a:rPr lang="en-US" dirty="0"/>
              <a:t>becomes generally available on May 15. The cross-platform, open-source engine is a no-code solution to add rich and </a:t>
            </a:r>
            <a:r>
              <a:rPr lang="en-US" b="1" dirty="0"/>
              <a:t>secure </a:t>
            </a:r>
            <a:r>
              <a:rPr lang="en-US" b="1" dirty="0" err="1"/>
              <a:t>GraphQL</a:t>
            </a:r>
            <a:r>
              <a:rPr lang="en-US" b="1" dirty="0"/>
              <a:t> and REST endpoints </a:t>
            </a:r>
            <a:r>
              <a:rPr lang="en-US" dirty="0"/>
              <a:t>for Azure SQL, SQL Server, Azure Cosmos DB, Azure Database for PostgreSQL, Azure Database for MySQL and on-prem PostgreSQL &amp; MySQL databases.</a:t>
            </a:r>
          </a:p>
          <a:p>
            <a:pPr algn="just"/>
            <a:r>
              <a:rPr lang="en-US" dirty="0"/>
              <a:t>Architecturally, </a:t>
            </a:r>
            <a:r>
              <a:rPr lang="en-US" b="1" dirty="0"/>
              <a:t>DAB is a dynamic container-based, </a:t>
            </a:r>
            <a:r>
              <a:rPr lang="en-US" dirty="0"/>
              <a:t>configuration-driven runtime. It’s an ASP.NET project written in C# and published under the MIT license.  MS use </a:t>
            </a:r>
            <a:r>
              <a:rPr lang="en-US" b="1" dirty="0" err="1"/>
              <a:t>ChilliCream’s</a:t>
            </a:r>
            <a:r>
              <a:rPr lang="en-US" b="1" dirty="0"/>
              <a:t> Hot Chocolate for </a:t>
            </a:r>
            <a:r>
              <a:rPr lang="en-US" b="1" dirty="0" err="1"/>
              <a:t>GraphQL</a:t>
            </a:r>
            <a:r>
              <a:rPr lang="en-US" b="1" dirty="0"/>
              <a:t> </a:t>
            </a:r>
            <a:r>
              <a:rPr lang="en-US" dirty="0"/>
              <a:t>and </a:t>
            </a:r>
            <a:r>
              <a:rPr lang="en-US" dirty="0" err="1"/>
              <a:t>FusionCache</a:t>
            </a:r>
            <a:r>
              <a:rPr lang="en-US" dirty="0"/>
              <a:t> for in-memory cache. And also </a:t>
            </a:r>
            <a:r>
              <a:rPr lang="en-US" b="1" dirty="0"/>
              <a:t>use </a:t>
            </a:r>
            <a:r>
              <a:rPr lang="en-US" b="1" dirty="0" err="1"/>
              <a:t>Swashbuckle</a:t>
            </a:r>
            <a:r>
              <a:rPr lang="en-US" b="1" dirty="0"/>
              <a:t>, Polly, and </a:t>
            </a:r>
            <a:r>
              <a:rPr lang="en-US" dirty="0"/>
              <a:t>several other libraries that every developer uses in well-designed API projects. </a:t>
            </a:r>
          </a:p>
        </p:txBody>
      </p:sp>
      <p:pic>
        <p:nvPicPr>
          <p:cNvPr id="2050" name="Picture 2" descr="Image dab architecture overview">
            <a:extLst>
              <a:ext uri="{FF2B5EF4-FFF2-40B4-BE49-F238E27FC236}">
                <a16:creationId xmlns:a16="http://schemas.microsoft.com/office/drawing/2014/main" id="{4276433E-203B-46A6-230E-E46A0A1D18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817" y="2860772"/>
            <a:ext cx="3492781" cy="193982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B7204E3E-092A-3C5D-B5AE-EDFC79D43B42}"/>
              </a:ext>
            </a:extLst>
          </p:cNvPr>
          <p:cNvSpPr txBox="1">
            <a:spLocks/>
          </p:cNvSpPr>
          <p:nvPr/>
        </p:nvSpPr>
        <p:spPr>
          <a:xfrm>
            <a:off x="4642871" y="773712"/>
            <a:ext cx="3955312" cy="41741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t>It provides:</a:t>
            </a:r>
          </a:p>
          <a:p>
            <a:pPr marL="171450" indent="-171450" algn="just">
              <a:buFont typeface="Arial" panose="020B0604020202020204" pitchFamily="34" charset="0"/>
              <a:buChar char="•"/>
            </a:pPr>
            <a:r>
              <a:rPr lang="en-US" b="1" dirty="0"/>
              <a:t>Ridiculously flexible</a:t>
            </a:r>
          </a:p>
          <a:p>
            <a:pPr marL="171450" indent="-171450" algn="just">
              <a:buFont typeface="Arial" panose="020B0604020202020204" pitchFamily="34" charset="0"/>
              <a:buChar char="•"/>
            </a:pPr>
            <a:r>
              <a:rPr lang="en-US" dirty="0"/>
              <a:t>Allow collections, tables, views and stored procedures to be accessed via REST and </a:t>
            </a:r>
            <a:r>
              <a:rPr lang="en-US" dirty="0" err="1"/>
              <a:t>GraphQL</a:t>
            </a:r>
            <a:endParaRPr lang="en-US" dirty="0"/>
          </a:p>
          <a:p>
            <a:pPr marL="171450" indent="-171450" algn="just">
              <a:buFont typeface="Arial" panose="020B0604020202020204" pitchFamily="34" charset="0"/>
              <a:buChar char="•"/>
            </a:pPr>
            <a:r>
              <a:rPr lang="en-US" dirty="0"/>
              <a:t>Support authentication via OAuth2/JWT</a:t>
            </a:r>
          </a:p>
          <a:p>
            <a:pPr marL="171450" indent="-171450" algn="just">
              <a:buFont typeface="Arial" panose="020B0604020202020204" pitchFamily="34" charset="0"/>
              <a:buChar char="•"/>
            </a:pPr>
            <a:r>
              <a:rPr lang="en-US" dirty="0"/>
              <a:t>Support for </a:t>
            </a:r>
            <a:r>
              <a:rPr lang="en-US" dirty="0" err="1"/>
              <a:t>EasyAuth</a:t>
            </a:r>
            <a:r>
              <a:rPr lang="en-US" dirty="0"/>
              <a:t> when running in Azure</a:t>
            </a:r>
          </a:p>
          <a:p>
            <a:pPr marL="171450" indent="-171450" algn="just">
              <a:buFont typeface="Arial" panose="020B0604020202020204" pitchFamily="34" charset="0"/>
              <a:buChar char="•"/>
            </a:pPr>
            <a:r>
              <a:rPr lang="en-US" dirty="0"/>
              <a:t>Role-based authorization using received claims</a:t>
            </a:r>
          </a:p>
          <a:p>
            <a:pPr marL="171450" indent="-171450" algn="just">
              <a:buFont typeface="Arial" panose="020B0604020202020204" pitchFamily="34" charset="0"/>
              <a:buChar char="•"/>
            </a:pPr>
            <a:r>
              <a:rPr lang="en-US" dirty="0"/>
              <a:t>Item-level security via policy expressions</a:t>
            </a:r>
          </a:p>
          <a:p>
            <a:pPr marL="171450" indent="-171450" algn="just">
              <a:buFont typeface="Arial" panose="020B0604020202020204" pitchFamily="34" charset="0"/>
              <a:buChar char="•"/>
            </a:pPr>
            <a:r>
              <a:rPr lang="en-US" b="1" dirty="0"/>
              <a:t>REST</a:t>
            </a:r>
          </a:p>
          <a:p>
            <a:pPr marL="514350" lvl="1" indent="-171450" algn="just">
              <a:buFont typeface="Arial" panose="020B0604020202020204" pitchFamily="34" charset="0"/>
              <a:buChar char="•"/>
            </a:pPr>
            <a:r>
              <a:rPr lang="en-US" sz="1000" dirty="0">
                <a:latin typeface="+mj-lt"/>
              </a:rPr>
              <a:t>CRUD operations via POST, GET, PUT, PATCH, DELETE</a:t>
            </a:r>
          </a:p>
          <a:p>
            <a:pPr marL="514350" lvl="1" indent="-171450" algn="just">
              <a:buFont typeface="Arial" panose="020B0604020202020204" pitchFamily="34" charset="0"/>
              <a:buChar char="•"/>
            </a:pPr>
            <a:r>
              <a:rPr lang="en-US" sz="1000" dirty="0">
                <a:latin typeface="+mj-lt"/>
              </a:rPr>
              <a:t>Filtering, sorting and pagination</a:t>
            </a:r>
          </a:p>
          <a:p>
            <a:pPr marL="171450" indent="-171450" algn="just">
              <a:buFont typeface="Arial" panose="020B0604020202020204" pitchFamily="34" charset="0"/>
              <a:buChar char="•"/>
            </a:pPr>
            <a:r>
              <a:rPr lang="en-US" b="1" dirty="0" err="1"/>
              <a:t>GraphQL</a:t>
            </a:r>
            <a:endParaRPr lang="en-US" b="1" dirty="0"/>
          </a:p>
          <a:p>
            <a:pPr marL="514350" lvl="1" indent="-171450" algn="just">
              <a:buFont typeface="Arial" panose="020B0604020202020204" pitchFamily="34" charset="0"/>
              <a:buChar char="•"/>
            </a:pPr>
            <a:r>
              <a:rPr lang="en-US" sz="1000" dirty="0">
                <a:latin typeface="+mj-lt"/>
              </a:rPr>
              <a:t>Queries and mutations</a:t>
            </a:r>
          </a:p>
          <a:p>
            <a:pPr marL="514350" lvl="1" indent="-171450" algn="just">
              <a:buFont typeface="Arial" panose="020B0604020202020204" pitchFamily="34" charset="0"/>
              <a:buChar char="•"/>
            </a:pPr>
            <a:r>
              <a:rPr lang="en-US" sz="1000" dirty="0">
                <a:latin typeface="+mj-lt"/>
              </a:rPr>
              <a:t>Filtering, sorting and pagination</a:t>
            </a:r>
          </a:p>
          <a:p>
            <a:pPr marL="514350" lvl="1" indent="-171450" algn="just">
              <a:buFont typeface="Arial" panose="020B0604020202020204" pitchFamily="34" charset="0"/>
              <a:buChar char="•"/>
            </a:pPr>
            <a:r>
              <a:rPr lang="en-US" sz="1000" dirty="0">
                <a:latin typeface="+mj-lt"/>
              </a:rPr>
              <a:t>Relationship navigation</a:t>
            </a:r>
          </a:p>
          <a:p>
            <a:pPr marL="171450" indent="-171450" algn="just">
              <a:buFont typeface="Arial" panose="020B0604020202020204" pitchFamily="34" charset="0"/>
              <a:buChar char="•"/>
            </a:pPr>
            <a:r>
              <a:rPr lang="en-US" b="1" dirty="0"/>
              <a:t>Easy development via dedicated CLI</a:t>
            </a:r>
          </a:p>
          <a:p>
            <a:pPr marL="171450" indent="-171450" algn="just">
              <a:buFont typeface="Arial" panose="020B0604020202020204" pitchFamily="34" charset="0"/>
              <a:buChar char="•"/>
            </a:pPr>
            <a:r>
              <a:rPr lang="en-US" dirty="0"/>
              <a:t>Full integration with Static Web Apps via Database Connection feature when running in Azure</a:t>
            </a:r>
          </a:p>
          <a:p>
            <a:pPr marL="171450" indent="-171450" algn="just">
              <a:buFont typeface="Arial" panose="020B0604020202020204" pitchFamily="34" charset="0"/>
              <a:buChar char="•"/>
            </a:pPr>
            <a:r>
              <a:rPr lang="en-US" dirty="0"/>
              <a:t>Open Source</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13" dur="500"/>
                                        <p:tgtEl>
                                          <p:spTgt spid="14">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randombar(horizontal)">
                                      <p:cBhvr>
                                        <p:cTn id="16" dur="500"/>
                                        <p:tgtEl>
                                          <p:spTgt spid="205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Introducing GPT-4o: OpenAI’s new flagship multimodal model now in preview on Azure</a:t>
            </a:r>
            <a:endParaRPr lang="en-US" dirty="0"/>
          </a:p>
          <a:p>
            <a:pPr algn="just"/>
            <a:r>
              <a:rPr lang="en-US" dirty="0"/>
              <a:t>Microsoft announced the launch of </a:t>
            </a:r>
            <a:r>
              <a:rPr lang="en-US" b="1" dirty="0"/>
              <a:t>GPT-4o</a:t>
            </a:r>
            <a:r>
              <a:rPr lang="en-US" dirty="0"/>
              <a:t>, OpenAI’s new flagship model, now available with Azure AI in preview. This groundbreaking multimodal model integrates text, vision, and audio capabilities, setting a new standard for generative and conversational AI experiences</a:t>
            </a:r>
            <a:r>
              <a:rPr lang="en-US" b="1" dirty="0"/>
              <a:t>. GPT-4o is available </a:t>
            </a:r>
            <a:r>
              <a:rPr lang="en-US" dirty="0"/>
              <a:t>now in </a:t>
            </a:r>
            <a:r>
              <a:rPr lang="en-US" b="1" dirty="0"/>
              <a:t>Azure OpenAI Service</a:t>
            </a:r>
            <a:r>
              <a:rPr lang="en-US" dirty="0"/>
              <a:t>, in preview, with support for text and image. Azure OpenAI Service customers can explore </a:t>
            </a:r>
            <a:r>
              <a:rPr lang="en-US" b="1" dirty="0"/>
              <a:t>GPT-4o’s extensive capabilities </a:t>
            </a:r>
            <a:r>
              <a:rPr lang="en-US" dirty="0"/>
              <a:t>through a preview playground in Azure OpenAI Studio starting today in two regions </a:t>
            </a:r>
            <a:r>
              <a:rPr lang="en-US" b="1" dirty="0"/>
              <a:t>in the US</a:t>
            </a:r>
            <a:r>
              <a:rPr lang="en-US" dirty="0"/>
              <a:t>. This initial release focuses on text and vision inputs to provide a glimpse into the model's potential, paving the way for further capabilities like audio.</a:t>
            </a:r>
          </a:p>
        </p:txBody>
      </p:sp>
      <p:pic>
        <p:nvPicPr>
          <p:cNvPr id="7170" name="Picture 2" descr="Introduction to Azure OpenAI Service | by Barsha Rani Swain | Mar, 2024 |  Medium">
            <a:extLst>
              <a:ext uri="{FF2B5EF4-FFF2-40B4-BE49-F238E27FC236}">
                <a16:creationId xmlns:a16="http://schemas.microsoft.com/office/drawing/2014/main" id="{B2804CD9-9B22-B456-0C8D-A7A4EF669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595" y="3125066"/>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App Service Environment version 1 and version 2 will be retired on 31 August 2024</a:t>
            </a:r>
            <a:endParaRPr lang="en-US" dirty="0"/>
          </a:p>
          <a:p>
            <a:pPr algn="just"/>
            <a:r>
              <a:rPr lang="en-US" dirty="0"/>
              <a:t>In </a:t>
            </a:r>
            <a:r>
              <a:rPr lang="en-US" b="1" dirty="0"/>
              <a:t>August 2021, </a:t>
            </a:r>
            <a:r>
              <a:rPr lang="en-US" dirty="0"/>
              <a:t>Azure announced that the retirement of Cloud Services (classic) is happening on 31 August 2024. As App Service Environment v1 and v2 run on Cloud Services (classic), we’ll retire App Service Environment v1 and v2 on the same date. Before that date, please complete your migration to App Service Environment v3.</a:t>
            </a:r>
          </a:p>
          <a:p>
            <a:pPr algn="just"/>
            <a:r>
              <a:rPr lang="en-US" dirty="0"/>
              <a:t>As of </a:t>
            </a:r>
            <a:r>
              <a:rPr lang="en-US" b="1" dirty="0"/>
              <a:t>29 January 2024</a:t>
            </a:r>
            <a:r>
              <a:rPr lang="en-US" dirty="0"/>
              <a:t>, </a:t>
            </a:r>
            <a:r>
              <a:rPr lang="en-US" b="1" dirty="0"/>
              <a:t>App Service Environment v1 and v2 </a:t>
            </a:r>
            <a:r>
              <a:rPr lang="en-US" dirty="0"/>
              <a:t>no longer supports the creation of new workloads using any of the available methods including APM/Bicep templates, Azure portal, Azure CLI, or REST API.</a:t>
            </a:r>
          </a:p>
          <a:p>
            <a:pPr algn="just"/>
            <a:r>
              <a:rPr lang="en-US" dirty="0"/>
              <a:t>After </a:t>
            </a:r>
            <a:r>
              <a:rPr lang="en-US" b="1" dirty="0"/>
              <a:t>31 August 2024, App Service Environment v1 and v2 </a:t>
            </a:r>
            <a:r>
              <a:rPr lang="en-US" dirty="0"/>
              <a:t>and the applications running on them will be deleted and any application data associated with them will be lost.</a:t>
            </a:r>
          </a:p>
          <a:p>
            <a:pPr algn="just"/>
            <a:r>
              <a:rPr lang="en-US" dirty="0"/>
              <a:t>Please visit the product documentation for the latest information on the available resources and how to get started. You have access to several migration resources, including </a:t>
            </a:r>
            <a:r>
              <a:rPr lang="en-US" b="1" dirty="0"/>
              <a:t>Azure FastTrack Architects</a:t>
            </a:r>
            <a:r>
              <a:rPr lang="en-US" dirty="0"/>
              <a:t>, to provide more guidance as needed.</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13" dur="500"/>
                                        <p:tgtEl>
                                          <p:spTgt spid="14">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randombar(horizontal)">
                                      <p:cBhvr>
                                        <p:cTn id="16" dur="500"/>
                                        <p:tgtEl>
                                          <p:spTgt spid="14">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randombar(horizontal)">
                                      <p:cBhvr>
                                        <p:cTn id="19"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a:xfrm>
            <a:off x="342900" y="855081"/>
            <a:ext cx="3955312" cy="2019738"/>
          </a:xfrm>
        </p:spPr>
        <p:txBody>
          <a:bodyPr/>
          <a:lstStyle/>
          <a:p>
            <a:pPr algn="just"/>
            <a:r>
              <a:rPr lang="en-US" dirty="0">
                <a:hlinkClick r:id="rId2"/>
              </a:rPr>
              <a:t>Public preview: Azure Application Gateway v2 Basic SKU</a:t>
            </a:r>
            <a:endParaRPr lang="en-US" dirty="0"/>
          </a:p>
          <a:p>
            <a:pPr algn="just"/>
            <a:r>
              <a:rPr lang="en-US" dirty="0"/>
              <a:t>The </a:t>
            </a:r>
            <a:r>
              <a:rPr lang="en-US" b="1" dirty="0"/>
              <a:t>Application Gateway Basic SKU </a:t>
            </a:r>
            <a:r>
              <a:rPr lang="en-US" dirty="0"/>
              <a:t>is a </a:t>
            </a:r>
            <a:r>
              <a:rPr lang="en-US" b="1" dirty="0"/>
              <a:t>new SKU within Application Gateway </a:t>
            </a:r>
            <a:r>
              <a:rPr lang="en-US" dirty="0"/>
              <a:t>family. It is designed for small and medium-sized customers, making it ideal for applications with lower traffic and SLA requirements that don't require advanced traffic management features. </a:t>
            </a:r>
            <a:r>
              <a:rPr lang="en-US" b="1" dirty="0"/>
              <a:t>Application Gateway Basic SKU has built-in high availability and supports HTTP2/HTTPS and </a:t>
            </a:r>
            <a:r>
              <a:rPr lang="en-US" dirty="0"/>
              <a:t>WebSocket protocols. It offers core application-level load balancing features such as URL-based, host-based and multi-site routing, along with cookie-based affinity. It supports flexible backends, including AKS, VMSS, App Services, and on-premises deployment. </a:t>
            </a:r>
            <a:r>
              <a:rPr lang="en-US" b="1" dirty="0"/>
              <a:t>Customers can select the Basic SKU </a:t>
            </a:r>
            <a:r>
              <a:rPr lang="en-US" dirty="0"/>
              <a:t>either directly from the Azure Portal or through their preferred scripting languages.</a:t>
            </a:r>
          </a:p>
        </p:txBody>
      </p:sp>
      <p:pic>
        <p:nvPicPr>
          <p:cNvPr id="3" name="Picture 2">
            <a:extLst>
              <a:ext uri="{FF2B5EF4-FFF2-40B4-BE49-F238E27FC236}">
                <a16:creationId xmlns:a16="http://schemas.microsoft.com/office/drawing/2014/main" id="{E9A913A6-A901-AA80-7864-B5A15F71509B}"/>
              </a:ext>
            </a:extLst>
          </p:cNvPr>
          <p:cNvPicPr>
            <a:picLocks noChangeAspect="1"/>
          </p:cNvPicPr>
          <p:nvPr/>
        </p:nvPicPr>
        <p:blipFill>
          <a:blip r:embed="rId3"/>
          <a:stretch>
            <a:fillRect/>
          </a:stretch>
        </p:blipFill>
        <p:spPr>
          <a:xfrm>
            <a:off x="4560271" y="855080"/>
            <a:ext cx="4238543" cy="3151470"/>
          </a:xfrm>
          <a:prstGeom prst="rect">
            <a:avLst/>
          </a:prstGeom>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643193"/>
          </a:xfrm>
        </p:spPr>
        <p:txBody>
          <a:bodyPr/>
          <a:lstStyle/>
          <a:p>
            <a:pPr algn="just"/>
            <a:r>
              <a:rPr lang="en-US" sz="1000" dirty="0">
                <a:hlinkClick r:id="rId2"/>
              </a:rPr>
              <a:t>General availability: ExpressRoute Seamless Gateway Migration</a:t>
            </a:r>
            <a:endParaRPr lang="en-US" sz="1000" dirty="0"/>
          </a:p>
          <a:p>
            <a:pPr algn="just"/>
            <a:r>
              <a:rPr lang="en-US" sz="1000" b="1" dirty="0"/>
              <a:t>ExpressRoute</a:t>
            </a:r>
            <a:r>
              <a:rPr lang="en-US" sz="1000" dirty="0"/>
              <a:t> customers can now </a:t>
            </a:r>
            <a:r>
              <a:rPr lang="en-US" sz="1000" b="1" dirty="0"/>
              <a:t>seamlessly migrate </a:t>
            </a:r>
            <a:r>
              <a:rPr lang="en-US" sz="1000" dirty="0"/>
              <a:t>a new </a:t>
            </a:r>
            <a:r>
              <a:rPr lang="en-US" sz="1000" b="1" dirty="0"/>
              <a:t>Gateway SKU </a:t>
            </a:r>
            <a:r>
              <a:rPr lang="en-US" sz="1000" dirty="0"/>
              <a:t>that supports </a:t>
            </a:r>
            <a:r>
              <a:rPr lang="en-US" sz="1000" b="1" dirty="0"/>
              <a:t>Availability Zones </a:t>
            </a:r>
            <a:r>
              <a:rPr lang="en-US" sz="1000" dirty="0"/>
              <a:t>and facilitate migration of Public IP configurations from Basic to Standard. Previously, customers were required to delete and recreate their existing virtual network gateway to change from a non-availability zone enabled </a:t>
            </a:r>
            <a:r>
              <a:rPr lang="en-US" sz="1000" b="1" dirty="0"/>
              <a:t>Gateway SKU to an AZ-enabled SKU.</a:t>
            </a:r>
          </a:p>
          <a:p>
            <a:pPr algn="just"/>
            <a:r>
              <a:rPr lang="en-US" sz="1000" dirty="0"/>
              <a:t>MS provided a guided gateway migration experience where it is needed to deploy a second virtual network gateway in the same </a:t>
            </a:r>
            <a:r>
              <a:rPr lang="en-US" sz="1000" b="1" dirty="0" err="1"/>
              <a:t>GatewaySubnet</a:t>
            </a:r>
            <a:r>
              <a:rPr lang="en-US" sz="1000" dirty="0"/>
              <a:t> and Azure automatically transfers the control plane and data path configuration from the old gateway to the new one. During the migration process, there will be two virtual network gateways in operation within the same </a:t>
            </a:r>
            <a:r>
              <a:rPr lang="en-US" sz="1000" b="1" dirty="0" err="1"/>
              <a:t>GatewaySubnet</a:t>
            </a:r>
            <a:r>
              <a:rPr lang="en-US" sz="1000" dirty="0"/>
              <a:t>. This feature is designed to support migrations without downtime. However, users may experience brief connectivity issues or interruptions during the migration process.</a:t>
            </a:r>
          </a:p>
          <a:p>
            <a:pPr marL="171450" indent="-171450" algn="just">
              <a:buFont typeface="Arial" panose="020B0604020202020204" pitchFamily="34" charset="0"/>
              <a:buChar char="•"/>
            </a:pPr>
            <a:r>
              <a:rPr lang="en-US" sz="1000" b="1" dirty="0"/>
              <a:t>Downgrade scenarios, Az-enabled Gateway SKU to non-Az-enabled Gateway SKU</a:t>
            </a:r>
            <a:r>
              <a:rPr lang="en-US" sz="1000" dirty="0"/>
              <a: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Sensitive data protection for Azure Front Door Web Application Firewall</a:t>
            </a:r>
            <a:endParaRPr lang="en-US" dirty="0"/>
          </a:p>
          <a:p>
            <a:pPr algn="just"/>
            <a:r>
              <a:rPr lang="en-US" b="1" dirty="0"/>
              <a:t>Azure's global Web Application Firewall (WAF) </a:t>
            </a:r>
            <a:r>
              <a:rPr lang="en-US" dirty="0"/>
              <a:t>integrated with </a:t>
            </a:r>
            <a:r>
              <a:rPr lang="en-US" b="1" dirty="0"/>
              <a:t>Azure Front Door now supports sensitive data protection through log scrubbing in preview. </a:t>
            </a:r>
            <a:r>
              <a:rPr lang="en-US" dirty="0"/>
              <a:t>When a request matches the criteria of a rule and triggers a WAF action, that event </a:t>
            </a:r>
            <a:r>
              <a:rPr lang="en-US" b="1" dirty="0"/>
              <a:t>is captured within the WAF logs. WAF logs are stored as plain text for </a:t>
            </a:r>
            <a:r>
              <a:rPr lang="en-US" dirty="0"/>
              <a:t>debuggability, and any matching patterns with sensitive customer data like IP address, passwords, and other personally identifiable information could potentially end up in logs as plain text. To help safeguard this sensitive data, you can now create log scrubbing rules that replace the sensitive data with "******".</a:t>
            </a:r>
          </a:p>
          <a:p>
            <a:pPr algn="just"/>
            <a:r>
              <a:rPr lang="en-US" dirty="0"/>
              <a:t>Sensitive data protection using log scrubbing supports the creation of rules using the following variables:</a:t>
            </a:r>
          </a:p>
          <a:p>
            <a:pPr marL="171450" indent="-171450" algn="just">
              <a:buFont typeface="Arial" panose="020B0604020202020204" pitchFamily="34" charset="0"/>
              <a:buChar char="•"/>
            </a:pPr>
            <a:r>
              <a:rPr lang="en-US" b="1" dirty="0"/>
              <a:t>Request Header Names</a:t>
            </a:r>
          </a:p>
          <a:p>
            <a:pPr marL="171450" indent="-171450" algn="just">
              <a:buFont typeface="Arial" panose="020B0604020202020204" pitchFamily="34" charset="0"/>
              <a:buChar char="•"/>
            </a:pPr>
            <a:r>
              <a:rPr lang="en-US" b="1" dirty="0"/>
              <a:t>Request Cookie Names</a:t>
            </a:r>
          </a:p>
          <a:p>
            <a:pPr marL="171450" indent="-171450" algn="just">
              <a:buFont typeface="Arial" panose="020B0604020202020204" pitchFamily="34" charset="0"/>
              <a:buChar char="•"/>
            </a:pPr>
            <a:r>
              <a:rPr lang="en-US" b="1" dirty="0"/>
              <a:t>Request Body Post Arg Names</a:t>
            </a:r>
          </a:p>
          <a:p>
            <a:pPr marL="171450" indent="-171450" algn="just">
              <a:buFont typeface="Arial" panose="020B0604020202020204" pitchFamily="34" charset="0"/>
              <a:buChar char="•"/>
            </a:pPr>
            <a:r>
              <a:rPr lang="en-US" b="1" dirty="0"/>
              <a:t>Request Body Json Arg Names</a:t>
            </a:r>
          </a:p>
          <a:p>
            <a:pPr marL="171450" indent="-171450" algn="just">
              <a:buFont typeface="Arial" panose="020B0604020202020204" pitchFamily="34" charset="0"/>
              <a:buChar char="•"/>
            </a:pPr>
            <a:r>
              <a:rPr lang="en-US" b="1" dirty="0"/>
              <a:t>Query String Arg Names</a:t>
            </a:r>
          </a:p>
          <a:p>
            <a:pPr marL="171450" indent="-171450" algn="just">
              <a:buFont typeface="Arial" panose="020B0604020202020204" pitchFamily="34" charset="0"/>
              <a:buChar char="•"/>
            </a:pPr>
            <a:r>
              <a:rPr lang="en-US" b="1" dirty="0"/>
              <a:t>Request IP Address</a:t>
            </a:r>
          </a:p>
          <a:p>
            <a:pPr marL="171450" indent="-171450" algn="just">
              <a:buFont typeface="Arial" panose="020B0604020202020204" pitchFamily="34" charset="0"/>
              <a:buChar char="•"/>
            </a:pPr>
            <a:r>
              <a:rPr lang="en-US" b="1" dirty="0"/>
              <a:t>Request URI</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13" dur="500"/>
                                        <p:tgtEl>
                                          <p:spTgt spid="1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randombar(horizontal)">
                                      <p:cBhvr>
                                        <p:cTn id="16" dur="500"/>
                                        <p:tgtEl>
                                          <p:spTgt spid="14">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randombar(horizontal)">
                                      <p:cBhvr>
                                        <p:cTn id="19" dur="500"/>
                                        <p:tgtEl>
                                          <p:spTgt spid="14">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randombar(horizontal)">
                                      <p:cBhvr>
                                        <p:cTn id="22" dur="500"/>
                                        <p:tgtEl>
                                          <p:spTgt spid="14">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randombar(horizontal)">
                                      <p:cBhvr>
                                        <p:cTn id="25" dur="500"/>
                                        <p:tgtEl>
                                          <p:spTgt spid="14">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randombar(horizontal)">
                                      <p:cBhvr>
                                        <p:cTn id="28" dur="500"/>
                                        <p:tgtEl>
                                          <p:spTgt spid="14">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randombar(horizontal)">
                                      <p:cBhvr>
                                        <p:cTn id="31" dur="500"/>
                                        <p:tgtEl>
                                          <p:spTgt spid="14">
                                            <p:txEl>
                                              <p:pRg st="8" end="8"/>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4">
                                            <p:txEl>
                                              <p:pRg st="9" end="9"/>
                                            </p:txEl>
                                          </p:spTgt>
                                        </p:tgtEl>
                                        <p:attrNameLst>
                                          <p:attrName>style.visibility</p:attrName>
                                        </p:attrNameLst>
                                      </p:cBhvr>
                                      <p:to>
                                        <p:strVal val="visible"/>
                                      </p:to>
                                    </p:set>
                                    <p:animEffect transition="in" filter="randombar(horizontal)">
                                      <p:cBhvr>
                                        <p:cTn id="34" dur="500"/>
                                        <p:tgtEl>
                                          <p:spTgt spid="1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39" dur="500"/>
                                        <p:tgtEl>
                                          <p:spTgt spid="12">
                                            <p:txEl>
                                              <p:pRg st="0" end="0"/>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42" dur="500"/>
                                        <p:tgtEl>
                                          <p:spTgt spid="12">
                                            <p:txEl>
                                              <p:pRg st="1" end="1"/>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45" dur="500"/>
                                        <p:tgtEl>
                                          <p:spTgt spid="12">
                                            <p:txEl>
                                              <p:pRg st="2" end="2"/>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48"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72E1AC-FDA0-FB61-4BF0-E75C2B8A1664}"/>
              </a:ext>
            </a:extLst>
          </p:cNvPr>
          <p:cNvSpPr>
            <a:spLocks noGrp="1"/>
          </p:cNvSpPr>
          <p:nvPr>
            <p:ph type="body" sz="quarter" idx="16"/>
          </p:nvPr>
        </p:nvSpPr>
        <p:spPr/>
        <p:txBody>
          <a:bodyPr/>
          <a:lstStyle/>
          <a:p>
            <a:r>
              <a:rPr lang="en-US" dirty="0">
                <a:hlinkClick r:id="rId2"/>
              </a:rPr>
              <a:t>Azure Front Door server variable enhancement generally available</a:t>
            </a:r>
            <a:endParaRPr lang="en-US" dirty="0"/>
          </a:p>
          <a:p>
            <a:pPr algn="just"/>
            <a:r>
              <a:rPr lang="en-US" dirty="0"/>
              <a:t>Azure Front Door rules set, and server variable allows dynamic modification of request and responses at the edge. </a:t>
            </a:r>
          </a:p>
          <a:p>
            <a:pPr algn="just"/>
            <a:r>
              <a:rPr lang="en-US" dirty="0"/>
              <a:t>For example</a:t>
            </a:r>
            <a:r>
              <a:rPr lang="en-US" b="1" dirty="0"/>
              <a:t>, it is possible to redirect clients to different </a:t>
            </a:r>
            <a:r>
              <a:rPr lang="en-US" dirty="0"/>
              <a:t>pages based on information in the request, or rewrite the URLs, paths and query string;  it is possible to insert, modify or </a:t>
            </a:r>
            <a:r>
              <a:rPr lang="en-US" b="1" dirty="0"/>
              <a:t>delete HTTP headers in </a:t>
            </a:r>
            <a:r>
              <a:rPr lang="en-US" dirty="0"/>
              <a:t>the request or response; you can implement security headers to prevent browser-based vulnerabilities; route requests from different country or devices to different origins; </a:t>
            </a:r>
            <a:r>
              <a:rPr lang="en-US" b="1" dirty="0"/>
              <a:t>apply different caching polices for different </a:t>
            </a:r>
            <a:r>
              <a:rPr lang="en-US" dirty="0"/>
              <a:t>content type, and many more, We are also adding more flexibility by adding support for URL path segment capture and rewrite. </a:t>
            </a:r>
          </a:p>
          <a:p>
            <a:pPr marL="171450" indent="-171450" algn="just">
              <a:buFont typeface="Arial" panose="020B0604020202020204" pitchFamily="34" charset="0"/>
              <a:buChar char="•"/>
            </a:pPr>
            <a:r>
              <a:rPr lang="en-US" b="1" dirty="0"/>
              <a:t>Server variables are available with Azure Front Door Standard and Premium tiers.</a:t>
            </a:r>
          </a:p>
        </p:txBody>
      </p:sp>
      <p:pic>
        <p:nvPicPr>
          <p:cNvPr id="4098" name="Picture 2" descr="Accelerate and secure your web application with Azure Front Door | Microsoft  Learn">
            <a:extLst>
              <a:ext uri="{FF2B5EF4-FFF2-40B4-BE49-F238E27FC236}">
                <a16:creationId xmlns:a16="http://schemas.microsoft.com/office/drawing/2014/main" id="{E78372E5-2119-0F36-5816-5FCBB84561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245" y="3545398"/>
            <a:ext cx="3688773" cy="99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13" dur="500"/>
                                        <p:tgtEl>
                                          <p:spTgt spid="1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randombar(horizontal)">
                                      <p:cBhvr>
                                        <p:cTn id="16" dur="500"/>
                                        <p:tgtEl>
                                          <p:spTgt spid="14">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randombar(horizontal)">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271593"/>
          </a:xfrm>
        </p:spPr>
        <p:txBody>
          <a:bodyPr/>
          <a:lstStyle/>
          <a:p>
            <a:pPr algn="just"/>
            <a:r>
              <a:rPr lang="en-US" dirty="0">
                <a:hlinkClick r:id="rId2"/>
              </a:rPr>
              <a:t>Microsoft will require MFA for all Azure users</a:t>
            </a:r>
            <a:endParaRPr lang="en-US" dirty="0"/>
          </a:p>
          <a:p>
            <a:pPr algn="just"/>
            <a:r>
              <a:rPr lang="en-US" dirty="0"/>
              <a:t>This July, Azure teams will begin rolling out additional tenant-level security measures to require multi-factor authentication (MFA). Establishing this security baseline at the tenant level puts in place additional security to protect your cloud investments and company. </a:t>
            </a:r>
          </a:p>
        </p:txBody>
      </p:sp>
      <p:pic>
        <p:nvPicPr>
          <p:cNvPr id="5122" name="Picture 2" descr="Deep-dive to Azure AD MFA: Creating a custom authenticator app">
            <a:extLst>
              <a:ext uri="{FF2B5EF4-FFF2-40B4-BE49-F238E27FC236}">
                <a16:creationId xmlns:a16="http://schemas.microsoft.com/office/drawing/2014/main" id="{6F2BC53E-C21A-E178-18E6-B5F165108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46" y="1974272"/>
            <a:ext cx="3507220" cy="2454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randombar(horizontal)">
                                      <p:cBhvr>
                                        <p:cTn id="13"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The availability of Azure compute reservations will continue until further notice</a:t>
            </a:r>
            <a:endParaRPr lang="en-US" sz="1000" dirty="0"/>
          </a:p>
          <a:p>
            <a:pPr algn="just"/>
            <a:r>
              <a:rPr lang="en-US" sz="1000" dirty="0"/>
              <a:t>Initially planned to end on </a:t>
            </a:r>
            <a:r>
              <a:rPr lang="en-US" sz="1000" b="1" dirty="0"/>
              <a:t>January 1, 2024, </a:t>
            </a:r>
            <a:r>
              <a:rPr lang="en-US" sz="1000" dirty="0"/>
              <a:t>the availability of Azure compute reservation exchanges for Azure Virtual Machine, Azure Dedicated Host and Azure App Service has been extended until further notice.</a:t>
            </a:r>
          </a:p>
          <a:p>
            <a:pPr algn="just"/>
            <a:r>
              <a:rPr lang="en-US" sz="1000" dirty="0"/>
              <a:t>It will be possible to continue exchanging compute reservations for different instance series and regions until MS notify again, which will be at least 6 months in advance. In addition, any compute reservations purchased during this extended grace period will retain the right to one more exchange after the grace period ends. </a:t>
            </a:r>
          </a:p>
          <a:p>
            <a:pPr algn="just"/>
            <a:r>
              <a:rPr lang="en-US" sz="1000" dirty="0"/>
              <a:t>Launched in </a:t>
            </a:r>
            <a:r>
              <a:rPr lang="en-US" sz="1000" b="1" dirty="0"/>
              <a:t>October 2022, </a:t>
            </a:r>
            <a:r>
              <a:rPr lang="en-US" sz="1000" dirty="0"/>
              <a:t>the Azure savings plan for compute aims at providing savings on consistent spend, across different compute services, regardless of region. With savings plan's automatic flexibility, MS updated reservations exchange policy. While instance size flexibility for VMs remains post-grace period, exchanges of instance series or regions for Azure Virtual Machine, Azure Dedicated Host and Azure App Service reservations will no longer be supported.</a:t>
            </a:r>
          </a:p>
          <a:p>
            <a:pPr algn="just"/>
            <a:r>
              <a:rPr lang="en-US" sz="1000" dirty="0"/>
              <a:t>You </a:t>
            </a:r>
            <a:r>
              <a:rPr lang="en-US" sz="1000" b="1" dirty="0"/>
              <a:t>may trade-in your </a:t>
            </a:r>
            <a:r>
              <a:rPr lang="en-US" sz="1000" dirty="0"/>
              <a:t>Azure Virtual Machine, Azure Dedicated Host and Azure App Service reservations that are used to cover dynamic/evolving workloads for a savings plan or you may continue to use and purchase reservations for stable workloads where the specific configuration needs are known.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271593"/>
          </a:xfrm>
        </p:spPr>
        <p:txBody>
          <a:bodyPr/>
          <a:lstStyle/>
          <a:p>
            <a:pPr algn="just"/>
            <a:r>
              <a:rPr lang="en-US" dirty="0">
                <a:hlinkClick r:id="rId3"/>
              </a:rPr>
              <a:t>Public Preview: Azure Site Recovery support for Azure Trusted Launch VMs (Windows OS)</a:t>
            </a:r>
            <a:endParaRPr lang="en-US" dirty="0"/>
          </a:p>
          <a:p>
            <a:pPr algn="just"/>
            <a:r>
              <a:rPr lang="en-US" dirty="0"/>
              <a:t>MS announced the </a:t>
            </a:r>
            <a:r>
              <a:rPr lang="en-US" b="1" dirty="0"/>
              <a:t>Public Preview of Azure Site Recovery support </a:t>
            </a:r>
            <a:r>
              <a:rPr lang="en-US" dirty="0"/>
              <a:t>for Azure </a:t>
            </a:r>
            <a:r>
              <a:rPr lang="en-US" b="1" dirty="0"/>
              <a:t>Trusted Launch VMs. </a:t>
            </a:r>
            <a:r>
              <a:rPr lang="en-US" dirty="0"/>
              <a:t>Azure Trusted Launch VMs provide foundational compute security to </a:t>
            </a:r>
            <a:r>
              <a:rPr lang="en-US" b="1" dirty="0"/>
              <a:t>Azure Generation 2 VMs </a:t>
            </a:r>
            <a:r>
              <a:rPr lang="en-US" dirty="0"/>
              <a:t>by enabling Secure Boot and </a:t>
            </a:r>
            <a:r>
              <a:rPr lang="en-US" dirty="0" err="1"/>
              <a:t>vTPM</a:t>
            </a:r>
            <a:r>
              <a:rPr lang="en-US" dirty="0"/>
              <a:t> capabilities. </a:t>
            </a:r>
          </a:p>
        </p:txBody>
      </p:sp>
      <p:pic>
        <p:nvPicPr>
          <p:cNvPr id="6146" name="Picture 2" descr="Trusted Launch for Azure VMware Solution virtual machines - Microsoft  Community Hub">
            <a:extLst>
              <a:ext uri="{FF2B5EF4-FFF2-40B4-BE49-F238E27FC236}">
                <a16:creationId xmlns:a16="http://schemas.microsoft.com/office/drawing/2014/main" id="{29D203C9-D68C-0FF1-4260-70FF7374C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13" y="2017136"/>
            <a:ext cx="3554460" cy="199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randombar(horizontal)">
                                      <p:cBhvr>
                                        <p:cTn id="13" dur="5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8" dur="500"/>
                                        <p:tgtEl>
                                          <p:spTgt spid="12">
                                            <p:txEl>
                                              <p:pRg st="0" end="0"/>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21" dur="500"/>
                                        <p:tgtEl>
                                          <p:spTgt spid="12">
                                            <p:txEl>
                                              <p:pRg st="1" end="1"/>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24" dur="500"/>
                                        <p:tgtEl>
                                          <p:spTgt spid="12">
                                            <p:txEl>
                                              <p:pRg st="2" end="2"/>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27" dur="500"/>
                                        <p:tgtEl>
                                          <p:spTgt spid="12">
                                            <p:txEl>
                                              <p:pRg st="3" end="3"/>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12">
                                            <p:txEl>
                                              <p:pRg st="4" end="4"/>
                                            </p:txEl>
                                          </p:spTgt>
                                        </p:tgtEl>
                                        <p:attrNameLst>
                                          <p:attrName>style.visibility</p:attrName>
                                        </p:attrNameLst>
                                      </p:cBhvr>
                                      <p:to>
                                        <p:strVal val="visible"/>
                                      </p:to>
                                    </p:set>
                                    <p:animEffect transition="in" filter="randombar(horizontal)">
                                      <p:cBhvr>
                                        <p:cTn id="30"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7467</TotalTime>
  <Words>2062</Words>
  <Application>Microsoft Office PowerPoint</Application>
  <PresentationFormat>On-screen Show (16:9)</PresentationFormat>
  <Paragraphs>98</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Human Sans</vt:lpstr>
      <vt:lpstr>Human Sans Regular</vt:lpstr>
      <vt:lpstr>Continuum Theme</vt:lpstr>
      <vt:lpstr>Azure Times #119</vt:lpstr>
      <vt:lpstr>PowerPoint Presentation</vt:lpstr>
      <vt:lpstr>Networking Updates</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PowerPoint Presentation</vt:lpstr>
      <vt:lpstr>Storage &amp; Data Updates</vt:lpstr>
      <vt:lpstr>PowerPoint Presentation</vt:lpstr>
      <vt:lpstr>ML &amp; AI &amp; IOT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111</cp:revision>
  <dcterms:created xsi:type="dcterms:W3CDTF">2018-01-26T19:23:30Z</dcterms:created>
  <dcterms:modified xsi:type="dcterms:W3CDTF">2024-05-21T16:23:26Z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