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6"/>
  </p:notesMasterIdLst>
  <p:handoutMasterIdLst>
    <p:handoutMasterId r:id="rId27"/>
  </p:handoutMasterIdLst>
  <p:sldIdLst>
    <p:sldId id="2142532340" r:id="rId5"/>
    <p:sldId id="2146847046" r:id="rId6"/>
    <p:sldId id="2146847130" r:id="rId7"/>
    <p:sldId id="2146847129" r:id="rId8"/>
    <p:sldId id="2146847089" r:id="rId9"/>
    <p:sldId id="2146847128" r:id="rId10"/>
    <p:sldId id="2146847156" r:id="rId11"/>
    <p:sldId id="2146847048" r:id="rId12"/>
    <p:sldId id="2146847049" r:id="rId13"/>
    <p:sldId id="2146847132" r:id="rId14"/>
    <p:sldId id="2146847050" r:id="rId15"/>
    <p:sldId id="2146847134" r:id="rId16"/>
    <p:sldId id="2146847096" r:id="rId17"/>
    <p:sldId id="2146847135" r:id="rId18"/>
    <p:sldId id="2146847052" r:id="rId19"/>
    <p:sldId id="2146847100" r:id="rId20"/>
    <p:sldId id="2146847054" r:id="rId21"/>
    <p:sldId id="2146847103" r:id="rId22"/>
    <p:sldId id="2146847085" r:id="rId23"/>
    <p:sldId id="2146847084" r:id="rId24"/>
    <p:sldId id="2146847064"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130"/>
            <p14:sldId id="2146847129"/>
            <p14:sldId id="2146847089"/>
            <p14:sldId id="2146847128"/>
            <p14:sldId id="2146847156"/>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134"/>
            <p14:sldId id="2146847096"/>
            <p14:sldId id="2146847135"/>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chcommunity.microsoft.com/t5/azure-observability-blog/high-scale-log-collection-in-azure-monitor-container-insights/ba-p/4218059"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t5/azure-compute-blog/announcing-general-availability-of-attach-amp-detach-of-virtual/ba-p/4215560" TargetMode="External"/><Relationship Id="rId2" Type="http://schemas.openxmlformats.org/officeDocument/2006/relationships/hyperlink" Target="https://learn.microsoft.com/en-us/azure/virtual-desktop/whats-new#new-teams-available-on-windows-enterprise-multi-session-images-with-m365-apps-pre-installe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windows-365/enterprise/whats-new#windows-365-government-now-supports-cloud-pc-utilization-report" TargetMode="External"/><Relationship Id="rId3" Type="http://schemas.openxmlformats.org/officeDocument/2006/relationships/hyperlink" Target="https://learn.microsoft.com/en-us/windows-365/enterprise/whats-new#closing-port-3389-by-default-for-newly-provisioned-and-reprovisioned-cloud-pcs" TargetMode="External"/><Relationship Id="rId7" Type="http://schemas.openxmlformats.org/officeDocument/2006/relationships/hyperlink" Target="https://learn.microsoft.com/en-us/windows-365/enterprise/whats-new#windows-365-cloud-pc-gallery-images-use-new-teams-vdi" TargetMode="External"/><Relationship Id="rId2" Type="http://schemas.openxmlformats.org/officeDocument/2006/relationships/hyperlink" Target="https://learn.microsoft.com/en-us/windows-365/enterprise/whats-new#uni-directional-clipboard-support-is-now-generally-available" TargetMode="External"/><Relationship Id="rId1" Type="http://schemas.openxmlformats.org/officeDocument/2006/relationships/slideLayout" Target="../slideLayouts/slideLayout7.xml"/><Relationship Id="rId6" Type="http://schemas.openxmlformats.org/officeDocument/2006/relationships/hyperlink" Target="https://learn.microsoft.com/en-us/windows-365/enterprise/whats-new#cloud-pc-support-for-fido-devices-and-passkeys-on-macos-and-ios-preview" TargetMode="External"/><Relationship Id="rId5" Type="http://schemas.openxmlformats.org/officeDocument/2006/relationships/hyperlink" Target="https://learn.microsoft.com/en-us/windows-365/enterprise/whats-new#new-gpu-offerings-for-cloud-pcs-are-now-generally-available" TargetMode="External"/><Relationship Id="rId4" Type="http://schemas.openxmlformats.org/officeDocument/2006/relationships/hyperlink" Target="https://learn.microsoft.com/en-us/windows-365/enterprise/whats-new#windows-365-government-now-supports-customer-lockbox" TargetMode="External"/><Relationship Id="rId9" Type="http://schemas.openxmlformats.org/officeDocument/2006/relationships/hyperlink" Target="https://learn.microsoft.com/en-us/windows-365/enterprise/whats-new#upgrade-windows-365-licenses-in-microsoft-admin-center"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zure-data-explorer-blog/adx-web-ui-updates-july-2023/ba-p/4218628" TargetMode="External"/><Relationship Id="rId1" Type="http://schemas.openxmlformats.org/officeDocument/2006/relationships/slideLayout" Target="../slideLayouts/slideLayout7.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azure-netapp-files/configure-customer-managed-keys-hardware" TargetMode="External"/><Relationship Id="rId2" Type="http://schemas.openxmlformats.org/officeDocument/2006/relationships/hyperlink" Target="https://learn.microsoft.com/en-us/azure/azure-netapp-files/whats-new"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t5/azure-sql-blog/general-availability-maintenance-window-support-for-azure-sql/ba-p/420765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insider-risk-condition-in-conditional-access-is-ga" TargetMode="External"/><Relationship Id="rId2" Type="http://schemas.openxmlformats.org/officeDocument/2006/relationships/hyperlink" Target="https://learn.microsoft.com/en-us/entra/fundamentals/whats-new#july-2024"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learn.microsoft.com/en-us/entra/identity/hybrid/connect/reference-connect-version-history#2320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new-saml-applications-cant-receive-tokens-through-oauth2oidc-protocols" TargetMode="External"/><Relationship Id="rId2" Type="http://schemas.openxmlformats.org/officeDocument/2006/relationships/hyperlink" Target="https://learn.microsoft.com/en-us/entra/fundamentals/whats-new#general-availability----attacker-in-the-middle-detection-alert-in-identity-protection"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learn.microsoft.com/en-us/entra/fundamentals/whats-new#general-availability---active-directory-federation-services-ad-fs-application-migration-wizar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t5/microsoft-entra-blog/face-check-is-now-generally-available/ba-p/4175880" TargetMode="External"/><Relationship Id="rId2" Type="http://schemas.openxmlformats.org/officeDocument/2006/relationships/hyperlink" Target="https://learn.microsoft.com/en-us/entra/fundamentals/whats-new#general-availability---easy-authentication-with-azure-app-service-and-microsoft-entra-external-id"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defender-for-cloud/release-notes#inventory-experience-improvement" TargetMode="External"/><Relationship Id="rId2" Type="http://schemas.openxmlformats.org/officeDocument/2006/relationships/hyperlink" Target="https://learn.microsoft.com/en-us/azure/defender-for-cloud/release-notes#automated-remediation-scripts-for-aws-and-gcp-are-now-ga"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learn.microsoft.com/en-us/azure/defender-for-cloud/release-notes#compliance-standards-are-now-g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fender-for-cloud/release-notes#adaptive-network-hardening-deprecation" TargetMode="External"/><Relationship Id="rId2" Type="http://schemas.openxmlformats.org/officeDocument/2006/relationships/hyperlink" Target="https://learn.microsoft.com/en-us/azure/defender-for-cloud/release-notes#updated-timelines-toward-mma-deprecation-in-defender-for-servers-plan-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sql/sql-server/azure-arc/release-notes?view=sql-server-ver16#july--09-2024" TargetMode="External"/><Relationship Id="rId2" Type="http://schemas.openxmlformats.org/officeDocument/2006/relationships/hyperlink" Target="https://learn.microsoft.com/en-us/azure/azure-arc/servers/agent-release-not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#130</a:t>
            </a:r>
          </a:p>
        </p:txBody>
      </p:sp>
      <p:sp>
        <p:nvSpPr>
          <p:cNvPr id="4" name="Text Placeholder 3"/>
          <p:cNvSpPr>
            <a:spLocks noGrp="1"/>
          </p:cNvSpPr>
          <p:nvPr>
            <p:ph type="body" sz="quarter" idx="11"/>
          </p:nvPr>
        </p:nvSpPr>
        <p:spPr/>
        <p:txBody>
          <a:bodyPr/>
          <a:lstStyle/>
          <a:p>
            <a:r>
              <a:rPr lang="en-US" spc="300" dirty="0"/>
              <a:t>August 16,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High Scale log collection in Azure Monitor - Container Insights</a:t>
            </a:r>
            <a:endParaRPr lang="en-US" dirty="0"/>
          </a:p>
          <a:p>
            <a:pPr algn="just"/>
            <a:r>
              <a:rPr lang="en-US" dirty="0"/>
              <a:t>When </a:t>
            </a:r>
            <a:r>
              <a:rPr lang="en-US" b="1" dirty="0"/>
              <a:t>High Scale mode is enabled</a:t>
            </a:r>
            <a:r>
              <a:rPr lang="en-US" dirty="0"/>
              <a:t>, Container Insights does multiple configuration changes leading to a higher overall throughput. These include using a more powerful agent setup, using a different data pipeline, allocating more memory for agent, and more. All these changes are made in the background by the service and do not require input or configuration from customers. </a:t>
            </a:r>
          </a:p>
          <a:p>
            <a:pPr algn="just"/>
            <a:r>
              <a:rPr lang="en-US" b="1" dirty="0"/>
              <a:t>High Scale mode </a:t>
            </a:r>
            <a:r>
              <a:rPr lang="en-US" dirty="0"/>
              <a:t>impacts only the data collection layer (with a new DCR) – the rest of the experience remains the same. Data flows to our existing tables, your queries and alerts work as before too. High Scale mode is available to all customers but requires customers to opt-in to use.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192084"/>
          </a:xfrm>
        </p:spPr>
        <p:txBody>
          <a:bodyPr/>
          <a:lstStyle/>
          <a:p>
            <a:r>
              <a:rPr lang="en-US" dirty="0">
                <a:hlinkClick r:id="rId2"/>
              </a:rPr>
              <a:t>Azure Virtual Desktop: New Teams available on Windows Enterprise multi-session images with M365 apps pre-installed</a:t>
            </a:r>
            <a:endParaRPr lang="en-US" dirty="0"/>
          </a:p>
          <a:p>
            <a:r>
              <a:rPr lang="en-US" b="1" dirty="0"/>
              <a:t>Windows Enterprise multi-session images </a:t>
            </a:r>
            <a:r>
              <a:rPr lang="en-US" dirty="0"/>
              <a:t>+ Microsoft M365 apps are updated with the new Teams app pre-installed. Users accessing newly provisioned session hosts with the latest images, updated late July, enjoy the new experience. </a:t>
            </a:r>
          </a:p>
        </p:txBody>
      </p:sp>
      <p:sp>
        <p:nvSpPr>
          <p:cNvPr id="2" name="Text Placeholder 13">
            <a:extLst>
              <a:ext uri="{FF2B5EF4-FFF2-40B4-BE49-F238E27FC236}">
                <a16:creationId xmlns:a16="http://schemas.microsoft.com/office/drawing/2014/main" id="{1DF1A36F-4250-259D-24AE-F82FE69A7F7E}"/>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Announcing General Availability of Attach &amp; Detach of Virtual Machines on Virtual Machine Scale Sets</a:t>
            </a:r>
            <a:endParaRPr lang="en-US" dirty="0"/>
          </a:p>
          <a:p>
            <a:pPr algn="just"/>
            <a:r>
              <a:rPr lang="en-US" dirty="0"/>
              <a:t>Now you have the  ability to attach or detach </a:t>
            </a:r>
            <a:r>
              <a:rPr lang="en-US" b="1" dirty="0"/>
              <a:t>Virtual Machines (VMs) </a:t>
            </a:r>
            <a:r>
              <a:rPr lang="en-US" dirty="0"/>
              <a:t>to and from a </a:t>
            </a:r>
            <a:r>
              <a:rPr lang="en-US" b="1" dirty="0"/>
              <a:t>Virtual Machine Scale Set (VMSS) </a:t>
            </a:r>
            <a:r>
              <a:rPr lang="en-US" dirty="0"/>
              <a:t>with no downtime is Generally Available</a:t>
            </a:r>
          </a:p>
          <a:p>
            <a:pPr algn="just"/>
            <a:r>
              <a:rPr lang="en-US" dirty="0"/>
              <a:t>Note: This functionality is available for scale sets with Flexible Orchestration Mode with a Fault Domain Count of 1.</a:t>
            </a:r>
          </a:p>
          <a:p>
            <a:pPr algn="just"/>
            <a:r>
              <a:rPr lang="en-US" dirty="0"/>
              <a:t>It Provides:</a:t>
            </a:r>
          </a:p>
          <a:p>
            <a:pPr marL="171450" indent="-171450" algn="just">
              <a:buFont typeface="Arial" panose="020B0604020202020204" pitchFamily="34" charset="0"/>
              <a:buChar char="•"/>
            </a:pPr>
            <a:r>
              <a:rPr lang="en-US" dirty="0"/>
              <a:t>Easily scale</a:t>
            </a:r>
          </a:p>
          <a:p>
            <a:pPr marL="171450" indent="-171450" algn="just">
              <a:buFont typeface="Arial" panose="020B0604020202020204" pitchFamily="34" charset="0"/>
              <a:buChar char="•"/>
            </a:pPr>
            <a:r>
              <a:rPr lang="en-US" dirty="0"/>
              <a:t>No downtime</a:t>
            </a:r>
          </a:p>
          <a:p>
            <a:pPr marL="171450" indent="-171450" algn="just">
              <a:buFont typeface="Arial" panose="020B0604020202020204" pitchFamily="34" charset="0"/>
              <a:buChar char="•"/>
            </a:pPr>
            <a:r>
              <a:rPr lang="en-US" dirty="0"/>
              <a:t>Isolated troubleshooting</a:t>
            </a:r>
          </a:p>
          <a:p>
            <a:pPr marL="171450" indent="-171450" algn="just">
              <a:buFont typeface="Arial" panose="020B0604020202020204" pitchFamily="34" charset="0"/>
              <a:buChar char="•"/>
            </a:pPr>
            <a:r>
              <a:rPr lang="en-US" dirty="0"/>
              <a:t>Easily move VMs</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Windows 365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3" name="Text Placeholder 2">
            <a:extLst>
              <a:ext uri="{FF2B5EF4-FFF2-40B4-BE49-F238E27FC236}">
                <a16:creationId xmlns:a16="http://schemas.microsoft.com/office/drawing/2014/main" id="{7815C01B-A04B-ED72-7EE3-6994915009AC}"/>
              </a:ext>
            </a:extLst>
          </p:cNvPr>
          <p:cNvSpPr>
            <a:spLocks noGrp="1"/>
          </p:cNvSpPr>
          <p:nvPr>
            <p:ph type="body" sz="quarter" idx="16"/>
          </p:nvPr>
        </p:nvSpPr>
        <p:spPr>
          <a:xfrm>
            <a:off x="342900" y="855081"/>
            <a:ext cx="3955312" cy="1881296"/>
          </a:xfrm>
        </p:spPr>
        <p:txBody>
          <a:bodyPr/>
          <a:lstStyle/>
          <a:p>
            <a:r>
              <a:rPr lang="en-US" dirty="0">
                <a:hlinkClick r:id="rId2"/>
              </a:rPr>
              <a:t>Uni-directional clipboard support is now generally available</a:t>
            </a:r>
            <a:endParaRPr lang="en-US" dirty="0"/>
          </a:p>
          <a:p>
            <a:r>
              <a:rPr lang="en-US" dirty="0"/>
              <a:t>Types of data that can be copied:</a:t>
            </a:r>
          </a:p>
          <a:p>
            <a:pPr marL="171450" indent="-171450">
              <a:buFont typeface="Arial" panose="020B0604020202020204" pitchFamily="34" charset="0"/>
              <a:buChar char="•"/>
            </a:pPr>
            <a:r>
              <a:rPr lang="en-US" dirty="0"/>
              <a:t>Disable clipboard transfers from session host to client, client to session host, or both.</a:t>
            </a:r>
          </a:p>
          <a:p>
            <a:pPr marL="171450" indent="-171450">
              <a:buFont typeface="Arial" panose="020B0604020202020204" pitchFamily="34" charset="0"/>
              <a:buChar char="•"/>
            </a:pPr>
            <a:r>
              <a:rPr lang="en-US" dirty="0"/>
              <a:t>Allow plain text only.</a:t>
            </a:r>
          </a:p>
          <a:p>
            <a:pPr marL="171450" indent="-171450">
              <a:buFont typeface="Arial" panose="020B0604020202020204" pitchFamily="34" charset="0"/>
              <a:buChar char="•"/>
            </a:pPr>
            <a:r>
              <a:rPr lang="en-US" dirty="0"/>
              <a:t>Allow plain text and images only.</a:t>
            </a:r>
          </a:p>
          <a:p>
            <a:pPr marL="171450" indent="-171450">
              <a:buFont typeface="Arial" panose="020B0604020202020204" pitchFamily="34" charset="0"/>
              <a:buChar char="•"/>
            </a:pPr>
            <a:r>
              <a:rPr lang="en-US" dirty="0"/>
              <a:t>Allow plain text, images, and Rich Text Format only.</a:t>
            </a:r>
          </a:p>
          <a:p>
            <a:pPr marL="171450" indent="-171450">
              <a:buFont typeface="Arial" panose="020B0604020202020204" pitchFamily="34" charset="0"/>
              <a:buChar char="•"/>
            </a:pPr>
            <a:r>
              <a:rPr lang="en-US" dirty="0"/>
              <a:t>Allow plain text, images, Rich Text Format, and HTML only.</a:t>
            </a:r>
            <a:endParaRPr lang="ru-RU" dirty="0"/>
          </a:p>
        </p:txBody>
      </p:sp>
      <p:sp>
        <p:nvSpPr>
          <p:cNvPr id="4" name="Text Placeholder 2">
            <a:extLst>
              <a:ext uri="{FF2B5EF4-FFF2-40B4-BE49-F238E27FC236}">
                <a16:creationId xmlns:a16="http://schemas.microsoft.com/office/drawing/2014/main" id="{989FA0C2-1D2A-76FC-701D-0DDFA4C17A3F}"/>
              </a:ext>
            </a:extLst>
          </p:cNvPr>
          <p:cNvSpPr txBox="1">
            <a:spLocks/>
          </p:cNvSpPr>
          <p:nvPr/>
        </p:nvSpPr>
        <p:spPr>
          <a:xfrm>
            <a:off x="342900" y="2736377"/>
            <a:ext cx="3887906" cy="188129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3"/>
              </a:rPr>
              <a:t>Closing port 3389 by default for newly provisioned and reprovisioned Cloud PCs</a:t>
            </a:r>
            <a:endParaRPr lang="en-US" dirty="0"/>
          </a:p>
          <a:p>
            <a:r>
              <a:rPr lang="en-US" dirty="0">
                <a:hlinkClick r:id="rId4"/>
              </a:rPr>
              <a:t>Windows 365 Government now supports Customer Lockbox</a:t>
            </a:r>
            <a:endParaRPr lang="en-US" dirty="0"/>
          </a:p>
          <a:p>
            <a:r>
              <a:rPr lang="en-US" dirty="0">
                <a:hlinkClick r:id="rId5"/>
              </a:rPr>
              <a:t>New GPU offerings for Cloud PCs are now generally available</a:t>
            </a:r>
            <a:endParaRPr lang="en-US" dirty="0"/>
          </a:p>
          <a:p>
            <a:r>
              <a:rPr lang="en-US" dirty="0">
                <a:hlinkClick r:id="rId6"/>
              </a:rPr>
              <a:t>Cloud PC support for FIDO devices and passkeys on macOS and iOS (preview)</a:t>
            </a:r>
            <a:endParaRPr lang="en-US" dirty="0"/>
          </a:p>
          <a:p>
            <a:r>
              <a:rPr lang="en-US" dirty="0">
                <a:hlinkClick r:id="rId7"/>
              </a:rPr>
              <a:t>Windows 365 Cloud PC gallery images use new Teams VDI</a:t>
            </a:r>
            <a:endParaRPr lang="ru-RU" dirty="0"/>
          </a:p>
        </p:txBody>
      </p:sp>
      <p:sp>
        <p:nvSpPr>
          <p:cNvPr id="5" name="Text Placeholder 2">
            <a:extLst>
              <a:ext uri="{FF2B5EF4-FFF2-40B4-BE49-F238E27FC236}">
                <a16:creationId xmlns:a16="http://schemas.microsoft.com/office/drawing/2014/main" id="{81986FFF-5767-57C8-6594-4C7E9D0D8B74}"/>
              </a:ext>
            </a:extLst>
          </p:cNvPr>
          <p:cNvSpPr txBox="1">
            <a:spLocks/>
          </p:cNvSpPr>
          <p:nvPr/>
        </p:nvSpPr>
        <p:spPr>
          <a:xfrm>
            <a:off x="4570857" y="855080"/>
            <a:ext cx="3887906" cy="188129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8"/>
              </a:rPr>
              <a:t>Windows 365 Government now supports Cloud PC utilization report</a:t>
            </a:r>
            <a:endParaRPr lang="en-US" dirty="0"/>
          </a:p>
          <a:p>
            <a:r>
              <a:rPr lang="en-US" dirty="0">
                <a:hlinkClick r:id="rId9"/>
              </a:rPr>
              <a:t>Upgrade Windows 365 licenses in Microsoft admin center</a:t>
            </a:r>
            <a:endParaRPr lang="ru-RU"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1"/>
            <a:ext cx="4365038" cy="291331"/>
          </a:xfrm>
        </p:spPr>
        <p:txBody>
          <a:bodyPr/>
          <a:lstStyle/>
          <a:p>
            <a:pPr marL="171450" indent="-171450">
              <a:buFont typeface="Arial" panose="020B0604020202020204" pitchFamily="34" charset="0"/>
              <a:buChar char="•"/>
            </a:pPr>
            <a:r>
              <a:rPr lang="en-US" sz="1000" dirty="0"/>
              <a:t>Dashboards real time refresh rate</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837242"/>
          </a:xfrm>
        </p:spPr>
        <p:txBody>
          <a:bodyPr/>
          <a:lstStyle/>
          <a:p>
            <a:r>
              <a:rPr lang="en-US" dirty="0">
                <a:hlinkClick r:id="rId2"/>
              </a:rPr>
              <a:t>ADX Web UI updates - July 2023</a:t>
            </a:r>
            <a:endParaRPr lang="en-US" dirty="0"/>
          </a:p>
          <a:p>
            <a:pPr marL="171450" indent="-171450">
              <a:buFont typeface="Arial" panose="020B0604020202020204" pitchFamily="34" charset="0"/>
              <a:buChar char="•"/>
            </a:pPr>
            <a:r>
              <a:rPr lang="en-US" dirty="0"/>
              <a:t>Copy query with syntax coloring and KQL IntelliSense improvements</a:t>
            </a:r>
          </a:p>
          <a:p>
            <a:pPr marL="171450" indent="-171450">
              <a:buFont typeface="Arial" panose="020B0604020202020204" pitchFamily="34" charset="0"/>
              <a:buChar char="•"/>
            </a:pPr>
            <a:r>
              <a:rPr lang="en-US" dirty="0"/>
              <a:t>Introducing ad-hoc visual Data Exploration feature</a:t>
            </a:r>
          </a:p>
        </p:txBody>
      </p:sp>
      <p:pic>
        <p:nvPicPr>
          <p:cNvPr id="6146" name="Picture 2" descr="thumbnail image 4 of blog post titled &#10; &#10; &#10;  &#10; &#10; &#10; &#10;    &#10;  &#10;   &#10;    &#10;      &#10;       ADX Web UI updates - July 2023&#10;       &#10;      &#10;     &#10;   &#10;  &#10; &#10;   &#10; &#10; &#10; &#10; &#10; &#10;">
            <a:extLst>
              <a:ext uri="{FF2B5EF4-FFF2-40B4-BE49-F238E27FC236}">
                <a16:creationId xmlns:a16="http://schemas.microsoft.com/office/drawing/2014/main" id="{1E21FD75-B45F-AEBD-3F51-3B5430940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58" y="1580723"/>
            <a:ext cx="3396587" cy="151148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umbnail image 6 of blog post titled &#10; &#10; &#10;  &#10; &#10; &#10; &#10;    &#10;  &#10;   &#10;    &#10;      &#10;       ADX Web UI updates - July 2023&#10;       &#10;      &#10;     &#10;   &#10;  &#10; &#10;   &#10; &#10; &#10; &#10; &#10; &#10;">
            <a:extLst>
              <a:ext uri="{FF2B5EF4-FFF2-40B4-BE49-F238E27FC236}">
                <a16:creationId xmlns:a16="http://schemas.microsoft.com/office/drawing/2014/main" id="{79B6116D-DDDC-ED61-2F8C-46E02E3D3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375" y="1064525"/>
            <a:ext cx="1087557" cy="1933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A7DFB76B-00FF-EF66-2A78-6C572B0659BA}"/>
              </a:ext>
            </a:extLst>
          </p:cNvPr>
          <p:cNvSpPr txBox="1">
            <a:spLocks/>
          </p:cNvSpPr>
          <p:nvPr/>
        </p:nvSpPr>
        <p:spPr>
          <a:xfrm>
            <a:off x="4433776" y="3016066"/>
            <a:ext cx="4365038" cy="29133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1000" dirty="0"/>
              <a:t>Enhanced Data Interaction for Dashboard Tiles</a:t>
            </a:r>
          </a:p>
          <a:p>
            <a:pPr marL="171450" indent="-171450">
              <a:buFont typeface="Arial" panose="020B0604020202020204" pitchFamily="34" charset="0"/>
              <a:buChar char="•"/>
            </a:pPr>
            <a:endParaRPr lang="en-US" sz="1000" dirty="0"/>
          </a:p>
        </p:txBody>
      </p:sp>
      <p:pic>
        <p:nvPicPr>
          <p:cNvPr id="6150" name="Picture 6" descr="thumbnail image 7 of blog post titled &#10; &#10; &#10;  &#10; &#10; &#10; &#10;    &#10;  &#10;   &#10;    &#10;      &#10;       ADX Web UI updates - July 2023&#10;       &#10;      &#10;     &#10;   &#10;  &#10; &#10;   &#10; &#10; &#10; &#10; &#10; &#10;">
            <a:extLst>
              <a:ext uri="{FF2B5EF4-FFF2-40B4-BE49-F238E27FC236}">
                <a16:creationId xmlns:a16="http://schemas.microsoft.com/office/drawing/2014/main" id="{FDF35080-FF7B-63CA-F8F6-562486EF29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8010" y="3270297"/>
            <a:ext cx="2696570" cy="153030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11">
            <a:extLst>
              <a:ext uri="{FF2B5EF4-FFF2-40B4-BE49-F238E27FC236}">
                <a16:creationId xmlns:a16="http://schemas.microsoft.com/office/drawing/2014/main" id="{5325BFFC-A6ED-2933-CF41-2D934A4AAF9B}"/>
              </a:ext>
            </a:extLst>
          </p:cNvPr>
          <p:cNvSpPr txBox="1">
            <a:spLocks/>
          </p:cNvSpPr>
          <p:nvPr/>
        </p:nvSpPr>
        <p:spPr>
          <a:xfrm>
            <a:off x="445258" y="3179838"/>
            <a:ext cx="4365038" cy="29133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buFont typeface="Arial" panose="020B0604020202020204" pitchFamily="34" charset="0"/>
              <a:buChar char="•"/>
            </a:pPr>
            <a:r>
              <a:rPr lang="en-US" sz="1000" dirty="0"/>
              <a:t>Resize dashboard tiles using keyboard only</a:t>
            </a:r>
          </a:p>
        </p:txBody>
      </p:sp>
      <p:pic>
        <p:nvPicPr>
          <p:cNvPr id="6152" name="Picture 8" descr="thumbnail image 11 of blog post titled &#10; &#10; &#10;  &#10; &#10; &#10; &#10;    &#10;  &#10;   &#10;    &#10;      &#10;       ADX Web UI updates - July 2023&#10;       &#10;      &#10;     &#10;   &#10;  &#10; &#10;   &#10; &#10; &#10; &#10; &#10; &#10;">
            <a:extLst>
              <a:ext uri="{FF2B5EF4-FFF2-40B4-BE49-F238E27FC236}">
                <a16:creationId xmlns:a16="http://schemas.microsoft.com/office/drawing/2014/main" id="{B8A8AA6D-B698-0D79-0495-C6C5228F320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4385" y="3558803"/>
            <a:ext cx="2068773" cy="116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28838"/>
            <a:ext cx="4365038" cy="1263735"/>
          </a:xfrm>
        </p:spPr>
        <p:txBody>
          <a:bodyPr/>
          <a:lstStyle/>
          <a:p>
            <a:pPr algn="just"/>
            <a:r>
              <a:rPr lang="en-US" sz="1000" dirty="0">
                <a:hlinkClick r:id="rId2"/>
              </a:rPr>
              <a:t>Volume enhancement: Azure NetApp Files now supports 50 GiB minimum volume sizes (preview)</a:t>
            </a:r>
            <a:endParaRPr lang="en-US" sz="1000" dirty="0"/>
          </a:p>
          <a:p>
            <a:pPr algn="just"/>
            <a:r>
              <a:rPr lang="en-US" sz="1000" dirty="0"/>
              <a:t>It is now possible to create an </a:t>
            </a:r>
            <a:r>
              <a:rPr lang="en-US" sz="1000" b="1" dirty="0"/>
              <a:t>Azure NetApp Files volume </a:t>
            </a:r>
            <a:r>
              <a:rPr lang="en-US" sz="1000" dirty="0"/>
              <a:t>as small as </a:t>
            </a:r>
            <a:r>
              <a:rPr lang="en-US" sz="1000" b="1" dirty="0"/>
              <a:t>50</a:t>
            </a:r>
            <a:r>
              <a:rPr lang="en-US" sz="1000" dirty="0"/>
              <a:t> GiB--a reduction from the initial minimum size of 100 </a:t>
            </a:r>
            <a:r>
              <a:rPr lang="en-US" sz="1000" dirty="0" err="1"/>
              <a:t>GiB.</a:t>
            </a:r>
            <a:r>
              <a:rPr lang="en-US" sz="1000" dirty="0"/>
              <a:t> 50 GiB volumes save costs for workloads that require volumes smaller than 100 GiB, allowing to appropriately size storage volumes. 50 GiB volumes are supported for all protocols with Azure NetApp Files: NFS, SMB, and dual-protocol.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NetApp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28838"/>
            <a:ext cx="3955312" cy="4157061"/>
          </a:xfrm>
        </p:spPr>
        <p:txBody>
          <a:bodyPr/>
          <a:lstStyle/>
          <a:p>
            <a:pPr algn="just"/>
            <a:r>
              <a:rPr lang="en-US" dirty="0">
                <a:hlinkClick r:id="rId3"/>
              </a:rPr>
              <a:t>Volume encryption with customer-managed keys with managed Hardware Security Module (HSM)</a:t>
            </a:r>
            <a:endParaRPr lang="en-US" dirty="0"/>
          </a:p>
          <a:p>
            <a:pPr algn="just"/>
            <a:r>
              <a:rPr lang="en-US" dirty="0"/>
              <a:t>Customer-managed keys with </a:t>
            </a:r>
            <a:r>
              <a:rPr lang="en-US" b="1" dirty="0"/>
              <a:t>HSM allows to store encryptions keys </a:t>
            </a:r>
            <a:r>
              <a:rPr lang="en-US" dirty="0"/>
              <a:t>in a more secure FIPS 140-2 Level 3 HSM instead of the FIPS 140-2 Level 1 or Level 2 service used by Azure Key Vault (AKV).</a:t>
            </a:r>
          </a:p>
          <a:p>
            <a:pPr algn="just"/>
            <a:r>
              <a:rPr lang="en-US" dirty="0"/>
              <a:t>Requirements</a:t>
            </a:r>
          </a:p>
          <a:p>
            <a:pPr marL="171450" indent="-171450" algn="just">
              <a:buFont typeface="Arial" panose="020B0604020202020204" pitchFamily="34" charset="0"/>
              <a:buChar char="•"/>
            </a:pPr>
            <a:r>
              <a:rPr lang="en-US" dirty="0"/>
              <a:t>Customer-managed keys with managed HSM is supported using the 2022.11 or later API version.</a:t>
            </a:r>
          </a:p>
          <a:p>
            <a:pPr marL="171450" indent="-171450" algn="just">
              <a:buFont typeface="Arial" panose="020B0604020202020204" pitchFamily="34" charset="0"/>
              <a:buChar char="•"/>
            </a:pPr>
            <a:r>
              <a:rPr lang="en-US" dirty="0"/>
              <a:t>Customer-managed keys with managed HSM is only supported for Azure NetApp Files accounts that don't have existing encryption.</a:t>
            </a:r>
          </a:p>
          <a:p>
            <a:pPr marL="171450" indent="-171450" algn="just">
              <a:buFont typeface="Arial" panose="020B0604020202020204" pitchFamily="34" charset="0"/>
              <a:buChar char="•"/>
            </a:pPr>
            <a:r>
              <a:rPr lang="en-US" dirty="0"/>
              <a:t>Before creating a volume using customer-managed key with managed HSM volume, you must have:</a:t>
            </a:r>
          </a:p>
          <a:p>
            <a:pPr marL="514350" lvl="1" indent="-171450" algn="just">
              <a:buFont typeface="Arial" panose="020B0604020202020204" pitchFamily="34" charset="0"/>
              <a:buChar char="•"/>
            </a:pPr>
            <a:r>
              <a:rPr lang="en-US" sz="1000" dirty="0">
                <a:latin typeface="+mj-lt"/>
              </a:rPr>
              <a:t>created an Azure Key Vault, containing at least one key.</a:t>
            </a:r>
          </a:p>
          <a:p>
            <a:pPr marL="514350" lvl="1" indent="-171450" algn="just">
              <a:buFont typeface="Arial" panose="020B0604020202020204" pitchFamily="34" charset="0"/>
              <a:buChar char="•"/>
            </a:pPr>
            <a:r>
              <a:rPr lang="en-US" sz="1000" dirty="0">
                <a:latin typeface="+mj-lt"/>
              </a:rPr>
              <a:t>The key vault must have soft delete and purge protection enabled.</a:t>
            </a:r>
          </a:p>
          <a:p>
            <a:pPr marL="514350" lvl="1" indent="-171450" algn="just">
              <a:buFont typeface="Arial" panose="020B0604020202020204" pitchFamily="34" charset="0"/>
              <a:buChar char="•"/>
            </a:pPr>
            <a:r>
              <a:rPr lang="en-US" sz="1000" dirty="0">
                <a:latin typeface="+mj-lt"/>
              </a:rPr>
              <a:t>The key must be type RSA.</a:t>
            </a:r>
          </a:p>
          <a:p>
            <a:pPr marL="514350" lvl="1" indent="-171450" algn="just">
              <a:buFont typeface="Arial" panose="020B0604020202020204" pitchFamily="34" charset="0"/>
              <a:buChar char="•"/>
            </a:pPr>
            <a:r>
              <a:rPr lang="en-US" sz="1000" dirty="0">
                <a:latin typeface="+mj-lt"/>
              </a:rPr>
              <a:t>created a </a:t>
            </a:r>
            <a:r>
              <a:rPr lang="en-US" sz="1000" dirty="0" err="1">
                <a:latin typeface="+mj-lt"/>
              </a:rPr>
              <a:t>VNet</a:t>
            </a:r>
            <a:r>
              <a:rPr lang="en-US" sz="1000" dirty="0">
                <a:latin typeface="+mj-lt"/>
              </a:rPr>
              <a:t> with a subnet delegated to </a:t>
            </a:r>
            <a:r>
              <a:rPr lang="en-US" sz="1000" dirty="0" err="1">
                <a:latin typeface="+mj-lt"/>
              </a:rPr>
              <a:t>Microsoft.Netapp</a:t>
            </a:r>
            <a:r>
              <a:rPr lang="en-US" sz="1000" dirty="0">
                <a:latin typeface="+mj-lt"/>
              </a:rPr>
              <a:t>/volumes.</a:t>
            </a:r>
          </a:p>
          <a:p>
            <a:pPr marL="514350" lvl="1" indent="-171450" algn="just">
              <a:buFont typeface="Arial" panose="020B0604020202020204" pitchFamily="34" charset="0"/>
              <a:buChar char="•"/>
            </a:pPr>
            <a:r>
              <a:rPr lang="en-US" sz="1000" dirty="0">
                <a:latin typeface="+mj-lt"/>
              </a:rPr>
              <a:t>a user- or system-assigned identity for your Azure NetApp Files account.</a:t>
            </a:r>
          </a:p>
          <a:p>
            <a:pPr marL="514350" lvl="1" indent="-171450" algn="just">
              <a:buFont typeface="Arial" panose="020B0604020202020204" pitchFamily="34" charset="0"/>
              <a:buChar char="•"/>
            </a:pPr>
            <a:r>
              <a:rPr lang="en-US" sz="1000" dirty="0">
                <a:latin typeface="+mj-lt"/>
              </a:rPr>
              <a:t>provisioned and activated a managed HSM.</a:t>
            </a:r>
          </a:p>
        </p:txBody>
      </p:sp>
      <p:sp>
        <p:nvSpPr>
          <p:cNvPr id="2" name="Text Placeholder 11">
            <a:extLst>
              <a:ext uri="{FF2B5EF4-FFF2-40B4-BE49-F238E27FC236}">
                <a16:creationId xmlns:a16="http://schemas.microsoft.com/office/drawing/2014/main" id="{2F0B34F6-753E-F6DE-478A-98EF9F4D96FC}"/>
              </a:ext>
            </a:extLst>
          </p:cNvPr>
          <p:cNvSpPr txBox="1">
            <a:spLocks/>
          </p:cNvSpPr>
          <p:nvPr/>
        </p:nvSpPr>
        <p:spPr>
          <a:xfrm>
            <a:off x="4433776" y="2043392"/>
            <a:ext cx="4365038" cy="126373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Azure NetApp Files double encryption at rest is now generally available (GA)</a:t>
            </a:r>
            <a:endParaRPr lang="en-US" sz="1000" dirty="0"/>
          </a:p>
          <a:p>
            <a:pPr algn="just"/>
            <a:r>
              <a:rPr lang="en-US" sz="1000" dirty="0"/>
              <a:t>Azure NetApp Files </a:t>
            </a:r>
            <a:r>
              <a:rPr lang="en-US" sz="1000" b="1" dirty="0"/>
              <a:t>double encryption at rest provides two levels </a:t>
            </a:r>
            <a:r>
              <a:rPr lang="en-US" sz="1000" dirty="0"/>
              <a:t>of encryption protection: both a hardware-based encryption layer (encrypted SSD drives) and a software-encryption layer. The hardware-based encryption layer resides at the physical storage level, using FIPS 140-2 certified drives. The software-based encryption layer is at the volume level completing the second level of encryption protection.</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2"/>
              </a:rPr>
              <a:t>General Availability: Maintenance window support for Azure SQL Database Hyperscale named replica.</a:t>
            </a:r>
            <a:endParaRPr lang="en-US" dirty="0"/>
          </a:p>
          <a:p>
            <a:pPr algn="just"/>
            <a:r>
              <a:rPr lang="en-US" b="1" dirty="0"/>
              <a:t>Hyperscale named replicas </a:t>
            </a:r>
            <a:r>
              <a:rPr lang="en-US" dirty="0"/>
              <a:t>now support configuring a specific maintenance windows. Now it is possible to choose from predefined time slots for maintenance and setup alerts to be notified of upcoming maintenance events.</a:t>
            </a:r>
          </a:p>
          <a:p>
            <a:pPr algn="just"/>
            <a:r>
              <a:rPr lang="en-US" dirty="0"/>
              <a:t>By default, impactful updates to Azure SQL Database resources happen during </a:t>
            </a:r>
            <a:r>
              <a:rPr lang="en-US" b="1" dirty="0"/>
              <a:t>the period 5PM to 8AM </a:t>
            </a:r>
            <a:r>
              <a:rPr lang="en-US" dirty="0"/>
              <a:t>local time where Local time is determined by the location of Azure region </a:t>
            </a:r>
          </a:p>
        </p:txBody>
      </p:sp>
      <p:pic>
        <p:nvPicPr>
          <p:cNvPr id="2050" name="Picture 2" descr="thumbnail image 1 of blog post titled &#10; &#10; &#10;  &#10; &#10; &#10; &#10;    &#10;  &#10;   &#10;    &#10;      &#10;       General Availability: Maintenance window support for Azure SQL Database Hyperscale named replica.&#10;       &#10;      &#10;     &#10;   &#10;  &#10; &#10;   &#10; &#10; &#10; &#10; &#10; &#10;">
            <a:extLst>
              <a:ext uri="{FF2B5EF4-FFF2-40B4-BE49-F238E27FC236}">
                <a16:creationId xmlns:a16="http://schemas.microsoft.com/office/drawing/2014/main" id="{F8044906-07E6-BBFA-0548-3303A0E503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639356"/>
            <a:ext cx="3955311" cy="181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6" y="855080"/>
            <a:ext cx="4365038" cy="1929063"/>
          </a:xfrm>
        </p:spPr>
        <p:txBody>
          <a:bodyPr/>
          <a:lstStyle/>
          <a:p>
            <a:pPr algn="just"/>
            <a:r>
              <a:rPr lang="en-US" sz="1000" dirty="0">
                <a:hlinkClick r:id="rId2"/>
              </a:rPr>
              <a:t>Entra ID Updates</a:t>
            </a:r>
            <a:endParaRPr lang="en-US" sz="1000" dirty="0"/>
          </a:p>
          <a:p>
            <a:pPr algn="just"/>
            <a:r>
              <a:rPr lang="en-US" sz="1000" dirty="0">
                <a:hlinkClick r:id="rId3"/>
              </a:rPr>
              <a:t>General Availability - Insider Risk condition in Conditional Access is GA</a:t>
            </a:r>
            <a:endParaRPr lang="en-US" sz="1000" dirty="0"/>
          </a:p>
          <a:p>
            <a:pPr algn="just"/>
            <a:r>
              <a:rPr lang="en-US" sz="1000" dirty="0"/>
              <a:t>Insider Risk condition, in Conditional Access, is a new feature that leverages signals from </a:t>
            </a:r>
            <a:r>
              <a:rPr lang="en-US" sz="1000" b="1" dirty="0"/>
              <a:t>Microsoft Purview's Adaptive Protection capability </a:t>
            </a:r>
            <a:r>
              <a:rPr lang="en-US" sz="1000" dirty="0"/>
              <a:t>to enhance the detection and automatic mitigation of Insider threats. This integration allows organizations to more effectively </a:t>
            </a:r>
            <a:r>
              <a:rPr lang="en-US" sz="1000" b="1" dirty="0"/>
              <a:t>manage, and respond, to potential insider risks </a:t>
            </a:r>
            <a:r>
              <a:rPr lang="en-US" sz="1000" dirty="0"/>
              <a:t>by using advanced analytics and real-time data.</a:t>
            </a:r>
          </a:p>
          <a:p>
            <a:pPr algn="just"/>
            <a:r>
              <a:rPr lang="en-US" sz="1000" dirty="0"/>
              <a:t>For example, if </a:t>
            </a:r>
            <a:r>
              <a:rPr lang="en-US" sz="1000" b="1" dirty="0"/>
              <a:t>Purview detects unusual activity from a user</a:t>
            </a:r>
            <a:r>
              <a:rPr lang="en-US" sz="1000" dirty="0"/>
              <a:t>, Conditional Access can enforce extra security measures such as requiring multifactor authentication (MFA) or blocking access. This is a premium feature and requires a P2 license.</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4"/>
              </a:rPr>
              <a:t>Azure Entra ID Connect</a:t>
            </a:r>
            <a:endParaRPr lang="en-US" dirty="0"/>
          </a:p>
          <a:p>
            <a:pPr algn="just"/>
            <a:r>
              <a:rPr lang="en-US" dirty="0"/>
              <a:t>Functional changes</a:t>
            </a:r>
          </a:p>
          <a:p>
            <a:pPr marL="171450" indent="-171450" algn="just">
              <a:buFont typeface="Arial" panose="020B0604020202020204" pitchFamily="34" charset="0"/>
              <a:buChar char="•"/>
            </a:pPr>
            <a:r>
              <a:rPr lang="en-US" b="1" dirty="0"/>
              <a:t>TLS 1.2 or greater is required </a:t>
            </a:r>
            <a:r>
              <a:rPr lang="en-US" dirty="0"/>
              <a:t>for Microsoft Entra Connect. </a:t>
            </a:r>
          </a:p>
          <a:p>
            <a:pPr marL="171450" indent="-171450" algn="just">
              <a:buFont typeface="Arial" panose="020B0604020202020204" pitchFamily="34" charset="0"/>
              <a:buChar char="•"/>
            </a:pPr>
            <a:r>
              <a:rPr lang="en-US" b="1" dirty="0"/>
              <a:t>TLS 1.3 is supported by Microsoft Entra Connect</a:t>
            </a:r>
            <a:r>
              <a:rPr lang="en-US" dirty="0"/>
              <a:t>. Support for TLS 1.3 is being rolled out for Entra ID services.</a:t>
            </a:r>
          </a:p>
          <a:p>
            <a:pPr algn="just"/>
            <a:r>
              <a:rPr lang="en-US" dirty="0"/>
              <a:t>Other Changes</a:t>
            </a:r>
          </a:p>
          <a:p>
            <a:pPr marL="171450" indent="-171450" algn="just">
              <a:buFont typeface="Arial" panose="020B0604020202020204" pitchFamily="34" charset="0"/>
              <a:buChar char="•"/>
            </a:pPr>
            <a:r>
              <a:rPr lang="en-US" b="1" dirty="0"/>
              <a:t>SQL related drivers</a:t>
            </a:r>
            <a:r>
              <a:rPr lang="en-US" dirty="0"/>
              <a:t> shipped with Microsoft Entra Connect have been updated. </a:t>
            </a:r>
            <a:r>
              <a:rPr lang="en-US" b="1" dirty="0"/>
              <a:t>ODBC to 17.10.6, OLE DB to 18.7.2</a:t>
            </a:r>
            <a:r>
              <a:rPr lang="en-US" dirty="0"/>
              <a:t>.</a:t>
            </a:r>
          </a:p>
          <a:p>
            <a:pPr marL="171450" indent="-171450" algn="just">
              <a:buFont typeface="Arial" panose="020B0604020202020204" pitchFamily="34" charset="0"/>
              <a:buChar char="•"/>
            </a:pPr>
            <a:r>
              <a:rPr lang="en-US" dirty="0"/>
              <a:t>Changes to </a:t>
            </a:r>
            <a:r>
              <a:rPr lang="en-US" b="1" dirty="0"/>
              <a:t>SSPR handling to reduce SQL </a:t>
            </a:r>
            <a:r>
              <a:rPr lang="en-US" dirty="0"/>
              <a:t>deadlocks during sync cycles.</a:t>
            </a:r>
          </a:p>
          <a:p>
            <a:pPr marL="171450" indent="-171450" algn="just">
              <a:buFont typeface="Arial" panose="020B0604020202020204" pitchFamily="34" charset="0"/>
              <a:buChar char="•"/>
            </a:pPr>
            <a:r>
              <a:rPr lang="en-US" dirty="0"/>
              <a:t>Changes to what elements in the Wizard that Narrator will read to improve Accessibility.</a:t>
            </a:r>
          </a:p>
          <a:p>
            <a:pPr marL="171450" indent="-171450" algn="just">
              <a:buFont typeface="Arial" panose="020B0604020202020204" pitchFamily="34" charset="0"/>
              <a:buChar char="•"/>
            </a:pPr>
            <a:r>
              <a:rPr lang="en-US" b="1" dirty="0"/>
              <a:t>Microsoft Entra Connect icon branding</a:t>
            </a:r>
          </a:p>
        </p:txBody>
      </p:sp>
      <p:pic>
        <p:nvPicPr>
          <p:cNvPr id="3074" name="Picture 2" descr="Screenshot of an example Conditional Access policy using insider risk as a condition.">
            <a:extLst>
              <a:ext uri="{FF2B5EF4-FFF2-40B4-BE49-F238E27FC236}">
                <a16:creationId xmlns:a16="http://schemas.microsoft.com/office/drawing/2014/main" id="{1088D461-3AA0-B33C-9880-E47FC3D127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02155" y="2879601"/>
            <a:ext cx="2470079" cy="199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433776" y="2763672"/>
            <a:ext cx="4365038" cy="1644555"/>
          </a:xfrm>
        </p:spPr>
        <p:txBody>
          <a:bodyPr/>
          <a:lstStyle/>
          <a:p>
            <a:pPr algn="just"/>
            <a:r>
              <a:rPr lang="en-US" sz="1000" dirty="0">
                <a:hlinkClick r:id="rId2"/>
              </a:rPr>
              <a:t>General Availability - Attacker in the Middle detection alert in Identity Protection</a:t>
            </a:r>
            <a:endParaRPr lang="en-US" sz="1000" dirty="0"/>
          </a:p>
          <a:p>
            <a:pPr algn="just"/>
            <a:r>
              <a:rPr lang="en-US" sz="1000" dirty="0"/>
              <a:t>The Attacker in the </a:t>
            </a:r>
            <a:r>
              <a:rPr lang="en-US" sz="1000" b="1" dirty="0"/>
              <a:t>Middle detection is now Generally Available </a:t>
            </a:r>
            <a:r>
              <a:rPr lang="en-US" sz="1000" dirty="0"/>
              <a:t>for users in Identity Protection.</a:t>
            </a:r>
          </a:p>
          <a:p>
            <a:pPr algn="just"/>
            <a:r>
              <a:rPr lang="en-US" sz="1000" dirty="0"/>
              <a:t>This high precision detection will be triggered on a user account that has been compromised by an adversary that has intercepted the user's credentials, including tokens that were issued to the user. The risk is identified through Microsoft 365 Defender and will raise the user with High risk to trigger the </a:t>
            </a:r>
            <a:r>
              <a:rPr lang="en-US" sz="1000" b="1" dirty="0"/>
              <a:t>configured Conditional Access policy.</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1"/>
            <a:ext cx="3955312" cy="1649284"/>
          </a:xfrm>
        </p:spPr>
        <p:txBody>
          <a:bodyPr/>
          <a:lstStyle/>
          <a:p>
            <a:pPr algn="just"/>
            <a:r>
              <a:rPr lang="en-US" dirty="0">
                <a:hlinkClick r:id="rId3"/>
              </a:rPr>
              <a:t>General Availability - New SAML applications can't receive tokens through OAuth2/OIDC protocols</a:t>
            </a:r>
            <a:endParaRPr lang="en-US" dirty="0"/>
          </a:p>
          <a:p>
            <a:pPr algn="just"/>
            <a:r>
              <a:rPr lang="en-US" dirty="0"/>
              <a:t>Starting late September 2024, applications indicated as </a:t>
            </a:r>
            <a:r>
              <a:rPr lang="en-US" b="1" dirty="0"/>
              <a:t>'SAML</a:t>
            </a:r>
            <a:r>
              <a:rPr lang="en-US" dirty="0"/>
              <a:t>' applications (via the </a:t>
            </a:r>
            <a:r>
              <a:rPr lang="en-US" b="1" dirty="0"/>
              <a:t>'</a:t>
            </a:r>
            <a:r>
              <a:rPr lang="en-US" b="1" dirty="0" err="1"/>
              <a:t>preferredSingleSignOnMode</a:t>
            </a:r>
            <a:r>
              <a:rPr lang="en-US" dirty="0"/>
              <a:t>' property of the service principal) can't be issued </a:t>
            </a:r>
            <a:r>
              <a:rPr lang="en-US" b="1" dirty="0"/>
              <a:t>JWT tokens</a:t>
            </a:r>
            <a:r>
              <a:rPr lang="en-US" dirty="0"/>
              <a:t>. This means they can't be the resource application in OIDC, OAuth2.0, or other protocols using JWTs. This change will only affect SAML applications attempting to take a new dependency on JWT-based protocols; existing SAML applications already using these flows won't be affected. This will improve the security of apps.</a:t>
            </a:r>
          </a:p>
        </p:txBody>
      </p:sp>
      <p:sp>
        <p:nvSpPr>
          <p:cNvPr id="2" name="Text Placeholder 13">
            <a:extLst>
              <a:ext uri="{FF2B5EF4-FFF2-40B4-BE49-F238E27FC236}">
                <a16:creationId xmlns:a16="http://schemas.microsoft.com/office/drawing/2014/main" id="{0AF1B7EC-D8A5-9D1C-6C59-0AA1718F54BA}"/>
              </a:ext>
            </a:extLst>
          </p:cNvPr>
          <p:cNvSpPr txBox="1">
            <a:spLocks/>
          </p:cNvSpPr>
          <p:nvPr/>
        </p:nvSpPr>
        <p:spPr>
          <a:xfrm>
            <a:off x="342900" y="2529207"/>
            <a:ext cx="3955312" cy="175921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 Availability - Active Directory Federation Services (AD FS) Application Migration Wizard</a:t>
            </a:r>
            <a:endParaRPr lang="en-US" dirty="0"/>
          </a:p>
          <a:p>
            <a:pPr algn="just"/>
            <a:r>
              <a:rPr lang="en-US" dirty="0"/>
              <a:t>The Active Directory Federation Services (AD FS) application migration wizard allows the user to quickly identify </a:t>
            </a:r>
            <a:r>
              <a:rPr lang="en-US" b="1" dirty="0"/>
              <a:t>which AD FS relying party </a:t>
            </a:r>
            <a:r>
              <a:rPr lang="en-US" dirty="0"/>
              <a:t>applications are compatible with being migrated to Microsoft Entra ID. The tool shows the migration readiness of each application, highlights issues and the suggested actions to remediate, guides the user through preparing an individual application for migration, and configuring their new Microsoft Entra application.</a:t>
            </a:r>
          </a:p>
        </p:txBody>
      </p:sp>
      <p:pic>
        <p:nvPicPr>
          <p:cNvPr id="4098" name="Picture 2" descr="Screenshot of the AD FS application migration rules details pane.">
            <a:extLst>
              <a:ext uri="{FF2B5EF4-FFF2-40B4-BE49-F238E27FC236}">
                <a16:creationId xmlns:a16="http://schemas.microsoft.com/office/drawing/2014/main" id="{AB1464CF-154C-5ECD-D52B-647519C93A3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3820" y="903372"/>
            <a:ext cx="2103012" cy="171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60410" y="870823"/>
            <a:ext cx="4365038" cy="1476592"/>
          </a:xfrm>
        </p:spPr>
        <p:txBody>
          <a:bodyPr/>
          <a:lstStyle/>
          <a:p>
            <a:pPr algn="just"/>
            <a:r>
              <a:rPr lang="en-US" sz="1000" dirty="0">
                <a:hlinkClick r:id="rId2"/>
              </a:rPr>
              <a:t>General Availability - Easy authentication with Azure App Service and Microsoft Entra External ID</a:t>
            </a:r>
            <a:endParaRPr lang="en-US" sz="1000" dirty="0"/>
          </a:p>
          <a:p>
            <a:pPr algn="just"/>
            <a:r>
              <a:rPr lang="en-US" sz="1000" dirty="0"/>
              <a:t>An improved experience when using </a:t>
            </a:r>
            <a:r>
              <a:rPr lang="en-US" sz="1000" b="1" dirty="0"/>
              <a:t>Microsoft Entra External ID </a:t>
            </a:r>
            <a:r>
              <a:rPr lang="en-US" sz="1000" dirty="0"/>
              <a:t>as an identity provider for Azure App Service’s built-in authentication, simplifying the process of configuring authentication and authorization for external-facing apps. You can complete initial configuration directly from the App Service authentication setup without switching into the external tenant.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843502" y="855080"/>
            <a:ext cx="3955312" cy="1778938"/>
          </a:xfrm>
        </p:spPr>
        <p:txBody>
          <a:bodyPr/>
          <a:lstStyle/>
          <a:p>
            <a:pPr algn="just"/>
            <a:r>
              <a:rPr lang="en-US" dirty="0">
                <a:hlinkClick r:id="rId3"/>
              </a:rPr>
              <a:t>Face Check is now generally available</a:t>
            </a:r>
            <a:endParaRPr lang="en-US" dirty="0"/>
          </a:p>
          <a:p>
            <a:pPr algn="just"/>
            <a:r>
              <a:rPr lang="en-US" b="1" dirty="0"/>
              <a:t>Face check </a:t>
            </a:r>
            <a:r>
              <a:rPr lang="en-US" dirty="0"/>
              <a:t>is a privacy-respecting facial matching feature for high-assurance identity verifications and the first premium capability of Microsoft Entra Verified ID.</a:t>
            </a:r>
          </a:p>
          <a:p>
            <a:pPr algn="just"/>
            <a:r>
              <a:rPr lang="en-US" dirty="0"/>
              <a:t>Face Check adds a critical layer of trust by </a:t>
            </a:r>
            <a:r>
              <a:rPr lang="en-US" b="1" dirty="0"/>
              <a:t>matching</a:t>
            </a:r>
            <a:r>
              <a:rPr lang="en-US" dirty="0"/>
              <a:t> a user’s real-time selfie and the photo on their Verified ID, which is usually from a trusted source such as a passport or driver’s license.</a:t>
            </a:r>
          </a:p>
          <a:p>
            <a:pPr algn="just"/>
            <a:r>
              <a:rPr lang="en-US" dirty="0"/>
              <a:t>It can detect and reject various spoofing techniques, including deepfakes, to fully protect your users’ identities.</a:t>
            </a:r>
          </a:p>
        </p:txBody>
      </p:sp>
      <p:pic>
        <p:nvPicPr>
          <p:cNvPr id="1026" name="Picture 2" descr="thumbnail image 1 of blog post titled &#10; &#10; &#10;  &#10; &#10; &#10; &#10;    &#10;  &#10;   &#10;    &#10;      &#10;       Face Check is now generally available&#10;       &#10;      &#10;     &#10;   &#10;  &#10; &#10;   &#10; &#10; &#10; &#10; &#10; &#10;">
            <a:extLst>
              <a:ext uri="{FF2B5EF4-FFF2-40B4-BE49-F238E27FC236}">
                <a16:creationId xmlns:a16="http://schemas.microsoft.com/office/drawing/2014/main" id="{A2A4A710-B72F-B8F2-8B1C-CCBE39859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093" y="2571749"/>
            <a:ext cx="3744604" cy="233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a:xfrm>
            <a:off x="4433776" y="2982890"/>
            <a:ext cx="4365038" cy="1817710"/>
          </a:xfrm>
        </p:spPr>
        <p:txBody>
          <a:bodyPr/>
          <a:lstStyle/>
          <a:p>
            <a:pPr algn="just"/>
            <a:r>
              <a:rPr lang="en-US" sz="1000" dirty="0">
                <a:hlinkClick r:id="rId2"/>
              </a:rPr>
              <a:t>Binary Drift public preview now available in Defender for Containers</a:t>
            </a:r>
            <a:endParaRPr lang="en-US" sz="1000" dirty="0"/>
          </a:p>
          <a:p>
            <a:pPr algn="just"/>
            <a:r>
              <a:rPr lang="en-US" sz="1000" dirty="0"/>
              <a:t>MS introduced the public preview </a:t>
            </a:r>
            <a:r>
              <a:rPr lang="en-US" sz="1000" b="1" dirty="0"/>
              <a:t>of Binary Drift for Defender for Containers</a:t>
            </a:r>
            <a:r>
              <a:rPr lang="en-US" sz="1000" dirty="0"/>
              <a:t>. This feature aids in identifying and mitigating potential security risks associated with unauthorized binaries in containers. Binary Drift autonomously identifies and sends alerts about potentially harmful binary processes within containers. Furthermore, it allows the implementation of a new </a:t>
            </a:r>
            <a:r>
              <a:rPr lang="en-US" sz="1000" b="1" dirty="0"/>
              <a:t>Binary Drift Policy </a:t>
            </a:r>
            <a:r>
              <a:rPr lang="en-US" sz="1000" dirty="0"/>
              <a:t>to control alert preferences, offering the ability to tailor notifications to specific security needs. </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Defender for Cloud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p:txBody>
          <a:bodyPr/>
          <a:lstStyle/>
          <a:p>
            <a:r>
              <a:rPr lang="en-US" dirty="0">
                <a:hlinkClick r:id="rId3"/>
              </a:rPr>
              <a:t>Inventory experience improvement</a:t>
            </a:r>
            <a:endParaRPr lang="en-US" dirty="0"/>
          </a:p>
          <a:p>
            <a:pPr algn="just"/>
            <a:r>
              <a:rPr lang="en-US" dirty="0"/>
              <a:t>The inventory experience </a:t>
            </a:r>
            <a:r>
              <a:rPr lang="en-US" b="1" dirty="0"/>
              <a:t>will be updated to improve performance</a:t>
            </a:r>
            <a:r>
              <a:rPr lang="en-US" dirty="0"/>
              <a:t>, including improvements to the blade's 'Open query' query logic in Azure Resource Graph. Updates to the logic behind Azure resource calculation may result in additional resources counted and presented.</a:t>
            </a:r>
          </a:p>
          <a:p>
            <a:pPr algn="just"/>
            <a:r>
              <a:rPr lang="en-US" dirty="0">
                <a:hlinkClick r:id="rId4"/>
              </a:rPr>
              <a:t>Compliance standards are now GA</a:t>
            </a:r>
            <a:endParaRPr lang="en-US" dirty="0"/>
          </a:p>
          <a:p>
            <a:pPr algn="just"/>
            <a:r>
              <a:rPr lang="en-US" dirty="0"/>
              <a:t>In March, MS added preview versions of many new compliance standards for customers to validate their AWS and GCP resources against.</a:t>
            </a:r>
          </a:p>
          <a:p>
            <a:pPr algn="just"/>
            <a:r>
              <a:rPr lang="en-US" dirty="0"/>
              <a:t>Those standards included </a:t>
            </a:r>
            <a:r>
              <a:rPr lang="en-US" b="1" dirty="0"/>
              <a:t>CIS Google Kubernetes Engine (GKE) Benchmark, ISO/IEC 27001 and ISO/IEC 27002, CRI Profile, CSA Cloud Controls Matrix (CCM), Brazilian General Personal Data Protection Law (LGPD), California Consumer Privacy Act (CCPA)</a:t>
            </a:r>
            <a:r>
              <a:rPr lang="en-US" dirty="0"/>
              <a:t>, and more.</a:t>
            </a:r>
          </a:p>
          <a:p>
            <a:pPr algn="just"/>
            <a:r>
              <a:rPr lang="en-US" dirty="0">
                <a:hlinkClick r:id="rId2"/>
              </a:rPr>
              <a:t>Automated remediation scripts for AWS and GCP are now GA</a:t>
            </a:r>
            <a:endParaRPr lang="en-US" dirty="0"/>
          </a:p>
          <a:p>
            <a:pPr algn="just"/>
            <a:r>
              <a:rPr lang="en-US" dirty="0"/>
              <a:t>Automated remediation scripts for </a:t>
            </a:r>
            <a:r>
              <a:rPr lang="en-US" b="1" dirty="0"/>
              <a:t>AWS &amp; GCP to Public Preview</a:t>
            </a:r>
            <a:r>
              <a:rPr lang="en-US" dirty="0"/>
              <a:t>, that allows to remediate recommendations for AWS &amp; GCP at scale programmatically is now GA</a:t>
            </a:r>
          </a:p>
        </p:txBody>
      </p:sp>
      <p:pic>
        <p:nvPicPr>
          <p:cNvPr id="5122" name="Picture 2" descr="Screenshot that shows recommendations with the automated remediation script.">
            <a:extLst>
              <a:ext uri="{FF2B5EF4-FFF2-40B4-BE49-F238E27FC236}">
                <a16:creationId xmlns:a16="http://schemas.microsoft.com/office/drawing/2014/main" id="{CDFB71B4-EFF5-728B-C7F7-3F2C5D9B629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33776" y="685800"/>
            <a:ext cx="4570295" cy="21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514E9-1671-D03C-701C-5487FFDF840A}"/>
              </a:ext>
            </a:extLst>
          </p:cNvPr>
          <p:cNvSpPr>
            <a:spLocks noGrp="1"/>
          </p:cNvSpPr>
          <p:nvPr>
            <p:ph type="title"/>
          </p:nvPr>
        </p:nvSpPr>
        <p:spPr/>
        <p:txBody>
          <a:bodyPr/>
          <a:lstStyle/>
          <a:p>
            <a:r>
              <a:rPr lang="en-US" sz="1600" dirty="0"/>
              <a:t>Defender for Cloud Updates</a:t>
            </a:r>
            <a:endParaRPr lang="ru-RU" dirty="0"/>
          </a:p>
        </p:txBody>
      </p:sp>
      <p:sp>
        <p:nvSpPr>
          <p:cNvPr id="4" name="Text Placeholder 3">
            <a:extLst>
              <a:ext uri="{FF2B5EF4-FFF2-40B4-BE49-F238E27FC236}">
                <a16:creationId xmlns:a16="http://schemas.microsoft.com/office/drawing/2014/main" id="{DB26E017-F738-F69C-9938-49E831AF287D}"/>
              </a:ext>
            </a:extLst>
          </p:cNvPr>
          <p:cNvSpPr>
            <a:spLocks noGrp="1"/>
          </p:cNvSpPr>
          <p:nvPr>
            <p:ph type="body" sz="quarter" idx="15"/>
          </p:nvPr>
        </p:nvSpPr>
        <p:spPr/>
        <p:txBody>
          <a:bodyPr/>
          <a:lstStyle/>
          <a:p>
            <a:endParaRPr lang="ru-RU"/>
          </a:p>
        </p:txBody>
      </p:sp>
      <p:sp>
        <p:nvSpPr>
          <p:cNvPr id="5" name="Text Placeholder 4">
            <a:extLst>
              <a:ext uri="{FF2B5EF4-FFF2-40B4-BE49-F238E27FC236}">
                <a16:creationId xmlns:a16="http://schemas.microsoft.com/office/drawing/2014/main" id="{8658DFC6-0BF1-3A54-E518-D120E505E9DB}"/>
              </a:ext>
            </a:extLst>
          </p:cNvPr>
          <p:cNvSpPr>
            <a:spLocks noGrp="1"/>
          </p:cNvSpPr>
          <p:nvPr>
            <p:ph type="body" sz="quarter" idx="16"/>
          </p:nvPr>
        </p:nvSpPr>
        <p:spPr>
          <a:xfrm>
            <a:off x="342900" y="855081"/>
            <a:ext cx="3955312" cy="2447678"/>
          </a:xfrm>
        </p:spPr>
        <p:txBody>
          <a:bodyPr/>
          <a:lstStyle/>
          <a:p>
            <a:pPr algn="just"/>
            <a:r>
              <a:rPr lang="en-US" dirty="0">
                <a:hlinkClick r:id="rId2"/>
              </a:rPr>
              <a:t>Updated timelines toward MMA deprecation in Defender for Servers Plan 2</a:t>
            </a:r>
            <a:endParaRPr lang="en-US" dirty="0"/>
          </a:p>
          <a:p>
            <a:pPr algn="just"/>
            <a:r>
              <a:rPr lang="en-US" dirty="0"/>
              <a:t>The following capabilities have updated timelines and plans, thus the support for them over MMA will be extended for Defender for Cloud customers to the end of November 2024:</a:t>
            </a:r>
          </a:p>
          <a:p>
            <a:pPr marL="171450" indent="-171450" algn="just">
              <a:buFont typeface="Arial" panose="020B0604020202020204" pitchFamily="34" charset="0"/>
              <a:buChar char="•"/>
            </a:pPr>
            <a:r>
              <a:rPr lang="en-US" b="1" dirty="0"/>
              <a:t>File Integrity Monitoring (FIM): </a:t>
            </a:r>
            <a:r>
              <a:rPr lang="en-US" dirty="0"/>
              <a:t>Public preview release for FIM new version over MDE is planned for August 2024. The GA version of FIM powered by Log Analytics agent will continue to be supported for existing customers until the end of November 2024.</a:t>
            </a:r>
          </a:p>
          <a:p>
            <a:pPr marL="171450" indent="-171450" algn="just">
              <a:buFont typeface="Arial" panose="020B0604020202020204" pitchFamily="34" charset="0"/>
              <a:buChar char="•"/>
            </a:pPr>
            <a:r>
              <a:rPr lang="en-US" b="1" dirty="0"/>
              <a:t>Security Baseline</a:t>
            </a:r>
            <a:r>
              <a:rPr lang="en-US" dirty="0"/>
              <a:t>: as an alternative to the version based on MMA, the current preview version based on Guest Configuration will be released to general availability in September 2024. OS Security Baselines powered by Log Analytics agent will continue to be supported for existing customers until the end of November 2024.</a:t>
            </a:r>
            <a:endParaRPr lang="ru-RU" dirty="0"/>
          </a:p>
        </p:txBody>
      </p:sp>
      <p:sp>
        <p:nvSpPr>
          <p:cNvPr id="6" name="Text Placeholder 4">
            <a:extLst>
              <a:ext uri="{FF2B5EF4-FFF2-40B4-BE49-F238E27FC236}">
                <a16:creationId xmlns:a16="http://schemas.microsoft.com/office/drawing/2014/main" id="{667271F0-9648-6394-84CD-E45DC8D8D0F1}"/>
              </a:ext>
            </a:extLst>
          </p:cNvPr>
          <p:cNvSpPr txBox="1">
            <a:spLocks/>
          </p:cNvSpPr>
          <p:nvPr/>
        </p:nvSpPr>
        <p:spPr>
          <a:xfrm>
            <a:off x="342900" y="3302760"/>
            <a:ext cx="3955312" cy="132639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Adaptive network hardening deprecation</a:t>
            </a:r>
            <a:endParaRPr lang="en-US" dirty="0"/>
          </a:p>
          <a:p>
            <a:pPr algn="just"/>
            <a:r>
              <a:rPr lang="en-US" dirty="0"/>
              <a:t>Defender for Server's adaptive network hardening is being deprecated:</a:t>
            </a:r>
          </a:p>
          <a:p>
            <a:pPr marL="171450" indent="-171450" algn="just">
              <a:buFont typeface="Arial" panose="020B0604020202020204" pitchFamily="34" charset="0"/>
              <a:buChar char="•"/>
            </a:pPr>
            <a:r>
              <a:rPr lang="en-US" dirty="0"/>
              <a:t>Recommendation: Adaptive network hardening recommendations should be applied on internet facing virtual machines [assessment Key: f9f0eed0-f143-47bf-b856-671ea2eeed62]</a:t>
            </a:r>
          </a:p>
          <a:p>
            <a:pPr marL="171450" indent="-171450" algn="just">
              <a:buFont typeface="Arial" panose="020B0604020202020204" pitchFamily="34" charset="0"/>
              <a:buChar char="•"/>
            </a:pPr>
            <a:r>
              <a:rPr lang="en-US" dirty="0"/>
              <a:t>Alert: Traffic detected from IP addresses recommended for blocking</a:t>
            </a:r>
            <a:endParaRPr lang="ru-RU" dirty="0"/>
          </a:p>
        </p:txBody>
      </p:sp>
    </p:spTree>
    <p:extLst>
      <p:ext uri="{BB962C8B-B14F-4D97-AF65-F5344CB8AC3E}">
        <p14:creationId xmlns:p14="http://schemas.microsoft.com/office/powerpoint/2010/main" val="291485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Azure ARC Enabled Servers</a:t>
            </a:r>
            <a:endParaRPr lang="en-US" sz="1000" dirty="0"/>
          </a:p>
          <a:p>
            <a:r>
              <a:rPr lang="en-US" sz="1000" dirty="0"/>
              <a:t>Fixed</a:t>
            </a:r>
          </a:p>
          <a:p>
            <a:pPr marL="171450" indent="-171450">
              <a:buFont typeface="Arial" panose="020B0604020202020204" pitchFamily="34" charset="0"/>
              <a:buChar char="•"/>
            </a:pPr>
            <a:r>
              <a:rPr lang="en-US" sz="1000" dirty="0"/>
              <a:t>Fixed a bug where the service would sometimes reject reports from an upgraded extension if the previous extension was in a failed state.</a:t>
            </a:r>
          </a:p>
          <a:p>
            <a:pPr marL="171450" indent="-171450">
              <a:buFont typeface="Arial" panose="020B0604020202020204" pitchFamily="34" charset="0"/>
              <a:buChar char="•"/>
            </a:pPr>
            <a:r>
              <a:rPr lang="en-US" sz="1000" dirty="0"/>
              <a:t>Setting OPENSSL_CNF environment at process level to override build </a:t>
            </a:r>
            <a:r>
              <a:rPr lang="en-US" sz="1000" dirty="0" err="1"/>
              <a:t>openssl.cnf</a:t>
            </a:r>
            <a:r>
              <a:rPr lang="en-US" sz="1000" dirty="0"/>
              <a:t> path on Windows.</a:t>
            </a:r>
          </a:p>
          <a:p>
            <a:pPr marL="171450" indent="-171450">
              <a:buFont typeface="Arial" panose="020B0604020202020204" pitchFamily="34" charset="0"/>
              <a:buChar char="•"/>
            </a:pPr>
            <a:r>
              <a:rPr lang="en-US" sz="1000" dirty="0"/>
              <a:t>Fixed access denied errors in writing configuration files.</a:t>
            </a:r>
          </a:p>
          <a:p>
            <a:pPr marL="171450" indent="-171450">
              <a:buFont typeface="Arial" panose="020B0604020202020204" pitchFamily="34" charset="0"/>
              <a:buChar char="•"/>
            </a:pPr>
            <a:r>
              <a:rPr lang="en-US" sz="1000" dirty="0"/>
              <a:t>Fixed SYMBIOS GUID related bug with Windows Server 2012 and Windows Server 2012 R2 Extended Security Updates enabled by Azure Arc.</a:t>
            </a:r>
          </a:p>
          <a:p>
            <a:r>
              <a:rPr lang="en-US" sz="1000" dirty="0"/>
              <a:t>New features</a:t>
            </a:r>
          </a:p>
          <a:p>
            <a:pPr marL="171450" indent="-171450">
              <a:buFont typeface="Arial" panose="020B0604020202020204" pitchFamily="34" charset="0"/>
              <a:buChar char="•"/>
            </a:pPr>
            <a:r>
              <a:rPr lang="en-US" sz="1000" dirty="0"/>
              <a:t>Extension service enhancements: Added download/validation error details to extension report. Increased unzipped extension package size limit to 1 GB.</a:t>
            </a:r>
          </a:p>
          <a:p>
            <a:pPr marL="171450" indent="-171450">
              <a:buFont typeface="Arial" panose="020B0604020202020204" pitchFamily="34" charset="0"/>
              <a:buChar char="•"/>
            </a:pPr>
            <a:r>
              <a:rPr lang="en-US" sz="1000" dirty="0"/>
              <a:t>Update of </a:t>
            </a:r>
            <a:r>
              <a:rPr lang="en-US" sz="1000" dirty="0" err="1"/>
              <a:t>hardwareprofile</a:t>
            </a:r>
            <a:r>
              <a:rPr lang="en-US" sz="1000" dirty="0"/>
              <a:t> information to support upcoming Windows Server licensing capabilities.</a:t>
            </a:r>
          </a:p>
          <a:p>
            <a:pPr marL="171450" indent="-171450">
              <a:buFont typeface="Arial" panose="020B0604020202020204" pitchFamily="34" charset="0"/>
              <a:buChar char="•"/>
            </a:pPr>
            <a:r>
              <a:rPr lang="en-US" sz="1000" dirty="0"/>
              <a:t>Update of the error </a:t>
            </a:r>
            <a:r>
              <a:rPr lang="en-US" sz="1000" dirty="0" err="1"/>
              <a:t>json</a:t>
            </a:r>
            <a:r>
              <a:rPr lang="en-US" sz="1000" dirty="0"/>
              <a:t> output to include more detailed recommended actions for troubleshooting scenarios.</a:t>
            </a:r>
          </a:p>
          <a:p>
            <a:pPr marL="171450" indent="-171450">
              <a:buFont typeface="Arial" panose="020B0604020202020204" pitchFamily="34" charset="0"/>
              <a:buChar char="•"/>
            </a:pPr>
            <a:r>
              <a:rPr lang="en-US" sz="1000" dirty="0"/>
              <a:t>Block on installation of unsupported operating systems and distribution versions. See Supported operating systems for details.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81296"/>
          </a:xfrm>
        </p:spPr>
        <p:txBody>
          <a:bodyPr/>
          <a:lstStyle/>
          <a:p>
            <a:r>
              <a:rPr lang="en-US" dirty="0">
                <a:hlinkClick r:id="rId3"/>
              </a:rPr>
              <a:t>SQL Server enabled by Azure Arc</a:t>
            </a:r>
            <a:endParaRPr lang="en-US" dirty="0"/>
          </a:p>
          <a:p>
            <a:pPr marL="171450" indent="-171450">
              <a:buFont typeface="Arial" panose="020B0604020202020204" pitchFamily="34" charset="0"/>
              <a:buChar char="•"/>
            </a:pPr>
            <a:r>
              <a:rPr lang="en-US" dirty="0"/>
              <a:t>Extended Security Updates enabled for SQL Server 2014 - Extended Security Updates (ESU) subscription for SQL Server 2014 (12.x) will automatically start billing when SQL Server 2014 ESU program starts. Requires SQL Server 2014 (12.x) be enabled for ESU.</a:t>
            </a:r>
          </a:p>
          <a:p>
            <a:pPr marL="171450" indent="-171450">
              <a:buFont typeface="Arial" panose="020B0604020202020204" pitchFamily="34" charset="0"/>
              <a:buChar char="•"/>
            </a:pPr>
            <a:r>
              <a:rPr lang="en-US" dirty="0"/>
              <a:t>Extended Security Updates using unlimited virtualization - Extended Security Updates (ESU) subscription for SQL Server 2012 (11.x) and SQL Server 2014 (12.x) can be activated using </a:t>
            </a:r>
            <a:r>
              <a:rPr lang="en-US" b="1" dirty="0"/>
              <a:t>ESU p-core license with unlimited virtualization</a:t>
            </a:r>
            <a:r>
              <a:rPr lang="en-US" dirty="0"/>
              <a:t>.</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649</TotalTime>
  <Words>2223</Words>
  <Application>Microsoft Office PowerPoint</Application>
  <PresentationFormat>On-screen Show (16:9)</PresentationFormat>
  <Paragraphs>133</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Human Sans</vt:lpstr>
      <vt:lpstr>Human Sans Regular</vt:lpstr>
      <vt:lpstr>Continuum Theme</vt:lpstr>
      <vt:lpstr>Azure Times #130</vt:lpstr>
      <vt:lpstr>PowerPoint Presentation</vt:lpstr>
      <vt:lpstr>Security &amp; Identity Updates</vt:lpstr>
      <vt:lpstr>Security &amp; Identity Updates</vt:lpstr>
      <vt:lpstr>Security &amp; Identity Updates</vt:lpstr>
      <vt:lpstr>Defender for Cloud Updates</vt:lpstr>
      <vt:lpstr>Defender for Cloud Updates</vt:lpstr>
      <vt:lpstr>PowerPoint Presentation</vt:lpstr>
      <vt:lpstr>Management &amp; Governance Updates</vt:lpstr>
      <vt:lpstr>Management &amp; Governance Updates</vt:lpstr>
      <vt:lpstr>PowerPoint Presentation</vt:lpstr>
      <vt:lpstr>Compute Updates</vt:lpstr>
      <vt:lpstr>Windows 365 Updates</vt:lpstr>
      <vt:lpstr>Compute Updates</vt:lpstr>
      <vt:lpstr>PowerPoint Presentation</vt:lpstr>
      <vt:lpstr>Azure NetApp Updates</vt:lpstr>
      <vt:lpstr>PowerPoint Presentation</vt:lpstr>
      <vt:lpstr>Databases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124</cp:revision>
  <dcterms:created xsi:type="dcterms:W3CDTF">2018-01-26T19:23:30Z</dcterms:created>
  <dcterms:modified xsi:type="dcterms:W3CDTF">2024-08-16T05:16:26Z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