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42"/>
  </p:notesMasterIdLst>
  <p:handoutMasterIdLst>
    <p:handoutMasterId r:id="rId43"/>
  </p:handoutMasterIdLst>
  <p:sldIdLst>
    <p:sldId id="2142532340" r:id="rId5"/>
    <p:sldId id="2146847045" r:id="rId6"/>
    <p:sldId id="10657" r:id="rId7"/>
    <p:sldId id="2146847046" r:id="rId8"/>
    <p:sldId id="2146847089" r:id="rId9"/>
    <p:sldId id="2146847048" r:id="rId10"/>
    <p:sldId id="2146847049" r:id="rId11"/>
    <p:sldId id="2146847092" r:id="rId12"/>
    <p:sldId id="2146847093" r:id="rId13"/>
    <p:sldId id="2146847050" r:id="rId14"/>
    <p:sldId id="2146847053" r:id="rId15"/>
    <p:sldId id="2146847096" r:id="rId16"/>
    <p:sldId id="2146847097" r:id="rId17"/>
    <p:sldId id="2146847098" r:id="rId18"/>
    <p:sldId id="2146847099" r:id="rId19"/>
    <p:sldId id="2146847122" r:id="rId20"/>
    <p:sldId id="2146847052" r:id="rId21"/>
    <p:sldId id="2146847100" r:id="rId22"/>
    <p:sldId id="2146847054" r:id="rId23"/>
    <p:sldId id="2146847103" r:id="rId24"/>
    <p:sldId id="2146847105" r:id="rId25"/>
    <p:sldId id="2146847104" r:id="rId26"/>
    <p:sldId id="2146847055" r:id="rId27"/>
    <p:sldId id="2146847106" r:id="rId28"/>
    <p:sldId id="2146847056" r:id="rId29"/>
    <p:sldId id="2146847107" r:id="rId30"/>
    <p:sldId id="2146847058" r:id="rId31"/>
    <p:sldId id="2146847111" r:id="rId32"/>
    <p:sldId id="2146847119" r:id="rId33"/>
    <p:sldId id="2146847121" r:id="rId34"/>
    <p:sldId id="2146847120" r:id="rId35"/>
    <p:sldId id="2146847062" r:id="rId36"/>
    <p:sldId id="2146847115" r:id="rId37"/>
    <p:sldId id="2146847116" r:id="rId38"/>
    <p:sldId id="2146847085" r:id="rId39"/>
    <p:sldId id="2146847084" r:id="rId40"/>
    <p:sldId id="2146847064" r:id="rId41"/>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10657"/>
          </p14:sldIdLst>
        </p14:section>
        <p14:section name="Security &amp; Identity" id="{1AA42572-B3BD-44F7-813B-C2C647DDBB3C}">
          <p14:sldIdLst>
            <p14:sldId id="2146847046"/>
            <p14:sldId id="2146847089"/>
          </p14:sldIdLst>
        </p14:section>
        <p14:section name="Management &amp; Governance" id="{34181601-6D48-4406-A525-C7B5A12C6C5B}">
          <p14:sldIdLst>
            <p14:sldId id="2146847048"/>
            <p14:sldId id="2146847049"/>
            <p14:sldId id="2146847092"/>
            <p14:sldId id="2146847093"/>
          </p14:sldIdLst>
        </p14:section>
        <p14:section name="Compute" id="{05AA80BB-8802-49AB-8336-A884227CE2F7}">
          <p14:sldIdLst>
            <p14:sldId id="2146847050"/>
            <p14:sldId id="2146847053"/>
            <p14:sldId id="2146847096"/>
            <p14:sldId id="2146847097"/>
            <p14:sldId id="2146847098"/>
            <p14:sldId id="2146847099"/>
            <p14:sldId id="2146847122"/>
          </p14:sldIdLst>
        </p14:section>
        <p14:section name="Storage &amp; Data" id="{1F159046-CE0A-45BC-9D5B-6E6C95980F78}">
          <p14:sldIdLst>
            <p14:sldId id="2146847052"/>
            <p14:sldId id="2146847100"/>
          </p14:sldIdLst>
        </p14:section>
        <p14:section name="Databases" id="{AEAFAE72-AD56-48F3-926B-38BAE269038F}">
          <p14:sldIdLst>
            <p14:sldId id="2146847054"/>
            <p14:sldId id="2146847103"/>
            <p14:sldId id="2146847105"/>
            <p14:sldId id="2146847104"/>
            <p14:sldId id="2146847055"/>
            <p14:sldId id="2146847106"/>
          </p14:sldIdLst>
        </p14:section>
        <p14:section name="Integration" id="{ACBD46A3-6F1C-451B-A154-0A056E0DEFF6}">
          <p14:sldIdLst>
            <p14:sldId id="2146847056"/>
            <p14:sldId id="2146847107"/>
          </p14:sldIdLst>
        </p14:section>
        <p14:section name="ML &amp; AI &amp; IOT" id="{F4E1EAF1-55E9-4CA4-8ADC-28B69C1D66D2}">
          <p14:sldIdLst>
            <p14:sldId id="2146847058"/>
            <p14:sldId id="2146847111"/>
            <p14:sldId id="2146847119"/>
            <p14:sldId id="2146847121"/>
            <p14:sldId id="2146847120"/>
          </p14:sldIdLst>
        </p14:section>
        <p14:section name="Miscellaneous" id="{A1456D7A-93BE-4023-90AA-7269D2F177BA}">
          <p14:sldIdLst>
            <p14:sldId id="2146847062"/>
            <p14:sldId id="2146847115"/>
            <p14:sldId id="2146847116"/>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94"/>
  </p:normalViewPr>
  <p:slideViewPr>
    <p:cSldViewPr snapToGrid="0">
      <p:cViewPr varScale="1">
        <p:scale>
          <a:sx n="103" d="100"/>
          <a:sy n="103" d="100"/>
        </p:scale>
        <p:origin x="1013" y="82"/>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3/20/2024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3/20/2024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zure.microsoft.com/en-us/updates/public-preview-tomcat-support-in-azure-container-apps/" TargetMode="External"/><Relationship Id="rId2" Type="http://schemas.openxmlformats.org/officeDocument/2006/relationships/hyperlink" Target="https://azure.microsoft.com/en-us/updates/public-preview-managed-java-components-in-azure-container-apps/" TargetMode="Externa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hyperlink" Target="https://azure.microsoft.com/en-us/updates/public-preview-jvm-memory-fit-in-azure-container-apps/"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techcommunity.microsoft.com/t5/apps-on-azure-blog/azure-container-apps-managed-certificates-now-in-general/ba-p/4082255" TargetMode="External"/><Relationship Id="rId2" Type="http://schemas.openxmlformats.org/officeDocument/2006/relationships/hyperlink" Target="https://techcommunity.microsoft.com/t5/azure-sql-blog/azure-sql-trigger-binding-for-azure-functions-goes-ga/ba-p/4082928"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techcommunity.microsoft.com/t5/apps-on-azure-blog/announcing-distributed-functions-preview-for-azure-static-web/ba-p/4083151"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techcommunity.microsoft.com/t5/azure-stack-blog/introducing-azure-virtual-desktop-workload-in-azure-stack-hci/ba-p/4082623" TargetMode="External"/><Relationship Id="rId2" Type="http://schemas.openxmlformats.org/officeDocument/2006/relationships/hyperlink" Target="https://techcommunity.microsoft.com/t5/apps-on-azure-blog/announcing-conversational-diagnostics-preview-on-azure/ba-p/4087092" TargetMode="Externa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techcommunity.microsoft.com/t5/azure-stack-blog/announcing-public-preview-of-sdn-integration-with-aks-hci/bc-p/4082263#M441"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techcommunity.microsoft.com/t5/containers/announcing-the-3-year-retirement-of-windows-server-2022-on-azure/ba-p/4086868"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azure.microsoft.com/en-us/updates/generally-available-azure-blob-storage-cold-tier-in-poland-central-qatar-central-and-azure-china/"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zure.microsoft.com/en-us/updates/general-availability-private-link-in-azure-cosmos-db-for-mongodb-vcore/" TargetMode="External"/><Relationship Id="rId2" Type="http://schemas.openxmlformats.org/officeDocument/2006/relationships/hyperlink" Target="https://azure.microsoft.com/en-us/updates/announcing-try-azure-cosmos-db-support-in-vercel-integration/"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azure.microsoft.com/en-us/updates/general-availability-major-version-upgrade-logs-for-azure-database-for-postgresql-flexible-server/" TargetMode="External"/><Relationship Id="rId2" Type="http://schemas.openxmlformats.org/officeDocument/2006/relationships/hyperlink" Target="https://azure.microsoft.com/en-us/updates/general-availability-microsoft-entra-id-integration-with-azure-cosmos-db-for-postgresql/" TargetMode="Externa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hyperlink" Target="https://learn.microsoft.com/en-us/azure/azure-sql/managed-instance/high-availability-sla?view=azuresql-mi#supported-regions-for-general-purpose-instances" TargetMode="External"/><Relationship Id="rId2" Type="http://schemas.openxmlformats.org/officeDocument/2006/relationships/hyperlink" Target="https://techcommunity.microsoft.com/t5/azure-sql-blog/zone-redundancy-support-for-azure-sql-database-hyperscale-named/ba-p/4061254" TargetMode="Externa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mailto:Announcing%20Oracle%20Database@Azure%20in%20Germany%20West%20Central" TargetMode="Externa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hyperlink" Target="https://azure.microsoft.com/en-us/updates/general-availability-additional-cache-size-for-azure-cache-for-redis-enterprise/"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azure.microsoft.com/en-us/updates/azure-api-center-updates/"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azure.microsoft.com/en-us/updates/azure-iot-edge-supports-ubuntu-core-snaps/"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zure.microsoft.com/en-us/updates/retirement-support-for-application-gateway-web-application-firewall-v2-configuration-is-ending/"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devblogs.microsoft.com/devops/march-patches-for-azure-devops-server-2/"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azure.microsoft.com/en-us/updates/generally-available-azure-chaos-studio-supports-new-faults-for-azure-event-hubs/" TargetMode="External"/><Relationship Id="rId2" Type="http://schemas.openxmlformats.org/officeDocument/2006/relationships/hyperlink" Target="https://devblogs.microsoft.com/nuget/the-nuget-org-repository-signing-certificate-will-be-updated-as-soon-as-april-8th-2024/"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microsoft.com/en-us/windows-server/blog/2024/03/11/register-now-for-the-microsoft-windows-server-summit-2024/" TargetMode="External"/><Relationship Id="rId2" Type="http://schemas.openxmlformats.org/officeDocument/2006/relationships/hyperlink" Target="https://techcommunity.microsoft.com/t5/azure-communication-services/azure-communication-services-march-2024-feature-updates/ba-p/4083199" TargetMode="Externa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3" Type="http://schemas.openxmlformats.org/officeDocument/2006/relationships/hyperlink" Target="https://azure.microsoft.com/en-us/updates/azure-classic-administrator-roles-are-retiring-on-31-august-2024/" TargetMode="External"/><Relationship Id="rId2" Type="http://schemas.openxmlformats.org/officeDocument/2006/relationships/hyperlink" Target="https://azure.microsoft.com/en-us/updates/visual-studio-app-center-retirement/"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zure.microsoft.com/en-us/updates/general-availability-azure-defender-for-microsoft-azure-database-for-postgresql-flexible-server/" TargetMode="External"/><Relationship Id="rId2" Type="http://schemas.openxmlformats.org/officeDocument/2006/relationships/hyperlink" Target="https://www.microsoft.com/en-us/security/blog/2024/03/13/microsoft-copilot-for-security-is-generally-available-on-april-1-2024-with-new-capabilities/" TargetMode="Externa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azure.microsoft.com/en-us/updates/now-available-free-data-transfer-out-to-internet-when-leaving-azure/"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zure.microsoft.com/en-us/updates/azure-resource-manager-throttling/"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en-us/updates/azure-monitor-managed-service-for-prometheus-now-supports-tls-mtls-based-scraping/" TargetMode="External"/><Relationship Id="rId2" Type="http://schemas.openxmlformats.org/officeDocument/2006/relationships/hyperlink" Target="https://learn.microsoft.com/en-us/azure/azure-monitor/alerts/alerts-overview#alerts-and-state"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a:t>
            </a:r>
            <a:r>
              <a:rPr lang="ru-RU" sz="5400" dirty="0"/>
              <a:t>110</a:t>
            </a:r>
            <a:endParaRPr lang="en-US" sz="5400" dirty="0"/>
          </a:p>
        </p:txBody>
      </p:sp>
      <p:sp>
        <p:nvSpPr>
          <p:cNvPr id="4" name="Text Placeholder 3"/>
          <p:cNvSpPr>
            <a:spLocks noGrp="1"/>
          </p:cNvSpPr>
          <p:nvPr>
            <p:ph type="body" sz="quarter" idx="11"/>
          </p:nvPr>
        </p:nvSpPr>
        <p:spPr/>
        <p:txBody>
          <a:bodyPr/>
          <a:lstStyle/>
          <a:p>
            <a:r>
              <a:rPr lang="en-US" spc="300" dirty="0"/>
              <a:t>March 20, 2024</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2199270"/>
          </a:xfrm>
        </p:spPr>
        <p:txBody>
          <a:bodyPr/>
          <a:lstStyle/>
          <a:p>
            <a:r>
              <a:rPr lang="en-US" sz="1000" dirty="0">
                <a:hlinkClick r:id="rId2"/>
              </a:rPr>
              <a:t>Public Preview: Managed Java components in Azure Container Apps</a:t>
            </a:r>
            <a:endParaRPr lang="en-US" sz="1000" dirty="0"/>
          </a:p>
          <a:p>
            <a:r>
              <a:rPr lang="en-US" sz="1000" dirty="0"/>
              <a:t>It is now possible to </a:t>
            </a:r>
            <a:r>
              <a:rPr lang="en-US" sz="1000" b="1" dirty="0"/>
              <a:t>use managed Java components </a:t>
            </a:r>
            <a:r>
              <a:rPr lang="en-US" sz="1000" dirty="0"/>
              <a:t>to access platform features for apps that have to be managed. Azure Container Apps now offers Spring Cloud Eureka and Spring Cloud Config server for service registration and externalized application settings in all environments.</a:t>
            </a:r>
          </a:p>
          <a:p>
            <a:r>
              <a:rPr lang="en-US" sz="1000" dirty="0"/>
              <a:t>This feature is available in public preview.</a:t>
            </a:r>
          </a:p>
          <a:p>
            <a:r>
              <a:rPr lang="en-US" sz="1000" dirty="0">
                <a:hlinkClick r:id="rId3"/>
              </a:rPr>
              <a:t>Public Preview: Tomcat support in Azure Container Apps</a:t>
            </a:r>
            <a:endParaRPr lang="en-US" sz="1000" dirty="0"/>
          </a:p>
          <a:p>
            <a:r>
              <a:rPr lang="en-US" sz="1000" b="1" dirty="0"/>
              <a:t>Azure Container Apps now supports Apache Tomcat </a:t>
            </a:r>
            <a:r>
              <a:rPr lang="en-US" sz="1000" dirty="0"/>
              <a:t>in the code-to-cloud build process.  </a:t>
            </a:r>
            <a:r>
              <a:rPr lang="en-US" sz="1000" b="1" dirty="0"/>
              <a:t>This means that it is possible to use existing </a:t>
            </a:r>
            <a:r>
              <a:rPr lang="en-US" sz="1000" dirty="0"/>
              <a:t>code, and configuration, to create a cloud-native container app without the hassle.</a:t>
            </a:r>
          </a:p>
          <a:p>
            <a:r>
              <a:rPr lang="en-US" sz="1000" dirty="0"/>
              <a:t>This feature is currently available in public preview.</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4"/>
              </a:rPr>
              <a:t>Public Preview: JVM memory fit in Azure Container Apps</a:t>
            </a:r>
            <a:endParaRPr lang="en-US" dirty="0"/>
          </a:p>
          <a:p>
            <a:pPr algn="just"/>
            <a:r>
              <a:rPr lang="en-US" dirty="0"/>
              <a:t>The </a:t>
            </a:r>
            <a:r>
              <a:rPr lang="en-US" b="1" dirty="0"/>
              <a:t>Java Virtual Machine (JVM) uses memory conservatively </a:t>
            </a:r>
            <a:r>
              <a:rPr lang="en-US" dirty="0"/>
              <a:t>as it assumes OS memory must be shared among multiple applications. However, a container app can optimize memory usage and make the maximum amount of memory possible available to the application. This memory optimization is known as Java automatic memory fitting. </a:t>
            </a:r>
            <a:r>
              <a:rPr lang="en-US" b="1" dirty="0"/>
              <a:t>When memory fitting is enabled, Java application performance is typically improved between 10% </a:t>
            </a:r>
            <a:r>
              <a:rPr lang="en-US" dirty="0"/>
              <a:t>and 20% without any code changes. All Java apps are now calibrated with JVM memory defaults for better performance and reliability in a container environment. Automatic memory fitting is enabled by default but can be disabled manually.</a:t>
            </a:r>
          </a:p>
          <a:p>
            <a:pPr algn="just"/>
            <a:r>
              <a:rPr lang="en-US" dirty="0"/>
              <a:t>This feature is now available in public preview.</a:t>
            </a:r>
          </a:p>
        </p:txBody>
      </p:sp>
      <p:pic>
        <p:nvPicPr>
          <p:cNvPr id="1026" name="Picture 2" descr="Screenshot of petclinic app.">
            <a:extLst>
              <a:ext uri="{FF2B5EF4-FFF2-40B4-BE49-F238E27FC236}">
                <a16:creationId xmlns:a16="http://schemas.microsoft.com/office/drawing/2014/main" id="{C07B1C02-FF5B-A803-869C-744623E7CF5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19654" y="3223632"/>
            <a:ext cx="2951209" cy="1643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545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Azure SQL Trigger Binding for Azure Functions goes GA</a:t>
            </a:r>
            <a:endParaRPr lang="en-US" sz="1000" dirty="0"/>
          </a:p>
          <a:p>
            <a:pPr algn="just"/>
            <a:r>
              <a:rPr lang="en-US" sz="1000" b="1" dirty="0"/>
              <a:t>Azure SQL Database Engineering and Product Management announced </a:t>
            </a:r>
            <a:r>
              <a:rPr lang="en-US" sz="1000" dirty="0"/>
              <a:t>that Azure SQL Trigger Binding for Azure Functions is now generally available (GA).</a:t>
            </a:r>
          </a:p>
          <a:p>
            <a:pPr algn="just"/>
            <a:r>
              <a:rPr lang="en-US" sz="1000" b="1" dirty="0"/>
              <a:t>Azure SQL trigger uses SQL change tracking functionality to </a:t>
            </a:r>
            <a:r>
              <a:rPr lang="en-US" sz="1000" dirty="0"/>
              <a:t>monitor a SQL table for changes and trigger a function when a row is created, updated, or deleted. It can be used in many scenarios such as change streaming from an Azure SQL database, participating in event-based architectures, as well as real time updating of web pages and applications. The SQL Bindings are available to be created using Java, C#, JavaScript, Python, and PowerShell.</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General Availability (GA): Managed Certificates on Azure Container Apps !</a:t>
            </a:r>
            <a:endParaRPr lang="en-US" dirty="0"/>
          </a:p>
          <a:p>
            <a:pPr algn="just"/>
            <a:r>
              <a:rPr lang="en-US" b="1" dirty="0"/>
              <a:t>Azure Container Apps allows </a:t>
            </a:r>
            <a:r>
              <a:rPr lang="en-US" dirty="0"/>
              <a:t>to bind one or more custom domains to a container app and automatically configure a free managed certificate for your custom domain.</a:t>
            </a:r>
          </a:p>
          <a:p>
            <a:pPr algn="just"/>
            <a:r>
              <a:rPr lang="en-US" dirty="0"/>
              <a:t>Azure Container Apps provides a free managed certificate for your custom domain. Without any action required from you, this TLS/SSL server certificate is automatically renewed as long as your app continues to meet the requirements for managed certificates.</a:t>
            </a:r>
          </a:p>
          <a:p>
            <a:pPr algn="just"/>
            <a:r>
              <a:rPr lang="en-US" dirty="0"/>
              <a:t>The requirements are:</a:t>
            </a:r>
          </a:p>
          <a:p>
            <a:pPr marL="171450" indent="-171450" algn="just">
              <a:buFont typeface="Arial" panose="020B0604020202020204" pitchFamily="34" charset="0"/>
              <a:buChar char="•"/>
            </a:pPr>
            <a:r>
              <a:rPr lang="en-US" b="1" dirty="0"/>
              <a:t>Container app has HTTP ingress </a:t>
            </a:r>
            <a:r>
              <a:rPr lang="en-US" dirty="0"/>
              <a:t>enabled and is publicly accessible.</a:t>
            </a:r>
          </a:p>
          <a:p>
            <a:pPr marL="171450" indent="-171450" algn="just">
              <a:buFont typeface="Arial" panose="020B0604020202020204" pitchFamily="34" charset="0"/>
              <a:buChar char="•"/>
            </a:pPr>
            <a:r>
              <a:rPr lang="en-US" b="1" dirty="0"/>
              <a:t>For apex domains</a:t>
            </a:r>
            <a:r>
              <a:rPr lang="en-US" dirty="0"/>
              <a:t>, A record must be pointing to Container Apps environment's IP address.</a:t>
            </a:r>
          </a:p>
          <a:p>
            <a:pPr marL="171450" indent="-171450" algn="just">
              <a:buFont typeface="Arial" panose="020B0604020202020204" pitchFamily="34" charset="0"/>
              <a:buChar char="•"/>
            </a:pPr>
            <a:r>
              <a:rPr lang="en-US" b="1" dirty="0"/>
              <a:t>For subdomains</a:t>
            </a:r>
            <a:r>
              <a:rPr lang="en-US" dirty="0"/>
              <a:t>, the CNAME record must be mapped directly to the container app's automatically generated domain name. Mapping to an intermediate CNAME value blocks certificate issuance and renewal. Examples of CNAME values are traffic managers, Cloudflare, and similar services.</a:t>
            </a:r>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3462919"/>
          </a:xfrm>
        </p:spPr>
        <p:txBody>
          <a:bodyPr/>
          <a:lstStyle/>
          <a:p>
            <a:pPr algn="just"/>
            <a:r>
              <a:rPr lang="en-US" dirty="0">
                <a:hlinkClick r:id="rId2"/>
              </a:rPr>
              <a:t>Announcing Distributed Functions (Preview) for Azure Static Web Apps</a:t>
            </a:r>
            <a:endParaRPr lang="ru-RU" dirty="0"/>
          </a:p>
          <a:p>
            <a:pPr algn="just"/>
            <a:r>
              <a:rPr lang="en-US" b="1" dirty="0"/>
              <a:t>MS announced Distributed Functions </a:t>
            </a:r>
            <a:r>
              <a:rPr lang="en-US" dirty="0"/>
              <a:t>for Azure Static Web Apps, a feature that automatically distributes your Static Web Apps’ managed functions to regions of high demand. With distributed functions enabled on Static Web Apps resource, it can reduce the network latency for requests to backend-managed functions, improving the performance and responsiveness of full-stack web app with global audiences.</a:t>
            </a:r>
          </a:p>
          <a:p>
            <a:pPr algn="just"/>
            <a:r>
              <a:rPr lang="en-US" dirty="0"/>
              <a:t>During creation </a:t>
            </a:r>
            <a:r>
              <a:rPr lang="en-US" b="1" dirty="0"/>
              <a:t>of Azure Static Web App, </a:t>
            </a:r>
            <a:r>
              <a:rPr lang="en-US" dirty="0"/>
              <a:t>you have to choose a home region for functions, which is where they are initially deployed. Then, if an Azure Static Web App host in a different region receives a significant amount of traffic to the managed functions, it will deploy a copy of managed functions to that region and route the traffic to this new managed function backend.</a:t>
            </a:r>
          </a:p>
          <a:p>
            <a:pPr algn="just"/>
            <a:r>
              <a:rPr lang="en-US" dirty="0"/>
              <a:t>This </a:t>
            </a:r>
            <a:r>
              <a:rPr lang="en-US" b="1" dirty="0"/>
              <a:t>distribution of backend functions can </a:t>
            </a:r>
            <a:r>
              <a:rPr lang="en-US" dirty="0"/>
              <a:t>reduce the network latency for managed functions calls by up to 70%, depending on the distance between the user and the function region. This can be especially useful in the context of request pre-processing, where network latency is critical to providing a good user experience.</a:t>
            </a:r>
          </a:p>
          <a:p>
            <a:pPr algn="just"/>
            <a:r>
              <a:rPr lang="en-US" dirty="0"/>
              <a:t>Distributed Functions is a feature that is available to the Standard SKU of Azure Static Web Apps</a:t>
            </a:r>
          </a:p>
        </p:txBody>
      </p:sp>
      <p:pic>
        <p:nvPicPr>
          <p:cNvPr id="4098" name="Picture 2" descr="thumbnail image 1 of blog post titled &#10; &#10; &#10;  &#10; &#10; &#10; &#10;    &#10;  &#10;   &#10;    &#10;      &#10;       Announcing Distributed Functions (Preview) for Azure Static Web Apps&#10;       &#10;      &#10;     &#10;   &#10;  &#10; &#10;   &#10; &#10; &#10; &#10; &#10; &#10;">
            <a:extLst>
              <a:ext uri="{FF2B5EF4-FFF2-40B4-BE49-F238E27FC236}">
                <a16:creationId xmlns:a16="http://schemas.microsoft.com/office/drawing/2014/main" id="{6B695CC1-6809-A804-7D09-AB1D9A46D7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572" y="1295400"/>
            <a:ext cx="4570378" cy="223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140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322970"/>
          </a:xfrm>
        </p:spPr>
        <p:txBody>
          <a:bodyPr/>
          <a:lstStyle/>
          <a:p>
            <a:r>
              <a:rPr lang="en-US" sz="1000" dirty="0">
                <a:hlinkClick r:id="rId2"/>
              </a:rPr>
              <a:t>Announcing Conversational Diagnostics (Preview) on Azure Kubernetes Service</a:t>
            </a:r>
            <a:endParaRPr lang="en-US" sz="1000" dirty="0"/>
          </a:p>
          <a:p>
            <a:r>
              <a:rPr lang="en-US" sz="1000" b="1" dirty="0"/>
              <a:t>MS announced Conversational Diagnostics (Preview), </a:t>
            </a:r>
            <a:r>
              <a:rPr lang="en-US" sz="1000" dirty="0"/>
              <a:t>a new feature in Azure Kubernetes Service (AKS) that leverages the powerful capabilities of OpenAI to take problem-solving to the next level. With this feature, it is possible to engage in a conversational dialogue to accurately identify the issue with AKS clusters, and receive a clear set of solutions, documentation, and diagnostics to help resolve the issue.</a:t>
            </a:r>
          </a:p>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322970"/>
          </a:xfrm>
        </p:spPr>
        <p:txBody>
          <a:bodyPr/>
          <a:lstStyle/>
          <a:p>
            <a:pPr algn="just"/>
            <a:r>
              <a:rPr lang="en-US" dirty="0">
                <a:hlinkClick r:id="rId3"/>
              </a:rPr>
              <a:t>Introducing Azure Virtual Desktop workload in Azure Stack HCI Sizer!</a:t>
            </a:r>
            <a:endParaRPr lang="en-US" dirty="0"/>
          </a:p>
          <a:p>
            <a:pPr algn="just"/>
            <a:r>
              <a:rPr lang="en-US" b="1" dirty="0"/>
              <a:t>MS announced that ‘Azure Virtual Desktop’ is now available </a:t>
            </a:r>
            <a:r>
              <a:rPr lang="en-US" dirty="0"/>
              <a:t>as a new workload category in Azure Stack HCI sizer! It enables customers to efficiently plan and size Azure Virtual Desktop deployments on Azure Stack HCI by calculating no. of VM required, suggesting per VM configuration and what hardware to purchase.</a:t>
            </a:r>
          </a:p>
        </p:txBody>
      </p:sp>
      <p:pic>
        <p:nvPicPr>
          <p:cNvPr id="5122" name="Picture 2" descr="thumbnail image 3 captioned Result Page">
            <a:extLst>
              <a:ext uri="{FF2B5EF4-FFF2-40B4-BE49-F238E27FC236}">
                <a16:creationId xmlns:a16="http://schemas.microsoft.com/office/drawing/2014/main" id="{DEBE96D8-15E8-D4A3-62B5-CB5455F3596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9929" y="2108200"/>
            <a:ext cx="3808283" cy="24511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0A1ECF1B-339E-164E-AAD8-CE3BCFFFE393}"/>
              </a:ext>
            </a:extLst>
          </p:cNvPr>
          <p:cNvPicPr>
            <a:picLocks noChangeAspect="1"/>
          </p:cNvPicPr>
          <p:nvPr/>
        </p:nvPicPr>
        <p:blipFill>
          <a:blip r:embed="rId5"/>
          <a:stretch>
            <a:fillRect/>
          </a:stretch>
        </p:blipFill>
        <p:spPr>
          <a:xfrm>
            <a:off x="4750540" y="2347332"/>
            <a:ext cx="3855780" cy="2153679"/>
          </a:xfrm>
          <a:prstGeom prst="rect">
            <a:avLst/>
          </a:prstGeom>
        </p:spPr>
      </p:pic>
    </p:spTree>
    <p:extLst>
      <p:ext uri="{BB962C8B-B14F-4D97-AF65-F5344CB8AC3E}">
        <p14:creationId xmlns:p14="http://schemas.microsoft.com/office/powerpoint/2010/main" val="24180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t>SDN delivers:</a:t>
            </a:r>
          </a:p>
          <a:p>
            <a:pPr marL="171450" indent="-171450">
              <a:buFont typeface="Arial" panose="020B0604020202020204" pitchFamily="34" charset="0"/>
              <a:buChar char="•"/>
            </a:pPr>
            <a:r>
              <a:rPr lang="en-US" sz="1000" b="1" dirty="0"/>
              <a:t>Consistent with Azure Kubernetes service</a:t>
            </a:r>
          </a:p>
          <a:p>
            <a:pPr marL="171450" indent="-171450">
              <a:buFont typeface="Arial" panose="020B0604020202020204" pitchFamily="34" charset="0"/>
              <a:buChar char="•"/>
            </a:pPr>
            <a:r>
              <a:rPr lang="en-US" sz="1000" b="1" dirty="0"/>
              <a:t>Hybrid by Design</a:t>
            </a:r>
          </a:p>
          <a:p>
            <a:pPr marL="171450" indent="-171450">
              <a:buFont typeface="Arial" panose="020B0604020202020204" pitchFamily="34" charset="0"/>
              <a:buChar char="•"/>
            </a:pPr>
            <a:r>
              <a:rPr lang="en-US" sz="1000" b="1" dirty="0"/>
              <a:t>Built-in security</a:t>
            </a:r>
          </a:p>
          <a:p>
            <a:pPr marL="171450" indent="-171450">
              <a:buFont typeface="Arial" panose="020B0604020202020204" pitchFamily="34" charset="0"/>
              <a:buChar char="•"/>
            </a:pPr>
            <a:r>
              <a:rPr lang="en-US" sz="1000" b="1" dirty="0"/>
              <a:t>Modern platform for applications</a:t>
            </a:r>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234069"/>
          </a:xfrm>
        </p:spPr>
        <p:txBody>
          <a:bodyPr/>
          <a:lstStyle/>
          <a:p>
            <a:pPr algn="just"/>
            <a:r>
              <a:rPr lang="en-US" dirty="0">
                <a:hlinkClick r:id="rId2"/>
              </a:rPr>
              <a:t>Announcing Public Preview of SDN integration with AKS HCI</a:t>
            </a:r>
            <a:endParaRPr lang="en-US" dirty="0"/>
          </a:p>
          <a:p>
            <a:pPr algn="just"/>
            <a:r>
              <a:rPr lang="en-US" b="1" dirty="0"/>
              <a:t>MS announced the Public Preview of SDN integration </a:t>
            </a:r>
            <a:r>
              <a:rPr lang="en-US" dirty="0"/>
              <a:t>with AKS on Azure Stack HCI. Customers can now bring in their own networks and attach the AKS-HCI nodes to these networks. Additionally, customers can use the SDN Software Load Balancers to provide load balancer services for their containerized applications.</a:t>
            </a:r>
          </a:p>
          <a:p>
            <a:pPr algn="just"/>
            <a:endParaRPr lang="en-US" dirty="0"/>
          </a:p>
        </p:txBody>
      </p:sp>
      <p:pic>
        <p:nvPicPr>
          <p:cNvPr id="7170" name="Picture 2" descr="thumbnail image 1 of blog post titled &#10; &#10; &#10;  &#10; &#10; &#10; &#10;    &#10;  &#10;   &#10;    &#10;      &#10;       Announcing Public Preview of SDN integration with AKS HCI&#10;       &#10;      &#10;     &#10;   &#10;  &#10; &#10;   &#10; &#10; &#10; &#10; &#10; &#10;">
            <a:extLst>
              <a:ext uri="{FF2B5EF4-FFF2-40B4-BE49-F238E27FC236}">
                <a16:creationId xmlns:a16="http://schemas.microsoft.com/office/drawing/2014/main" id="{B562E95E-E644-4856-9A20-AEE2BB1F7C9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2197" y="2244143"/>
            <a:ext cx="3225965" cy="181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48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4D33A5-F7CE-C65D-DAE0-14CCE61F41CD}"/>
              </a:ext>
            </a:extLst>
          </p:cNvPr>
          <p:cNvSpPr>
            <a:spLocks noGrp="1"/>
          </p:cNvSpPr>
          <p:nvPr>
            <p:ph type="title"/>
          </p:nvPr>
        </p:nvSpPr>
        <p:spPr/>
        <p:txBody>
          <a:bodyPr/>
          <a:lstStyle/>
          <a:p>
            <a:r>
              <a:rPr lang="en-US" sz="1800" dirty="0"/>
              <a:t>Compute Updates</a:t>
            </a:r>
            <a:endParaRPr lang="en-US" dirty="0"/>
          </a:p>
        </p:txBody>
      </p:sp>
      <p:sp>
        <p:nvSpPr>
          <p:cNvPr id="4" name="Text Placeholder 3">
            <a:extLst>
              <a:ext uri="{FF2B5EF4-FFF2-40B4-BE49-F238E27FC236}">
                <a16:creationId xmlns:a16="http://schemas.microsoft.com/office/drawing/2014/main" id="{AF2048E3-0327-57A3-109D-D93E96E8EBC8}"/>
              </a:ext>
            </a:extLst>
          </p:cNvPr>
          <p:cNvSpPr>
            <a:spLocks noGrp="1"/>
          </p:cNvSpPr>
          <p:nvPr>
            <p:ph type="body" sz="quarter" idx="15"/>
          </p:nvPr>
        </p:nvSpPr>
        <p:spPr/>
        <p:txBody>
          <a:bodyPr/>
          <a:lstStyle/>
          <a:p>
            <a:endParaRPr lang="en-US"/>
          </a:p>
        </p:txBody>
      </p:sp>
      <p:sp>
        <p:nvSpPr>
          <p:cNvPr id="6" name="Text Placeholder 11">
            <a:extLst>
              <a:ext uri="{FF2B5EF4-FFF2-40B4-BE49-F238E27FC236}">
                <a16:creationId xmlns:a16="http://schemas.microsoft.com/office/drawing/2014/main" id="{6CA34464-073D-0C2E-4A9A-D4EDE3BBFD4C}"/>
              </a:ext>
            </a:extLst>
          </p:cNvPr>
          <p:cNvSpPr txBox="1">
            <a:spLocks/>
          </p:cNvSpPr>
          <p:nvPr/>
        </p:nvSpPr>
        <p:spPr>
          <a:xfrm>
            <a:off x="342900" y="855080"/>
            <a:ext cx="4365038" cy="2796170"/>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2"/>
              </a:rPr>
              <a:t>Announcing the 3-year retirement of Windows Server 2022 on Azure Kubernetes Service</a:t>
            </a:r>
            <a:endParaRPr lang="en-US" sz="1000" dirty="0"/>
          </a:p>
          <a:p>
            <a:pPr algn="just"/>
            <a:r>
              <a:rPr lang="en-US" sz="1000" b="1" dirty="0"/>
              <a:t>Windows Server 2025 </a:t>
            </a:r>
            <a:r>
              <a:rPr lang="en-US" sz="1000" dirty="0"/>
              <a:t>and the </a:t>
            </a:r>
            <a:r>
              <a:rPr lang="en-US" sz="1000" b="1" dirty="0"/>
              <a:t>Windows Server Annual Channel</a:t>
            </a:r>
            <a:r>
              <a:rPr lang="en-US" sz="1000" dirty="0"/>
              <a:t>, offer a comprehensive array of enhanced features, heightened security measures, and improved overall performance, and with image portability customers can now run Windows Server 2022 based containers on these new versions. To maximize the experience for customers, not only </a:t>
            </a:r>
            <a:r>
              <a:rPr lang="en-US" sz="1000" b="1" dirty="0"/>
              <a:t>will Windows Server 2025/Annual Channel </a:t>
            </a:r>
            <a:r>
              <a:rPr lang="en-US" sz="1000" dirty="0"/>
              <a:t>provide the most efficient versions of Windows Server yet, but also streamline the upgrade process. In pursuit of an enhanced user experience and an unwavering commitment to safety and reliability</a:t>
            </a:r>
            <a:r>
              <a:rPr lang="en-US" sz="1000" b="1" dirty="0"/>
              <a:t>, MS will be retiring Windows Server 2022 </a:t>
            </a:r>
            <a:r>
              <a:rPr lang="en-US" sz="1000" dirty="0"/>
              <a:t>on Azure Kubernetes Service (AKS) in 3-years time. </a:t>
            </a:r>
          </a:p>
          <a:p>
            <a:pPr algn="just"/>
            <a:r>
              <a:rPr lang="en-US" sz="1000" b="1" dirty="0"/>
              <a:t>Windows Server 2022 will be retiring on AKS in March 2027. </a:t>
            </a:r>
          </a:p>
        </p:txBody>
      </p:sp>
    </p:spTree>
    <p:extLst>
      <p:ext uri="{BB962C8B-B14F-4D97-AF65-F5344CB8AC3E}">
        <p14:creationId xmlns:p14="http://schemas.microsoft.com/office/powerpoint/2010/main" val="3688105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Generally available: Azure Blob Storage Cold Tier in Poland Central, Qatar Central and Azure China</a:t>
            </a:r>
            <a:endParaRPr lang="en-US" dirty="0"/>
          </a:p>
          <a:p>
            <a:pPr algn="just"/>
            <a:r>
              <a:rPr lang="en-US" b="1" dirty="0"/>
              <a:t>Azure Blob Storage Cold Tier has been generally available since Aug 10th, 2023</a:t>
            </a:r>
            <a:r>
              <a:rPr lang="en-US" dirty="0"/>
              <a:t>. It is a new online access tier that is the most cost-effective Azure Blob offering for storing infrequently accessed data with long-term retention requirements while providing instant access.</a:t>
            </a:r>
          </a:p>
          <a:p>
            <a:pPr algn="just"/>
            <a:r>
              <a:rPr lang="en-US" b="1" dirty="0"/>
              <a:t>Azure Blob Storage Cold Tier </a:t>
            </a:r>
            <a:r>
              <a:rPr lang="en-US" dirty="0"/>
              <a:t>is now available in more regions, including Poland Central, Qatar Central and all regions in Azure China.</a:t>
            </a:r>
          </a:p>
        </p:txBody>
      </p:sp>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Announcing Try Azure Cosmos DB support in </a:t>
            </a:r>
            <a:r>
              <a:rPr lang="en-US" sz="1000" dirty="0" err="1">
                <a:hlinkClick r:id="rId2"/>
              </a:rPr>
              <a:t>Vercel</a:t>
            </a:r>
            <a:r>
              <a:rPr lang="en-US" sz="1000" dirty="0">
                <a:hlinkClick r:id="rId2"/>
              </a:rPr>
              <a:t> Integration</a:t>
            </a:r>
            <a:endParaRPr lang="en-US" sz="1000" dirty="0"/>
          </a:p>
          <a:p>
            <a:pPr algn="just"/>
            <a:r>
              <a:rPr lang="en-US" sz="1000" dirty="0"/>
              <a:t>It is now easy to </a:t>
            </a:r>
            <a:r>
              <a:rPr lang="en-US" sz="1000" b="1" dirty="0"/>
              <a:t>create free Azure Cosmos DB accounts </a:t>
            </a:r>
            <a:r>
              <a:rPr lang="en-US" sz="1000" dirty="0"/>
              <a:t>within the integration with </a:t>
            </a:r>
            <a:r>
              <a:rPr lang="en-US" sz="1000" dirty="0" err="1"/>
              <a:t>Vercel</a:t>
            </a:r>
            <a:r>
              <a:rPr lang="en-US" sz="1000" dirty="0"/>
              <a:t> and upgrade if needed. This improves productivity as it is possible to deploy a </a:t>
            </a:r>
            <a:r>
              <a:rPr lang="en-US" sz="1000" dirty="0" err="1"/>
              <a:t>Vercel</a:t>
            </a:r>
            <a:r>
              <a:rPr lang="en-US" sz="1000" dirty="0"/>
              <a:t> application and create a free Azure Cosmos DB account with a database during the deployment process.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General Availability: Private Link in Azure Cosmos DB for MongoDB vCore</a:t>
            </a:r>
            <a:endParaRPr lang="en-US" dirty="0"/>
          </a:p>
          <a:p>
            <a:pPr algn="just"/>
            <a:r>
              <a:rPr lang="en-US" b="1" dirty="0"/>
              <a:t>Azure Cosmos DB  for MongoDB vCore </a:t>
            </a:r>
            <a:r>
              <a:rPr lang="en-US" dirty="0"/>
              <a:t>now supports private endpoint, enhancing security and connectivity within Azure. This feature allows virtual network (VNet) hosts to securely access data over Private Link, ensuring traffic between the VNet and database remains on the Microsoft backbone network, away from public internet exposure. Users can select private access during cluster setup or switch from public to private access anytime, leveraging Azure Private Link's benefits for secure, efficient database connections. </a:t>
            </a:r>
          </a:p>
        </p:txBody>
      </p:sp>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General availability: Microsoft Entra ID integration with Azure Cosmos DB for PostgreSQL</a:t>
            </a:r>
            <a:endParaRPr lang="en-US" dirty="0"/>
          </a:p>
          <a:p>
            <a:pPr algn="just"/>
            <a:r>
              <a:rPr lang="en-US" dirty="0"/>
              <a:t>It is now possible </a:t>
            </a:r>
            <a:r>
              <a:rPr lang="en-US" b="1" dirty="0"/>
              <a:t>to use Microsoft Entra ID authentication on Azure Cosmos DB for PostgreSQL clusters in </a:t>
            </a:r>
            <a:r>
              <a:rPr lang="en-US" dirty="0"/>
              <a:t>addition or instead of the native Postgres authentication. Microsoft Entra ID (formerly known as Azure AD) authentication integration with Azure Cosmos DB for PostgreSQL allows for improved managed database security by delegating credential management and authentication to a centralized identity provider.</a:t>
            </a:r>
          </a:p>
          <a:p>
            <a:pPr algn="just"/>
            <a:r>
              <a:rPr lang="en-US" b="1" dirty="0"/>
              <a:t>Microsoft Entra ID supports advanced security features </a:t>
            </a:r>
            <a:r>
              <a:rPr lang="en-US" dirty="0"/>
              <a:t>such as two-factor authentication options, password lifecycle management, applications and managed identities, and conditional access.</a:t>
            </a:r>
          </a:p>
          <a:p>
            <a:pPr algn="just"/>
            <a:r>
              <a:rPr lang="en-US" dirty="0"/>
              <a:t>Microsoft Entra ID authentication integration with Azure Cosmos DB for PostgreSQL provides full support for managed identities and support for invited users.</a:t>
            </a:r>
          </a:p>
          <a:p>
            <a:pPr marL="171450" indent="-171450" algn="just">
              <a:buFont typeface="Arial" panose="020B0604020202020204" pitchFamily="34" charset="0"/>
              <a:buChar char="•"/>
            </a:pPr>
            <a:r>
              <a:rPr lang="en-US" dirty="0"/>
              <a:t>Login with the deleted Microsoft Entra ID user can still be done till the token expires (up to 90 minutes from token issuing). If you also remove the user from Azure Cosmos DB for PostgreSQL cluster this access will be revoked immediately.</a:t>
            </a:r>
          </a:p>
        </p:txBody>
      </p:sp>
      <p:sp>
        <p:nvSpPr>
          <p:cNvPr id="2" name="Text Placeholder 13">
            <a:extLst>
              <a:ext uri="{FF2B5EF4-FFF2-40B4-BE49-F238E27FC236}">
                <a16:creationId xmlns:a16="http://schemas.microsoft.com/office/drawing/2014/main" id="{1DF1A36F-4250-259D-24AE-F82FE69A7F7E}"/>
              </a:ext>
            </a:extLst>
          </p:cNvPr>
          <p:cNvSpPr txBox="1">
            <a:spLocks/>
          </p:cNvSpPr>
          <p:nvPr/>
        </p:nvSpPr>
        <p:spPr>
          <a:xfrm>
            <a:off x="4572000" y="855080"/>
            <a:ext cx="3955312" cy="2104020"/>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3"/>
              </a:rPr>
              <a:t>General Availability: Major version upgrade logs for Azure Database for PostgreSQL - Flexible Server</a:t>
            </a:r>
            <a:endParaRPr lang="en-US" dirty="0"/>
          </a:p>
          <a:p>
            <a:pPr algn="just"/>
            <a:r>
              <a:rPr lang="en-US" b="1" dirty="0"/>
              <a:t>MS announced the addition of the PostgreSQL </a:t>
            </a:r>
            <a:r>
              <a:rPr lang="en-US" dirty="0"/>
              <a:t>version upgrade logs (</a:t>
            </a:r>
            <a:r>
              <a:rPr lang="en-US" dirty="0" err="1"/>
              <a:t>PG_Upgrade_Logs</a:t>
            </a:r>
            <a:r>
              <a:rPr lang="en-US" dirty="0"/>
              <a:t>) feature to Azure Database for PostgreSQL - Flexible Server. This enhancement is designed to streamline the experience during major version upgrades, providing easy access to PostgreSQL major version upgrade logs directly through the familiar Server Logs UI.  </a:t>
            </a:r>
            <a:r>
              <a:rPr lang="en-US" dirty="0" err="1"/>
              <a:t>PG_Upgrade_Logs</a:t>
            </a:r>
            <a:r>
              <a:rPr lang="en-US" dirty="0"/>
              <a:t> provides invaluable insights into the upgrade process, significantly improving the ability to troubleshoot effectively. These logs can be easily configured and accessed through the Azure Portal or via CLI, and integrated into existing workflow.</a:t>
            </a:r>
          </a:p>
        </p:txBody>
      </p:sp>
      <p:pic>
        <p:nvPicPr>
          <p:cNvPr id="2050" name="Picture 2" descr="Screenshot showing Azure Database for PostgreSQL flexible server logs.">
            <a:extLst>
              <a:ext uri="{FF2B5EF4-FFF2-40B4-BE49-F238E27FC236}">
                <a16:creationId xmlns:a16="http://schemas.microsoft.com/office/drawing/2014/main" id="{945DC841-0213-63F9-6C09-26F2C850CC6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2866389"/>
            <a:ext cx="4025153" cy="1140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437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Zone Redundancy support for Azure SQL Database Hyperscale Named Replica – Preview</a:t>
            </a:r>
            <a:endParaRPr lang="en-US" sz="1000" dirty="0"/>
          </a:p>
          <a:p>
            <a:pPr algn="just"/>
            <a:r>
              <a:rPr lang="en-US" sz="1000" b="1" dirty="0"/>
              <a:t>MS announced the public preview of zone redundancy for Azure SQL Database Hyperscale Named replica. </a:t>
            </a:r>
            <a:r>
              <a:rPr lang="en-US" sz="1000" dirty="0"/>
              <a:t>This feature leverages Azure Availability Zones to distribute Named replica compute nodes across different physical locations within an Azure region. By choosing zone redundancy for the Named replica, it is possible to enhance the resiliency of the read workload running on the Named replica to a wider range of failures, including disastrous data center outages, without any modifications of the application logic. For more details, check out Hyperscale zone redundant availability.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2" name="Text Placeholder 1">
            <a:extLst>
              <a:ext uri="{FF2B5EF4-FFF2-40B4-BE49-F238E27FC236}">
                <a16:creationId xmlns:a16="http://schemas.microsoft.com/office/drawing/2014/main" id="{4673EDBF-16D2-3651-F251-08463912FA3D}"/>
              </a:ext>
            </a:extLst>
          </p:cNvPr>
          <p:cNvSpPr>
            <a:spLocks noGrp="1"/>
          </p:cNvSpPr>
          <p:nvPr>
            <p:ph type="body" sz="quarter" idx="16"/>
          </p:nvPr>
        </p:nvSpPr>
        <p:spPr>
          <a:xfrm>
            <a:off x="342900" y="855080"/>
            <a:ext cx="3955312" cy="891169"/>
          </a:xfrm>
        </p:spPr>
        <p:txBody>
          <a:bodyPr/>
          <a:lstStyle/>
          <a:p>
            <a:r>
              <a:rPr lang="en-US" dirty="0">
                <a:hlinkClick r:id="rId3"/>
              </a:rPr>
              <a:t>Improve the resiliency of your General Purpose  Azure SQL Managed Instances by upgrading to a zone-redundant configuration. </a:t>
            </a:r>
            <a:endParaRPr lang="en-US" dirty="0"/>
          </a:p>
          <a:p>
            <a:r>
              <a:rPr lang="en-US" dirty="0"/>
              <a:t>MS extended the support of the Zone Redundant configuration to more regions</a:t>
            </a:r>
          </a:p>
          <a:p>
            <a:endParaRPr lang="en-US" dirty="0"/>
          </a:p>
        </p:txBody>
      </p:sp>
      <p:pic>
        <p:nvPicPr>
          <p:cNvPr id="4" name="Picture 3">
            <a:extLst>
              <a:ext uri="{FF2B5EF4-FFF2-40B4-BE49-F238E27FC236}">
                <a16:creationId xmlns:a16="http://schemas.microsoft.com/office/drawing/2014/main" id="{19AEB8A9-934F-9DDD-301C-DCE8CB67A4AD}"/>
              </a:ext>
            </a:extLst>
          </p:cNvPr>
          <p:cNvPicPr>
            <a:picLocks noChangeAspect="1"/>
          </p:cNvPicPr>
          <p:nvPr/>
        </p:nvPicPr>
        <p:blipFill>
          <a:blip r:embed="rId4"/>
          <a:stretch>
            <a:fillRect/>
          </a:stretch>
        </p:blipFill>
        <p:spPr>
          <a:xfrm>
            <a:off x="342900" y="1746249"/>
            <a:ext cx="3804864" cy="1865581"/>
          </a:xfrm>
          <a:prstGeom prst="rect">
            <a:avLst/>
          </a:prstGeom>
        </p:spPr>
      </p:pic>
    </p:spTree>
    <p:extLst>
      <p:ext uri="{BB962C8B-B14F-4D97-AF65-F5344CB8AC3E}">
        <p14:creationId xmlns:p14="http://schemas.microsoft.com/office/powerpoint/2010/main" val="3418722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Announcing Oracle </a:t>
            </a:r>
            <a:r>
              <a:rPr lang="en-US" dirty="0" err="1">
                <a:hlinkClick r:id="rId2"/>
              </a:rPr>
              <a:t>Database@Azure</a:t>
            </a:r>
            <a:r>
              <a:rPr lang="en-US" dirty="0">
                <a:hlinkClick r:id="rId2"/>
              </a:rPr>
              <a:t> in Germany West Central</a:t>
            </a:r>
            <a:endParaRPr lang="en-US" dirty="0"/>
          </a:p>
          <a:p>
            <a:pPr algn="just"/>
            <a:r>
              <a:rPr lang="en-US" b="1" dirty="0"/>
              <a:t>Oracle and Microsoft are announced that they are adding five new regions </a:t>
            </a:r>
            <a:r>
              <a:rPr lang="en-US" dirty="0"/>
              <a:t>for Oracle </a:t>
            </a:r>
            <a:r>
              <a:rPr lang="en-US" dirty="0" err="1"/>
              <a:t>Database@Azure</a:t>
            </a:r>
            <a:r>
              <a:rPr lang="en-US" dirty="0"/>
              <a:t>, bringing the total planned regions to 15 by the end of this year. The new regions are </a:t>
            </a:r>
            <a:r>
              <a:rPr lang="en-US" b="1" dirty="0"/>
              <a:t>India Central, Italy North, Southeast Asia(Singapore), Sweden Central, and United Arab Emirates North</a:t>
            </a:r>
            <a:r>
              <a:rPr lang="en-US" dirty="0"/>
              <a:t>. They join the 10 regions that were previously announced: </a:t>
            </a:r>
            <a:r>
              <a:rPr lang="en-US" b="1" dirty="0"/>
              <a:t>US East, Germany Central, Australia East, France Central, Canada Central, Brazil South, Japan East, UK South, Central US, and South Central US.</a:t>
            </a:r>
          </a:p>
          <a:p>
            <a:pPr algn="just"/>
            <a:r>
              <a:rPr lang="en-US" dirty="0"/>
              <a:t>Oracle </a:t>
            </a:r>
            <a:r>
              <a:rPr lang="en-US" dirty="0" err="1"/>
              <a:t>Database@Azure</a:t>
            </a:r>
            <a:r>
              <a:rPr lang="en-US" dirty="0"/>
              <a:t> in Frankfurt, businesses in EMEA can meet the performance, compliance, and business continuity needs of their critical enterprise workloads in a region near them.</a:t>
            </a:r>
          </a:p>
          <a:p>
            <a:pPr algn="just"/>
            <a:r>
              <a:rPr lang="en-US" dirty="0"/>
              <a:t>The cross-availability Zone architecture using Oracle Data Guard for standby with local backups on both primary and standby provides high availability and comprehensive data protection for all types of unplanned outages, including data corruption, database failure, and site outage. Mission-critical production applications that require quick recovery time and zero or minimal data loss for all database and system outages and planned maintenance activities will benefit from the capabilities included in the reference architecture. Oracle </a:t>
            </a:r>
            <a:r>
              <a:rPr lang="en-US" dirty="0" err="1"/>
              <a:t>Database@Azure</a:t>
            </a:r>
            <a:r>
              <a:rPr lang="en-US" dirty="0"/>
              <a:t> offers businesses the opportunity to migrate and modernize their existing enterprise.</a:t>
            </a:r>
          </a:p>
        </p:txBody>
      </p:sp>
      <p:pic>
        <p:nvPicPr>
          <p:cNvPr id="6146" name="Picture 2" descr="thumbnail image 2 of blog post titled &#10; &#10; &#10;  &#10; &#10; &#10; &#10;    &#10;  &#10;   &#10;    &#10;      &#10;       Announcing Oracle Database@Azure in Germany West Central&#10;       &#10;      &#10;     &#10;   &#10;  &#10; &#10;   &#10; &#10; &#10; &#10; &#10; &#10;">
            <a:extLst>
              <a:ext uri="{FF2B5EF4-FFF2-40B4-BE49-F238E27FC236}">
                <a16:creationId xmlns:a16="http://schemas.microsoft.com/office/drawing/2014/main" id="{64AD73B0-7CB2-47A2-8BDD-5CBDE879341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5790" y="284664"/>
            <a:ext cx="3860130" cy="21717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thumbnail image 3 of blog post titled &#10; &#10; &#10;  &#10; &#10; &#10; &#10;    &#10;  &#10;   &#10;    &#10;      &#10;       Announcing Oracle Database@Azure in Germany West Central&#10;       &#10;      &#10;     &#10;   &#10;  &#10; &#10;   &#10; &#10; &#10; &#10; &#10; &#10;">
            <a:extLst>
              <a:ext uri="{FF2B5EF4-FFF2-40B4-BE49-F238E27FC236}">
                <a16:creationId xmlns:a16="http://schemas.microsoft.com/office/drawing/2014/main" id="{190E130A-2657-48DC-34EF-0DCE1E61935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5790" y="2571750"/>
            <a:ext cx="386013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799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General availability: Additional cache size for Azure Cache for Redis Enterprise</a:t>
            </a:r>
            <a:endParaRPr lang="en-US" dirty="0"/>
          </a:p>
          <a:p>
            <a:pPr algn="just"/>
            <a:r>
              <a:rPr lang="en-US" dirty="0"/>
              <a:t>The </a:t>
            </a:r>
            <a:r>
              <a:rPr lang="en-US" b="1" dirty="0"/>
              <a:t>Enterprise tier of Azure Cache for Redis now offers an additional cache size, the E5 SKU. The E5 SKU is our smallest offering, </a:t>
            </a:r>
            <a:r>
              <a:rPr lang="en-US" dirty="0"/>
              <a:t>with 4GB of cache memory, and provides a lower price point to get started with the Enterprise tier. This additional option allows to optimize the price/performance of cache deployments while providing the same Enterprise features, like vector search capability and active geo-replication. </a:t>
            </a:r>
          </a:p>
        </p:txBody>
      </p:sp>
    </p:spTree>
    <p:extLst>
      <p:ext uri="{BB962C8B-B14F-4D97-AF65-F5344CB8AC3E}">
        <p14:creationId xmlns:p14="http://schemas.microsoft.com/office/powerpoint/2010/main" val="920698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Integration</a:t>
            </a:r>
          </a:p>
        </p:txBody>
      </p:sp>
    </p:spTree>
    <p:extLst>
      <p:ext uri="{BB962C8B-B14F-4D97-AF65-F5344CB8AC3E}">
        <p14:creationId xmlns:p14="http://schemas.microsoft.com/office/powerpoint/2010/main" val="596233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Integration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769354"/>
            <a:ext cx="3955312" cy="3945520"/>
          </a:xfrm>
        </p:spPr>
        <p:txBody>
          <a:bodyPr/>
          <a:lstStyle/>
          <a:p>
            <a:pPr algn="just"/>
            <a:r>
              <a:rPr lang="en-US" dirty="0">
                <a:hlinkClick r:id="rId2"/>
              </a:rPr>
              <a:t>Azure API Center Updates</a:t>
            </a:r>
            <a:endParaRPr lang="en-US" dirty="0"/>
          </a:p>
          <a:p>
            <a:pPr algn="just"/>
            <a:r>
              <a:rPr lang="en-US" dirty="0"/>
              <a:t>MS introduced an update to Azure API Center, this update enhances the Azure API Center extension for Visual Studio Code, empowering to efficiently inventory APIs and conduct API design compliance checks directly within the Visual Studio Code environment. Already streamlining API discovery, trial, and consumption, the Azure API Center extension for Visual Studio Code now offers additional functionality to assist API producers. </a:t>
            </a:r>
          </a:p>
          <a:p>
            <a:pPr marL="171450" indent="-171450" algn="just">
              <a:buFont typeface="Arial" panose="020B0604020202020204" pitchFamily="34" charset="0"/>
              <a:buChar char="•"/>
            </a:pPr>
            <a:r>
              <a:rPr lang="en-US" b="1" dirty="0"/>
              <a:t>Visual Studio Code </a:t>
            </a:r>
            <a:r>
              <a:rPr lang="en-US" dirty="0"/>
              <a:t>- Inventory APIs: Easily register APIs with API Center, either manually or by integrating a preconfigured CI/CD pipeline for GitHub or Azure DevOps into your project.</a:t>
            </a:r>
          </a:p>
          <a:p>
            <a:pPr marL="171450" indent="-171450" algn="just">
              <a:buFont typeface="Arial" panose="020B0604020202020204" pitchFamily="34" charset="0"/>
              <a:buChar char="•"/>
            </a:pPr>
            <a:r>
              <a:rPr lang="en-US" b="1" dirty="0"/>
              <a:t>Visual Studio Code </a:t>
            </a:r>
            <a:r>
              <a:rPr lang="en-US" dirty="0"/>
              <a:t>- Shift-Left API Design Compliance: Ensure design conformance with organizational API style guides (powered by Spectral). Linting output is displayed inline within the Visual Studio Code editor as well as in the Problems window.</a:t>
            </a:r>
          </a:p>
          <a:p>
            <a:pPr marL="171450" indent="-171450" algn="just">
              <a:buFont typeface="Arial" panose="020B0604020202020204" pitchFamily="34" charset="0"/>
              <a:buChar char="•"/>
            </a:pPr>
            <a:r>
              <a:rPr lang="en-US" b="1" dirty="0"/>
              <a:t>API Governance </a:t>
            </a:r>
            <a:r>
              <a:rPr lang="en-US" dirty="0"/>
              <a:t>– API Analysis: API governance is pivotal in upholding consistency, security, and quality throughout an organization’s API landscape. You can now enable API linting and analysis within your Azure API Center.</a:t>
            </a:r>
          </a:p>
          <a:p>
            <a:pPr marL="171450" indent="-171450" algn="just">
              <a:buFont typeface="Arial" panose="020B0604020202020204" pitchFamily="34" charset="0"/>
              <a:buChar char="•"/>
            </a:pPr>
            <a:r>
              <a:rPr lang="en-US" b="1" dirty="0"/>
              <a:t>The API Analysis Report</a:t>
            </a:r>
            <a:r>
              <a:rPr lang="en-US" dirty="0"/>
              <a:t>, a robust feature in API Center, facilitates the analysis of API definitions (such as </a:t>
            </a:r>
            <a:r>
              <a:rPr lang="en-US" dirty="0" err="1"/>
              <a:t>OpenAPI</a:t>
            </a:r>
            <a:r>
              <a:rPr lang="en-US" dirty="0"/>
              <a:t> files) against customer-owned design guidelines.</a:t>
            </a:r>
          </a:p>
        </p:txBody>
      </p:sp>
    </p:spTree>
    <p:extLst>
      <p:ext uri="{BB962C8B-B14F-4D97-AF65-F5344CB8AC3E}">
        <p14:creationId xmlns:p14="http://schemas.microsoft.com/office/powerpoint/2010/main" val="406594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Azure IoT Edge supports Ubuntu Core Snaps</a:t>
            </a:r>
            <a:endParaRPr lang="en-US" dirty="0"/>
          </a:p>
          <a:p>
            <a:pPr algn="just"/>
            <a:r>
              <a:rPr lang="en-US" dirty="0"/>
              <a:t>In collaboration with Canonical, MS is addressing a longstanding request from our shared customers to support Ubuntu Core Snaps in Azure IoT Edge. Tier 1 supported operating systems for Azure IoT Edge has been expanded to include Ubuntu Core Snaps on AMD 64 and ARM 64.</a:t>
            </a:r>
          </a:p>
          <a:p>
            <a:pPr algn="just"/>
            <a:r>
              <a:rPr lang="en-US" dirty="0"/>
              <a:t>This expansion not only broadens the horizons for Azure IoT Edge applications, but also ensures seamless integration and development across a wider range of devices and systems. Official installation packages for AMD 64 and ARM 64 are now available from snapcraft.io.  </a:t>
            </a:r>
          </a:p>
        </p:txBody>
      </p:sp>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Retirement: Support for Application Gateway Web Application Firewall v2 Configuration is ending</a:t>
            </a:r>
            <a:endParaRPr lang="en-US" dirty="0"/>
          </a:p>
          <a:p>
            <a:pPr algn="just"/>
            <a:r>
              <a:rPr lang="en-US" b="1" dirty="0"/>
              <a:t>On 15 March 2027</a:t>
            </a:r>
            <a:r>
              <a:rPr lang="en-US" dirty="0"/>
              <a:t>, the </a:t>
            </a:r>
            <a:r>
              <a:rPr lang="en-US" b="1" dirty="0"/>
              <a:t>Application Gateway WAF v2 Configuration will be retired</a:t>
            </a:r>
            <a:r>
              <a:rPr lang="en-US" dirty="0"/>
              <a:t>. To continue using this service, it is required to </a:t>
            </a:r>
            <a:r>
              <a:rPr lang="en-US" b="1" dirty="0"/>
              <a:t>switch to the Application Gateway WAF v2 Policy </a:t>
            </a:r>
            <a:r>
              <a:rPr lang="en-US" dirty="0"/>
              <a:t>before the retirement date. The WAF Policy offers the same features as the Configuration, plus additional security enhancements and new features at no extra cost. It is possible to migrate seamlessly from WAF Configuration to WAF Policy without any downtime. Required action  </a:t>
            </a:r>
          </a:p>
          <a:p>
            <a:pPr algn="just"/>
            <a:r>
              <a:rPr lang="en-US" b="1" dirty="0"/>
              <a:t>From now through 15 March 2027, </a:t>
            </a:r>
            <a:r>
              <a:rPr lang="en-US" dirty="0"/>
              <a:t>it </a:t>
            </a:r>
            <a:r>
              <a:rPr lang="en-US" b="1" dirty="0"/>
              <a:t>is allowed to continue to use Application Gateway WAF v2 Configuration, </a:t>
            </a:r>
            <a:r>
              <a:rPr lang="en-US" dirty="0"/>
              <a:t>or transition to Application Gateway WAF v2 – WAF Policy before 15 March 2027. </a:t>
            </a:r>
            <a:r>
              <a:rPr lang="en-US" b="1" dirty="0"/>
              <a:t>After 15 March 2025</a:t>
            </a:r>
            <a:r>
              <a:rPr lang="en-US" dirty="0"/>
              <a:t>, Application Gateway WAF v2 Configuration will no longer be supported, to avoid service disruptions, we recommend you follow these migration instructions as soon as possible.  </a:t>
            </a:r>
          </a:p>
        </p:txBody>
      </p:sp>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hlinkClick r:id="rId2"/>
              </a:rPr>
              <a:t>Azure DevOps Server 2019.1.2 Patch 8</a:t>
            </a:r>
            <a:endParaRPr lang="en-US" sz="1000" dirty="0"/>
          </a:p>
          <a:p>
            <a:pPr marL="171450" indent="-171450">
              <a:buFont typeface="Arial" panose="020B0604020202020204" pitchFamily="34" charset="0"/>
              <a:buChar char="•"/>
            </a:pPr>
            <a:r>
              <a:rPr lang="en-US" sz="1000" dirty="0"/>
              <a:t>Release notes</a:t>
            </a:r>
          </a:p>
          <a:p>
            <a:pPr marL="514350" lvl="1" indent="-171450">
              <a:buFont typeface="Arial" panose="020B0604020202020204" pitchFamily="34" charset="0"/>
              <a:buChar char="•"/>
            </a:pPr>
            <a:r>
              <a:rPr lang="en-US" sz="1000" dirty="0">
                <a:latin typeface="+mj-lt"/>
              </a:rPr>
              <a:t>Resolved an issue where the Proxy Server stopped working after installing Patch 7.</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Azure DevOps Server 2022.1 Patch 3</a:t>
            </a:r>
            <a:endParaRPr lang="en-US" dirty="0"/>
          </a:p>
          <a:p>
            <a:pPr algn="just"/>
            <a:r>
              <a:rPr lang="en-US" dirty="0"/>
              <a:t>Azure DevOps Server 2022.1 Patch 3 released</a:t>
            </a:r>
          </a:p>
          <a:p>
            <a:pPr marL="171450" indent="-171450" algn="just">
              <a:buFont typeface="Arial" panose="020B0604020202020204" pitchFamily="34" charset="0"/>
              <a:buChar char="•"/>
            </a:pPr>
            <a:r>
              <a:rPr lang="en-US" dirty="0"/>
              <a:t>Release notes</a:t>
            </a:r>
          </a:p>
          <a:p>
            <a:pPr marL="514350" lvl="1" indent="-171450" algn="just">
              <a:buFont typeface="Arial" panose="020B0604020202020204" pitchFamily="34" charset="0"/>
              <a:buChar char="•"/>
            </a:pPr>
            <a:r>
              <a:rPr lang="en-US" sz="1000" dirty="0">
                <a:latin typeface="+mj-lt"/>
              </a:rPr>
              <a:t>Resolved an issue where the Proxy Server stopped working after installing Patch 2.</a:t>
            </a:r>
          </a:p>
          <a:p>
            <a:pPr marL="514350" lvl="1" indent="-171450" algn="just">
              <a:buFont typeface="Arial" panose="020B0604020202020204" pitchFamily="34" charset="0"/>
              <a:buChar char="•"/>
            </a:pPr>
            <a:r>
              <a:rPr lang="en-US" sz="1000" dirty="0">
                <a:latin typeface="+mj-lt"/>
              </a:rPr>
              <a:t>Fixed a rendering issue on the extension details page affecting languages that were not English.</a:t>
            </a:r>
          </a:p>
          <a:p>
            <a:pPr algn="just"/>
            <a:r>
              <a:rPr lang="en-US" dirty="0">
                <a:hlinkClick r:id="rId2"/>
              </a:rPr>
              <a:t>Azure DevOps Server 2020.1.2 Patch 13</a:t>
            </a:r>
            <a:endParaRPr lang="en-US" dirty="0"/>
          </a:p>
          <a:p>
            <a:pPr marL="285750" indent="-285750" algn="just">
              <a:buFont typeface="Arial" panose="020B0604020202020204" pitchFamily="34" charset="0"/>
              <a:buChar char="•"/>
            </a:pPr>
            <a:r>
              <a:rPr lang="en-US" dirty="0"/>
              <a:t>Release notes</a:t>
            </a:r>
          </a:p>
          <a:p>
            <a:pPr marL="628650" lvl="1" indent="-285750" algn="just">
              <a:buFont typeface="Arial" panose="020B0604020202020204" pitchFamily="34" charset="0"/>
              <a:buChar char="•"/>
            </a:pPr>
            <a:r>
              <a:rPr lang="en-US" sz="1000" dirty="0">
                <a:latin typeface="+mj-lt"/>
              </a:rPr>
              <a:t>Resolved an issue where the Proxy Server stopped working after installing Patch 12.</a:t>
            </a:r>
          </a:p>
        </p:txBody>
      </p:sp>
    </p:spTree>
    <p:extLst>
      <p:ext uri="{BB962C8B-B14F-4D97-AF65-F5344CB8AC3E}">
        <p14:creationId xmlns:p14="http://schemas.microsoft.com/office/powerpoint/2010/main" val="2809546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3602619"/>
          </a:xfrm>
        </p:spPr>
        <p:txBody>
          <a:bodyPr/>
          <a:lstStyle/>
          <a:p>
            <a:pPr algn="just"/>
            <a:r>
              <a:rPr lang="en-US" sz="1000" dirty="0">
                <a:hlinkClick r:id="rId2"/>
              </a:rPr>
              <a:t>The NuGet.org repository signing certificate will be updated as soon as April 8th, 2024</a:t>
            </a:r>
            <a:endParaRPr lang="en-US" sz="1000" dirty="0"/>
          </a:p>
          <a:p>
            <a:pPr algn="just"/>
            <a:r>
              <a:rPr lang="en-US" sz="1000" dirty="0"/>
              <a:t>If you validate that packages are repository signed by NuGet.org using a NuGet client policy, NuGet.exe verify command, or the dotnet </a:t>
            </a:r>
            <a:r>
              <a:rPr lang="en-US" sz="1000" dirty="0" err="1"/>
              <a:t>nuget</a:t>
            </a:r>
            <a:r>
              <a:rPr lang="en-US" sz="1000" dirty="0"/>
              <a:t> verify command, please follow these steps by April 8th, 2024 to avoid potential disruptions when installing new NuGet.org packages. </a:t>
            </a:r>
          </a:p>
          <a:p>
            <a:pPr algn="just"/>
            <a:r>
              <a:rPr lang="en-US" sz="1000" dirty="0"/>
              <a:t>Since 2018</a:t>
            </a:r>
            <a:r>
              <a:rPr lang="en-US" sz="1000" b="1" dirty="0"/>
              <a:t>, NuGet.org has used an X.509 certificate to sign its NuGet packages. The certificate was last renewed on March 15, 2021, and i</a:t>
            </a:r>
            <a:r>
              <a:rPr lang="en-US" sz="1000" dirty="0"/>
              <a:t>s set to expire on May 15, 2024. As early as April 8th, a new certificate will replace it as the new NuGet.org repository signing certificate for NuGet packages. Existing packages already signed with the older certificate will retain their existing signature, but the older certificate will soon no longer be used to sign packages.</a:t>
            </a:r>
          </a:p>
          <a:p>
            <a:pPr marL="171450" indent="-171450">
              <a:buFont typeface="Arial" panose="020B0604020202020204" pitchFamily="34" charset="0"/>
              <a:buChar char="•"/>
            </a:pPr>
            <a:r>
              <a:rPr lang="en-US" sz="1000" dirty="0"/>
              <a:t>Current certificate SHA-256 fingerprint:</a:t>
            </a:r>
          </a:p>
          <a:p>
            <a:pPr marL="514350" lvl="1" indent="-171450">
              <a:buFont typeface="Arial" panose="020B0604020202020204" pitchFamily="34" charset="0"/>
              <a:buChar char="•"/>
            </a:pPr>
            <a:r>
              <a:rPr lang="en-US" sz="1000" dirty="0"/>
              <a:t>5A2901D6ADA3D18260B9C6DFE2133C95D74B9EEF6AE0E5DC334C8454D1477DF4</a:t>
            </a:r>
          </a:p>
          <a:p>
            <a:pPr marL="171450" indent="-171450">
              <a:buFont typeface="Arial" panose="020B0604020202020204" pitchFamily="34" charset="0"/>
              <a:buChar char="•"/>
            </a:pPr>
            <a:r>
              <a:rPr lang="en-US" sz="1000" dirty="0"/>
              <a:t>New certificate SHA-256 fingerprint:</a:t>
            </a:r>
          </a:p>
          <a:p>
            <a:pPr marL="514350" lvl="1" indent="-171450">
              <a:buFont typeface="Arial" panose="020B0604020202020204" pitchFamily="34" charset="0"/>
              <a:buChar char="•"/>
            </a:pPr>
            <a:r>
              <a:rPr lang="en-US" sz="1000" dirty="0"/>
              <a:t>1F4B311D9ACC115C8DC8018B5A49E00FCE6DA8E2855F9F014CA6F34570BC482D</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Generally Available: Azure Chaos Studio supports new fault for Azure Event Hubs</a:t>
            </a:r>
            <a:endParaRPr lang="en-US" dirty="0"/>
          </a:p>
          <a:p>
            <a:pPr algn="just"/>
            <a:r>
              <a:rPr lang="en-US" dirty="0"/>
              <a:t>Azure Chaos Studio now supports a new fault action for Azure Event Hubs.</a:t>
            </a:r>
          </a:p>
          <a:p>
            <a:pPr marL="171450" indent="-171450" algn="just">
              <a:buFont typeface="Arial" panose="020B0604020202020204" pitchFamily="34" charset="0"/>
              <a:buChar char="•"/>
            </a:pPr>
            <a:r>
              <a:rPr lang="en-US" b="1" dirty="0"/>
              <a:t>Change Event Hub State</a:t>
            </a:r>
            <a:r>
              <a:rPr lang="en-US" dirty="0"/>
              <a:t>: This new service-direct fault allows to fully or partially disable entities within a targeted Azure Event Hubs namespace. This can help test messaging infrastructure for maintenance or failure scenarios for an application that depends on an Event Hub.</a:t>
            </a:r>
          </a:p>
        </p:txBody>
      </p:sp>
    </p:spTree>
    <p:extLst>
      <p:ext uri="{BB962C8B-B14F-4D97-AF65-F5344CB8AC3E}">
        <p14:creationId xmlns:p14="http://schemas.microsoft.com/office/powerpoint/2010/main" val="19218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Azure Communication Services March 2024 Feature Updates</a:t>
            </a:r>
            <a:endParaRPr lang="en-US" sz="1000" dirty="0"/>
          </a:p>
          <a:p>
            <a:pPr algn="just"/>
            <a:r>
              <a:rPr lang="en-US" sz="1000" dirty="0"/>
              <a:t>This month’s updates include the features listed below:</a:t>
            </a:r>
          </a:p>
          <a:p>
            <a:pPr marL="171450" indent="-171450" algn="just">
              <a:buFont typeface="Arial" panose="020B0604020202020204" pitchFamily="34" charset="0"/>
              <a:buChar char="•"/>
            </a:pPr>
            <a:r>
              <a:rPr lang="en-US" sz="1000" b="1" dirty="0"/>
              <a:t>Limited access user tokens </a:t>
            </a:r>
            <a:r>
              <a:rPr lang="en-US" sz="1000" dirty="0"/>
              <a:t>- New, limited access user tokens are now in general availability. Limited access user tokens enable customers to exercise finer grain control over user capabilities such as to start a new call/chat or participate in an ongoing call/chat.</a:t>
            </a:r>
          </a:p>
          <a:p>
            <a:pPr marL="171450" indent="-171450" algn="just">
              <a:buFont typeface="Arial" panose="020B0604020202020204" pitchFamily="34" charset="0"/>
              <a:buChar char="•"/>
            </a:pPr>
            <a:r>
              <a:rPr lang="en-US" sz="1000" b="1" dirty="0"/>
              <a:t>Try Phone Calling </a:t>
            </a:r>
            <a:r>
              <a:rPr lang="en-US" sz="1000" dirty="0"/>
              <a:t>- Try Phone Calling, now in public preview, is a tool in the Azure portal to help customers confirm the setup of a telephony connection by making a phone call. It applies to both Voice Calling (PSTN) and direct routing. Try Phone Calling enables developers to quickly test Azure Communication Services calling capabilities, without an existing app or code on their end.</a:t>
            </a:r>
          </a:p>
          <a:p>
            <a:pPr marL="171450" indent="-171450" algn="just">
              <a:buFont typeface="Arial" panose="020B0604020202020204" pitchFamily="34" charset="0"/>
              <a:buChar char="•"/>
            </a:pPr>
            <a:r>
              <a:rPr lang="en-US" sz="1000" b="1" dirty="0"/>
              <a:t>UI Native Library updates </a:t>
            </a:r>
            <a:r>
              <a:rPr lang="en-US" sz="1000" dirty="0"/>
              <a:t>– MS released several updates to the UI Native Library including moving User facing diagnostics to general availability and releasing 1:1 Calling and an iOS </a:t>
            </a:r>
            <a:r>
              <a:rPr lang="en-US" sz="1000" dirty="0" err="1"/>
              <a:t>CallKit</a:t>
            </a:r>
            <a:r>
              <a:rPr lang="en-US" sz="1000" dirty="0"/>
              <a:t> integrations.</a:t>
            </a:r>
          </a:p>
          <a:p>
            <a:pPr marL="171450" indent="-171450" algn="just">
              <a:buFont typeface="Arial" panose="020B0604020202020204" pitchFamily="34" charset="0"/>
              <a:buChar char="•"/>
            </a:pPr>
            <a:r>
              <a:rPr lang="en-US" sz="1000" b="1" dirty="0"/>
              <a:t>PSTN Direct Offers </a:t>
            </a:r>
            <a:r>
              <a:rPr lang="en-US" sz="1000" dirty="0"/>
              <a:t>- Azure Communication Services has continued to expand Direct Offers to new geographies. MS announced the launch of PSTN Direct Offers in general availability for 42 countries.</a:t>
            </a:r>
          </a:p>
          <a:p>
            <a:pPr algn="just"/>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986419"/>
          </a:xfrm>
        </p:spPr>
        <p:txBody>
          <a:bodyPr/>
          <a:lstStyle/>
          <a:p>
            <a:pPr algn="just"/>
            <a:r>
              <a:rPr lang="en-US" dirty="0">
                <a:hlinkClick r:id="rId3"/>
              </a:rPr>
              <a:t>Microsoft Windows Server Summit 2024</a:t>
            </a:r>
            <a:endParaRPr lang="en-US" dirty="0"/>
          </a:p>
          <a:p>
            <a:pPr algn="just"/>
            <a:r>
              <a:rPr lang="en-US" b="1" dirty="0"/>
              <a:t>Stay ahead of the curve and learn about the latest innovations </a:t>
            </a:r>
            <a:r>
              <a:rPr lang="en-US" dirty="0"/>
              <a:t>and best practices in the world of Windows Server. Join on March 26 to 28, 2024 at the Windows Server Summit for a free virtual event sponsored by Intel®.</a:t>
            </a:r>
          </a:p>
          <a:p>
            <a:pPr algn="just"/>
            <a:endParaRPr lang="en-US" dirty="0"/>
          </a:p>
        </p:txBody>
      </p:sp>
      <p:pic>
        <p:nvPicPr>
          <p:cNvPr id="3" name="Picture 2">
            <a:extLst>
              <a:ext uri="{FF2B5EF4-FFF2-40B4-BE49-F238E27FC236}">
                <a16:creationId xmlns:a16="http://schemas.microsoft.com/office/drawing/2014/main" id="{3CF67A22-1F5F-5E0D-CF49-2DDC76C9B8DD}"/>
              </a:ext>
            </a:extLst>
          </p:cNvPr>
          <p:cNvPicPr>
            <a:picLocks noChangeAspect="1"/>
          </p:cNvPicPr>
          <p:nvPr/>
        </p:nvPicPr>
        <p:blipFill>
          <a:blip r:embed="rId4"/>
          <a:stretch>
            <a:fillRect/>
          </a:stretch>
        </p:blipFill>
        <p:spPr>
          <a:xfrm>
            <a:off x="406614" y="1841500"/>
            <a:ext cx="3891598" cy="1182841"/>
          </a:xfrm>
          <a:prstGeom prst="rect">
            <a:avLst/>
          </a:prstGeom>
        </p:spPr>
      </p:pic>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Visual Studio App Center retirement</a:t>
            </a:r>
            <a:endParaRPr lang="en-US" sz="1000" dirty="0"/>
          </a:p>
          <a:p>
            <a:pPr algn="just"/>
            <a:r>
              <a:rPr lang="en-US" sz="1000" b="1" dirty="0"/>
              <a:t>Visual Studio App Center </a:t>
            </a:r>
            <a:r>
              <a:rPr lang="en-US" sz="1000" dirty="0"/>
              <a:t>is scheduled for retirement on March 31, 2025.   </a:t>
            </a:r>
          </a:p>
          <a:p>
            <a:pPr algn="just"/>
            <a:r>
              <a:rPr lang="en-US" sz="1000" dirty="0"/>
              <a:t>After that date it will not be possible to sign in with user account nor make API calls. App Center will continue to be supported until March 31, 2025, with critical bug fixes and technical support. </a:t>
            </a:r>
          </a:p>
          <a:p>
            <a:pPr algn="just"/>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Azure Classic Administrator roles are retiring on 31 August 2024</a:t>
            </a:r>
            <a:endParaRPr lang="en-US" dirty="0"/>
          </a:p>
          <a:p>
            <a:pPr algn="just"/>
            <a:r>
              <a:rPr lang="en-US" dirty="0"/>
              <a:t>On </a:t>
            </a:r>
            <a:r>
              <a:rPr lang="en-US" b="1" dirty="0"/>
              <a:t>31 August 2024, Azure classic administrator roles </a:t>
            </a:r>
            <a:r>
              <a:rPr lang="en-US" dirty="0"/>
              <a:t>will be retired. If you have active Co-Administrator or Service Admin roles, you’ll need to transition to using Azure role-based access control (RBAC) roles by then. All Azure classic resources and Azure Service Manager will also be retired on that date. </a:t>
            </a:r>
          </a:p>
          <a:p>
            <a:pPr algn="just"/>
            <a:r>
              <a:rPr lang="en-US" dirty="0"/>
              <a:t>Starting </a:t>
            </a:r>
            <a:r>
              <a:rPr lang="en-US" b="1" dirty="0"/>
              <a:t>3 April 2024, you’ll no longer be able </a:t>
            </a:r>
            <a:r>
              <a:rPr lang="en-US" dirty="0"/>
              <a:t>to add new Co-Administrator roles through the Azure portal.   </a:t>
            </a:r>
          </a:p>
          <a:p>
            <a:pPr algn="just"/>
            <a:r>
              <a:rPr lang="en-US" dirty="0"/>
              <a:t>Required action</a:t>
            </a:r>
          </a:p>
          <a:p>
            <a:pPr algn="just"/>
            <a:r>
              <a:rPr lang="en-US" dirty="0"/>
              <a:t>To avoid potential disruptions in service, transition any classic admin roles that still need access to your subscription to an Azure RBAC role by 31 August 2024, when classic admin roles will no longer be supported. </a:t>
            </a:r>
          </a:p>
        </p:txBody>
      </p:sp>
    </p:spTree>
    <p:extLst>
      <p:ext uri="{BB962C8B-B14F-4D97-AF65-F5344CB8AC3E}">
        <p14:creationId xmlns:p14="http://schemas.microsoft.com/office/powerpoint/2010/main" val="32000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761120"/>
          </a:xfrm>
        </p:spPr>
        <p:txBody>
          <a:bodyPr/>
          <a:lstStyle/>
          <a:p>
            <a:pPr algn="just"/>
            <a:r>
              <a:rPr lang="en-US" sz="1000" dirty="0">
                <a:hlinkClick r:id="rId2"/>
              </a:rPr>
              <a:t>Microsoft Copilot for Security is generally available on April 1, 2024, with new capabilities</a:t>
            </a:r>
            <a:endParaRPr lang="en-US" sz="1000" dirty="0"/>
          </a:p>
          <a:p>
            <a:pPr algn="just"/>
            <a:r>
              <a:rPr lang="en-US" sz="1000" dirty="0"/>
              <a:t>MS announced that </a:t>
            </a:r>
            <a:r>
              <a:rPr lang="en-US" sz="1000" b="1" dirty="0"/>
              <a:t>Microsoft Copilot for Security will be generally available worldwide on April 1, 2024</a:t>
            </a:r>
            <a:r>
              <a:rPr lang="en-US" sz="1000" dirty="0"/>
              <a:t>. The industry’s first generative AI solution will help security and IT professionals catch what others miss, move faster, and strengthen team expertise. </a:t>
            </a:r>
            <a:r>
              <a:rPr lang="en-US" sz="1000" b="1" dirty="0"/>
              <a:t>Copilot is informed by large-scale data and threat intelligence, including more than 78 trillion security </a:t>
            </a:r>
            <a:r>
              <a:rPr lang="en-US" sz="1000" dirty="0"/>
              <a:t>signals processed </a:t>
            </a:r>
            <a:r>
              <a:rPr lang="en-US" sz="1000" b="1" dirty="0"/>
              <a:t>by Microsoft each day</a:t>
            </a:r>
            <a:r>
              <a:rPr lang="en-US" sz="1000" dirty="0"/>
              <a:t>, and coupled with large language models to deliver tailored insights and guide next steps. With </a:t>
            </a:r>
            <a:r>
              <a:rPr lang="en-US" sz="1000" b="1" dirty="0"/>
              <a:t>Copilot,</a:t>
            </a:r>
            <a:r>
              <a:rPr lang="en-US" sz="1000" dirty="0"/>
              <a:t> you can protect at the speed and scale of AI and transform your security operations.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478670"/>
          </a:xfrm>
        </p:spPr>
        <p:txBody>
          <a:bodyPr/>
          <a:lstStyle/>
          <a:p>
            <a:pPr algn="just"/>
            <a:r>
              <a:rPr lang="en-US" dirty="0">
                <a:hlinkClick r:id="rId3"/>
              </a:rPr>
              <a:t>General Availability: Azure Defender for Microsoft Azure Database for PostgreSQL - Flexible Server</a:t>
            </a:r>
            <a:endParaRPr lang="en-US" dirty="0"/>
          </a:p>
          <a:p>
            <a:pPr algn="just"/>
            <a:r>
              <a:rPr lang="en-US" b="1" dirty="0"/>
              <a:t>Defender for Cloud is now available for Microsoft Azure Database for PostgreSQL – Flexible Server.  </a:t>
            </a:r>
            <a:r>
              <a:rPr lang="en-US" dirty="0"/>
              <a:t>Defender for Cloud detects anomalous activities indicating unusual and potentially harmful attempts to access or exploit databases. When deployed, it provides an additional important security barrier to your Azure Database for PostgreSQL server beyond the built-in security features.</a:t>
            </a:r>
          </a:p>
          <a:p>
            <a:pPr algn="just"/>
            <a:r>
              <a:rPr lang="en-US" b="1" dirty="0"/>
              <a:t>Microsoft Defender for Azure Database for PostgreSQL - Flexible Server currently has following limitations:</a:t>
            </a:r>
          </a:p>
          <a:p>
            <a:pPr marL="171450" indent="-171450" algn="just">
              <a:buFont typeface="Arial" panose="020B0604020202020204" pitchFamily="34" charset="0"/>
              <a:buChar char="•"/>
            </a:pPr>
            <a:r>
              <a:rPr lang="en-US" dirty="0"/>
              <a:t>No Azure CLI or PowerShell support.</a:t>
            </a:r>
          </a:p>
          <a:p>
            <a:pPr marL="171450" indent="-171450" algn="just">
              <a:buFont typeface="Arial" panose="020B0604020202020204" pitchFamily="34" charset="0"/>
              <a:buChar char="•"/>
            </a:pPr>
            <a:r>
              <a:rPr lang="en-US" dirty="0"/>
              <a:t>No ability to enable Cloud Defender for Azure Database for PostgreSQL - Flexible Server on subscription level.</a:t>
            </a:r>
          </a:p>
        </p:txBody>
      </p:sp>
      <p:pic>
        <p:nvPicPr>
          <p:cNvPr id="1026" name="Picture 2" descr="Screenshot of Azure portal showing how to enable Cloud Defender.">
            <a:extLst>
              <a:ext uri="{FF2B5EF4-FFF2-40B4-BE49-F238E27FC236}">
                <a16:creationId xmlns:a16="http://schemas.microsoft.com/office/drawing/2014/main" id="{5C797F99-B048-5E1D-DB0B-59B5FF5F632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8339" y="3371851"/>
            <a:ext cx="3147549" cy="1489075"/>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descr="Microsoft Copilot for Security analysis from randomized controlled trial conducted by the Microsoft Office of the Chief Economist.">
            <a:extLst>
              <a:ext uri="{FF2B5EF4-FFF2-40B4-BE49-F238E27FC236}">
                <a16:creationId xmlns:a16="http://schemas.microsoft.com/office/drawing/2014/main" id="{5DF65637-EB16-CDBB-A832-A140F5FF3D07}"/>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B02E3FCD-00AE-264A-9165-5583B2A6CCA2}"/>
              </a:ext>
            </a:extLst>
          </p:cNvPr>
          <p:cNvPicPr>
            <a:picLocks noChangeAspect="1"/>
          </p:cNvPicPr>
          <p:nvPr/>
        </p:nvPicPr>
        <p:blipFill>
          <a:blip r:embed="rId5"/>
          <a:stretch>
            <a:fillRect/>
          </a:stretch>
        </p:blipFill>
        <p:spPr>
          <a:xfrm>
            <a:off x="5029647" y="2730780"/>
            <a:ext cx="3452448" cy="2122789"/>
          </a:xfrm>
          <a:prstGeom prst="rect">
            <a:avLst/>
          </a:prstGeom>
        </p:spPr>
      </p:pic>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marL="171450" indent="-171450">
              <a:buFont typeface="Arial" panose="020B0604020202020204" pitchFamily="34" charset="0"/>
              <a:buChar char="•"/>
            </a:pPr>
            <a:r>
              <a:rPr lang="en-US" sz="1000" b="1" dirty="0"/>
              <a:t>You must provide advance notice </a:t>
            </a:r>
            <a:r>
              <a:rPr lang="en-US" sz="1000" dirty="0"/>
              <a:t>of your intention to leave Azure to Azure Support by creating a support request discussed previously</a:t>
            </a:r>
          </a:p>
          <a:p>
            <a:pPr marL="171450" indent="-171450">
              <a:buFont typeface="Arial" panose="020B0604020202020204" pitchFamily="34" charset="0"/>
              <a:buChar char="•"/>
            </a:pPr>
            <a:r>
              <a:rPr lang="en-US" sz="1000" b="1" dirty="0"/>
              <a:t>You must cancel all Azure subscriptions associated </a:t>
            </a:r>
            <a:r>
              <a:rPr lang="en-US" sz="1000" dirty="0"/>
              <a:t>with your account after your data is transferred out before you can request your invoice-level credit.</a:t>
            </a:r>
          </a:p>
          <a:p>
            <a:pPr marL="171450" indent="-171450">
              <a:buFont typeface="Arial" panose="020B0604020202020204" pitchFamily="34" charset="0"/>
              <a:buChar char="•"/>
            </a:pPr>
            <a:r>
              <a:rPr lang="en-US" sz="1000" b="1" dirty="0"/>
              <a:t>You receive credit for a maximum of 60 calendar days of egress charges </a:t>
            </a:r>
            <a:r>
              <a:rPr lang="en-US" sz="1000" dirty="0"/>
              <a:t>starting from the date you specified as your transfer start date.</a:t>
            </a:r>
          </a:p>
          <a:p>
            <a:pPr marL="171450" indent="-171450">
              <a:buFont typeface="Arial" panose="020B0604020202020204" pitchFamily="34" charset="0"/>
              <a:buChar char="•"/>
            </a:pPr>
            <a:r>
              <a:rPr lang="en-US" sz="1000" b="1" dirty="0"/>
              <a:t>Standard charges for Azure services and data </a:t>
            </a:r>
            <a:r>
              <a:rPr lang="en-US" sz="1000" dirty="0"/>
              <a:t>transfer out from specialized services including Express Route, Express Route Direct, VPN, Azure Front Door, and Azure Content Delivery Network (CDN) </a:t>
            </a:r>
            <a:r>
              <a:rPr lang="en-US" sz="1000" b="1" dirty="0"/>
              <a:t>aren't included in this credit offer. </a:t>
            </a:r>
            <a:r>
              <a:rPr lang="en-US" sz="1000" dirty="0"/>
              <a:t>Only egress charges as a result of moving Azure Storage data out of Azure are eligible for credits.</a:t>
            </a:r>
          </a:p>
          <a:p>
            <a:pPr marL="171450" indent="-171450">
              <a:buFont typeface="Arial" panose="020B0604020202020204" pitchFamily="34" charset="0"/>
              <a:buChar char="•"/>
            </a:pPr>
            <a:r>
              <a:rPr lang="en-US" sz="1000" b="1" dirty="0"/>
              <a:t>Azure reviews your request for adherence to the requirements</a:t>
            </a:r>
            <a:r>
              <a:rPr lang="en-US" sz="1000" dirty="0"/>
              <a:t>. If we determine the customer request doesn't follow the documented process, we might not issue the credit request.</a:t>
            </a:r>
          </a:p>
          <a:p>
            <a:pPr marL="171450" indent="-171450">
              <a:buFont typeface="Arial" panose="020B0604020202020204" pitchFamily="34" charset="0"/>
              <a:buChar char="•"/>
            </a:pPr>
            <a:r>
              <a:rPr lang="en-US" sz="1000" b="1" dirty="0"/>
              <a:t>Azure might make changes regarding </a:t>
            </a:r>
            <a:r>
              <a:rPr lang="en-US" sz="1000" dirty="0"/>
              <a:t>the egress credit policy in the future.</a:t>
            </a:r>
          </a:p>
          <a:p>
            <a:pPr marL="171450" indent="-171450">
              <a:buFont typeface="Arial" panose="020B0604020202020204" pitchFamily="34" charset="0"/>
              <a:buChar char="•"/>
            </a:pPr>
            <a:r>
              <a:rPr lang="en-US" sz="1000" b="1" dirty="0"/>
              <a:t>If a customer purchases Azure services through </a:t>
            </a:r>
            <a:r>
              <a:rPr lang="en-US" sz="1000" dirty="0"/>
              <a:t>a partner, the partner is responsible for the credit request process, transferring data, canceling the applicable subscriptions and credit issuance to the customer.</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Now available: Free data transfer out to the internet when leaving Azure</a:t>
            </a:r>
            <a:endParaRPr lang="en-US" dirty="0"/>
          </a:p>
          <a:p>
            <a:pPr algn="just"/>
            <a:r>
              <a:rPr lang="en-US" dirty="0"/>
              <a:t>MS respects customer choice, </a:t>
            </a:r>
            <a:r>
              <a:rPr lang="en-US" b="1" dirty="0"/>
              <a:t>including the choice to migrate data away from Azure</a:t>
            </a:r>
            <a:r>
              <a:rPr lang="en-US" dirty="0"/>
              <a:t>.  </a:t>
            </a:r>
          </a:p>
          <a:p>
            <a:pPr algn="just"/>
            <a:r>
              <a:rPr lang="en-US" dirty="0"/>
              <a:t>Azure </a:t>
            </a:r>
            <a:r>
              <a:rPr lang="en-US" b="1" dirty="0"/>
              <a:t>now offers free egress for customers leaving Azure </a:t>
            </a:r>
            <a:r>
              <a:rPr lang="en-US" dirty="0"/>
              <a:t>when taking their data out of the Azure infrastructure </a:t>
            </a:r>
            <a:r>
              <a:rPr lang="en-US" b="1" dirty="0"/>
              <a:t>via the internet to switch to another cloud provider or an on-premises data center</a:t>
            </a:r>
            <a:r>
              <a:rPr lang="en-US" dirty="0"/>
              <a:t>. Azure already offers the first 100GB/month of egressed data for free to all customers in all Azure regions around the world. If it is required more than 100GB/month, please follow these steps to claim credit.  Contact Azure Support for details on how to start the data transfer-out process</a:t>
            </a:r>
          </a:p>
          <a:p>
            <a:pPr algn="just"/>
            <a:r>
              <a:rPr lang="en-US" dirty="0"/>
              <a:t>The exemption on data transfer out to the internet fees </a:t>
            </a:r>
            <a:r>
              <a:rPr lang="en-US" b="1" dirty="0"/>
              <a:t>also aligns with the European Data Act </a:t>
            </a:r>
            <a:r>
              <a:rPr lang="en-US" dirty="0"/>
              <a:t>and is accessible to all Azure customers globally and from any Azure region. </a:t>
            </a:r>
          </a:p>
        </p:txBody>
      </p:sp>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732419"/>
          </a:xfrm>
        </p:spPr>
        <p:txBody>
          <a:bodyPr/>
          <a:lstStyle/>
          <a:p>
            <a:pPr marL="171450" indent="-171450">
              <a:buFont typeface="Arial" panose="020B0604020202020204" pitchFamily="34" charset="0"/>
              <a:buChar char="•"/>
            </a:pPr>
            <a:r>
              <a:rPr lang="en-US" sz="900" dirty="0"/>
              <a:t> </a:t>
            </a:r>
            <a:r>
              <a:rPr lang="en-US" sz="900" b="1" dirty="0"/>
              <a:t>Increased Limits and Scope:</a:t>
            </a:r>
          </a:p>
          <a:p>
            <a:pPr marL="514350" lvl="1" indent="-171450">
              <a:buFont typeface="Arial" panose="020B0604020202020204" pitchFamily="34" charset="0"/>
              <a:buChar char="•"/>
            </a:pPr>
            <a:r>
              <a:rPr lang="en-US" sz="900" dirty="0">
                <a:latin typeface="+mj-lt"/>
              </a:rPr>
              <a:t>Throttling limits have increased by roughly 30 times for writes, 2.4 times for deletes, and 7.5 times for reads. These represent significant increases compared to previous limits.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3945520"/>
          </a:xfrm>
        </p:spPr>
        <p:txBody>
          <a:bodyPr/>
          <a:lstStyle/>
          <a:p>
            <a:r>
              <a:rPr lang="en-US" sz="900" dirty="0">
                <a:hlinkClick r:id="rId2"/>
              </a:rPr>
              <a:t>Public Preview: Modernizing Azure Resource Manager Throttling</a:t>
            </a:r>
            <a:endParaRPr lang="en-US" sz="900" dirty="0"/>
          </a:p>
          <a:p>
            <a:pPr algn="just"/>
            <a:r>
              <a:rPr lang="en-US" sz="900" b="1" dirty="0"/>
              <a:t>Starting in 2024, </a:t>
            </a:r>
            <a:r>
              <a:rPr lang="en-US" sz="900" dirty="0"/>
              <a:t>Azure Resource Manager is introducing a revamped throttling experience for Azure subscriptions. These changes bring fresh limits that enhance API management. </a:t>
            </a:r>
          </a:p>
          <a:p>
            <a:pPr marL="171450" indent="-171450">
              <a:buFont typeface="Arial" panose="020B0604020202020204" pitchFamily="34" charset="0"/>
              <a:buChar char="•"/>
            </a:pPr>
            <a:r>
              <a:rPr lang="en-US" sz="900" b="1" dirty="0"/>
              <a:t> Token Bucket Algorithm:</a:t>
            </a:r>
          </a:p>
          <a:p>
            <a:r>
              <a:rPr lang="en-US" sz="900" dirty="0"/>
              <a:t>Azure now employs a token bucket algorithm to manage throttling. Here’s how it works:</a:t>
            </a:r>
          </a:p>
          <a:p>
            <a:pPr marL="514350" lvl="1" indent="-171450">
              <a:buFont typeface="Arial" panose="020B0604020202020204" pitchFamily="34" charset="0"/>
              <a:buChar char="•"/>
            </a:pPr>
            <a:r>
              <a:rPr lang="en-US" sz="900" dirty="0">
                <a:latin typeface="+mj-lt"/>
              </a:rPr>
              <a:t>Your account has a bucket that holds tokens (representing requests).</a:t>
            </a:r>
          </a:p>
          <a:p>
            <a:pPr marL="857250" lvl="2" indent="-171450">
              <a:buFont typeface="Arial" panose="020B0604020202020204" pitchFamily="34" charset="0"/>
              <a:buChar char="•"/>
            </a:pPr>
            <a:r>
              <a:rPr lang="en-US" sz="900" dirty="0">
                <a:latin typeface="+mj-lt"/>
              </a:rPr>
              <a:t>For example, the initial bucket size is 250 tokens for read requests.</a:t>
            </a:r>
          </a:p>
          <a:p>
            <a:pPr marL="514350" lvl="1" indent="-171450">
              <a:buFont typeface="Arial" panose="020B0604020202020204" pitchFamily="34" charset="0"/>
              <a:buChar char="•"/>
            </a:pPr>
            <a:r>
              <a:rPr lang="en-US" sz="900" dirty="0">
                <a:latin typeface="+mj-lt"/>
              </a:rPr>
              <a:t>Each API request consumes one token from the bucket.</a:t>
            </a:r>
          </a:p>
          <a:p>
            <a:pPr marL="857250" lvl="2" indent="-171450">
              <a:buFont typeface="Arial" panose="020B0604020202020204" pitchFamily="34" charset="0"/>
              <a:buChar char="•"/>
            </a:pPr>
            <a:r>
              <a:rPr lang="en-US" sz="900" dirty="0">
                <a:latin typeface="+mj-lt"/>
              </a:rPr>
              <a:t>For example, the read bucket size is 250 tokens, so you can make up to 250 read requests in one second. If you exceed 250 requests in a second, you are throttled and the remaining requests within that second fail.</a:t>
            </a:r>
          </a:p>
          <a:p>
            <a:pPr marL="171450" indent="-171450">
              <a:buFont typeface="Arial" panose="020B0604020202020204" pitchFamily="34" charset="0"/>
              <a:buChar char="•"/>
            </a:pPr>
            <a:r>
              <a:rPr lang="en-US" sz="900" b="1" dirty="0"/>
              <a:t>Automatic Refill:</a:t>
            </a:r>
          </a:p>
          <a:p>
            <a:pPr marL="514350" lvl="1" indent="-171450">
              <a:buFont typeface="Arial" panose="020B0604020202020204" pitchFamily="34" charset="0"/>
              <a:buChar char="•"/>
            </a:pPr>
            <a:r>
              <a:rPr lang="en-US" sz="900" dirty="0">
                <a:latin typeface="+mj-lt"/>
              </a:rPr>
              <a:t>The bucket refills at a fixed rate.</a:t>
            </a:r>
          </a:p>
          <a:p>
            <a:pPr marL="514350" lvl="1" indent="-171450">
              <a:buFont typeface="Arial" panose="020B0604020202020204" pitchFamily="34" charset="0"/>
              <a:buChar char="•"/>
            </a:pPr>
            <a:r>
              <a:rPr lang="en-US" sz="900" dirty="0">
                <a:latin typeface="+mj-lt"/>
              </a:rPr>
              <a:t>If the bucket is below capacity, tokens are added back every second until it reaches the maximum bucket size.</a:t>
            </a:r>
          </a:p>
          <a:p>
            <a:pPr marL="857250" lvl="2" indent="-171450">
              <a:buFont typeface="Arial" panose="020B0604020202020204" pitchFamily="34" charset="0"/>
              <a:buChar char="•"/>
            </a:pPr>
            <a:r>
              <a:rPr lang="en-US" sz="900" dirty="0">
                <a:latin typeface="+mj-lt"/>
              </a:rPr>
              <a:t>When refill tokens arrive and the bucket is already at capacity, they are discarded. The bucket has a maximum limit and cannot hold more than its designated number of tokens.</a:t>
            </a:r>
          </a:p>
        </p:txBody>
      </p:sp>
      <p:pic>
        <p:nvPicPr>
          <p:cNvPr id="3" name="Picture 2">
            <a:extLst>
              <a:ext uri="{FF2B5EF4-FFF2-40B4-BE49-F238E27FC236}">
                <a16:creationId xmlns:a16="http://schemas.microsoft.com/office/drawing/2014/main" id="{99094C0F-6D77-DC9C-88F9-8EBFC84A46F4}"/>
              </a:ext>
            </a:extLst>
          </p:cNvPr>
          <p:cNvPicPr>
            <a:picLocks noChangeAspect="1"/>
          </p:cNvPicPr>
          <p:nvPr/>
        </p:nvPicPr>
        <p:blipFill>
          <a:blip r:embed="rId3"/>
          <a:stretch>
            <a:fillRect/>
          </a:stretch>
        </p:blipFill>
        <p:spPr>
          <a:xfrm>
            <a:off x="4970033" y="1818362"/>
            <a:ext cx="3176028" cy="1265476"/>
          </a:xfrm>
          <a:prstGeom prst="rect">
            <a:avLst/>
          </a:prstGeom>
        </p:spPr>
      </p:pic>
      <p:sp>
        <p:nvSpPr>
          <p:cNvPr id="4" name="Text Placeholder 11">
            <a:extLst>
              <a:ext uri="{FF2B5EF4-FFF2-40B4-BE49-F238E27FC236}">
                <a16:creationId xmlns:a16="http://schemas.microsoft.com/office/drawing/2014/main" id="{BDD71F49-B4E5-845C-73E3-6E15C81E6E86}"/>
              </a:ext>
            </a:extLst>
          </p:cNvPr>
          <p:cNvSpPr txBox="1">
            <a:spLocks/>
          </p:cNvSpPr>
          <p:nvPr/>
        </p:nvSpPr>
        <p:spPr>
          <a:xfrm>
            <a:off x="4570857" y="3352800"/>
            <a:ext cx="4365038" cy="1733550"/>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indent="-171450">
              <a:buFont typeface="Arial" panose="020B0604020202020204" pitchFamily="34" charset="0"/>
              <a:buChar char="•"/>
            </a:pPr>
            <a:r>
              <a:rPr lang="en-US" sz="900" b="1" dirty="0"/>
              <a:t>Smooth Transition:</a:t>
            </a:r>
          </a:p>
          <a:p>
            <a:pPr marL="514350" lvl="1" indent="-171450">
              <a:buFont typeface="Arial" panose="020B0604020202020204" pitchFamily="34" charset="0"/>
              <a:buChar char="•"/>
            </a:pPr>
            <a:r>
              <a:rPr lang="en-US" sz="900" dirty="0">
                <a:latin typeface="+mj-lt"/>
              </a:rPr>
              <a:t>The migration to the new architecture will be gradual, with a certain percentage of tenants being migrated at a time.</a:t>
            </a:r>
          </a:p>
          <a:p>
            <a:pPr marL="514350" lvl="1" indent="-171450">
              <a:buFont typeface="Arial" panose="020B0604020202020204" pitchFamily="34" charset="0"/>
              <a:buChar char="•"/>
            </a:pPr>
            <a:r>
              <a:rPr lang="en-US" sz="900" dirty="0">
                <a:latin typeface="+mj-lt"/>
              </a:rPr>
              <a:t>Once complete, the current architecture will retire, making way for a more efficient and dynamic throttling experience.</a:t>
            </a:r>
          </a:p>
        </p:txBody>
      </p:sp>
    </p:spTree>
    <p:extLst>
      <p:ext uri="{BB962C8B-B14F-4D97-AF65-F5344CB8AC3E}">
        <p14:creationId xmlns:p14="http://schemas.microsoft.com/office/powerpoint/2010/main" val="504076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hlinkClick r:id="rId2"/>
              </a:rPr>
              <a:t>Billing for Azure Monitor stateful log search alerts</a:t>
            </a:r>
            <a:endParaRPr lang="en-US" sz="1000" dirty="0"/>
          </a:p>
          <a:p>
            <a:r>
              <a:rPr lang="en-US" sz="1000" b="1" dirty="0"/>
              <a:t>Alerts can be stateful or stateless.</a:t>
            </a:r>
          </a:p>
          <a:p>
            <a:pPr marL="171450" indent="-171450">
              <a:buFont typeface="Arial" panose="020B0604020202020204" pitchFamily="34" charset="0"/>
              <a:buChar char="•"/>
            </a:pPr>
            <a:r>
              <a:rPr lang="en-US" sz="1000" b="1" dirty="0"/>
              <a:t>Stateless alerts fire each time the condition is met</a:t>
            </a:r>
            <a:r>
              <a:rPr lang="en-US" sz="1000" dirty="0"/>
              <a:t>, even if fired previously.</a:t>
            </a:r>
          </a:p>
          <a:p>
            <a:pPr marL="514350" lvl="1" indent="-171450">
              <a:buFont typeface="Arial" panose="020B0604020202020204" pitchFamily="34" charset="0"/>
              <a:buChar char="•"/>
            </a:pPr>
            <a:r>
              <a:rPr lang="en-US" sz="1000" dirty="0">
                <a:latin typeface="+mj-lt"/>
              </a:rPr>
              <a:t>All activity log alerts are stateless.</a:t>
            </a:r>
          </a:p>
          <a:p>
            <a:pPr marL="514350" lvl="1" indent="-171450">
              <a:buFont typeface="Arial" panose="020B0604020202020204" pitchFamily="34" charset="0"/>
              <a:buChar char="•"/>
            </a:pPr>
            <a:r>
              <a:rPr lang="en-US" sz="1000" dirty="0">
                <a:latin typeface="+mj-lt"/>
              </a:rPr>
              <a:t>The frequency of notifications for stateless metric alerts differs based on the alert rule's configured frequency:</a:t>
            </a:r>
          </a:p>
          <a:p>
            <a:pPr marL="857250" lvl="2" indent="-171450">
              <a:buFont typeface="Arial" panose="020B0604020202020204" pitchFamily="34" charset="0"/>
              <a:buChar char="•"/>
            </a:pPr>
            <a:r>
              <a:rPr lang="en-US" sz="1000" dirty="0">
                <a:latin typeface="+mj-lt"/>
              </a:rPr>
              <a:t>Alert frequency of less than 5 minutes: a notification is sent sometime between one and six minutes.</a:t>
            </a:r>
          </a:p>
          <a:p>
            <a:pPr marL="857250" lvl="2" indent="-171450">
              <a:buFont typeface="Arial" panose="020B0604020202020204" pitchFamily="34" charset="0"/>
              <a:buChar char="•"/>
            </a:pPr>
            <a:r>
              <a:rPr lang="en-US" sz="1000" dirty="0">
                <a:latin typeface="+mj-lt"/>
              </a:rPr>
              <a:t>Alert frequency of more than 5 minutes: While the condition continues to be met, a notification is sent between the configured frequency and double the frequency. For example, for an alert rule with a frequency of 15 minutes, a notification is sent sometime between 15 to 30 minutes.</a:t>
            </a:r>
          </a:p>
          <a:p>
            <a:pPr marL="171450" indent="-171450">
              <a:buFont typeface="Arial" panose="020B0604020202020204" pitchFamily="34" charset="0"/>
              <a:buChar char="•"/>
            </a:pPr>
            <a:r>
              <a:rPr lang="en-US" sz="1000" b="1" dirty="0"/>
              <a:t>Stateful alerts fire when the rule conditions are met and </a:t>
            </a:r>
            <a:r>
              <a:rPr lang="en-US" sz="1000" dirty="0"/>
              <a:t>will not fire again or trigger any more actions until the conditions are resolved.</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Azure Monitor managed service for Prometheus now supports TLS &amp; </a:t>
            </a:r>
            <a:r>
              <a:rPr lang="en-US" dirty="0" err="1">
                <a:hlinkClick r:id="rId3"/>
              </a:rPr>
              <a:t>mTLS</a:t>
            </a:r>
            <a:r>
              <a:rPr lang="en-US" dirty="0">
                <a:hlinkClick r:id="rId3"/>
              </a:rPr>
              <a:t> based scraping</a:t>
            </a:r>
            <a:endParaRPr lang="en-US" dirty="0"/>
          </a:p>
          <a:p>
            <a:pPr algn="just"/>
            <a:r>
              <a:rPr lang="en-US" b="1" dirty="0"/>
              <a:t>Azure Monitor managed service for Prometheus now supports TLS &amp; </a:t>
            </a:r>
            <a:r>
              <a:rPr lang="en-US" b="1" dirty="0" err="1"/>
              <a:t>mTLS</a:t>
            </a:r>
            <a:r>
              <a:rPr lang="en-US" b="1" dirty="0"/>
              <a:t> based scraping for Prometheus instances served with TLS</a:t>
            </a:r>
            <a:r>
              <a:rPr lang="en-US" dirty="0"/>
              <a:t>. To enable TLS and </a:t>
            </a:r>
            <a:r>
              <a:rPr lang="en-US" dirty="0" err="1"/>
              <a:t>mTLS</a:t>
            </a:r>
            <a:r>
              <a:rPr lang="en-US" dirty="0"/>
              <a:t> based scraping, configure the TLS settings in the ConfigMap, and provide a CA certificate to verify the authenticity of the server’s certificate.</a:t>
            </a:r>
          </a:p>
          <a:p>
            <a:pPr algn="just"/>
            <a:r>
              <a:rPr lang="en-US" dirty="0"/>
              <a:t>The secret should be created in </a:t>
            </a:r>
            <a:r>
              <a:rPr lang="en-US" b="1" dirty="0" err="1"/>
              <a:t>kube</a:t>
            </a:r>
            <a:r>
              <a:rPr lang="en-US" b="1" dirty="0"/>
              <a:t>-system</a:t>
            </a:r>
            <a:r>
              <a:rPr lang="en-US" dirty="0"/>
              <a:t> namespace and then the </a:t>
            </a:r>
            <a:r>
              <a:rPr lang="en-US" dirty="0" err="1"/>
              <a:t>configmap</a:t>
            </a:r>
            <a:r>
              <a:rPr lang="en-US" dirty="0"/>
              <a:t>/CRD should be created in </a:t>
            </a:r>
            <a:r>
              <a:rPr lang="en-US" dirty="0" err="1"/>
              <a:t>kube</a:t>
            </a:r>
            <a:r>
              <a:rPr lang="en-US" dirty="0"/>
              <a:t>-system namespace. </a:t>
            </a:r>
          </a:p>
        </p:txBody>
      </p:sp>
    </p:spTree>
    <p:extLst>
      <p:ext uri="{BB962C8B-B14F-4D97-AF65-F5344CB8AC3E}">
        <p14:creationId xmlns:p14="http://schemas.microsoft.com/office/powerpoint/2010/main" val="279375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customXml/itemProps3.xml><?xml version="1.0" encoding="utf-8"?>
<ds:datastoreItem xmlns:ds="http://schemas.openxmlformats.org/officeDocument/2006/customXml" ds:itemID="{EE04B39D-0CBA-4F8F-8809-785207E879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Covers</Template>
  <TotalTime>2400</TotalTime>
  <Words>4535</Words>
  <Application>Microsoft Office PowerPoint</Application>
  <PresentationFormat>On-screen Show (16:9)</PresentationFormat>
  <Paragraphs>197</Paragraphs>
  <Slides>37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Human Sans</vt:lpstr>
      <vt:lpstr>Human Sans Regular</vt:lpstr>
      <vt:lpstr>Continuum Theme</vt:lpstr>
      <vt:lpstr>Azure Times #110</vt:lpstr>
      <vt:lpstr>PowerPoint Presentation</vt:lpstr>
      <vt:lpstr>Networking Updates</vt:lpstr>
      <vt:lpstr>PowerPoint Presentation</vt:lpstr>
      <vt:lpstr>Security &amp; Identity Updates</vt:lpstr>
      <vt:lpstr>PowerPoint Presentation</vt:lpstr>
      <vt:lpstr>Management &amp; Governance Updates</vt:lpstr>
      <vt:lpstr>Management &amp; Governance Updates</vt:lpstr>
      <vt:lpstr>Management &amp; Governance Updates</vt:lpstr>
      <vt:lpstr>PowerPoint Presentation</vt:lpstr>
      <vt:lpstr>Compute Updates</vt:lpstr>
      <vt:lpstr>Compute Updates</vt:lpstr>
      <vt:lpstr>Compute Updates</vt:lpstr>
      <vt:lpstr>Compute Updates</vt:lpstr>
      <vt:lpstr>Compute Updates</vt:lpstr>
      <vt:lpstr>Compute Updates</vt:lpstr>
      <vt:lpstr>PowerPoint Presentation</vt:lpstr>
      <vt:lpstr>Storage &amp; Data Updates</vt:lpstr>
      <vt:lpstr>PowerPoint Presentation</vt:lpstr>
      <vt:lpstr>Databases Updates</vt:lpstr>
      <vt:lpstr>Databases Updates</vt:lpstr>
      <vt:lpstr>Databases Updates</vt:lpstr>
      <vt:lpstr>Databases Updates</vt:lpstr>
      <vt:lpstr>Databases Updates</vt:lpstr>
      <vt:lpstr>PowerPoint Presentation</vt:lpstr>
      <vt:lpstr>Integration Updates</vt:lpstr>
      <vt:lpstr>PowerPoint Presentation</vt:lpstr>
      <vt:lpstr>ML &amp; AI &amp; IOT Updates</vt:lpstr>
      <vt:lpstr>PowerPoint Presentation</vt:lpstr>
      <vt:lpstr>DevOps &amp; IaC &amp; Automation</vt:lpstr>
      <vt:lpstr>DevOps &amp; IaC &amp; Automation</vt:lpstr>
      <vt:lpstr>PowerPoint Presentation</vt:lpstr>
      <vt:lpstr>Miscellaneous Updates</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Rotar</cp:lastModifiedBy>
  <cp:revision>215</cp:revision>
  <dcterms:created xsi:type="dcterms:W3CDTF">2018-01-26T19:23:30Z</dcterms:created>
  <dcterms:modified xsi:type="dcterms:W3CDTF">2024-03-20T07:51:41Z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