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8"/>
  </p:notesMasterIdLst>
  <p:handoutMasterIdLst>
    <p:handoutMasterId r:id="rId49"/>
  </p:handoutMasterIdLst>
  <p:sldIdLst>
    <p:sldId id="2142532340" r:id="rId5"/>
    <p:sldId id="2146847045" r:id="rId6"/>
    <p:sldId id="10657" r:id="rId7"/>
    <p:sldId id="2146847087" r:id="rId8"/>
    <p:sldId id="2146847086" r:id="rId9"/>
    <p:sldId id="2146847046" r:id="rId10"/>
    <p:sldId id="2146847089" r:id="rId11"/>
    <p:sldId id="2146847048" r:id="rId12"/>
    <p:sldId id="2146847092" r:id="rId13"/>
    <p:sldId id="2146847093" r:id="rId14"/>
    <p:sldId id="2146847049" r:id="rId15"/>
    <p:sldId id="2146847050" r:id="rId16"/>
    <p:sldId id="2146847096" r:id="rId17"/>
    <p:sldId id="2146847097" r:id="rId18"/>
    <p:sldId id="2146847098" r:id="rId19"/>
    <p:sldId id="2146847125" r:id="rId20"/>
    <p:sldId id="2146847131" r:id="rId21"/>
    <p:sldId id="2146847127" r:id="rId22"/>
    <p:sldId id="2146847130" r:id="rId23"/>
    <p:sldId id="2146847099" r:id="rId24"/>
    <p:sldId id="2146847051" r:id="rId25"/>
    <p:sldId id="2146847052" r:id="rId26"/>
    <p:sldId id="2146847100" r:id="rId27"/>
    <p:sldId id="2146847101" r:id="rId28"/>
    <p:sldId id="2146847054" r:id="rId29"/>
    <p:sldId id="2146847103" r:id="rId30"/>
    <p:sldId id="2146847104" r:id="rId31"/>
    <p:sldId id="2146847105" r:id="rId32"/>
    <p:sldId id="2146847056" r:id="rId33"/>
    <p:sldId id="2146847107" r:id="rId34"/>
    <p:sldId id="2146847119" r:id="rId35"/>
    <p:sldId id="2146847120" r:id="rId36"/>
    <p:sldId id="2146847062" r:id="rId37"/>
    <p:sldId id="2146847115" r:id="rId38"/>
    <p:sldId id="2146847116" r:id="rId39"/>
    <p:sldId id="2146847126" r:id="rId40"/>
    <p:sldId id="2146847117" r:id="rId41"/>
    <p:sldId id="2146847118" r:id="rId42"/>
    <p:sldId id="2146847063" r:id="rId43"/>
    <p:sldId id="2146847124" r:id="rId44"/>
    <p:sldId id="2146847085" r:id="rId45"/>
    <p:sldId id="2146847084" r:id="rId46"/>
    <p:sldId id="2146847064" r:id="rId4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7"/>
            <p14:sldId id="214684708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92"/>
            <p14:sldId id="2146847093"/>
            <p14:sldId id="2146847049"/>
          </p14:sldIdLst>
        </p14:section>
        <p14:section name="Compute" id="{05AA80BB-8802-49AB-8336-A884227CE2F7}">
          <p14:sldIdLst>
            <p14:sldId id="2146847050"/>
            <p14:sldId id="2146847096"/>
            <p14:sldId id="2146847097"/>
            <p14:sldId id="2146847098"/>
            <p14:sldId id="2146847125"/>
            <p14:sldId id="2146847131"/>
            <p14:sldId id="2146847127"/>
            <p14:sldId id="2146847130"/>
            <p14:sldId id="2146847099"/>
            <p14:sldId id="2146847051"/>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ldId id="2146847056"/>
            <p14:sldId id="2146847107"/>
          </p14:sldIdLst>
        </p14:section>
        <p14:section name="ML &amp; AI &amp; IOT" id="{F4E1EAF1-55E9-4CA4-8ADC-28B69C1D66D2}">
          <p14:sldIdLst>
            <p14:sldId id="2146847119"/>
            <p14:sldId id="2146847120"/>
          </p14:sldIdLst>
        </p14:section>
        <p14:section name="Miscellaneous" id="{A1456D7A-93BE-4023-90AA-7269D2F177BA}">
          <p14:sldIdLst>
            <p14:sldId id="2146847062"/>
            <p14:sldId id="2146847115"/>
            <p14:sldId id="2146847116"/>
            <p14:sldId id="2146847126"/>
            <p14:sldId id="2146847117"/>
            <p14:sldId id="2146847118"/>
            <p14:sldId id="2146847063"/>
            <p14:sldId id="2146847124"/>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azure-monitor-managed-service-for-prometheus-is-available-in-13-additional-azure-regions/" TargetMode="External"/><Relationship Id="rId2" Type="http://schemas.openxmlformats.org/officeDocument/2006/relationships/hyperlink" Target="https://azure.microsoft.com/en-us/updates/operator-and-crd-support-with-azure-managed-prometheu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you-can-now-opt-in-automatically-renew-your-reservation-at-time-of-purchase-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generally-available-kubernetes-129-support-in-aks/" TargetMode="External"/><Relationship Id="rId2" Type="http://schemas.openxmlformats.org/officeDocument/2006/relationships/hyperlink" Target="https://azure.microsoft.com/en-us/updates/generally-available-azure-kubernetes-service-aks-support-for-5k-node-limit-by-default-for-standard-tier-cluster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public-preview-trusted-launch-support-in-aks/" TargetMode="External"/><Relationship Id="rId2" Type="http://schemas.openxmlformats.org/officeDocument/2006/relationships/hyperlink" Target="https://azure.microsoft.com/en-us/updates/generally-available-hostport-auto-assign-in-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ly-available-vm-ip-based-load-balancer-in-ak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generally-available-azure-cni-overlay-dual-stack-support-in-aks-linux-only/" TargetMode="External"/><Relationship Id="rId2" Type="http://schemas.openxmlformats.org/officeDocument/2006/relationships/hyperlink" Target="https://azure.microsoft.com/en-us/updates/public-preview-deployment-safeguards-in-aks/"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t5/apps-on-azure-blog/istio-based-service-mesh-add-on-for-azure-kubernetes-service-now/ba-p/4090334" TargetMode="External"/><Relationship Id="rId2" Type="http://schemas.openxmlformats.org/officeDocument/2006/relationships/hyperlink" Target="https://techcommunity.microsoft.com/t5/containers/windows-gpus-for-aks/ba-p/4089292"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host-network-security-group-nsg-control-in-aks/" TargetMode="External"/><Relationship Id="rId2" Type="http://schemas.openxmlformats.org/officeDocument/2006/relationships/hyperlink" Target="https://azure.microsoft.com/en-us/updates/generally-available-custom-kubelet-configuration-for-windows-in-aks/" TargetMode="External"/><Relationship Id="rId1" Type="http://schemas.openxmlformats.org/officeDocument/2006/relationships/slideLayout" Target="../slideLayouts/slideLayout7.xml"/><Relationship Id="rId4" Type="http://schemas.openxmlformats.org/officeDocument/2006/relationships/hyperlink" Target="https://learn.microsoft.com/en-us/azure/virtual-network/network-security-groups-overview#application-security-group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enerally-available-cost-analysis-addon-for-aks/" TargetMode="External"/><Relationship Id="rId2" Type="http://schemas.openxmlformats.org/officeDocument/2006/relationships/hyperlink" Target="https://azure.microsoft.com/en-us/updates/generally-available-windows-gen-2-vm-support-in-ak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public-preview-kubernetes-ai-toolchain-operator-kaito-addon-for-ak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azure-high-performance-computing/optimize-gpu-compute-costs-pause-your-vms-to-save/ba-p/4085563" TargetMode="External"/><Relationship Id="rId2" Type="http://schemas.openxmlformats.org/officeDocument/2006/relationships/hyperlink" Target="https://techcommunity.microsoft.com/t5/azure-high-performance-computing/new-azure-nc-h100-v5-vms-optimized-for-generative-ai-and-hpc/ba-p/408703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azure-virtual-desktop/public-preview-faster-reauthentication/m-p/4088926#M12074" TargetMode="External"/><Relationship Id="rId2" Type="http://schemas.openxmlformats.org/officeDocument/2006/relationships/hyperlink" Target="https://azure.microsoft.com/en-us/updates/public-preview-azure-modeling-and-simulation-workbench/" TargetMode="Externa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updates/general-availability-azure-files-georedundancy-for-standard-large-file-shares/" TargetMode="External"/><Relationship Id="rId2" Type="http://schemas.openxmlformats.org/officeDocument/2006/relationships/hyperlink" Target="https://azure.microsoft.com/en-us/updates/private-preview-force-detach-zone-redundant-disks-during-zone-outag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general-availability-azure-netapp-files-support-for-1-tib-capacity-pools/" TargetMode="External"/><Relationship Id="rId2" Type="http://schemas.openxmlformats.org/officeDocument/2006/relationships/hyperlink" Target="https://azure.microsoft.com/en-us/updates/generally-available-azure-health-data-services-dicom-service-with-azure-data-lake-storage/"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updates/public-preview-next-generation-of-general-purpose-service-tier-for-azure-sql-managed-instance/" TargetMode="External"/><Relationship Id="rId2" Type="http://schemas.openxmlformats.org/officeDocument/2006/relationships/hyperlink" Target="https://techcommunity.microsoft.com/t5/azure-sql-blog/introducing-regular-expression-regex-support-in-azure-sql-db/ba-p/4072741"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zure.microsoft.com/en-us/updates/public-preview-database-watcher-for-azure-sql/"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techcommunity.microsoft.com/t5/azure-sql-blog/introducing-copilot-in-azure-sql-database-private-preview/ba-p/4075408"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generally-available-application-gateway-v2-ipv6-support/" TargetMode="External"/><Relationship Id="rId2" Type="http://schemas.openxmlformats.org/officeDocument/2006/relationships/hyperlink" Target="https://azure.microsoft.com/en-us/updates/ga-listener-tls-certificates-management-available-in-the-azure-portal/"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techcommunity.microsoft.com/t5/azure-integration-services-blog/connect-to-azure-cosmos-db-using-managed-identity-from-logic-app/ba-p/4089505" TargetMode="External"/><Relationship Id="rId2" Type="http://schemas.openxmlformats.org/officeDocument/2006/relationships/hyperlink" Target="https://techcommunity.microsoft.com/t5/messaging-on-azure-blog/azure-event-hubs-ip-address-changes/ba-p/4089091"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blogs.microsoft.com/devops/new-boards-hub-on-as-default/" TargetMode="External"/><Relationship Id="rId2" Type="http://schemas.openxmlformats.org/officeDocument/2006/relationships/hyperlink" Target="https://devblogs.microsoft.com/devops/id-search-in-azure-test-plans/"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echcommunity.microsoft.com/t5/microsoft-learn/microsoft-dynamics-365-fundamentals-erp-blueprinting-opportunity/m-p/4092432#M6951" TargetMode="External"/><Relationship Id="rId2" Type="http://schemas.openxmlformats.org/officeDocument/2006/relationships/hyperlink" Target="https://techcommunity.microsoft.com/t5/microsoft-learn/microsoft-dynamics-365-finance-and-operations-apps-developer/m-p/4092127#M6947"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techcommunity.microsoft.com/t5/system-center-blog/system-center-2019-update-rollup-6/ba-p/4092748" TargetMode="External"/><Relationship Id="rId2" Type="http://schemas.openxmlformats.org/officeDocument/2006/relationships/hyperlink" Target="https://blogs.windows.com/windows-insider/2024/03/21/spellcheck-in-notepad-begins-rolling-out-to-windows-insider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2" Type="http://schemas.openxmlformats.org/officeDocument/2006/relationships/hyperlink" Target="https://www.microsoft.com/en-us/microsoft-365/blog/2024/03/21/advancing-the-new-era-of-work-with-copilot-windows-and-surface/"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azure.microsoft.com/en-us/updates/hpccacheretirement/" TargetMode="External"/><Relationship Id="rId2" Type="http://schemas.openxmlformats.org/officeDocument/2006/relationships/hyperlink" Target="https://azure.microsoft.com/en-us/updates/hpc-pack-2016-will-be-retired-on-12-january-2027/" TargetMode="External"/><Relationship Id="rId1" Type="http://schemas.openxmlformats.org/officeDocument/2006/relationships/slideLayout" Target="../slideLayouts/slideLayout7.xml"/><Relationship Id="rId4" Type="http://schemas.openxmlformats.org/officeDocument/2006/relationships/hyperlink" Target="https://azure.microsoft.com/en-us/updates/azure-hdinsight-40-will-be-retired-on-31-march-2025-migrate-your-hdinsight-clusters-to-51/"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updates/default-internet-outbound-access-for-simplified-node-communication-batch-pools-without-public-ip-addresses-will-be-retired-on/" TargetMode="External"/><Relationship Id="rId2" Type="http://schemas.openxmlformats.org/officeDocument/2006/relationships/hyperlink" Target="https://azure.microsoft.com/en-us/updates/azure-synapse-runtime-for-apache-spark-32-end-of-support/" TargetMode="External"/><Relationship Id="rId1" Type="http://schemas.openxmlformats.org/officeDocument/2006/relationships/slideLayout" Target="../slideLayouts/slideLayout7.xml"/><Relationship Id="rId6" Type="http://schemas.openxmlformats.org/officeDocument/2006/relationships/hyperlink" Target="https://azure.microsoft.com/en-us/updates/vfxtretirement/" TargetMode="External"/><Relationship Id="rId5" Type="http://schemas.openxmlformats.org/officeDocument/2006/relationships/hyperlink" Target="https://azure.microsoft.com/en-us/updates/action-required-upgrade-your-app-service-apps-to-node-20-lts-by-30-april-2025/" TargetMode="External"/><Relationship Id="rId4" Type="http://schemas.openxmlformats.org/officeDocument/2006/relationships/hyperlink" Target="https://azure.microsoft.com/en-us/updates/basic-and-standard-aseries-vms-on-hdinsight-will-retire-on-31-august-2024/"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updates/some-compliance-features-in-microsoft-defender-for-cloud-will-be-retired-on-september-30-2025/" TargetMode="External"/><Relationship Id="rId2" Type="http://schemas.openxmlformats.org/officeDocument/2006/relationships/hyperlink" Target="https://azure.microsoft.com/en-us/updates/update-to-azure-functions-service-bus-extension-v5x-by-31-march-2025-for-continued-support/" TargetMode="External"/><Relationship Id="rId1" Type="http://schemas.openxmlformats.org/officeDocument/2006/relationships/slideLayout" Target="../slideLayouts/slideLayout7.xml"/><Relationship Id="rId4" Type="http://schemas.openxmlformats.org/officeDocument/2006/relationships/hyperlink" Target="https://azure.microsoft.com/en-us/updates/important-notice-azure-product-retirement-end-of-life-announcement-of-azure-maps-creator-feature-state-service-versions-31-m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open-source-retina/"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azure.microsoft.com/en-us/updates/azure-content-moderator-retirement/" TargetMode="External"/><Relationship Id="rId2" Type="http://schemas.openxmlformats.org/officeDocument/2006/relationships/hyperlink" Target="https://azure.microsoft.com/en-us/updates/retirement-support-for-net-7-ends-on-14-may-2024-upgrade-your-azure-functions-resources-to-net-8/"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public-preview-public-ip-domain-name-label-scope/" TargetMode="External"/><Relationship Id="rId2" Type="http://schemas.openxmlformats.org/officeDocument/2006/relationships/hyperlink" Target="https://learn.microsoft.com/en-us/azure/virtual-network/virtual-networks-faq#can-i-deploy-a-dhcp-server-in-a-virtual-network"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t5/microsoft-entra-blog/act-now-turn-on-or-customize-microsoft-managed-conditional/ba-p/407880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action-recommended-update-to-using-grafana-version-10-for-azure-managed-grafana/" TargetMode="External"/><Relationship Id="rId2" Type="http://schemas.openxmlformats.org/officeDocument/2006/relationships/hyperlink" Target="https://azure.microsoft.com/en-us/updates/crossclouddeprecat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#111</a:t>
            </a:r>
          </a:p>
        </p:txBody>
      </p:sp>
      <p:sp>
        <p:nvSpPr>
          <p:cNvPr id="4" name="Text Placeholder 3"/>
          <p:cNvSpPr>
            <a:spLocks noGrp="1"/>
          </p:cNvSpPr>
          <p:nvPr>
            <p:ph type="body" sz="quarter" idx="11"/>
          </p:nvPr>
        </p:nvSpPr>
        <p:spPr/>
        <p:txBody>
          <a:bodyPr/>
          <a:lstStyle/>
          <a:p>
            <a:r>
              <a:rPr lang="en-US" spc="300" dirty="0"/>
              <a:t>March 2</a:t>
            </a:r>
            <a:r>
              <a:rPr lang="ru-RU" spc="300" dirty="0"/>
              <a:t>7</a:t>
            </a:r>
            <a:r>
              <a:rPr lang="en-US" spc="300" dirty="0"/>
              <a:t>,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Operator and CRD support with Azure Managed Prometheus</a:t>
            </a:r>
            <a:endParaRPr lang="en-US" sz="1000" dirty="0"/>
          </a:p>
          <a:p>
            <a:pPr algn="just"/>
            <a:r>
              <a:rPr lang="en-US" sz="1000" b="1" dirty="0"/>
              <a:t>Azure Monitor managed service for Prometheus will support CRD-based </a:t>
            </a:r>
            <a:r>
              <a:rPr lang="en-US" sz="1000" dirty="0"/>
              <a:t>(custom resource definitions ) configs for scrape jobs to collect metrics from workloads running in your </a:t>
            </a:r>
            <a:r>
              <a:rPr lang="en-US" sz="1000" b="1" dirty="0"/>
              <a:t>AKS cluster</a:t>
            </a:r>
            <a:r>
              <a:rPr lang="en-US" sz="1000" dirty="0"/>
              <a:t>. With this new update, </a:t>
            </a:r>
            <a:r>
              <a:rPr lang="en-US" sz="1000" b="1" dirty="0"/>
              <a:t>configuring Managed Prometheus will deploy the Pod and Service Monitor </a:t>
            </a:r>
            <a:r>
              <a:rPr lang="en-US" sz="1000" dirty="0"/>
              <a:t>custom resource definitions to allow to create own custom resources. This is similar to the OSS Prometheus Operator, and allows for easy configuration of scrape jobs in any namespace, eliminating the need to update the common ConfigMap in the </a:t>
            </a:r>
            <a:r>
              <a:rPr lang="en-US" sz="1000" dirty="0" err="1"/>
              <a:t>kube</a:t>
            </a:r>
            <a:r>
              <a:rPr lang="en-US" sz="1000" dirty="0"/>
              <a:t>-system namespace.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txBox="1">
            <a:spLocks/>
          </p:cNvSpPr>
          <p:nvPr/>
        </p:nvSpPr>
        <p:spPr>
          <a:xfrm>
            <a:off x="269460" y="855080"/>
            <a:ext cx="3997740" cy="207319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Azure Monitor managed service for Prometheus is available in 13 additional Azure regions</a:t>
            </a:r>
            <a:endParaRPr lang="en-US" sz="1000" dirty="0"/>
          </a:p>
          <a:p>
            <a:pPr algn="just"/>
            <a:r>
              <a:rPr lang="en-US" sz="1000" b="1" dirty="0"/>
              <a:t>Azure Monitor managed service for Prometheus </a:t>
            </a:r>
            <a:r>
              <a:rPr lang="en-US" sz="1000" dirty="0"/>
              <a:t>allows to collect and analyze metrics at scale using a Prometheus-compatible monitoring solution, based on the Prometheus project from the Cloud Native Computing Foundation. This fully managed service allows to use the Prometheus query language (</a:t>
            </a:r>
            <a:r>
              <a:rPr lang="en-US" sz="1000" dirty="0" err="1"/>
              <a:t>PromQL</a:t>
            </a:r>
            <a:r>
              <a:rPr lang="en-US" sz="1000" dirty="0"/>
              <a:t>) to analyze and alert on the performance of monitored infrastructure and workloads without having to operate the underlying infrastructure.</a:t>
            </a:r>
          </a:p>
          <a:p>
            <a:pPr algn="just"/>
            <a:r>
              <a:rPr lang="en-US" sz="1000" b="1" dirty="0"/>
              <a:t>Azure Managed Prometheus was announced GA in May 2023 </a:t>
            </a:r>
            <a:r>
              <a:rPr lang="en-US" sz="1000" dirty="0"/>
              <a:t>and was available in 26 regions, with this new update Azure Managed Prometheus is available in 13 additional public Azure regions.</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69896"/>
          </a:xfrm>
        </p:spPr>
        <p:txBody>
          <a:bodyPr/>
          <a:lstStyle/>
          <a:p>
            <a:pPr algn="just"/>
            <a:r>
              <a:rPr lang="en-US" dirty="0">
                <a:hlinkClick r:id="rId2"/>
              </a:rPr>
              <a:t>You can now opt in automatically renew your reservation at time of purchase.</a:t>
            </a:r>
            <a:endParaRPr lang="en-US" dirty="0"/>
          </a:p>
          <a:p>
            <a:pPr algn="just"/>
            <a:r>
              <a:rPr lang="en-US" dirty="0"/>
              <a:t>A new options in </a:t>
            </a:r>
            <a:r>
              <a:rPr lang="en-US" b="1" dirty="0"/>
              <a:t>automatically renew reservation at time of purchase is available.</a:t>
            </a:r>
            <a:r>
              <a:rPr lang="en-US" dirty="0"/>
              <a:t> It allows to renew reservations to automatically purchase a replacement when an existing reservation expires. Automatic renewal provides an easy way to continue getting reservation discounts. It also saves from having to </a:t>
            </a:r>
            <a:r>
              <a:rPr lang="en-US" b="1" dirty="0"/>
              <a:t>closely monitor a reservation's expiration</a:t>
            </a:r>
            <a:r>
              <a:rPr lang="en-US" dirty="0"/>
              <a:t>. With automatic renewal, prevent savings benefits loss by not having to manually renew. The renewal setting is turned off by default. Enable or disable the renewal setting anytime, up to the expiration of the existing reservation.</a:t>
            </a:r>
          </a:p>
        </p:txBody>
      </p:sp>
      <p:pic>
        <p:nvPicPr>
          <p:cNvPr id="1026" name="Picture 2" descr="Screenshot showing reservation renewal.">
            <a:extLst>
              <a:ext uri="{FF2B5EF4-FFF2-40B4-BE49-F238E27FC236}">
                <a16:creationId xmlns:a16="http://schemas.microsoft.com/office/drawing/2014/main" id="{41174BAF-5F74-CFCE-4A0B-97F9593401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469" y="2824977"/>
            <a:ext cx="2914635" cy="20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Kubernetes Service (AKS) support for 5K Node limit by default for standard tier clusters</a:t>
            </a:r>
            <a:endParaRPr lang="en-US" sz="1000" dirty="0"/>
          </a:p>
          <a:p>
            <a:pPr algn="just"/>
            <a:r>
              <a:rPr lang="en-US" sz="1000" b="1" dirty="0"/>
              <a:t>Azure Kubernetes Service (AKS) now supports up to 5000 Node limit by default </a:t>
            </a:r>
            <a:r>
              <a:rPr lang="en-US" sz="1000" dirty="0"/>
              <a:t>in the Standard and Premium Pricing. This feature allows large workloads such as batch processing Jobs, Machine learning, simulations and multi-tenanted clusters to run at large scale with greater performance as AKS will Automatically scale up the Kubernetes control plane based on the load in the cluster.</a:t>
            </a:r>
          </a:p>
          <a:p>
            <a:pPr algn="just"/>
            <a:r>
              <a:rPr lang="en-US" sz="1000" dirty="0"/>
              <a:t>This </a:t>
            </a:r>
            <a:r>
              <a:rPr lang="en-US" sz="1000" b="1" dirty="0"/>
              <a:t>feature enhances not just the number of nodes </a:t>
            </a:r>
            <a:r>
              <a:rPr lang="en-US" sz="1000" dirty="0"/>
              <a:t>it is possible to run in a cluster but increases the overall scale envelope (number of pods, services, CRDs) of AKS clusters in accordance with the upstream </a:t>
            </a:r>
            <a:r>
              <a:rPr lang="en-US" sz="1000" dirty="0" err="1"/>
              <a:t>kubernetes</a:t>
            </a:r>
            <a:r>
              <a:rPr lang="en-US" sz="1000" dirty="0"/>
              <a:t> scale limits.</a:t>
            </a:r>
          </a:p>
          <a:p>
            <a:pPr algn="just"/>
            <a:r>
              <a:rPr lang="en-US" sz="1000" dirty="0"/>
              <a:t> Both existing and new AKS clusters using the standard tier now get greater scalability and performance for Kubernetes control plane, up-to a maximum of </a:t>
            </a:r>
            <a:r>
              <a:rPr lang="en-US" sz="1000" b="1" dirty="0"/>
              <a:t>5,000</a:t>
            </a:r>
            <a:r>
              <a:rPr lang="en-US" sz="1000" dirty="0"/>
              <a:t> nodes and </a:t>
            </a:r>
            <a:r>
              <a:rPr lang="en-US" sz="1000" b="1" dirty="0"/>
              <a:t>200,000 pods per cluster.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Kubernetes 1.29 support in AKS</a:t>
            </a:r>
            <a:endParaRPr lang="en-US" dirty="0"/>
          </a:p>
          <a:p>
            <a:pPr algn="just"/>
            <a:r>
              <a:rPr lang="en-US" b="1" dirty="0"/>
              <a:t>AKS now supports the latest Kubernetes 1.29 preview release </a:t>
            </a:r>
            <a:r>
              <a:rPr lang="en-US" dirty="0"/>
              <a:t>(mandala) that has some much-awaited features such as </a:t>
            </a:r>
            <a:r>
              <a:rPr lang="en-US" dirty="0" err="1"/>
              <a:t>ReadWriteOncePod</a:t>
            </a:r>
            <a:r>
              <a:rPr lang="en-US" dirty="0"/>
              <a:t>, </a:t>
            </a:r>
            <a:r>
              <a:rPr lang="en-US" dirty="0" err="1"/>
              <a:t>PersistentVolume</a:t>
            </a:r>
            <a:r>
              <a:rPr lang="en-US" dirty="0"/>
              <a:t> access mode, Node volume expansion Secret support for CSI drivers, and more.</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15690"/>
            <a:ext cx="4365038" cy="1016466"/>
          </a:xfrm>
        </p:spPr>
        <p:txBody>
          <a:bodyPr/>
          <a:lstStyle/>
          <a:p>
            <a:pPr algn="just"/>
            <a:r>
              <a:rPr lang="en-US" sz="1000" dirty="0">
                <a:hlinkClick r:id="rId2"/>
              </a:rPr>
              <a:t>Generally Available: </a:t>
            </a:r>
            <a:r>
              <a:rPr lang="en-US" sz="1000" dirty="0" err="1">
                <a:hlinkClick r:id="rId2"/>
              </a:rPr>
              <a:t>HostPort</a:t>
            </a:r>
            <a:r>
              <a:rPr lang="en-US" sz="1000" dirty="0">
                <a:hlinkClick r:id="rId2"/>
              </a:rPr>
              <a:t> auto assign in AKS</a:t>
            </a:r>
            <a:endParaRPr lang="en-US" sz="1000" dirty="0"/>
          </a:p>
          <a:p>
            <a:pPr algn="just"/>
            <a:r>
              <a:rPr lang="en-US" sz="1000" dirty="0" err="1"/>
              <a:t>HostPort</a:t>
            </a:r>
            <a:r>
              <a:rPr lang="en-US" sz="1000" dirty="0"/>
              <a:t> auto assign feature in AKS, now generally available, </a:t>
            </a:r>
            <a:r>
              <a:rPr lang="en-US" sz="1000" b="1" dirty="0"/>
              <a:t>enables the automatic assignment of host ports for pod workloads, </a:t>
            </a:r>
            <a:r>
              <a:rPr lang="en-US" sz="1000" dirty="0"/>
              <a:t>streamlining the deployment process for services requiring direct access to a node's public IP without an intermediary like a load balancer.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15690"/>
            <a:ext cx="3955312" cy="4177837"/>
          </a:xfrm>
        </p:spPr>
        <p:txBody>
          <a:bodyPr/>
          <a:lstStyle/>
          <a:p>
            <a:pPr algn="just"/>
            <a:r>
              <a:rPr lang="en-US" dirty="0">
                <a:hlinkClick r:id="rId3"/>
              </a:rPr>
              <a:t>Public preview: Trusted launch support in AKS</a:t>
            </a:r>
            <a:endParaRPr lang="en-US" dirty="0"/>
          </a:p>
          <a:p>
            <a:pPr algn="just"/>
            <a:r>
              <a:rPr lang="en-US" dirty="0"/>
              <a:t>Azure offers trusted launch as a seamless way to improve the security of </a:t>
            </a:r>
            <a:r>
              <a:rPr lang="en-US" b="1" dirty="0"/>
              <a:t>Gen 2 virtual machines (VMs) by protecting against advanced </a:t>
            </a:r>
            <a:r>
              <a:rPr lang="en-US" dirty="0"/>
              <a:t>and persistent attack techniques. Trusted launch is composed of several, coordinated infrastructure technologies that can be enabled independently. Each technology provides another layer of defense against sophisticated threats.</a:t>
            </a:r>
          </a:p>
          <a:p>
            <a:pPr algn="just"/>
            <a:r>
              <a:rPr lang="en-US" b="1" dirty="0"/>
              <a:t>Trusted launch preview in Azure Kubernetes Service (AKS) </a:t>
            </a:r>
            <a:r>
              <a:rPr lang="en-US" dirty="0"/>
              <a:t>enables administrators to deploy AKS nodes, which contain the underlying virtual machines, with verified and signed bootloaders, OS kernels, and drivers. By using secure and measured boot, administrators gain insights and confidence of the entire boot chain's integrity and can ensure workloads are trusted and verifiable.</a:t>
            </a:r>
          </a:p>
          <a:p>
            <a:pPr marL="171450" indent="-171450" algn="just">
              <a:buFont typeface="Arial" panose="020B0604020202020204" pitchFamily="34" charset="0"/>
              <a:buChar char="•"/>
            </a:pPr>
            <a:r>
              <a:rPr lang="en-US" b="1" dirty="0"/>
              <a:t>Cluster nodes running Windows Server operating system aren't supported.</a:t>
            </a:r>
          </a:p>
          <a:p>
            <a:pPr marL="171450" indent="-171450" algn="just">
              <a:buFont typeface="Arial" panose="020B0604020202020204" pitchFamily="34" charset="0"/>
              <a:buChar char="•"/>
            </a:pPr>
            <a:r>
              <a:rPr lang="en-US" b="1" dirty="0"/>
              <a:t>Trusted launch (preview) doesn't support </a:t>
            </a:r>
            <a:r>
              <a:rPr lang="en-US" dirty="0"/>
              <a:t>node pools with FIPS enabled or based on ARM64.</a:t>
            </a:r>
          </a:p>
          <a:p>
            <a:pPr marL="171450" indent="-171450" algn="just">
              <a:buFont typeface="Arial" panose="020B0604020202020204" pitchFamily="34" charset="0"/>
              <a:buChar char="•"/>
            </a:pPr>
            <a:r>
              <a:rPr lang="en-US" b="1" dirty="0"/>
              <a:t>Availability sets aren't supported, </a:t>
            </a:r>
            <a:r>
              <a:rPr lang="en-US" dirty="0"/>
              <a:t>only Virtual Machine Scale Sets.</a:t>
            </a:r>
          </a:p>
          <a:p>
            <a:pPr marL="171450" indent="-171450" algn="just">
              <a:buFont typeface="Arial" panose="020B0604020202020204" pitchFamily="34" charset="0"/>
              <a:buChar char="•"/>
            </a:pPr>
            <a:r>
              <a:rPr lang="en-US" dirty="0"/>
              <a:t>To enable Secure Boot on GPU node pools, you need to skip installing the GPU driver. </a:t>
            </a:r>
            <a:endParaRPr lang="ru-RU" dirty="0"/>
          </a:p>
          <a:p>
            <a:pPr marL="171450" indent="-171450" algn="just">
              <a:buFont typeface="Arial" panose="020B0604020202020204" pitchFamily="34" charset="0"/>
              <a:buChar char="•"/>
            </a:pPr>
            <a:r>
              <a:rPr lang="en-US" b="1" dirty="0"/>
              <a:t>Ephemeral OS disks can be created with Trusted launch and all regions are supported. </a:t>
            </a:r>
            <a:r>
              <a:rPr lang="en-US" dirty="0"/>
              <a:t>However, not all virtual machines sizes are supported. For more information, see Trusted launch ephemeral OS sizes.</a:t>
            </a:r>
          </a:p>
        </p:txBody>
      </p:sp>
      <p:sp>
        <p:nvSpPr>
          <p:cNvPr id="6" name="Text Placeholder 11">
            <a:extLst>
              <a:ext uri="{FF2B5EF4-FFF2-40B4-BE49-F238E27FC236}">
                <a16:creationId xmlns:a16="http://schemas.microsoft.com/office/drawing/2014/main" id="{15126B69-CFB2-3582-DD5C-6962C981699A}"/>
              </a:ext>
            </a:extLst>
          </p:cNvPr>
          <p:cNvSpPr txBox="1">
            <a:spLocks/>
          </p:cNvSpPr>
          <p:nvPr/>
        </p:nvSpPr>
        <p:spPr>
          <a:xfrm>
            <a:off x="4433776" y="1762046"/>
            <a:ext cx="4365038" cy="101646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Generally Available: VM IP based load balancer in AKS</a:t>
            </a:r>
            <a:endParaRPr lang="en-US" sz="1000" dirty="0"/>
          </a:p>
          <a:p>
            <a:pPr algn="just"/>
            <a:r>
              <a:rPr lang="en-US" sz="1000" dirty="0"/>
              <a:t>VM IP based load balancer feature, now generally available, </a:t>
            </a:r>
            <a:r>
              <a:rPr lang="en-US" sz="1000" b="1" dirty="0"/>
              <a:t>introduces the capability to switch the inbound pool type in AKS</a:t>
            </a:r>
            <a:r>
              <a:rPr lang="en-US" sz="1000" dirty="0"/>
              <a:t>, improving update and provisioning efficiency for services utilizing load balancers, particularly beneficial for clusters with large numbers of nodes.</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70618"/>
          </a:xfrm>
        </p:spPr>
        <p:txBody>
          <a:bodyPr/>
          <a:lstStyle/>
          <a:p>
            <a:pPr algn="just"/>
            <a:r>
              <a:rPr lang="en-US" sz="1000" dirty="0">
                <a:hlinkClick r:id="rId2"/>
              </a:rPr>
              <a:t>Public preview: Deployment safeguards in AKS</a:t>
            </a:r>
            <a:endParaRPr lang="en-US" sz="1000" dirty="0"/>
          </a:p>
          <a:p>
            <a:pPr algn="just"/>
            <a:r>
              <a:rPr lang="en-US" sz="1000" dirty="0"/>
              <a:t>Throughout the development lifecycle, </a:t>
            </a:r>
            <a:r>
              <a:rPr lang="en-US" sz="1000" b="1" dirty="0"/>
              <a:t>it's common for bugs, issues, and other problems to arise </a:t>
            </a:r>
            <a:r>
              <a:rPr lang="en-US" sz="1000" dirty="0"/>
              <a:t>if misconfigurations have taken place during the initial deployment of Kubernetes resources.</a:t>
            </a:r>
          </a:p>
          <a:p>
            <a:pPr algn="just"/>
            <a:r>
              <a:rPr lang="en-US" sz="1000" dirty="0"/>
              <a:t>To make it easier to implement best practices when deploying to Kubernetes, Azure Kubernetes Service (AKS) </a:t>
            </a:r>
            <a:r>
              <a:rPr lang="en-US" sz="1000" b="1" dirty="0"/>
              <a:t>now offers deployment safeguards </a:t>
            </a:r>
            <a:r>
              <a:rPr lang="en-US" sz="1000" dirty="0"/>
              <a:t>- a new feature that enforces Kubernetes best practices in AKS cluster through Azure Policy controls.</a:t>
            </a:r>
          </a:p>
          <a:p>
            <a:pPr algn="just"/>
            <a:r>
              <a:rPr lang="en-US" sz="1000" dirty="0"/>
              <a:t>Oversights of Kubernetes manifest files supports </a:t>
            </a:r>
            <a:r>
              <a:rPr lang="en-US" sz="1000" b="1" dirty="0"/>
              <a:t> two configuration levels: </a:t>
            </a:r>
            <a:r>
              <a:rPr lang="en-US" sz="1000" dirty="0"/>
              <a:t>'Warning' and 'Enforcement’. ‘Warning’ level enables to receive immediate warnings for improperly configured manifest files at the time of deployment. ‘Enforcement’ level blocks such files from being deployed outright.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58852"/>
          </a:xfrm>
        </p:spPr>
        <p:txBody>
          <a:bodyPr/>
          <a:lstStyle/>
          <a:p>
            <a:pPr algn="just"/>
            <a:r>
              <a:rPr lang="en-US" dirty="0">
                <a:hlinkClick r:id="rId3"/>
              </a:rPr>
              <a:t>Generally Available: Azure CNI overlay dual stack Support in AKS (Linux only)</a:t>
            </a:r>
            <a:endParaRPr lang="en-US" dirty="0"/>
          </a:p>
          <a:p>
            <a:pPr algn="just"/>
            <a:r>
              <a:rPr lang="en-US" b="1" dirty="0"/>
              <a:t>This feature introduces dual stack networking in AKS </a:t>
            </a:r>
            <a:r>
              <a:rPr lang="en-US" dirty="0"/>
              <a:t>using overlay networking, allowing nodes and pods </a:t>
            </a:r>
            <a:r>
              <a:rPr lang="en-US" b="1" dirty="0"/>
              <a:t>to have both IPv4 and IPv6 </a:t>
            </a:r>
            <a:r>
              <a:rPr lang="en-US" dirty="0"/>
              <a:t>addresses, enhancing connectivity and application compatibility.</a:t>
            </a:r>
          </a:p>
        </p:txBody>
      </p:sp>
      <p:pic>
        <p:nvPicPr>
          <p:cNvPr id="3074" name="Picture 2" descr="A diagram showing two nodes with three pods each running in an Overlay network. Pod traffic to endpoints outside the cluster is routed via NAT.">
            <a:extLst>
              <a:ext uri="{FF2B5EF4-FFF2-40B4-BE49-F238E27FC236}">
                <a16:creationId xmlns:a16="http://schemas.microsoft.com/office/drawing/2014/main" id="{46838014-7132-512E-6E6D-EEDB635CD9B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 y="1813933"/>
            <a:ext cx="4094528" cy="277944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5F1997A-9511-AC3D-432D-B74FDE81FD49}"/>
              </a:ext>
            </a:extLst>
          </p:cNvPr>
          <p:cNvPicPr>
            <a:picLocks noChangeAspect="1"/>
          </p:cNvPicPr>
          <p:nvPr/>
        </p:nvPicPr>
        <p:blipFill>
          <a:blip r:embed="rId5"/>
          <a:stretch>
            <a:fillRect/>
          </a:stretch>
        </p:blipFill>
        <p:spPr>
          <a:xfrm>
            <a:off x="5209257" y="2966224"/>
            <a:ext cx="2524995" cy="2058329"/>
          </a:xfrm>
          <a:prstGeom prst="rect">
            <a:avLst/>
          </a:prstGeom>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8622-7FE6-6542-CB32-3C41DED25909}"/>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4F52B88-98E2-03D0-CB9D-F957D9EC0C3A}"/>
              </a:ext>
            </a:extLst>
          </p:cNvPr>
          <p:cNvSpPr>
            <a:spLocks noGrp="1"/>
          </p:cNvSpPr>
          <p:nvPr>
            <p:ph type="body" sz="quarter" idx="10"/>
          </p:nvPr>
        </p:nvSpPr>
        <p:spPr/>
        <p:txBody>
          <a:bodyPr/>
          <a:lstStyle/>
          <a:p>
            <a:pPr algn="just"/>
            <a:r>
              <a:rPr lang="en-US" sz="1000" dirty="0">
                <a:hlinkClick r:id="rId2"/>
              </a:rPr>
              <a:t>Windows GPUs for AKS</a:t>
            </a:r>
            <a:endParaRPr lang="en-US" sz="1000" dirty="0"/>
          </a:p>
          <a:p>
            <a:pPr algn="just"/>
            <a:r>
              <a:rPr lang="en-US" sz="1000" dirty="0"/>
              <a:t>MS announced the public preview of </a:t>
            </a:r>
            <a:r>
              <a:rPr lang="en-US" sz="1000" b="1" dirty="0"/>
              <a:t>Windows on AKS GPU support! </a:t>
            </a:r>
            <a:r>
              <a:rPr lang="en-US" sz="1000" dirty="0"/>
              <a:t>This feature aims to provide customers with the options of GPU compute-intensive workloads. A few examples of where a GPU supported node would benefit workloads are video encoding, machine learning, and large simulations. Through this release we hope to increase the parity between Windows and Linux on AKS. </a:t>
            </a:r>
          </a:p>
          <a:p>
            <a:pPr algn="just"/>
            <a:r>
              <a:rPr lang="en-US" sz="1000" dirty="0"/>
              <a:t>Required For Setup </a:t>
            </a:r>
          </a:p>
          <a:p>
            <a:pPr marL="171450" indent="-171450" algn="just">
              <a:buFont typeface="Arial" panose="020B0604020202020204" pitchFamily="34" charset="0"/>
              <a:buChar char="•"/>
            </a:pPr>
            <a:r>
              <a:rPr lang="en-US" sz="1000" b="1" dirty="0"/>
              <a:t>Kubernetes version 1.29.0 </a:t>
            </a:r>
            <a:r>
              <a:rPr lang="en-US" sz="1000" dirty="0"/>
              <a:t>or greater is required for set up. </a:t>
            </a:r>
          </a:p>
          <a:p>
            <a:pPr marL="171450" indent="-171450" algn="just">
              <a:buFont typeface="Arial" panose="020B0604020202020204" pitchFamily="34" charset="0"/>
              <a:buChar char="•"/>
            </a:pPr>
            <a:r>
              <a:rPr lang="en-US" sz="1000" dirty="0"/>
              <a:t>Updating an existing Windows node pool to </a:t>
            </a:r>
            <a:r>
              <a:rPr lang="en-US" sz="1000" b="1" dirty="0"/>
              <a:t>GPU isn’t supported</a:t>
            </a:r>
            <a:r>
              <a:rPr lang="en-US" sz="1000" dirty="0"/>
              <a:t>. </a:t>
            </a:r>
          </a:p>
          <a:p>
            <a:pPr marL="171450" indent="-171450" algn="just">
              <a:buFont typeface="Arial" panose="020B0604020202020204" pitchFamily="34" charset="0"/>
              <a:buChar char="•"/>
            </a:pPr>
            <a:r>
              <a:rPr lang="en-US" sz="1000" dirty="0"/>
              <a:t>For </a:t>
            </a:r>
            <a:r>
              <a:rPr lang="en-US" sz="1000" b="1" dirty="0"/>
              <a:t>AKS node pools, </a:t>
            </a:r>
            <a:r>
              <a:rPr lang="en-US" sz="1000" dirty="0"/>
              <a:t>we recommend a minimum size of </a:t>
            </a:r>
            <a:r>
              <a:rPr lang="en-US" sz="1000" b="1" dirty="0"/>
              <a:t>Standard_NC6s_v3.</a:t>
            </a:r>
          </a:p>
          <a:p>
            <a:pPr marL="171450" indent="-171450" algn="just">
              <a:buFont typeface="Arial" panose="020B0604020202020204" pitchFamily="34" charset="0"/>
              <a:buChar char="•"/>
            </a:pPr>
            <a:r>
              <a:rPr lang="en-US" sz="1000" dirty="0"/>
              <a:t>The NVv4 series (based on AMD GPUs) aren't supported on AKS.</a:t>
            </a:r>
          </a:p>
        </p:txBody>
      </p:sp>
      <p:sp>
        <p:nvSpPr>
          <p:cNvPr id="11" name="Title 10">
            <a:extLst>
              <a:ext uri="{FF2B5EF4-FFF2-40B4-BE49-F238E27FC236}">
                <a16:creationId xmlns:a16="http://schemas.microsoft.com/office/drawing/2014/main" id="{A0FF2EB0-B4F2-1EA4-C436-B4E20659FBD9}"/>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E83F8CE4-1221-0BB1-8922-E235ADC0741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6B2D882-AFC8-18D0-9CB6-F82F21B6F69F}"/>
              </a:ext>
            </a:extLst>
          </p:cNvPr>
          <p:cNvSpPr>
            <a:spLocks noGrp="1"/>
          </p:cNvSpPr>
          <p:nvPr>
            <p:ph type="body" sz="quarter" idx="16"/>
          </p:nvPr>
        </p:nvSpPr>
        <p:spPr>
          <a:xfrm>
            <a:off x="342900" y="855081"/>
            <a:ext cx="3955312" cy="869642"/>
          </a:xfrm>
        </p:spPr>
        <p:txBody>
          <a:bodyPr/>
          <a:lstStyle/>
          <a:p>
            <a:pPr algn="just"/>
            <a:r>
              <a:rPr lang="en-US" dirty="0">
                <a:hlinkClick r:id="rId3"/>
              </a:rPr>
              <a:t>Istio-based service mesh add-on for Azure Kubernetes Service now in General Availability (GA)!</a:t>
            </a:r>
            <a:endParaRPr lang="en-US" dirty="0"/>
          </a:p>
          <a:p>
            <a:pPr algn="just"/>
            <a:r>
              <a:rPr lang="en-US" dirty="0"/>
              <a:t>MS announced the General Availability of the </a:t>
            </a:r>
            <a:r>
              <a:rPr lang="en-US" b="1" dirty="0"/>
              <a:t>Istio add-on for Azure Kubernetes Service. </a:t>
            </a:r>
          </a:p>
          <a:p>
            <a:pPr algn="just"/>
            <a:endParaRPr lang="en-US" dirty="0"/>
          </a:p>
          <a:p>
            <a:pPr algn="just"/>
            <a:r>
              <a:rPr lang="en-US" dirty="0"/>
              <a:t> </a:t>
            </a:r>
          </a:p>
          <a:p>
            <a:pPr algn="just"/>
            <a:endParaRPr lang="en-US" dirty="0"/>
          </a:p>
        </p:txBody>
      </p:sp>
      <p:pic>
        <p:nvPicPr>
          <p:cNvPr id="6146" name="Picture 2" descr="thumbnail image 1 of blog post titled &#10; &#10; &#10;  &#10; &#10; &#10; &#10;    &#10;  &#10;   &#10;    &#10;      &#10;       Istio-based service mesh add-on for Azure Kubernetes Service now in General Availability (GA)!&#10;       &#10;      &#10;     &#10;   &#10;  &#10; &#10;   &#10; &#10; &#10; &#10; &#10; &#10;">
            <a:extLst>
              <a:ext uri="{FF2B5EF4-FFF2-40B4-BE49-F238E27FC236}">
                <a16:creationId xmlns:a16="http://schemas.microsoft.com/office/drawing/2014/main" id="{B6286A4E-9547-CDCA-E485-26C7DC020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556" y="1733166"/>
            <a:ext cx="3810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05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E5F87-B9FB-D5D5-E1E2-89201C049BC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65FC7F8E-9743-1BD4-C71B-ECFC895457C7}"/>
              </a:ext>
            </a:extLst>
          </p:cNvPr>
          <p:cNvSpPr>
            <a:spLocks noGrp="1"/>
          </p:cNvSpPr>
          <p:nvPr>
            <p:ph type="body" sz="quarter" idx="10"/>
          </p:nvPr>
        </p:nvSpPr>
        <p:spPr>
          <a:xfrm>
            <a:off x="4433776" y="855081"/>
            <a:ext cx="4365038" cy="2111144"/>
          </a:xfrm>
        </p:spPr>
        <p:txBody>
          <a:bodyPr/>
          <a:lstStyle/>
          <a:p>
            <a:pPr algn="just"/>
            <a:r>
              <a:rPr lang="en-US" sz="1000" dirty="0">
                <a:hlinkClick r:id="rId2"/>
              </a:rPr>
              <a:t>Generally Available: Custom </a:t>
            </a:r>
            <a:r>
              <a:rPr lang="en-US" sz="1000" dirty="0" err="1">
                <a:hlinkClick r:id="rId2"/>
              </a:rPr>
              <a:t>kubelet</a:t>
            </a:r>
            <a:r>
              <a:rPr lang="en-US" sz="1000" dirty="0">
                <a:hlinkClick r:id="rId2"/>
              </a:rPr>
              <a:t> configuration for Windows in AKS</a:t>
            </a:r>
            <a:endParaRPr lang="en-US" sz="1000" dirty="0"/>
          </a:p>
          <a:p>
            <a:pPr algn="just"/>
            <a:r>
              <a:rPr lang="en-US" sz="1000" b="1" dirty="0"/>
              <a:t>Custom </a:t>
            </a:r>
            <a:r>
              <a:rPr lang="en-US" sz="1000" b="1" dirty="0" err="1"/>
              <a:t>kubelet</a:t>
            </a:r>
            <a:r>
              <a:rPr lang="en-US" sz="1000" b="1" dirty="0"/>
              <a:t> configuration for Windows </a:t>
            </a:r>
            <a:r>
              <a:rPr lang="en-US" sz="1000" dirty="0"/>
              <a:t>is now generally available in AKS. It allows to modify certain default supported </a:t>
            </a:r>
            <a:r>
              <a:rPr lang="en-US" sz="1000" dirty="0" err="1"/>
              <a:t>kubelet</a:t>
            </a:r>
            <a:r>
              <a:rPr lang="en-US" sz="1000" dirty="0"/>
              <a:t> parameters for Windows </a:t>
            </a:r>
            <a:r>
              <a:rPr lang="en-US" sz="1000" dirty="0" err="1"/>
              <a:t>nodepools</a:t>
            </a:r>
            <a:r>
              <a:rPr lang="en-US" sz="1000" dirty="0"/>
              <a:t>.</a:t>
            </a:r>
          </a:p>
          <a:p>
            <a:pPr algn="just"/>
            <a:r>
              <a:rPr lang="en-US" sz="1000" dirty="0"/>
              <a:t>{</a:t>
            </a:r>
          </a:p>
          <a:p>
            <a:pPr algn="just"/>
            <a:r>
              <a:rPr lang="en-US" sz="1000" dirty="0"/>
              <a:t> "</a:t>
            </a:r>
            <a:r>
              <a:rPr lang="en-US" sz="1000" dirty="0" err="1"/>
              <a:t>imageGcHighThreshold</a:t>
            </a:r>
            <a:r>
              <a:rPr lang="en-US" sz="1000" dirty="0"/>
              <a:t>": 90,</a:t>
            </a:r>
          </a:p>
          <a:p>
            <a:pPr algn="just"/>
            <a:r>
              <a:rPr lang="en-US" sz="1000" dirty="0"/>
              <a:t> "</a:t>
            </a:r>
            <a:r>
              <a:rPr lang="en-US" sz="1000" dirty="0" err="1"/>
              <a:t>imageGcLowThreshold</a:t>
            </a:r>
            <a:r>
              <a:rPr lang="en-US" sz="1000" dirty="0"/>
              <a:t>": 70,</a:t>
            </a:r>
          </a:p>
          <a:p>
            <a:pPr algn="just"/>
            <a:r>
              <a:rPr lang="en-US" sz="1000" dirty="0"/>
              <a:t> "</a:t>
            </a:r>
            <a:r>
              <a:rPr lang="en-US" sz="1000" dirty="0" err="1"/>
              <a:t>containerLogMaxSizeMB</a:t>
            </a:r>
            <a:r>
              <a:rPr lang="en-US" sz="1000" dirty="0"/>
              <a:t>": 20,</a:t>
            </a:r>
          </a:p>
          <a:p>
            <a:pPr algn="just"/>
            <a:r>
              <a:rPr lang="en-US" sz="1000" dirty="0"/>
              <a:t> "</a:t>
            </a:r>
            <a:r>
              <a:rPr lang="en-US" sz="1000" dirty="0" err="1"/>
              <a:t>containerLogMaxFiles</a:t>
            </a:r>
            <a:r>
              <a:rPr lang="en-US" sz="1000" dirty="0"/>
              <a:t>": 6</a:t>
            </a:r>
          </a:p>
          <a:p>
            <a:pPr algn="just"/>
            <a:r>
              <a:rPr lang="en-US" sz="1000" dirty="0"/>
              <a:t>}</a:t>
            </a:r>
          </a:p>
          <a:p>
            <a:endParaRPr lang="en-US" sz="1000" dirty="0"/>
          </a:p>
        </p:txBody>
      </p:sp>
      <p:sp>
        <p:nvSpPr>
          <p:cNvPr id="11" name="Title 10">
            <a:extLst>
              <a:ext uri="{FF2B5EF4-FFF2-40B4-BE49-F238E27FC236}">
                <a16:creationId xmlns:a16="http://schemas.microsoft.com/office/drawing/2014/main" id="{4FFF1582-D009-B24E-785B-33FD616B7956}"/>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DEBAB948-C771-A7EB-6922-0442465C4619}"/>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21DD66E-D907-407E-BDC5-AC6155EEB8D5}"/>
              </a:ext>
            </a:extLst>
          </p:cNvPr>
          <p:cNvSpPr>
            <a:spLocks noGrp="1"/>
          </p:cNvSpPr>
          <p:nvPr>
            <p:ph type="body" sz="quarter" idx="16"/>
          </p:nvPr>
        </p:nvSpPr>
        <p:spPr>
          <a:xfrm>
            <a:off x="342900" y="855080"/>
            <a:ext cx="3955312" cy="3945520"/>
          </a:xfrm>
        </p:spPr>
        <p:txBody>
          <a:bodyPr/>
          <a:lstStyle/>
          <a:p>
            <a:pPr algn="just"/>
            <a:r>
              <a:rPr lang="en-US" dirty="0">
                <a:hlinkClick r:id="rId3"/>
              </a:rPr>
              <a:t>Generally Available: Host Network Security Group (NSG) control in AKS</a:t>
            </a:r>
            <a:endParaRPr lang="en-US" dirty="0"/>
          </a:p>
          <a:p>
            <a:pPr algn="just"/>
            <a:r>
              <a:rPr lang="en-US" b="1" i="0" dirty="0">
                <a:solidFill>
                  <a:srgbClr val="161616"/>
                </a:solidFill>
                <a:effectLst/>
              </a:rPr>
              <a:t>AKS nodes utilizing node public IPs that </a:t>
            </a:r>
            <a:r>
              <a:rPr lang="en-US" b="0" i="0" dirty="0">
                <a:solidFill>
                  <a:srgbClr val="161616"/>
                </a:solidFill>
                <a:effectLst/>
              </a:rPr>
              <a:t>host services on their host address need to have an NSG rule added to allow the traffic. Adding the desired ports in the node pool configuration will create the appropriate allow rules in the cluster network security group.</a:t>
            </a:r>
          </a:p>
          <a:p>
            <a:pPr algn="just"/>
            <a:r>
              <a:rPr lang="en-US" b="0" i="0" dirty="0">
                <a:solidFill>
                  <a:srgbClr val="161616"/>
                </a:solidFill>
                <a:effectLst/>
              </a:rPr>
              <a:t>If a network security group is in place on the subnet with a cluster using bring-your-own virtual network, an allow rule must be added to that network security group. This can be limited to the nodes in a given node pool by adding the node pool to an </a:t>
            </a:r>
            <a:r>
              <a:rPr lang="en-US" b="1" i="0" u="sng" dirty="0">
                <a:solidFill>
                  <a:srgbClr val="161616"/>
                </a:solidFill>
                <a:effectLst/>
                <a:hlinkClick r:id="rId4"/>
              </a:rPr>
              <a:t>application security group</a:t>
            </a:r>
            <a:r>
              <a:rPr lang="en-US" b="1" i="0" dirty="0">
                <a:solidFill>
                  <a:srgbClr val="161616"/>
                </a:solidFill>
                <a:effectLst/>
              </a:rPr>
              <a:t> (ASG)</a:t>
            </a:r>
            <a:r>
              <a:rPr lang="en-US" b="0" i="0" dirty="0">
                <a:solidFill>
                  <a:srgbClr val="161616"/>
                </a:solidFill>
                <a:effectLst/>
              </a:rPr>
              <a:t>. A managed ASG will be created by default in the managed resource group if allowed host ports are specified. Nodes can also be added to one or more custom ASGs by specifying the resource ID of the NSG(s) in the node pool parameters.</a:t>
            </a:r>
          </a:p>
          <a:p>
            <a:pPr algn="just"/>
            <a:r>
              <a:rPr lang="en-US" b="0" i="0" dirty="0">
                <a:solidFill>
                  <a:srgbClr val="161616"/>
                </a:solidFill>
                <a:effectLst/>
              </a:rPr>
              <a:t>When specifying the list of ports to allow, use a comma-separate list with entries in the format of port/protocol or </a:t>
            </a:r>
            <a:r>
              <a:rPr lang="en-US" b="1" i="0" dirty="0" err="1">
                <a:solidFill>
                  <a:srgbClr val="161616"/>
                </a:solidFill>
                <a:effectLst/>
              </a:rPr>
              <a:t>startPort-endPort</a:t>
            </a:r>
            <a:r>
              <a:rPr lang="en-US" b="1" i="0" dirty="0">
                <a:solidFill>
                  <a:srgbClr val="161616"/>
                </a:solidFill>
                <a:effectLst/>
              </a:rPr>
              <a:t>/protocol.</a:t>
            </a:r>
          </a:p>
          <a:p>
            <a:pPr algn="just"/>
            <a:r>
              <a:rPr lang="en-US" b="0" i="0" dirty="0">
                <a:solidFill>
                  <a:srgbClr val="161616"/>
                </a:solidFill>
                <a:effectLst/>
              </a:rPr>
              <a:t>Examples:</a:t>
            </a:r>
          </a:p>
          <a:p>
            <a:pPr marL="171450" indent="-171450" algn="just">
              <a:buFont typeface="Arial" panose="020B0604020202020204" pitchFamily="34" charset="0"/>
              <a:buChar char="•"/>
            </a:pPr>
            <a:r>
              <a:rPr lang="en-US" b="0" i="0" dirty="0">
                <a:solidFill>
                  <a:srgbClr val="161616"/>
                </a:solidFill>
                <a:effectLst/>
              </a:rPr>
              <a:t>80/</a:t>
            </a:r>
            <a:r>
              <a:rPr lang="en-US" b="0" i="0" dirty="0" err="1">
                <a:solidFill>
                  <a:srgbClr val="161616"/>
                </a:solidFill>
                <a:effectLst/>
              </a:rPr>
              <a:t>tcp</a:t>
            </a:r>
            <a:endParaRPr lang="en-US" b="0" i="0" dirty="0">
              <a:solidFill>
                <a:srgbClr val="161616"/>
              </a:solidFill>
              <a:effectLst/>
            </a:endParaRPr>
          </a:p>
          <a:p>
            <a:pPr marL="171450" indent="-171450" algn="just">
              <a:buFont typeface="Arial" panose="020B0604020202020204" pitchFamily="34" charset="0"/>
              <a:buChar char="•"/>
            </a:pPr>
            <a:r>
              <a:rPr lang="en-US" b="0" i="0" dirty="0">
                <a:solidFill>
                  <a:srgbClr val="161616"/>
                </a:solidFill>
                <a:effectLst/>
              </a:rPr>
              <a:t>80/tcp,443/</a:t>
            </a:r>
            <a:r>
              <a:rPr lang="en-US" b="0" i="0" dirty="0" err="1">
                <a:solidFill>
                  <a:srgbClr val="161616"/>
                </a:solidFill>
                <a:effectLst/>
              </a:rPr>
              <a:t>tcp</a:t>
            </a:r>
            <a:endParaRPr lang="en-US" b="0" i="0" dirty="0">
              <a:solidFill>
                <a:srgbClr val="161616"/>
              </a:solidFill>
              <a:effectLst/>
            </a:endParaRPr>
          </a:p>
          <a:p>
            <a:pPr marL="171450" indent="-171450" algn="just">
              <a:buFont typeface="Arial" panose="020B0604020202020204" pitchFamily="34" charset="0"/>
              <a:buChar char="•"/>
            </a:pPr>
            <a:r>
              <a:rPr lang="en-US" b="0" i="0" dirty="0">
                <a:solidFill>
                  <a:srgbClr val="161616"/>
                </a:solidFill>
                <a:effectLst/>
              </a:rPr>
              <a:t>53/udp,80/</a:t>
            </a:r>
            <a:r>
              <a:rPr lang="en-US" b="0" i="0" dirty="0" err="1">
                <a:solidFill>
                  <a:srgbClr val="161616"/>
                </a:solidFill>
                <a:effectLst/>
              </a:rPr>
              <a:t>tcp</a:t>
            </a:r>
            <a:endParaRPr lang="en-US" b="0" i="0" dirty="0">
              <a:solidFill>
                <a:srgbClr val="161616"/>
              </a:solidFill>
              <a:effectLst/>
            </a:endParaRPr>
          </a:p>
          <a:p>
            <a:pPr marL="171450" indent="-171450" algn="just">
              <a:buFont typeface="Arial" panose="020B0604020202020204" pitchFamily="34" charset="0"/>
              <a:buChar char="•"/>
            </a:pPr>
            <a:r>
              <a:rPr lang="en-US" b="0" i="0" dirty="0">
                <a:solidFill>
                  <a:srgbClr val="161616"/>
                </a:solidFill>
                <a:effectLst/>
              </a:rPr>
              <a:t>50000-60000/</a:t>
            </a:r>
            <a:r>
              <a:rPr lang="en-US" b="0" i="0" dirty="0" err="1">
                <a:solidFill>
                  <a:srgbClr val="161616"/>
                </a:solidFill>
                <a:effectLst/>
              </a:rPr>
              <a:t>tcp</a:t>
            </a:r>
            <a:endParaRPr lang="en-US" b="0" i="0" dirty="0">
              <a:solidFill>
                <a:srgbClr val="161616"/>
              </a:solidFill>
              <a:effectLst/>
            </a:endParaRPr>
          </a:p>
          <a:p>
            <a:pPr algn="just"/>
            <a:endParaRPr lang="en-US" dirty="0"/>
          </a:p>
        </p:txBody>
      </p:sp>
    </p:spTree>
    <p:extLst>
      <p:ext uri="{BB962C8B-B14F-4D97-AF65-F5344CB8AC3E}">
        <p14:creationId xmlns:p14="http://schemas.microsoft.com/office/powerpoint/2010/main" val="368392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C8FB5-97B9-D450-DB2C-A019D8912739}"/>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CC4F4BB9-CCF6-420A-27EB-EEE2136A390B}"/>
              </a:ext>
            </a:extLst>
          </p:cNvPr>
          <p:cNvSpPr>
            <a:spLocks noGrp="1"/>
          </p:cNvSpPr>
          <p:nvPr>
            <p:ph type="body" sz="quarter" idx="10"/>
          </p:nvPr>
        </p:nvSpPr>
        <p:spPr>
          <a:xfrm>
            <a:off x="4433776" y="855081"/>
            <a:ext cx="4365038" cy="2274696"/>
          </a:xfrm>
        </p:spPr>
        <p:txBody>
          <a:bodyPr/>
          <a:lstStyle/>
          <a:p>
            <a:pPr algn="just"/>
            <a:r>
              <a:rPr lang="en-US" sz="1000" dirty="0">
                <a:hlinkClick r:id="rId2"/>
              </a:rPr>
              <a:t>Generally Available: Windows Gen 2 VM support in AKS</a:t>
            </a:r>
            <a:endParaRPr lang="en-US" sz="1000" dirty="0"/>
          </a:p>
          <a:p>
            <a:pPr algn="just"/>
            <a:r>
              <a:rPr lang="en-US" sz="1000" b="1" dirty="0"/>
              <a:t>Gen 2 VM SKUs are now generally available for Windows on AKS</a:t>
            </a:r>
            <a:r>
              <a:rPr lang="en-US" sz="1000" dirty="0"/>
              <a:t>. Azure Generation 2 (Gen2) virtual machines (VMs) support key features not supported in generation 1 VMs (Gen1). This enables to bring Windows workloads to the cloud native platform more easily.</a:t>
            </a:r>
          </a:p>
          <a:p>
            <a:pPr algn="just"/>
            <a:r>
              <a:rPr lang="en-US" sz="1000" dirty="0"/>
              <a:t>Key features </a:t>
            </a:r>
            <a:r>
              <a:rPr lang="en-US" sz="1000" b="1" dirty="0"/>
              <a:t>for Gen 2 VMs include increased memory, Intel Software Guard Extensions (Intel SGX)</a:t>
            </a:r>
            <a:r>
              <a:rPr lang="en-US" sz="1000" dirty="0"/>
              <a:t>, and </a:t>
            </a:r>
            <a:r>
              <a:rPr lang="en-US" sz="1000" b="1" dirty="0"/>
              <a:t>virtualized persistent memory (</a:t>
            </a:r>
            <a:r>
              <a:rPr lang="en-US" sz="1000" b="1" dirty="0" err="1"/>
              <a:t>vPMEM</a:t>
            </a:r>
            <a:r>
              <a:rPr lang="en-US" sz="1000" b="1" dirty="0"/>
              <a:t>). </a:t>
            </a:r>
            <a:r>
              <a:rPr lang="en-US" sz="1000" dirty="0"/>
              <a:t>Generation 2 VMs use the new </a:t>
            </a:r>
            <a:r>
              <a:rPr lang="en-US" sz="1000" b="1" dirty="0"/>
              <a:t>UEFI-based boot architecture </a:t>
            </a:r>
            <a:r>
              <a:rPr lang="en-US" sz="1000" dirty="0"/>
              <a:t>rather than the BIOS-based architecture used by generation 1 VMs.</a:t>
            </a:r>
          </a:p>
          <a:p>
            <a:pPr algn="just"/>
            <a:r>
              <a:rPr lang="en-US" sz="1000" b="1" dirty="0"/>
              <a:t>Only specific SKUs and sizes support Gen2 VMs. </a:t>
            </a:r>
            <a:r>
              <a:rPr lang="en-US" sz="1000" dirty="0"/>
              <a:t>Check the list of supported sizes, to see if your SKU supports or requires Gen2. Gen2 VMs on Windows are supported for WS2022 only.</a:t>
            </a:r>
          </a:p>
        </p:txBody>
      </p:sp>
      <p:sp>
        <p:nvSpPr>
          <p:cNvPr id="11" name="Title 10">
            <a:extLst>
              <a:ext uri="{FF2B5EF4-FFF2-40B4-BE49-F238E27FC236}">
                <a16:creationId xmlns:a16="http://schemas.microsoft.com/office/drawing/2014/main" id="{E4408640-4B19-D922-558D-9CEE935878B5}"/>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60AAAFBE-2039-9518-FC3F-FB7797DFE79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B15DA57-89D4-D28A-95A7-86A2DEE714D5}"/>
              </a:ext>
            </a:extLst>
          </p:cNvPr>
          <p:cNvSpPr>
            <a:spLocks noGrp="1"/>
          </p:cNvSpPr>
          <p:nvPr>
            <p:ph type="body" sz="quarter" idx="16"/>
          </p:nvPr>
        </p:nvSpPr>
        <p:spPr/>
        <p:txBody>
          <a:bodyPr/>
          <a:lstStyle/>
          <a:p>
            <a:pPr algn="just"/>
            <a:r>
              <a:rPr lang="en-US" dirty="0">
                <a:hlinkClick r:id="rId3"/>
              </a:rPr>
              <a:t>Generally Available: Cost analysis add-on for AKS</a:t>
            </a:r>
            <a:endParaRPr lang="en-US" dirty="0"/>
          </a:p>
          <a:p>
            <a:pPr algn="just"/>
            <a:r>
              <a:rPr lang="en-US" b="1" dirty="0"/>
              <a:t>Cost analysis add-on for AKS is now Generally Available. </a:t>
            </a:r>
            <a:r>
              <a:rPr lang="en-US" dirty="0"/>
              <a:t>This Azure-native experience provides visibility into underlying cluster infrastructure costs associated with AKS workloads. Costs are broken down by Kubernetes constructs such as cluster and namespace in addition to Azure asset categories. View cost allocation data directly in the Cost Management blade of Azure portal.</a:t>
            </a:r>
          </a:p>
          <a:p>
            <a:pPr algn="just"/>
            <a:r>
              <a:rPr lang="en-US" b="1" dirty="0"/>
              <a:t>Cost analysis add-on for AKS </a:t>
            </a:r>
            <a:r>
              <a:rPr lang="en-US" dirty="0"/>
              <a:t>helps tackle everyday cost monitoring, allocation, and cost optimization scenarios.</a:t>
            </a:r>
          </a:p>
          <a:p>
            <a:pPr marL="171450" indent="-171450" algn="just">
              <a:buFont typeface="Arial" panose="020B0604020202020204" pitchFamily="34" charset="0"/>
              <a:buChar char="•"/>
            </a:pPr>
            <a:r>
              <a:rPr lang="en-US" dirty="0"/>
              <a:t>Cluster must be either Standard or Premium tier, not the Free tier.</a:t>
            </a:r>
          </a:p>
          <a:p>
            <a:pPr marL="171450" indent="-171450" algn="just">
              <a:buFont typeface="Arial" panose="020B0604020202020204" pitchFamily="34" charset="0"/>
              <a:buChar char="•"/>
            </a:pPr>
            <a:r>
              <a:rPr lang="en-US" dirty="0"/>
              <a:t>Cluster must be deployed with a Microsoft Entra Workload ID configured.</a:t>
            </a:r>
          </a:p>
          <a:p>
            <a:pPr algn="just"/>
            <a:r>
              <a:rPr lang="en-US" dirty="0"/>
              <a:t>Kubernetes cost views are available only for the following Microsoft Azure Offer types. For more information on offer types, see Supported Microsoft Azure offers.</a:t>
            </a:r>
          </a:p>
          <a:p>
            <a:pPr marL="171450" indent="-171450" algn="just">
              <a:buFont typeface="Arial" panose="020B0604020202020204" pitchFamily="34" charset="0"/>
              <a:buChar char="•"/>
            </a:pPr>
            <a:r>
              <a:rPr lang="en-US" dirty="0"/>
              <a:t>Enterprise Agreement</a:t>
            </a:r>
          </a:p>
          <a:p>
            <a:pPr marL="171450" indent="-171450" algn="just">
              <a:buFont typeface="Arial" panose="020B0604020202020204" pitchFamily="34" charset="0"/>
              <a:buChar char="•"/>
            </a:pPr>
            <a:r>
              <a:rPr lang="en-US" dirty="0"/>
              <a:t>Microsoft Customer Agreement</a:t>
            </a:r>
          </a:p>
          <a:p>
            <a:pPr marL="171450" indent="-171450" algn="just">
              <a:buFont typeface="Arial" panose="020B0604020202020204" pitchFamily="34" charset="0"/>
              <a:buChar char="•"/>
            </a:pPr>
            <a:r>
              <a:rPr lang="en-US" dirty="0"/>
              <a:t>Virtual nodes aren't supported at this time.</a:t>
            </a:r>
          </a:p>
        </p:txBody>
      </p:sp>
    </p:spTree>
    <p:extLst>
      <p:ext uri="{BB962C8B-B14F-4D97-AF65-F5344CB8AC3E}">
        <p14:creationId xmlns:p14="http://schemas.microsoft.com/office/powerpoint/2010/main" val="217855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0423A-A58C-F7DC-C53C-4F6FF947CCA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25B47DE-4BF2-7F0D-10D5-3F19CF986351}"/>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544FD30E-89EB-D3BD-88DD-3971DB941033}"/>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563AECF-A4D7-546F-B2A3-82937927FFA3}"/>
              </a:ext>
            </a:extLst>
          </p:cNvPr>
          <p:cNvSpPr>
            <a:spLocks noGrp="1"/>
          </p:cNvSpPr>
          <p:nvPr>
            <p:ph type="body" sz="quarter" idx="16"/>
          </p:nvPr>
        </p:nvSpPr>
        <p:spPr/>
        <p:txBody>
          <a:bodyPr/>
          <a:lstStyle/>
          <a:p>
            <a:pPr algn="just"/>
            <a:r>
              <a:rPr lang="en-US" dirty="0">
                <a:hlinkClick r:id="rId2"/>
              </a:rPr>
              <a:t>Public preview: Kubernetes AI Toolchain Operator (KAITO) add-on for AKS</a:t>
            </a:r>
            <a:endParaRPr lang="en-US" dirty="0"/>
          </a:p>
          <a:p>
            <a:pPr algn="just"/>
            <a:r>
              <a:rPr lang="en-US" dirty="0"/>
              <a:t>The </a:t>
            </a:r>
            <a:r>
              <a:rPr lang="en-US" b="1" dirty="0"/>
              <a:t>Kubernetes AI Toolchain Operator (KAITO) add-on for AKS is now available in preview</a:t>
            </a:r>
            <a:r>
              <a:rPr lang="en-US" dirty="0"/>
              <a:t>. You can now run specialized machine learning workloads </a:t>
            </a:r>
            <a:r>
              <a:rPr lang="en-US" b="1" dirty="0"/>
              <a:t>like large language models (LLMs) </a:t>
            </a:r>
            <a:r>
              <a:rPr lang="en-US" dirty="0"/>
              <a:t>on AKS more cost-effectively and with less manual configuration. The add-on is based on the open-source Kubernetes AI Toolchain Operator (KAITO).</a:t>
            </a:r>
          </a:p>
          <a:p>
            <a:pPr algn="just"/>
            <a:r>
              <a:rPr lang="en-US" dirty="0"/>
              <a:t>Streamlined to a few steps, the AI toolchain operator add-on for AKS automates LLM deployment across available CPU and GPU resources by selecting optimally sized infrastructure for the model.</a:t>
            </a:r>
          </a:p>
          <a:p>
            <a:pPr algn="just"/>
            <a:r>
              <a:rPr lang="en-US" dirty="0"/>
              <a:t>This </a:t>
            </a:r>
            <a:r>
              <a:rPr lang="en-US" b="1" dirty="0"/>
              <a:t>add-on makes it possible to easily split inferencing across multiple lower-GPU count VMs, </a:t>
            </a:r>
            <a:r>
              <a:rPr lang="en-US" dirty="0"/>
              <a:t>increasing the number of Azure regions where workloads can run, eliminating wait times for higher GPU-count VMs, and lowering overall cost.</a:t>
            </a:r>
          </a:p>
          <a:p>
            <a:pPr algn="just"/>
            <a:r>
              <a:rPr lang="en-US" dirty="0"/>
              <a:t>You can also choose from preset models with images hosted by AKS, significantly reducing overall inference service setup time on your cluster.</a:t>
            </a:r>
          </a:p>
        </p:txBody>
      </p:sp>
    </p:spTree>
    <p:extLst>
      <p:ext uri="{BB962C8B-B14F-4D97-AF65-F5344CB8AC3E}">
        <p14:creationId xmlns:p14="http://schemas.microsoft.com/office/powerpoint/2010/main" val="317752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New Azure NC H100 v5 VMs Optimized for Generative AI and HPC workloads is now Generally Available</a:t>
            </a:r>
            <a:endParaRPr lang="en-US" sz="1000" dirty="0"/>
          </a:p>
          <a:p>
            <a:pPr algn="just"/>
            <a:r>
              <a:rPr lang="en-US" sz="1000" b="1" dirty="0"/>
              <a:t>Azure NC H100 v5 virtual machines (VMs) </a:t>
            </a:r>
            <a:r>
              <a:rPr lang="en-US" sz="1000" dirty="0"/>
              <a:t>are an excellent platform for executing diverse AI and High-Performance Computing (HPC) workloads. These workloads demand substantial computational power, large capacity of high-performance memory, and advanced GPU acceleration. In addition to AI, the Azure NC H100 v5 VMs are particularly well-suited for extreme modelling and simulation demands in the following science and mathematics disciplines: Computational Fluid Dynamics (CFD), </a:t>
            </a:r>
            <a:r>
              <a:rPr lang="en-US" sz="1000" b="1" dirty="0"/>
              <a:t>Molecular Dynamics</a:t>
            </a:r>
            <a:r>
              <a:rPr lang="en-US" sz="1000" dirty="0"/>
              <a:t>, </a:t>
            </a:r>
            <a:r>
              <a:rPr lang="en-US" sz="1000" b="1" dirty="0"/>
              <a:t>Quantum Chemistry</a:t>
            </a:r>
            <a:r>
              <a:rPr lang="en-US" sz="1000" dirty="0"/>
              <a:t>, Weather Forecasting and Climate Modeling, and Financial Analytics.</a:t>
            </a:r>
          </a:p>
          <a:p>
            <a:pPr algn="just"/>
            <a:r>
              <a:rPr lang="en-US" sz="1000" dirty="0"/>
              <a:t>The AI landscape is constantly expanding and evolving, moving at a dizzying pace. Generative AI technology has played a pivotal role, enabling a diverse array of use cases. These range from powering AI assistants, chatbots, and search engines to facilitating creative content generation. As Generative AI applications expand at incredible speed, the fundamental language models that empower them will expand also to include both </a:t>
            </a:r>
            <a:r>
              <a:rPr lang="en-US" sz="1000" b="1" dirty="0"/>
              <a:t>Small Language Models (SMLs) </a:t>
            </a:r>
            <a:r>
              <a:rPr lang="en-US" sz="1000" dirty="0"/>
              <a:t>and Large Language Models (LLMs). In addition, Artificial Narrow Intelligence (ANI) models will continue to evolve focused on more precise predictions rather than creation of novel data to continue to enhance its use cases. Their applications include tasks such as image classification, object detection, and broader natural language processing.</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Optimize GPU compute costs: Pause your VMs to save!</a:t>
            </a:r>
            <a:endParaRPr lang="en-US" dirty="0"/>
          </a:p>
          <a:p>
            <a:pPr algn="just"/>
            <a:r>
              <a:rPr lang="en-US" dirty="0"/>
              <a:t>MS announced that in April, Azure will be offering customers the ability to </a:t>
            </a:r>
            <a:r>
              <a:rPr lang="en-US" b="1" dirty="0"/>
              <a:t>optimize GPU compute costs by enabling hibernation on Virtual Machines (VMs). </a:t>
            </a:r>
            <a:r>
              <a:rPr lang="en-US" dirty="0"/>
              <a:t>With this feature, users can hibernate their VMs, pausing compute usage while preserving in-memory states. During hibernation, customers will only incur costs for storage and networking resources, significantly reducing compute expenses. When needed, VMs can be resumed effortlessly, allowing applications and processes to seamlessly pick up from their last state. </a:t>
            </a:r>
          </a:p>
          <a:p>
            <a:pPr algn="just"/>
            <a:r>
              <a:rPr lang="en-US" dirty="0"/>
              <a:t>Specifically for </a:t>
            </a:r>
            <a:r>
              <a:rPr lang="en-US" b="1" dirty="0"/>
              <a:t>GPU Virtual Machines</a:t>
            </a:r>
            <a:r>
              <a:rPr lang="en-US" dirty="0"/>
              <a:t>, hibernation offers compelling use cases and is an effective cost management strategy particularly in two key scenarios: </a:t>
            </a:r>
          </a:p>
          <a:p>
            <a:pPr marL="171450" indent="-171450" algn="just">
              <a:buFont typeface="Arial" panose="020B0604020202020204" pitchFamily="34" charset="0"/>
              <a:buChar char="•"/>
            </a:pPr>
            <a:r>
              <a:rPr lang="en-US" b="1" dirty="0"/>
              <a:t> Optimizing GPU workstations: </a:t>
            </a:r>
            <a:r>
              <a:rPr lang="en-US" dirty="0"/>
              <a:t>Pause GPU VMs during off-hours to conserve resources and resume seamlessly when needed, without the need to reopen applications. </a:t>
            </a:r>
          </a:p>
          <a:p>
            <a:pPr marL="171450" indent="-171450" algn="just">
              <a:buFont typeface="Arial" panose="020B0604020202020204" pitchFamily="34" charset="0"/>
              <a:buChar char="•"/>
            </a:pPr>
            <a:r>
              <a:rPr lang="en-US" b="1" dirty="0"/>
              <a:t> Efficient Workflows for long running VMs: </a:t>
            </a:r>
            <a:r>
              <a:rPr lang="en-US" dirty="0"/>
              <a:t>For long-running GPU-intensive tasks, hibernating after prewarming tasks ensures quick start-up times and efficient use of GPU resources. </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077583"/>
          </a:xfrm>
        </p:spPr>
        <p:txBody>
          <a:bodyPr/>
          <a:lstStyle/>
          <a:p>
            <a:pPr algn="just"/>
            <a:r>
              <a:rPr lang="en-US" sz="1000" dirty="0">
                <a:hlinkClick r:id="rId2"/>
              </a:rPr>
              <a:t>Public preview: Azure Modeling and Simulation Workbench</a:t>
            </a:r>
            <a:endParaRPr lang="en-US" sz="1000" dirty="0"/>
          </a:p>
          <a:p>
            <a:pPr algn="just"/>
            <a:r>
              <a:rPr lang="en-US" sz="1000" dirty="0"/>
              <a:t>Now available for public preview in </a:t>
            </a:r>
            <a:r>
              <a:rPr lang="en-US" sz="1000" b="1" dirty="0"/>
              <a:t>US East, US West 3, and US Gov Virginia</a:t>
            </a:r>
            <a:r>
              <a:rPr lang="en-US" sz="1000" dirty="0"/>
              <a:t>, the Azure Modeling and Simulation Workbench is a </a:t>
            </a:r>
            <a:r>
              <a:rPr lang="en-US" sz="1000" b="1" dirty="0"/>
              <a:t>fully collaborative, on-demand, secure workspace for research and engineering projects, featuring</a:t>
            </a:r>
            <a:r>
              <a:rPr lang="en-US" sz="1000" dirty="0"/>
              <a:t>:  </a:t>
            </a:r>
          </a:p>
          <a:p>
            <a:pPr marL="171450" indent="-171450" algn="just">
              <a:buFont typeface="Arial" panose="020B0604020202020204" pitchFamily="34" charset="0"/>
              <a:buChar char="•"/>
            </a:pPr>
            <a:r>
              <a:rPr lang="en-US" sz="1000" b="1" dirty="0"/>
              <a:t>An easy-to-use, fully automated infrastructure build-out. </a:t>
            </a:r>
            <a:r>
              <a:rPr lang="en-US" sz="1000" dirty="0"/>
              <a:t>Azure Modeling and Simulation Workbench automates the infrastructure deployment with state-of-the-art security management to reduce setup time of the design environment from weeks to hours. </a:t>
            </a:r>
          </a:p>
          <a:p>
            <a:pPr marL="171450" indent="-171450" algn="just">
              <a:buFont typeface="Arial" panose="020B0604020202020204" pitchFamily="34" charset="0"/>
              <a:buChar char="•"/>
            </a:pPr>
            <a:r>
              <a:rPr lang="en-US" sz="1000" b="1" dirty="0"/>
              <a:t>Secure, multiparty collaboration across geographically </a:t>
            </a:r>
            <a:r>
              <a:rPr lang="en-US" sz="1000" dirty="0"/>
              <a:t>dispersed engineering teams within or across organizations  </a:t>
            </a:r>
          </a:p>
          <a:p>
            <a:pPr marL="171450" indent="-171450" algn="just">
              <a:buFont typeface="Arial" panose="020B0604020202020204" pitchFamily="34" charset="0"/>
              <a:buChar char="•"/>
            </a:pPr>
            <a:r>
              <a:rPr lang="en-US" sz="1000" b="1" dirty="0"/>
              <a:t>Scalable and resilient infrastructure tuned for engineering design</a:t>
            </a:r>
            <a:r>
              <a:rPr lang="en-US" sz="1000" dirty="0"/>
              <a:t>, simulation and interactive workloads known for unique infrastructure requirements </a:t>
            </a:r>
          </a:p>
          <a:p>
            <a:pPr marL="171450" indent="-171450" algn="just">
              <a:buFont typeface="Arial" panose="020B0604020202020204" pitchFamily="34" charset="0"/>
              <a:buChar char="•"/>
            </a:pPr>
            <a:r>
              <a:rPr lang="en-US" sz="1000" b="1" dirty="0"/>
              <a:t>Enhanced security &amp; privacy using unique identity management </a:t>
            </a:r>
            <a:r>
              <a:rPr lang="en-US" sz="1000" dirty="0"/>
              <a:t>and access controls, implemented through data partitioning and ownership policies, over and above the layer of data security features already offered by the Azure compute, storage, and networking infrastructure.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Faster reauthentication</a:t>
            </a:r>
            <a:endParaRPr lang="en-US" dirty="0"/>
          </a:p>
          <a:p>
            <a:pPr algn="just"/>
            <a:r>
              <a:rPr lang="en-US" dirty="0"/>
              <a:t>MS announced the public preview of</a:t>
            </a:r>
            <a:r>
              <a:rPr lang="en-US" b="1" dirty="0"/>
              <a:t> faster reauthentication for Azure Virtual Desktop when single sign-on is enabled</a:t>
            </a:r>
            <a:r>
              <a:rPr lang="en-US" dirty="0"/>
              <a:t>. This feature allows to use the </a:t>
            </a:r>
            <a:r>
              <a:rPr lang="en-US" b="1" dirty="0"/>
              <a:t>"Every time" </a:t>
            </a:r>
            <a:r>
              <a:rPr lang="en-US" dirty="0"/>
              <a:t>sign-in frequency option in Conditional Access policies that target the Microsoft Remote Desktop and Windows Cloud Login Entra ID apps. This can help you provide a more secure environment, especially for BYOD and unmanaged devices.</a:t>
            </a:r>
          </a:p>
          <a:p>
            <a:pPr marL="171450" indent="-171450" algn="just">
              <a:buFont typeface="Arial" panose="020B0604020202020204" pitchFamily="34" charset="0"/>
              <a:buChar char="•"/>
            </a:pPr>
            <a:r>
              <a:rPr lang="en-US" b="1" dirty="0"/>
              <a:t>Reauthentication only happens when a user must authenticate </a:t>
            </a:r>
            <a:r>
              <a:rPr lang="en-US" dirty="0"/>
              <a:t>to a resource. Once a connection is established, users aren't prompted even if the connection lasts longer than the sign-in frequency you've configured.</a:t>
            </a:r>
          </a:p>
          <a:p>
            <a:pPr marL="171450" indent="-171450" algn="just">
              <a:buFont typeface="Arial" panose="020B0604020202020204" pitchFamily="34" charset="0"/>
              <a:buChar char="•"/>
            </a:pPr>
            <a:r>
              <a:rPr lang="en-US" b="1" dirty="0"/>
              <a:t>Users need to reauthenticate if there is a network disruption that </a:t>
            </a:r>
            <a:r>
              <a:rPr lang="en-US" dirty="0"/>
              <a:t>forces the session to be re-established after the sign-in frequency you've configured. This can lead to more frequent authentication requests on unstable networks.</a:t>
            </a:r>
          </a:p>
        </p:txBody>
      </p:sp>
      <p:pic>
        <p:nvPicPr>
          <p:cNvPr id="2050" name="Picture 2" descr="Image 24022 MSFT GIS MSWB Event Social 1920x1080 Green">
            <a:extLst>
              <a:ext uri="{FF2B5EF4-FFF2-40B4-BE49-F238E27FC236}">
                <a16:creationId xmlns:a16="http://schemas.microsoft.com/office/drawing/2014/main" id="{E6D4C2A5-BC95-966F-5AA1-0C9D052AE0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2779" y="3856462"/>
            <a:ext cx="2267415" cy="127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Private Preview: Force detach zone redundant disks during zone outage</a:t>
            </a:r>
            <a:endParaRPr lang="en-US" sz="1000" dirty="0"/>
          </a:p>
          <a:p>
            <a:pPr algn="just"/>
            <a:r>
              <a:rPr lang="en-US" sz="1000" dirty="0"/>
              <a:t>Force detach of zone redundant disks allows the disks to be available for use when there is a zone outage. </a:t>
            </a:r>
            <a:r>
              <a:rPr lang="en-US" sz="1000" b="1" dirty="0"/>
              <a:t>The ZRS disks can be detach from the VM</a:t>
            </a:r>
            <a:r>
              <a:rPr lang="en-US" sz="1000" dirty="0"/>
              <a:t> on the impacted zone and attached to a new VM in the active zone for business continuity. This allows customers to take advantage of the </a:t>
            </a:r>
            <a:r>
              <a:rPr lang="en-US" sz="1000" b="1" dirty="0"/>
              <a:t>ZRS ability to provide an RPO of 0</a:t>
            </a:r>
            <a:r>
              <a:rPr lang="en-US" sz="1000" dirty="0"/>
              <a:t>. Zone redundant storage </a:t>
            </a:r>
            <a:r>
              <a:rPr lang="en-US" sz="1000" b="1" dirty="0"/>
              <a:t>(ZRS) option for Azure managed disks is supported </a:t>
            </a:r>
            <a:r>
              <a:rPr lang="en-US" sz="1000" dirty="0"/>
              <a:t>on Premium SSDs and Standard SSDs.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Azure Files geo-redundancy for standard large file shares</a:t>
            </a:r>
            <a:endParaRPr lang="en-US" dirty="0"/>
          </a:p>
          <a:p>
            <a:pPr algn="just"/>
            <a:r>
              <a:rPr lang="en-US" dirty="0"/>
              <a:t>Azure Files </a:t>
            </a:r>
            <a:r>
              <a:rPr lang="en-US" b="1" dirty="0"/>
              <a:t>geo-redundancy for 100TiB standard SMB file shares is now generally available.</a:t>
            </a:r>
          </a:p>
          <a:p>
            <a:pPr algn="just"/>
            <a:r>
              <a:rPr lang="en-US" dirty="0"/>
              <a:t>Geo-redundancy is critical to ensure high availability and to meet various compliance and regulatory requirements for your production workloads </a:t>
            </a:r>
            <a:r>
              <a:rPr lang="en-US" b="1" dirty="0"/>
              <a:t>(for example, line-of-business (LOB) applications). </a:t>
            </a:r>
            <a:r>
              <a:rPr lang="en-US" dirty="0"/>
              <a:t>Geo-redundant storage asynchronously replicates to a secondary region enabling to failover to the secondary region, if the primary region becomes unavailable.</a:t>
            </a:r>
          </a:p>
          <a:p>
            <a:pPr algn="just"/>
            <a:r>
              <a:rPr lang="en-US" dirty="0"/>
              <a:t>In regions that are now generally available, the standard file share capacity and performance limits for new and existing geo-redundant shares have significantly increased:</a:t>
            </a:r>
          </a:p>
          <a:p>
            <a:pPr marL="171450" indent="-171450" algn="just">
              <a:buFont typeface="Arial" panose="020B0604020202020204" pitchFamily="34" charset="0"/>
              <a:buChar char="•"/>
            </a:pPr>
            <a:r>
              <a:rPr lang="en-US" b="1" dirty="0"/>
              <a:t>Capacity per share limit increases from 5 TiB to 100 TiB (20x increase)</a:t>
            </a:r>
          </a:p>
          <a:p>
            <a:pPr marL="171450" indent="-171450" algn="just">
              <a:buFont typeface="Arial" panose="020B0604020202020204" pitchFamily="34" charset="0"/>
              <a:buChar char="•"/>
            </a:pPr>
            <a:r>
              <a:rPr lang="en-US" b="1" dirty="0"/>
              <a:t>Max IOPS per share limit increases from 1,000 IOPS to the storage account limit (20x increase)</a:t>
            </a:r>
          </a:p>
          <a:p>
            <a:pPr marL="171450" indent="-171450" algn="just">
              <a:buFont typeface="Arial" panose="020B0604020202020204" pitchFamily="34" charset="0"/>
              <a:buChar char="•"/>
            </a:pPr>
            <a:r>
              <a:rPr lang="en-US" b="1" dirty="0"/>
              <a:t>Max throughput per share increases from 60 MiB/s up to the storage account limit (150x increase)</a:t>
            </a:r>
          </a:p>
          <a:p>
            <a:pPr algn="just"/>
            <a:r>
              <a:rPr lang="en-US" b="1" dirty="0"/>
              <a:t>Azure Files geo-redundancy for standard large file shares is now generally available in 28 regions </a:t>
            </a:r>
            <a:r>
              <a:rPr lang="en-US" dirty="0"/>
              <a:t>and we will be expanding to all regions in the coming months.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Health Data Services DICOM service with Azure Data Lake Storage</a:t>
            </a:r>
            <a:endParaRPr lang="ru-RU" sz="1000" dirty="0"/>
          </a:p>
          <a:p>
            <a:pPr algn="just"/>
            <a:r>
              <a:rPr lang="en-US" sz="1000" dirty="0"/>
              <a:t>MS announced the general availability of </a:t>
            </a:r>
            <a:r>
              <a:rPr lang="en-US" sz="1000" b="1" dirty="0"/>
              <a:t>Azure Data Lake Storage </a:t>
            </a:r>
            <a:r>
              <a:rPr lang="en-US" sz="1000" dirty="0"/>
              <a:t>integration for the DICOM® service in Azure Health Data Services. The DICOM service provides cloud-scale storage for medical imaging data using the </a:t>
            </a:r>
            <a:r>
              <a:rPr lang="en-US" sz="1000" dirty="0" err="1"/>
              <a:t>DICOMweb</a:t>
            </a:r>
            <a:r>
              <a:rPr lang="en-US" sz="1000" dirty="0"/>
              <a:t> standard. With the integration of Azure Data Lake Storage, organizations can now enjoy full control over their imaging data and increased flexibility for accessing and working with that data through the Azure storage ecosystem and APIs.</a:t>
            </a:r>
          </a:p>
          <a:p>
            <a:pPr marL="171450" indent="-171450" algn="just">
              <a:buFont typeface="Arial" panose="020B0604020202020204" pitchFamily="34" charset="0"/>
              <a:buChar char="•"/>
            </a:pPr>
            <a:r>
              <a:rPr lang="en-US" sz="1000" b="1" dirty="0"/>
              <a:t>Enable direct access to medical imaging data </a:t>
            </a:r>
            <a:r>
              <a:rPr lang="en-US" sz="1000" dirty="0"/>
              <a:t>stored by the DICOM service using Azure storage APIs and </a:t>
            </a:r>
            <a:r>
              <a:rPr lang="en-US" sz="1000" dirty="0" err="1"/>
              <a:t>DICOMweb</a:t>
            </a:r>
            <a:r>
              <a:rPr lang="en-US" sz="1000" dirty="0"/>
              <a:t> APIs, providing more flexibility to access and work with the data.</a:t>
            </a:r>
          </a:p>
          <a:p>
            <a:pPr marL="171450" indent="-171450" algn="just">
              <a:buFont typeface="Arial" panose="020B0604020202020204" pitchFamily="34" charset="0"/>
              <a:buChar char="•"/>
            </a:pPr>
            <a:r>
              <a:rPr lang="en-US" sz="1000" b="1" dirty="0"/>
              <a:t>Open medical imaging data up to the entire ecosystem </a:t>
            </a:r>
            <a:r>
              <a:rPr lang="en-US" sz="1000" dirty="0"/>
              <a:t>of tools for working with Azure storage, including </a:t>
            </a:r>
            <a:r>
              <a:rPr lang="en-US" sz="1000" dirty="0" err="1"/>
              <a:t>AzCopy</a:t>
            </a:r>
            <a:r>
              <a:rPr lang="en-US" sz="1000" dirty="0"/>
              <a:t>, Azure Storage Explorer, and the Data Movement library.</a:t>
            </a:r>
          </a:p>
          <a:p>
            <a:pPr marL="171450" indent="-171450" algn="just">
              <a:buFont typeface="Arial" panose="020B0604020202020204" pitchFamily="34" charset="0"/>
              <a:buChar char="•"/>
            </a:pPr>
            <a:r>
              <a:rPr lang="en-US" sz="1000" b="1" dirty="0"/>
              <a:t>Unlock new analytics and AI/ML scenarios </a:t>
            </a:r>
            <a:r>
              <a:rPr lang="en-US" sz="1000" dirty="0"/>
              <a:t>by using services that natively integrate with Azure Data Lake Storage, including Azure Synapse, Azure Databricks, Azure Machine Learning, and Microsoft Fabric.</a:t>
            </a:r>
          </a:p>
          <a:p>
            <a:pPr marL="171450" indent="-171450" algn="just">
              <a:buFont typeface="Arial" panose="020B0604020202020204" pitchFamily="34" charset="0"/>
              <a:buChar char="•"/>
            </a:pPr>
            <a:r>
              <a:rPr lang="en-US" sz="1000" dirty="0"/>
              <a:t>Grant controls to manage storage permissions, access controls, tiers, and rules.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Azure NetApp Files support for 1 TiB capacity pools</a:t>
            </a:r>
            <a:endParaRPr lang="en-US" dirty="0"/>
          </a:p>
          <a:p>
            <a:pPr algn="just"/>
            <a:r>
              <a:rPr lang="en-US" dirty="0"/>
              <a:t>It is now possible to choose a minimum size of </a:t>
            </a:r>
            <a:r>
              <a:rPr lang="en-US" b="1" dirty="0"/>
              <a:t>1TiB while creating a capacity pool.</a:t>
            </a:r>
            <a:r>
              <a:rPr lang="en-US" dirty="0"/>
              <a:t> </a:t>
            </a:r>
            <a:r>
              <a:rPr lang="en-US" b="1" dirty="0"/>
              <a:t>Capacity pools smaller than 2TiB </a:t>
            </a:r>
            <a:r>
              <a:rPr lang="en-US" dirty="0"/>
              <a:t>in size can only be used with volumes using standard network features. This allows customers to start with 1TiB as a minimum pool size and increase with </a:t>
            </a:r>
            <a:r>
              <a:rPr lang="en-US" b="1" dirty="0"/>
              <a:t>1 TiB increments</a:t>
            </a:r>
            <a:r>
              <a:rPr lang="en-US" dirty="0"/>
              <a:t>. For capacities less than </a:t>
            </a:r>
            <a:r>
              <a:rPr lang="en-US" b="1" dirty="0"/>
              <a:t>2 TiB</a:t>
            </a:r>
            <a:r>
              <a:rPr lang="en-US" dirty="0"/>
              <a:t>, this Azure update saves money by allowing customers to re-evaluate volume planning to take advantage of savings of smaller capacity pools.  This feature is supported in all regions with standard network features.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82130"/>
          </a:xfrm>
        </p:spPr>
        <p:txBody>
          <a:bodyPr/>
          <a:lstStyle/>
          <a:p>
            <a:pPr algn="just"/>
            <a:r>
              <a:rPr lang="en-US" sz="1000" dirty="0">
                <a:hlinkClick r:id="rId2"/>
              </a:rPr>
              <a:t>Introducing Regular Expression (Regex) Support in Azure SQL DB</a:t>
            </a:r>
            <a:endParaRPr lang="en-US" sz="1000" dirty="0"/>
          </a:p>
          <a:p>
            <a:pPr algn="just"/>
            <a:r>
              <a:rPr lang="en-US" sz="1000" dirty="0"/>
              <a:t>MS pleased to announce the private preview of </a:t>
            </a:r>
            <a:r>
              <a:rPr lang="en-US" sz="1000" b="1" dirty="0"/>
              <a:t>regular expressions (regex) </a:t>
            </a:r>
            <a:r>
              <a:rPr lang="en-US" sz="1000" dirty="0"/>
              <a:t>support in Azure SQL Database. Regex is a powerful tool that allows you to search, manipulate, and validate text data in flexible ways. With regex support, you can enhance your SQL queries with pattern matching, extraction, replacement, and more. You can also combine them with other SQL functions and operators to create complex expressions and logic. </a:t>
            </a:r>
          </a:p>
          <a:p>
            <a:pPr algn="just"/>
            <a:r>
              <a:rPr lang="en-US" sz="1000" dirty="0"/>
              <a:t>The </a:t>
            </a:r>
            <a:r>
              <a:rPr lang="en-US" sz="1000" b="1" dirty="0"/>
              <a:t>Regex feature in Azure SQL DB follows the POSIX </a:t>
            </a:r>
            <a:r>
              <a:rPr lang="en-US" sz="1000" dirty="0"/>
              <a:t>standard and is compatible with the standard regex syntax and supports a variety of regex functions, such as </a:t>
            </a:r>
            <a:r>
              <a:rPr lang="en-US" sz="1000" b="1" dirty="0"/>
              <a:t>REGEXP_LIKE, REGEXP_COUNT, REGEXP_INSTR, REGEXP_REPLACE, and REGEXP_SUBSTR. </a:t>
            </a:r>
            <a:r>
              <a:rPr lang="en-US" sz="1000" dirty="0"/>
              <a:t>The feature also supports case sensitivity, character classes, quantifiers, anchors, and capturing groups. The feature is available for all Azure SQL DB editions and service tiers.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126013"/>
          </a:xfrm>
        </p:spPr>
        <p:txBody>
          <a:bodyPr/>
          <a:lstStyle/>
          <a:p>
            <a:pPr algn="just"/>
            <a:r>
              <a:rPr lang="en-US" dirty="0">
                <a:hlinkClick r:id="rId3"/>
              </a:rPr>
              <a:t>Public Preview: Next generation of general purpose service tier for Azure SQL Managed Instance</a:t>
            </a:r>
            <a:endParaRPr lang="ru-RU" dirty="0"/>
          </a:p>
          <a:p>
            <a:pPr algn="just"/>
            <a:r>
              <a:rPr lang="en-US" dirty="0"/>
              <a:t>The next generation of the </a:t>
            </a:r>
            <a:r>
              <a:rPr lang="en-US" b="1" dirty="0"/>
              <a:t>general-purpose service tier for Azure SQL Managed Instance is a major </a:t>
            </a:r>
            <a:r>
              <a:rPr lang="en-US" dirty="0"/>
              <a:t>upgrade that will considerably improve the storage performance of instances while keeping the same price as current general-purpose tier. This will greatly improve the price-performance for existing </a:t>
            </a:r>
            <a:r>
              <a:rPr lang="en-US" b="1" dirty="0"/>
              <a:t>Azure SQL Managed Instance workloads </a:t>
            </a:r>
            <a:r>
              <a:rPr lang="en-US" dirty="0"/>
              <a:t>and allow to migrate more of SQL workloads to Azure SQL Managed Instance. Key improvements in the next generation of general-purposes storage include support for </a:t>
            </a:r>
            <a:r>
              <a:rPr lang="en-US" b="1" dirty="0"/>
              <a:t>32 TB </a:t>
            </a:r>
            <a:r>
              <a:rPr lang="en-US" dirty="0"/>
              <a:t>of storage, support for </a:t>
            </a:r>
            <a:r>
              <a:rPr lang="en-US" b="1" dirty="0"/>
              <a:t>500 DBs</a:t>
            </a:r>
            <a:r>
              <a:rPr lang="en-US" dirty="0"/>
              <a:t>, lower storage latency, improved storage performance, and the ability to configure the amount of IOPS (I/O operations per second).</a:t>
            </a:r>
          </a:p>
        </p:txBody>
      </p:sp>
      <p:pic>
        <p:nvPicPr>
          <p:cNvPr id="4098" name="Picture 2" descr="thumbnail image 1 of blog post titled &#10; &#10; &#10;  &#10; &#10; &#10; &#10;    &#10;  &#10;   &#10;    &#10;      &#10;       Introducing Azure SQL Managed Instance Next-gen GP&#10;       &#10;      &#10;     &#10;   &#10;  &#10; &#10;   &#10; &#10; &#10; &#10; &#10; &#10;">
            <a:extLst>
              <a:ext uri="{FF2B5EF4-FFF2-40B4-BE49-F238E27FC236}">
                <a16:creationId xmlns:a16="http://schemas.microsoft.com/office/drawing/2014/main" id="{23D132D7-E48D-3F3E-B539-F4012966E9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217" y="2981093"/>
            <a:ext cx="3004677" cy="20004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A56518C-E0A0-C0F0-3A69-BD32252C7ABB}"/>
              </a:ext>
            </a:extLst>
          </p:cNvPr>
          <p:cNvPicPr>
            <a:picLocks noChangeAspect="1"/>
          </p:cNvPicPr>
          <p:nvPr/>
        </p:nvPicPr>
        <p:blipFill>
          <a:blip r:embed="rId5"/>
          <a:stretch>
            <a:fillRect/>
          </a:stretch>
        </p:blipFill>
        <p:spPr>
          <a:xfrm>
            <a:off x="4298211" y="3255381"/>
            <a:ext cx="4709476" cy="1638617"/>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65220"/>
          </a:xfrm>
        </p:spPr>
        <p:txBody>
          <a:bodyPr/>
          <a:lstStyle/>
          <a:p>
            <a:pPr algn="just"/>
            <a:r>
              <a:rPr lang="en-US" dirty="0">
                <a:hlinkClick r:id="rId2"/>
              </a:rPr>
              <a:t>Public preview: Database watcher for Azure SQL</a:t>
            </a:r>
            <a:endParaRPr lang="en-US" dirty="0"/>
          </a:p>
          <a:p>
            <a:pPr algn="just"/>
            <a:r>
              <a:rPr lang="en-US" dirty="0"/>
              <a:t>MS announced </a:t>
            </a:r>
            <a:r>
              <a:rPr lang="en-US" b="1" dirty="0"/>
              <a:t>the public preview of database watcher for Azure SQL</a:t>
            </a:r>
            <a:r>
              <a:rPr lang="en-US" dirty="0"/>
              <a:t>, a managed database monitoring solution to help our customers use Azure SQL reliably and efficiently.</a:t>
            </a:r>
          </a:p>
          <a:p>
            <a:pPr algn="just"/>
            <a:r>
              <a:rPr lang="en-US" b="1" dirty="0"/>
              <a:t>Database watcher, </a:t>
            </a:r>
            <a:r>
              <a:rPr lang="en-US" dirty="0"/>
              <a:t>does not require deployment of any monitoring infrastructure or install and maintain any monitoring agents.  It is possible to  crate a new watcher and start monitoring your Azure SQL estate in minutes.</a:t>
            </a:r>
          </a:p>
          <a:p>
            <a:pPr algn="just"/>
            <a:r>
              <a:rPr lang="en-US" dirty="0"/>
              <a:t>Once enabled, </a:t>
            </a:r>
            <a:r>
              <a:rPr lang="en-US" b="1" dirty="0"/>
              <a:t>database watcher collects detailed monitoring </a:t>
            </a:r>
            <a:r>
              <a:rPr lang="en-US" dirty="0"/>
              <a:t>data from databases, elastic pools, and managed instances into a central data store in Azure subscription. Data is collected with minimal latency – when you open a monitoring dashboard, you see database state as of just a few seconds ago.</a:t>
            </a:r>
          </a:p>
        </p:txBody>
      </p:sp>
      <p:pic>
        <p:nvPicPr>
          <p:cNvPr id="6146" name="Picture 2" descr="thumbnail image 1 of blog post titled &#10; &#10; &#10;  &#10; &#10; &#10; &#10;    &#10;  &#10;   &#10;    &#10;      &#10;       Introducing database watcher for Azure SQL&#10;       &#10;      &#10;     &#10;   &#10;  &#10; &#10;   &#10; &#10; &#10; &#10; &#10; &#10;">
            <a:extLst>
              <a:ext uri="{FF2B5EF4-FFF2-40B4-BE49-F238E27FC236}">
                <a16:creationId xmlns:a16="http://schemas.microsoft.com/office/drawing/2014/main" id="{E31304A5-0ED8-6C5E-391A-D7970FD2DF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982" y="2920300"/>
            <a:ext cx="3958296" cy="187812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67785D0D-1AFF-E4F9-2BBC-699AF26C1736}"/>
              </a:ext>
            </a:extLst>
          </p:cNvPr>
          <p:cNvSpPr txBox="1">
            <a:spLocks/>
          </p:cNvSpPr>
          <p:nvPr/>
        </p:nvSpPr>
        <p:spPr>
          <a:xfrm>
            <a:off x="4570857" y="885464"/>
            <a:ext cx="3955312" cy="20652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b="1" dirty="0"/>
              <a:t>Database watcher is powered by Azure Data Explorer</a:t>
            </a:r>
            <a:r>
              <a:rPr lang="en-US" dirty="0"/>
              <a:t>, a fully managed, highly scalable data service, purpose-built for fast ingestion and analytics on time-series monitoring data. A single Azure Data Explorer cluster can scale to support monitoring data from thousands of Azure SQL resources. </a:t>
            </a:r>
            <a:endParaRPr lang="ru-RU" dirty="0"/>
          </a:p>
          <a:p>
            <a:pPr algn="just"/>
            <a:r>
              <a:rPr lang="en-US" b="1" dirty="0"/>
              <a:t>Database watcher supports all service tiers and SKUs of Azure SQL Database and Azure SQL Managed Instance</a:t>
            </a:r>
            <a:r>
              <a:rPr lang="en-US" dirty="0"/>
              <a:t>. This includes vCore and DTU purchasing models, provisioned and serverless compute tiers, single databases and elastic pools, and Hyperscale. It can monitor all types of secondary readable replicas, including high availability replicas, geo-replicas, and Hyperscale named secondary replicas.</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Copilot in Azure SQL Database (Private Preview)</a:t>
            </a:r>
            <a:endParaRPr lang="en-US" dirty="0"/>
          </a:p>
          <a:p>
            <a:pPr algn="just"/>
            <a:r>
              <a:rPr lang="en-US" b="1" dirty="0"/>
              <a:t>MS announced that Copilot in Azure SQL Database is now in private preview</a:t>
            </a:r>
            <a:r>
              <a:rPr lang="en-US" dirty="0"/>
              <a:t>! Copilot in Azure SQL Database experiences are designed to streamline the design, operation, optimization, and health of Azure SQL Database-driven applications. It improves productivity in the Azure portal by offering natural language to SQL conversion and self-help for database administration.</a:t>
            </a:r>
          </a:p>
          <a:p>
            <a:pPr algn="just"/>
            <a:r>
              <a:rPr lang="en-US" dirty="0"/>
              <a:t>Copilot in Azure SQL Database provides two Azure portal experiences:</a:t>
            </a:r>
          </a:p>
          <a:p>
            <a:pPr marL="171450" indent="-171450" algn="just">
              <a:buFont typeface="Arial" panose="020B0604020202020204" pitchFamily="34" charset="0"/>
              <a:buChar char="•"/>
            </a:pPr>
            <a:r>
              <a:rPr lang="en-US" b="1" dirty="0"/>
              <a:t>Natural language to SQL</a:t>
            </a:r>
            <a:r>
              <a:rPr lang="en-US" dirty="0"/>
              <a:t>: This experience within the Azure portal query editor for Azure SQL Database translates natural language queries into SQL, making database interactions more intuitive.</a:t>
            </a:r>
          </a:p>
          <a:p>
            <a:pPr marL="171450" indent="-171450" algn="just">
              <a:buFont typeface="Arial" panose="020B0604020202020204" pitchFamily="34" charset="0"/>
              <a:buChar char="•"/>
            </a:pPr>
            <a:r>
              <a:rPr lang="en-US" b="1" dirty="0"/>
              <a:t>Azure Copilot integration</a:t>
            </a:r>
            <a:r>
              <a:rPr lang="en-US" dirty="0"/>
              <a:t>: This experience adds Azure SQL Database skills into Microsoft Copilot for Azure, provides customers with self-guided assistance, and empowers them to manage their databases and solve issues independently.</a:t>
            </a:r>
          </a:p>
          <a:p>
            <a:pPr algn="just"/>
            <a:r>
              <a:rPr lang="en-US" dirty="0"/>
              <a:t>Copilot in Azure SQL Database integrates data and formulates applicable responses using public documentation, database schema, dynamic management views, catalog views, and Azure supportability diagnostics.</a:t>
            </a:r>
          </a:p>
        </p:txBody>
      </p:sp>
      <p:pic>
        <p:nvPicPr>
          <p:cNvPr id="5122" name="Picture 2" descr="thumbnail image 2 of blog post titled &#10; &#10; &#10;  &#10; &#10; &#10; &#10;    &#10;  &#10;   &#10;    &#10;      &#10;       Introducing Copilot in Azure SQL Database (Private Preview)&#10;       &#10;      &#10;     &#10;   &#10;  &#10; &#10;   &#10; &#10; &#10; &#10; &#10; &#10;">
            <a:extLst>
              <a:ext uri="{FF2B5EF4-FFF2-40B4-BE49-F238E27FC236}">
                <a16:creationId xmlns:a16="http://schemas.microsoft.com/office/drawing/2014/main" id="{B465CDD6-26F0-8BB5-B515-1F41EA674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2313" y="1190566"/>
            <a:ext cx="4158931" cy="276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520022"/>
          </a:xfrm>
        </p:spPr>
        <p:txBody>
          <a:bodyPr/>
          <a:lstStyle/>
          <a:p>
            <a:pPr algn="just"/>
            <a:r>
              <a:rPr lang="en-US" sz="1000" dirty="0">
                <a:hlinkClick r:id="rId2"/>
              </a:rPr>
              <a:t>General availability: Listener TLS certificates management in the Azure portal</a:t>
            </a:r>
            <a:endParaRPr lang="en-US" sz="1000" dirty="0"/>
          </a:p>
          <a:p>
            <a:pPr algn="just"/>
            <a:r>
              <a:rPr lang="en-US" sz="1000" dirty="0"/>
              <a:t>Azure Application Gateway </a:t>
            </a:r>
            <a:r>
              <a:rPr lang="en-US" sz="1000" b="1" dirty="0"/>
              <a:t>is a Layer-7 proxy load balancer </a:t>
            </a:r>
            <a:r>
              <a:rPr lang="en-US" sz="1000" dirty="0"/>
              <a:t>(now also supports Layer-4 proxy with TCP &amp; TLS protocols) that enables scalable, highly available, and secure application delivery. One of its salient features is securing client traffic through </a:t>
            </a:r>
            <a:r>
              <a:rPr lang="en-US" sz="1000" b="1" dirty="0"/>
              <a:t>Transport Layer Security (TLS) termination, </a:t>
            </a:r>
            <a:r>
              <a:rPr lang="en-US" sz="1000" dirty="0"/>
              <a:t>which requires TLS server certificates for listeners. Large gateways with multiple HTTPS or TLS listeners could have various such .PFX certificates to manage.</a:t>
            </a:r>
          </a:p>
          <a:p>
            <a:pPr algn="just"/>
            <a:r>
              <a:rPr lang="en-US" sz="1000" b="1" dirty="0"/>
              <a:t>Azure Application Gateway added support for TLS certificate management </a:t>
            </a:r>
            <a:r>
              <a:rPr lang="en-US" sz="1000" dirty="0"/>
              <a:t>in the Azure portal to make the frontend certificate management convenient. This portal section lets easily list and manage all the listeners' certificates. In addition to these core management capabilities added during the public preview, the portal experience now includes certificate information </a:t>
            </a:r>
            <a:r>
              <a:rPr lang="en-US" sz="1000" b="1" dirty="0"/>
              <a:t>like Expiry, Common Name, Thumbprint, and Issuer Name</a:t>
            </a:r>
            <a:r>
              <a:rPr lang="en-US" sz="1000" dirty="0"/>
              <a:t> that helps quickly identify certificates during the various operational activities.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90032"/>
          </a:xfrm>
        </p:spPr>
        <p:txBody>
          <a:bodyPr/>
          <a:lstStyle/>
          <a:p>
            <a:pPr algn="just"/>
            <a:r>
              <a:rPr lang="en-US" dirty="0">
                <a:hlinkClick r:id="rId3"/>
              </a:rPr>
              <a:t>Generally available: Application Gateway (v2) IPv6 support</a:t>
            </a:r>
            <a:endParaRPr lang="en-US" dirty="0"/>
          </a:p>
          <a:p>
            <a:pPr algn="just"/>
            <a:r>
              <a:rPr lang="en-US" dirty="0"/>
              <a:t>MS </a:t>
            </a:r>
            <a:r>
              <a:rPr lang="en-US" b="1" dirty="0"/>
              <a:t>announced IPv6 support for Azure Application Gateway (v2) </a:t>
            </a:r>
            <a:r>
              <a:rPr lang="en-US" dirty="0"/>
              <a:t>that is now generally available.</a:t>
            </a:r>
          </a:p>
          <a:p>
            <a:pPr algn="just"/>
            <a:r>
              <a:rPr lang="en-US" dirty="0"/>
              <a:t>With the addition of </a:t>
            </a:r>
            <a:r>
              <a:rPr lang="en-US" b="1" dirty="0"/>
              <a:t>IPv6 support, </a:t>
            </a:r>
            <a:r>
              <a:rPr lang="en-US" dirty="0"/>
              <a:t>it is now possible to take advantage of the increased address space and improved routing efficiency that IPv6 provides. This is especially important for customers </a:t>
            </a:r>
            <a:r>
              <a:rPr lang="en-US" b="1" dirty="0"/>
              <a:t>who are running out of IPv4 addresses or who need to support IPv6 clients. </a:t>
            </a:r>
          </a:p>
        </p:txBody>
      </p:sp>
      <p:pic>
        <p:nvPicPr>
          <p:cNvPr id="2050" name="Picture 2">
            <a:extLst>
              <a:ext uri="{FF2B5EF4-FFF2-40B4-BE49-F238E27FC236}">
                <a16:creationId xmlns:a16="http://schemas.microsoft.com/office/drawing/2014/main" id="{9DE4D001-94C7-5BBD-F4FA-C2C54637C8C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981" y="2163338"/>
            <a:ext cx="3826231" cy="23840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agram illustrates listener certficate management via portal.">
            <a:extLst>
              <a:ext uri="{FF2B5EF4-FFF2-40B4-BE49-F238E27FC236}">
                <a16:creationId xmlns:a16="http://schemas.microsoft.com/office/drawing/2014/main" id="{205B059D-ED27-E59C-0EB8-2C81E27134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35278" y="3355356"/>
            <a:ext cx="4036741" cy="162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Event Hubs IP address changes</a:t>
            </a:r>
            <a:endParaRPr lang="ru-RU" sz="1000" dirty="0"/>
          </a:p>
          <a:p>
            <a:pPr algn="just"/>
            <a:r>
              <a:rPr lang="en-US" sz="1000" dirty="0"/>
              <a:t>The infrastructure layer of </a:t>
            </a:r>
            <a:r>
              <a:rPr lang="en-US" sz="1000" b="1" dirty="0"/>
              <a:t>Azure Event Hubs is being upgraded which will cause the IP addresses used by customer namespaces to change. </a:t>
            </a:r>
            <a:r>
              <a:rPr lang="en-US" sz="1000" dirty="0"/>
              <a:t>These changes are being made as part of MS  continuous improvements to platform. The IP addresses of services can change and should not be considered static and unchanging. The changes being made will not alter billing or cause any service interruptions.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75886"/>
          </a:xfrm>
        </p:spPr>
        <p:txBody>
          <a:bodyPr/>
          <a:lstStyle/>
          <a:p>
            <a:r>
              <a:rPr lang="en-US" dirty="0">
                <a:hlinkClick r:id="rId3"/>
              </a:rPr>
              <a:t>Connect to Azure Cosmos DB using Managed Identity from Logic App</a:t>
            </a:r>
            <a:endParaRPr lang="ru-RU" dirty="0"/>
          </a:p>
          <a:p>
            <a:pPr algn="just"/>
            <a:r>
              <a:rPr lang="en-US" dirty="0"/>
              <a:t>The </a:t>
            </a:r>
            <a:r>
              <a:rPr lang="en-US" b="1" dirty="0"/>
              <a:t>Azure Cosmos DB managed connector can connect to Azure Cosmos DB </a:t>
            </a:r>
            <a:r>
              <a:rPr lang="en-US" dirty="0"/>
              <a:t>using Logic App managed identity on both Logic App Consumption and Standard. The built-in connector does not support using managed identity.</a:t>
            </a:r>
          </a:p>
          <a:p>
            <a:pPr algn="just"/>
            <a:r>
              <a:rPr lang="en-US" dirty="0"/>
              <a:t>In order for the connection to work, you need to assign the required permissions to Logic App managed identity on Azure Cosmos DB account. Otherwise, you will get the following error message while executing the workflow action:</a:t>
            </a:r>
          </a:p>
        </p:txBody>
      </p:sp>
      <p:pic>
        <p:nvPicPr>
          <p:cNvPr id="5122" name="Picture 2" descr="thumbnail image 1 of blog post titled &#10; &#10; &#10;  &#10; &#10; &#10; &#10;    &#10;  &#10;   &#10;    &#10;      &#10;       Connect to Azure Cosmos DB using Managed Identity from Logic App&#10;       &#10;      &#10;     &#10;   &#10;  &#10; &#10;   &#10; &#10; &#10; &#10; &#10; &#10;">
            <a:extLst>
              <a:ext uri="{FF2B5EF4-FFF2-40B4-BE49-F238E27FC236}">
                <a16:creationId xmlns:a16="http://schemas.microsoft.com/office/drawing/2014/main" id="{56309CD4-CCE9-480B-1419-78210BFF2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996" y="2430967"/>
            <a:ext cx="2841119" cy="2379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48782"/>
          </a:xfrm>
        </p:spPr>
        <p:txBody>
          <a:bodyPr/>
          <a:lstStyle/>
          <a:p>
            <a:pPr algn="just"/>
            <a:r>
              <a:rPr lang="en-US" sz="1000" dirty="0">
                <a:hlinkClick r:id="rId2"/>
              </a:rPr>
              <a:t>Quick Copy and Import Test Case by Plan or Suite ID</a:t>
            </a:r>
            <a:endParaRPr lang="en-US" sz="1000" dirty="0"/>
          </a:p>
          <a:p>
            <a:pPr algn="just"/>
            <a:r>
              <a:rPr lang="en-US" sz="1000" dirty="0"/>
              <a:t>Efficiency is key in managing extensive test </a:t>
            </a:r>
            <a:r>
              <a:rPr lang="en-US" sz="1000" dirty="0" err="1"/>
              <a:t>cases,that’s</a:t>
            </a:r>
            <a:r>
              <a:rPr lang="en-US" sz="1000" dirty="0"/>
              <a:t> why we’re thrilled to announce an exciting enhancement to </a:t>
            </a:r>
            <a:r>
              <a:rPr lang="en-US" sz="1000" b="1" dirty="0"/>
              <a:t>Azure Test Plans </a:t>
            </a:r>
            <a:r>
              <a:rPr lang="en-US" sz="1000" dirty="0"/>
              <a:t>– the Quick Copy and Import test case feature, enabling you to use Test Plan or Suite ID for immediate action. Say goodbye to the delays caused by lengthy dropdown menus and enjoy the new copy and import test case workflow.</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New Boards Hub on as default</a:t>
            </a:r>
            <a:endParaRPr lang="en-US" dirty="0"/>
          </a:p>
          <a:p>
            <a:pPr algn="just"/>
            <a:r>
              <a:rPr lang="en-US" b="1" dirty="0"/>
              <a:t>MS announced the final stage of New Board journey. </a:t>
            </a:r>
            <a:r>
              <a:rPr lang="en-US" dirty="0"/>
              <a:t>They are beginning the process of making New Boards Hub the default experience for all of customers. This will happen in two waves, with the first wave kicking off in the first week of April. The rollout process for each wave will span several weeks, as gradually roll out to a different set of customers every other day. The second (final) wave will most likely start sometime in late May.</a:t>
            </a:r>
          </a:p>
          <a:p>
            <a:pPr algn="just"/>
            <a:r>
              <a:rPr lang="en-US" dirty="0"/>
              <a:t>New Boards largely retains the same functionality as Old Boards. However, we have introduced several new features to entice users to switch to New Boards. Review the links below for details.</a:t>
            </a:r>
          </a:p>
          <a:p>
            <a:pPr marL="171450" indent="-171450" algn="just">
              <a:buFont typeface="Arial" panose="020B0604020202020204" pitchFamily="34" charset="0"/>
              <a:buChar char="•"/>
            </a:pPr>
            <a:r>
              <a:rPr lang="en-US" b="1" dirty="0"/>
              <a:t>Updated Features in New Boards Experience</a:t>
            </a:r>
          </a:p>
          <a:p>
            <a:pPr marL="171450" indent="-171450" algn="just">
              <a:buFont typeface="Arial" panose="020B0604020202020204" pitchFamily="34" charset="0"/>
              <a:buChar char="•"/>
            </a:pPr>
            <a:r>
              <a:rPr lang="en-US" b="1" dirty="0"/>
              <a:t>Improved Boards + GitHub integration</a:t>
            </a:r>
          </a:p>
          <a:p>
            <a:pPr algn="just"/>
            <a:endParaRPr lang="en-US" dirty="0"/>
          </a:p>
        </p:txBody>
      </p:sp>
      <p:pic>
        <p:nvPicPr>
          <p:cNvPr id="3" name="Picture 2">
            <a:extLst>
              <a:ext uri="{FF2B5EF4-FFF2-40B4-BE49-F238E27FC236}">
                <a16:creationId xmlns:a16="http://schemas.microsoft.com/office/drawing/2014/main" id="{92166905-0B3F-79BF-CD50-287C4B3D3C61}"/>
              </a:ext>
            </a:extLst>
          </p:cNvPr>
          <p:cNvPicPr>
            <a:picLocks noChangeAspect="1"/>
          </p:cNvPicPr>
          <p:nvPr/>
        </p:nvPicPr>
        <p:blipFill>
          <a:blip r:embed="rId4"/>
          <a:stretch>
            <a:fillRect/>
          </a:stretch>
        </p:blipFill>
        <p:spPr>
          <a:xfrm>
            <a:off x="4491205" y="2213205"/>
            <a:ext cx="4307609" cy="2178458"/>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Microsoft Dynamics 365: Finance and Operations Apps Developer blueprint survey opportunity </a:t>
            </a:r>
            <a:endParaRPr lang="en-US" sz="1000" dirty="0"/>
          </a:p>
          <a:p>
            <a:pPr algn="just"/>
            <a:r>
              <a:rPr lang="en-US" sz="1000" dirty="0"/>
              <a:t>Microsoft is updating a certification for Microsoft Dynamics 365: Finance and Operations Apps Developer, and we need input through our exam blueprinting survey.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3"/>
              </a:rPr>
              <a:t>Microsoft Dynamics 365 Fundamentals (ERP) Blueprinting Opportunity</a:t>
            </a:r>
            <a:endParaRPr lang="en-US" dirty="0"/>
          </a:p>
          <a:p>
            <a:pPr algn="just"/>
            <a:r>
              <a:rPr lang="en-US" dirty="0"/>
              <a:t>Microsoft is updating a certification for Microsoft Dynamics 365 Fundamentals (ERP), and MS require input.</a:t>
            </a:r>
          </a:p>
          <a:p>
            <a:pPr algn="just"/>
            <a:r>
              <a:rPr lang="en-US" dirty="0"/>
              <a:t>The blueprint determines how many questions each skill in the exam will be assigned.  Please complete the online survey by April 3rd, 2024.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81876"/>
          </a:xfrm>
        </p:spPr>
        <p:txBody>
          <a:bodyPr/>
          <a:lstStyle/>
          <a:p>
            <a:pPr algn="just"/>
            <a:r>
              <a:rPr lang="en-US" sz="1000" dirty="0">
                <a:hlinkClick r:id="rId2"/>
              </a:rPr>
              <a:t>Microsoft adds spellcheck and autocorrect to Notepad</a:t>
            </a:r>
            <a:endParaRPr lang="en-US" sz="1000" dirty="0"/>
          </a:p>
          <a:p>
            <a:pPr algn="just"/>
            <a:r>
              <a:rPr lang="en-US" sz="1000" dirty="0"/>
              <a:t>Notepad will now highlight misspelled words and provide suggestions so that it can easily identify and correct mistakes. They are also introducing autocorrect which seamlessly fixes common typing mistakes as you type.</a:t>
            </a:r>
          </a:p>
          <a:p>
            <a:endParaRPr lang="en-US" sz="1000" dirty="0"/>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System Center 2019 Update Rollup 6</a:t>
            </a:r>
            <a:endParaRPr lang="en-US" dirty="0"/>
          </a:p>
          <a:p>
            <a:pPr algn="just"/>
            <a:r>
              <a:rPr lang="en-US" dirty="0"/>
              <a:t>MS announced the release of Update Rollup 6 for System Center 2019. As System Center 2019 is approaching the end of mainstream support next month, this Update Rollup comes with timely enhancements and bug fixes to support existing configurations. This article gives detailed information on the new enhancements.</a:t>
            </a:r>
          </a:p>
          <a:p>
            <a:pPr marL="171450" indent="-171450" algn="just">
              <a:buFont typeface="Arial" panose="020B0604020202020204" pitchFamily="34" charset="0"/>
              <a:buChar char="•"/>
            </a:pPr>
            <a:r>
              <a:rPr lang="en-US" dirty="0"/>
              <a:t>Virtual Machine Manager </a:t>
            </a:r>
          </a:p>
          <a:p>
            <a:pPr marL="514350" lvl="1" indent="-171450" algn="just">
              <a:buFont typeface="Arial" panose="020B0604020202020204" pitchFamily="34" charset="0"/>
              <a:buChar char="•"/>
            </a:pPr>
            <a:r>
              <a:rPr lang="en-US" sz="1000" dirty="0">
                <a:latin typeface="+mj-lt"/>
              </a:rPr>
              <a:t>Arc blade enhancements - guidance on how to get started with Azure Arc-enabled SCVMM and install Arc agents at scale from the Azure Arc blade in the SCVMM product</a:t>
            </a:r>
          </a:p>
          <a:p>
            <a:pPr marL="171450" indent="-171450" algn="just">
              <a:buFont typeface="Arial" panose="020B0604020202020204" pitchFamily="34" charset="0"/>
              <a:buChar char="•"/>
            </a:pPr>
            <a:r>
              <a:rPr lang="en-US" dirty="0"/>
              <a:t>Data Protection Manager</a:t>
            </a:r>
          </a:p>
          <a:p>
            <a:pPr marL="514350" lvl="1" indent="-171450" algn="just">
              <a:buFont typeface="Arial" panose="020B0604020202020204" pitchFamily="34" charset="0"/>
              <a:buChar char="•"/>
            </a:pPr>
            <a:r>
              <a:rPr lang="en-US" sz="1000" dirty="0">
                <a:latin typeface="+mj-lt"/>
              </a:rPr>
              <a:t>Support for Windows and Basic SMTP Authentication for sending DPM email reports and alerts.</a:t>
            </a:r>
          </a:p>
          <a:p>
            <a:pPr marL="514350" lvl="1" indent="-171450" algn="just">
              <a:buFont typeface="Arial" panose="020B0604020202020204" pitchFamily="34" charset="0"/>
              <a:buChar char="•"/>
            </a:pPr>
            <a:r>
              <a:rPr lang="en-US" sz="1000" dirty="0">
                <a:latin typeface="+mj-lt"/>
              </a:rPr>
              <a:t>List online recovery points for a data source along with the expiration dates. </a:t>
            </a:r>
          </a:p>
          <a:p>
            <a:pPr marL="171450" indent="-171450" algn="just">
              <a:buFont typeface="Arial" panose="020B0604020202020204" pitchFamily="34" charset="0"/>
              <a:buChar char="•"/>
            </a:pPr>
            <a:r>
              <a:rPr lang="en-US" dirty="0"/>
              <a:t>Orchestrator </a:t>
            </a:r>
          </a:p>
          <a:p>
            <a:pPr marL="514350" lvl="1" indent="-171450" algn="just">
              <a:buFont typeface="Arial" panose="020B0604020202020204" pitchFamily="34" charset="0"/>
              <a:buChar char="•"/>
            </a:pPr>
            <a:r>
              <a:rPr lang="en-US" sz="1000" dirty="0">
                <a:latin typeface="+mj-lt"/>
              </a:rPr>
              <a:t>Web Console filtering is now improved for both Job and Instance views.</a:t>
            </a:r>
          </a:p>
        </p:txBody>
      </p:sp>
      <p:pic>
        <p:nvPicPr>
          <p:cNvPr id="1026" name="Picture 2" descr="Misspelled word highlighted in Notepad with options to correct the spelling.">
            <a:extLst>
              <a:ext uri="{FF2B5EF4-FFF2-40B4-BE49-F238E27FC236}">
                <a16:creationId xmlns:a16="http://schemas.microsoft.com/office/drawing/2014/main" id="{BD7DC12B-C64C-4C69-970D-3384B65C5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57" y="2036957"/>
            <a:ext cx="4423317" cy="192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49D28-34E7-E71A-C7C4-21D8C0DBF2A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B314B18-5095-14AC-7381-21DDE2808D99}"/>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B9CF10A2-E5BD-FAD6-EA15-7551AA895C9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E7BA363-E4A3-0929-EC07-6DC0538EA2EF}"/>
              </a:ext>
            </a:extLst>
          </p:cNvPr>
          <p:cNvSpPr>
            <a:spLocks noGrp="1"/>
          </p:cNvSpPr>
          <p:nvPr>
            <p:ph type="body" sz="quarter" idx="16"/>
          </p:nvPr>
        </p:nvSpPr>
        <p:spPr>
          <a:xfrm>
            <a:off x="342900" y="855080"/>
            <a:ext cx="3955312" cy="2163183"/>
          </a:xfrm>
        </p:spPr>
        <p:txBody>
          <a:bodyPr/>
          <a:lstStyle/>
          <a:p>
            <a:pPr algn="just"/>
            <a:r>
              <a:rPr lang="en-US" dirty="0">
                <a:hlinkClick r:id="rId2"/>
              </a:rPr>
              <a:t>Surface for Business devices </a:t>
            </a:r>
            <a:endParaRPr lang="en-US" dirty="0"/>
          </a:p>
          <a:p>
            <a:pPr algn="just"/>
            <a:r>
              <a:rPr lang="en-US" sz="1000" dirty="0">
                <a:latin typeface="+mj-lt"/>
              </a:rPr>
              <a:t>MS announced first AI-powered Surface PCs built exclusively for business: Surface Pro 10 and Surface Laptop 6. MS designed these products from the ground up, to be packed with features business customers have been asking for—from Copilot to ports to NFC readers to security and performance, with the latest Intel® Core™ Ultra processors and integrated Neural Processing Units (NPUs) to power AI experiences with increased battery life and reduced tax on the Central Processing Unit (CPU) and Graphics Processing Unit (GPU).  </a:t>
            </a:r>
          </a:p>
          <a:p>
            <a:pPr algn="just"/>
            <a:r>
              <a:rPr lang="en-US" sz="1000" dirty="0">
                <a:latin typeface="+mj-lt"/>
              </a:rPr>
              <a:t>These devices are built for Copilot, with the new Copilot key on Laptop 6 and on Pro 10 when paired with the new Surface Pro Keyboard, making the best AI experiences available at the push of a button.3</a:t>
            </a:r>
          </a:p>
        </p:txBody>
      </p:sp>
    </p:spTree>
    <p:extLst>
      <p:ext uri="{BB962C8B-B14F-4D97-AF65-F5344CB8AC3E}">
        <p14:creationId xmlns:p14="http://schemas.microsoft.com/office/powerpoint/2010/main" val="252652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HPC Pack 2016 will be retired on 12 January 2027</a:t>
            </a:r>
            <a:endParaRPr lang="en-US" sz="1000" dirty="0"/>
          </a:p>
          <a:p>
            <a:pPr algn="just"/>
            <a:r>
              <a:rPr lang="en-US" sz="1000" dirty="0"/>
              <a:t>HPC Pack 2016 follows the Fixed Lifecycle Policy and will reach the end of support. Therefore, we’ll retire HPC Pack 2016 on 12 January 2027. The existing experience that HPC Pack 2016 offers will no longer be supported starting 12 January 2027. Although you can still use HPC Pack 2016 beyond the date, this will no longer receive updates from Microsoft. </a:t>
            </a:r>
          </a:p>
          <a:p>
            <a:pPr algn="just"/>
            <a:r>
              <a:rPr lang="en-US" sz="1000" dirty="0"/>
              <a:t>Follow the steps to migrate from HPC Pack to HPC Pack 2019. Stop the Azure deployment and create new ones with HPC Pack 2019 after 12 January 2027.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720959"/>
          </a:xfrm>
        </p:spPr>
        <p:txBody>
          <a:bodyPr/>
          <a:lstStyle/>
          <a:p>
            <a:r>
              <a:rPr lang="en-US" dirty="0">
                <a:hlinkClick r:id="rId3"/>
              </a:rPr>
              <a:t>Announcing Azure HPC Cache Retirement</a:t>
            </a:r>
            <a:endParaRPr lang="en-US" dirty="0"/>
          </a:p>
          <a:p>
            <a:r>
              <a:rPr lang="en-US" dirty="0"/>
              <a:t>Azure HPC Cache will be retired on 30 September 2025. It still possible to create HPC Caches through September 2025.</a:t>
            </a:r>
          </a:p>
        </p:txBody>
      </p:sp>
      <p:sp>
        <p:nvSpPr>
          <p:cNvPr id="2" name="Text Placeholder 13">
            <a:extLst>
              <a:ext uri="{FF2B5EF4-FFF2-40B4-BE49-F238E27FC236}">
                <a16:creationId xmlns:a16="http://schemas.microsoft.com/office/drawing/2014/main" id="{405FF648-901F-E4D6-A65C-7D89C5C3D0FB}"/>
              </a:ext>
            </a:extLst>
          </p:cNvPr>
          <p:cNvSpPr txBox="1">
            <a:spLocks/>
          </p:cNvSpPr>
          <p:nvPr/>
        </p:nvSpPr>
        <p:spPr>
          <a:xfrm>
            <a:off x="342900" y="1654251"/>
            <a:ext cx="3955312" cy="297489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Azure HDInsight 4.0 will be retired on 31 March 2025 - migrate your HDInsight clusters to 5.1</a:t>
            </a:r>
            <a:endParaRPr lang="en-US" dirty="0"/>
          </a:p>
          <a:p>
            <a:pPr algn="just"/>
            <a:r>
              <a:rPr lang="en-US" dirty="0"/>
              <a:t>Azure HDInsight 4.0 for cluster shapes Hadoop, Kafka, HBase and Interactive Query will retire on 31 March 2025, please transition to HDInsight 5.1 by that date. </a:t>
            </a:r>
          </a:p>
          <a:p>
            <a:pPr algn="just"/>
            <a:r>
              <a:rPr lang="en-US" dirty="0"/>
              <a:t>HDInsight, 5.1 is Generally available from November 1, 2023, this release contains all the latest versions of supported software. It comes with all the improvements made in open-source versions and the integrations from Microsoft.  </a:t>
            </a:r>
          </a:p>
          <a:p>
            <a:pPr algn="just"/>
            <a:r>
              <a:rPr lang="en-US" dirty="0"/>
              <a:t>Customers running HDInsight 4.0 will no longer receive support and no new clusters can be created after the retirement date. </a:t>
            </a:r>
          </a:p>
        </p:txBody>
      </p:sp>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73720"/>
          </a:xfrm>
        </p:spPr>
        <p:txBody>
          <a:bodyPr/>
          <a:lstStyle/>
          <a:p>
            <a:pPr algn="just"/>
            <a:r>
              <a:rPr lang="en-US" sz="1000" dirty="0">
                <a:hlinkClick r:id="rId2"/>
              </a:rPr>
              <a:t>Azure Synapse Runtime for Apache Spark 3.2 End of Support</a:t>
            </a:r>
            <a:endParaRPr lang="en-US" sz="1000" dirty="0"/>
          </a:p>
          <a:p>
            <a:pPr algn="just"/>
            <a:r>
              <a:rPr lang="en-US" sz="1000" dirty="0"/>
              <a:t>End of Support for Azure Apache Spark 3.2 was announced on July 8, 2023.  MS recommend that to upgrade Apache Spark 3.2 workloads to version 3.3 (GA) or 3.4 (GA expected in Q1/Q2 2024). Azure Synapse runtime for Apache Spark 3.2 will be retired and disabled as of July 8, 2024.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29369"/>
          </a:xfrm>
        </p:spPr>
        <p:txBody>
          <a:bodyPr/>
          <a:lstStyle/>
          <a:p>
            <a:pPr algn="just"/>
            <a:r>
              <a:rPr lang="en-US" dirty="0">
                <a:hlinkClick r:id="rId3"/>
              </a:rPr>
              <a:t>Default Internet outbound access for Simplified node communication Batch pools without public IP addresses will be retired on 30 September 2025</a:t>
            </a:r>
            <a:endParaRPr lang="en-US" dirty="0"/>
          </a:p>
          <a:p>
            <a:pPr algn="just"/>
            <a:r>
              <a:rPr lang="en-US" dirty="0"/>
              <a:t>In Azure, VMs that are created in a virtual network without a defined explicit outbound method are assigned a default public IP address that enables internet connectivity. On 30 September 2025, default outbound access connectivity for VMs in Azure will be retired. </a:t>
            </a:r>
          </a:p>
          <a:p>
            <a:pPr algn="just"/>
            <a:r>
              <a:rPr lang="en-US" dirty="0"/>
              <a:t>From now until 30 September 2025, It is possible to use simplified compute node communication Batch pools without public IP addresses with default Internet outbound access. After that date, if you rely on this mechanism for outbound access, Batch pools, compute nodes, jobs and tasks may stop working after that date.</a:t>
            </a:r>
          </a:p>
        </p:txBody>
      </p:sp>
      <p:sp>
        <p:nvSpPr>
          <p:cNvPr id="2" name="Text Placeholder 11">
            <a:extLst>
              <a:ext uri="{FF2B5EF4-FFF2-40B4-BE49-F238E27FC236}">
                <a16:creationId xmlns:a16="http://schemas.microsoft.com/office/drawing/2014/main" id="{938CFBA8-1CF7-C28C-0DB7-F35EE684D5E8}"/>
              </a:ext>
            </a:extLst>
          </p:cNvPr>
          <p:cNvSpPr txBox="1">
            <a:spLocks/>
          </p:cNvSpPr>
          <p:nvPr/>
        </p:nvSpPr>
        <p:spPr>
          <a:xfrm>
            <a:off x="342900" y="2947794"/>
            <a:ext cx="3955312" cy="65776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Basic and Standard A-series VMs on HDInsight will retire on 31 August 2024</a:t>
            </a:r>
            <a:endParaRPr lang="en-US" sz="1000" dirty="0"/>
          </a:p>
          <a:p>
            <a:pPr algn="just"/>
            <a:r>
              <a:rPr lang="en-US" sz="1000" dirty="0"/>
              <a:t>Migrate your HDInsight VMs on A Series to Av2-series VMs before 31 August 2024</a:t>
            </a:r>
          </a:p>
        </p:txBody>
      </p:sp>
      <p:sp>
        <p:nvSpPr>
          <p:cNvPr id="3" name="Text Placeholder 11">
            <a:extLst>
              <a:ext uri="{FF2B5EF4-FFF2-40B4-BE49-F238E27FC236}">
                <a16:creationId xmlns:a16="http://schemas.microsoft.com/office/drawing/2014/main" id="{E795D902-8D0C-966F-EE97-BC493FE1ABCB}"/>
              </a:ext>
            </a:extLst>
          </p:cNvPr>
          <p:cNvSpPr txBox="1">
            <a:spLocks/>
          </p:cNvSpPr>
          <p:nvPr/>
        </p:nvSpPr>
        <p:spPr>
          <a:xfrm>
            <a:off x="4433776" y="1910729"/>
            <a:ext cx="4365038" cy="169483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Action required: Upgrade your App Service apps to Node 20 LTS by 30 April 2025</a:t>
            </a:r>
            <a:endParaRPr lang="ru-RU" sz="1000" dirty="0"/>
          </a:p>
          <a:p>
            <a:pPr marL="171450" indent="-171450" algn="just">
              <a:buFont typeface="Arial" panose="020B0604020202020204" pitchFamily="34" charset="0"/>
              <a:buChar char="•"/>
            </a:pPr>
            <a:r>
              <a:rPr lang="en-US" sz="1000" dirty="0"/>
              <a:t>On 30 April 2025, extended support for Node 18 LTS will end. Apps that are hosted on App Service will continue to run, but security updates will no longer be available and we’ll no longer provide customer service for Node 18 LTS. Learn more about App Service language support.</a:t>
            </a:r>
          </a:p>
          <a:p>
            <a:pPr algn="just"/>
            <a:r>
              <a:rPr lang="en-US" sz="1000" dirty="0"/>
              <a:t>Required action</a:t>
            </a:r>
          </a:p>
          <a:p>
            <a:pPr marL="171450" indent="-171450" algn="just">
              <a:buFont typeface="Arial" panose="020B0604020202020204" pitchFamily="34" charset="0"/>
              <a:buChar char="•"/>
            </a:pPr>
            <a:r>
              <a:rPr lang="en-US" sz="1000" dirty="0"/>
              <a:t>To avoid potential security vulnerabilities and minimize risk for App Service apps, follow the steps to upgrade app to Node 20 LTS before 30 April 2025.</a:t>
            </a:r>
          </a:p>
        </p:txBody>
      </p:sp>
      <p:sp>
        <p:nvSpPr>
          <p:cNvPr id="4" name="Text Placeholder 11">
            <a:extLst>
              <a:ext uri="{FF2B5EF4-FFF2-40B4-BE49-F238E27FC236}">
                <a16:creationId xmlns:a16="http://schemas.microsoft.com/office/drawing/2014/main" id="{44805A41-00D4-46F4-B079-150E632AEB7B}"/>
              </a:ext>
            </a:extLst>
          </p:cNvPr>
          <p:cNvSpPr txBox="1">
            <a:spLocks/>
          </p:cNvSpPr>
          <p:nvPr/>
        </p:nvSpPr>
        <p:spPr>
          <a:xfrm>
            <a:off x="342900" y="3687491"/>
            <a:ext cx="3955312" cy="96628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6"/>
              </a:rPr>
              <a:t>Announcing </a:t>
            </a:r>
            <a:r>
              <a:rPr lang="en-US" sz="1000" dirty="0" err="1">
                <a:hlinkClick r:id="rId6"/>
              </a:rPr>
              <a:t>Avere</a:t>
            </a:r>
            <a:r>
              <a:rPr lang="en-US" sz="1000" dirty="0">
                <a:hlinkClick r:id="rId6"/>
              </a:rPr>
              <a:t> </a:t>
            </a:r>
            <a:r>
              <a:rPr lang="en-US" sz="1000" dirty="0" err="1">
                <a:hlinkClick r:id="rId6"/>
              </a:rPr>
              <a:t>vFXT</a:t>
            </a:r>
            <a:r>
              <a:rPr lang="en-US" sz="1000" dirty="0">
                <a:hlinkClick r:id="rId6"/>
              </a:rPr>
              <a:t> for Azure Retirement</a:t>
            </a:r>
            <a:endParaRPr lang="en-US" sz="1000" dirty="0"/>
          </a:p>
          <a:p>
            <a:pPr algn="just"/>
            <a:r>
              <a:rPr lang="en-US" sz="1000" dirty="0" err="1"/>
              <a:t>Avere</a:t>
            </a:r>
            <a:r>
              <a:rPr lang="en-US" sz="1000" dirty="0"/>
              <a:t> </a:t>
            </a:r>
            <a:r>
              <a:rPr lang="en-US" sz="1000" dirty="0" err="1"/>
              <a:t>vFXT</a:t>
            </a:r>
            <a:r>
              <a:rPr lang="en-US" sz="1000" dirty="0"/>
              <a:t> for Azure will be retired on 30 September 2025. You can still create </a:t>
            </a:r>
            <a:r>
              <a:rPr lang="en-US" sz="1000" dirty="0" err="1"/>
              <a:t>vFXT</a:t>
            </a:r>
            <a:r>
              <a:rPr lang="en-US" sz="1000" dirty="0"/>
              <a:t> nodes and clusters through September 2025. </a:t>
            </a:r>
          </a:p>
        </p:txBody>
      </p:sp>
    </p:spTree>
    <p:extLst>
      <p:ext uri="{BB962C8B-B14F-4D97-AF65-F5344CB8AC3E}">
        <p14:creationId xmlns:p14="http://schemas.microsoft.com/office/powerpoint/2010/main" val="5220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Update to Azure Functions Service Bus extension v5.x by 31 March 2025 for continued support</a:t>
            </a:r>
            <a:endParaRPr lang="en-US" sz="1000" dirty="0"/>
          </a:p>
          <a:p>
            <a:pPr algn="just"/>
            <a:r>
              <a:rPr lang="en-US" sz="1000" dirty="0"/>
              <a:t>Azure Functions Service Bus extension v4.x is built on a version of the Azure Service Bus SDK that will be retired on 31 March 2025. As such, extension v4.x will be retired as well. Please transition to extension v5.x which is built on a newer Service Bus SDK by 31 March 2025 to get continued support. </a:t>
            </a:r>
          </a:p>
          <a:p>
            <a:pPr algn="just"/>
            <a:r>
              <a:rPr lang="en-US" sz="1000" dirty="0"/>
              <a:t>The existing experience that extension v4.x offers will no longer be supported starting 31 March 2025. While you can still use extension v4.x beyond that date, it will no longer receive updates from Microsoft.  </a:t>
            </a:r>
          </a:p>
          <a:p>
            <a:pPr algn="just"/>
            <a:r>
              <a:rPr lang="en-US" sz="1000" dirty="0"/>
              <a:t>Required Action </a:t>
            </a:r>
          </a:p>
          <a:p>
            <a:pPr marL="171450" indent="-171450" algn="just">
              <a:buFont typeface="Arial" panose="020B0604020202020204" pitchFamily="34" charset="0"/>
              <a:buChar char="•"/>
            </a:pPr>
            <a:r>
              <a:rPr lang="en-US" sz="1000" dirty="0"/>
              <a:t>To avoid service disruptions, please follow these instructions to migrate to the replacement product by 31 March 2025.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75164"/>
          </a:xfrm>
        </p:spPr>
        <p:txBody>
          <a:bodyPr/>
          <a:lstStyle/>
          <a:p>
            <a:pPr algn="just"/>
            <a:r>
              <a:rPr lang="en-US" dirty="0">
                <a:hlinkClick r:id="rId3"/>
              </a:rPr>
              <a:t>Some compliance features in Microsoft Defender for Cloud will be retired on September 30, 2025</a:t>
            </a:r>
            <a:endParaRPr lang="en-US" dirty="0"/>
          </a:p>
          <a:p>
            <a:pPr algn="just"/>
            <a:r>
              <a:rPr lang="en-US" dirty="0"/>
              <a:t>Microsoft Actions and Compliance offerings, two regulatory compliance features in public preview, will no longer be available through the Defender for Cloud portal pages starting September 30, 2025.</a:t>
            </a:r>
          </a:p>
          <a:p>
            <a:pPr algn="just"/>
            <a:r>
              <a:rPr lang="en-US" dirty="0"/>
              <a:t>There are no pricing implications since those features are currently offered free of charge.</a:t>
            </a:r>
          </a:p>
        </p:txBody>
      </p:sp>
      <p:sp>
        <p:nvSpPr>
          <p:cNvPr id="2" name="Text Placeholder 13">
            <a:extLst>
              <a:ext uri="{FF2B5EF4-FFF2-40B4-BE49-F238E27FC236}">
                <a16:creationId xmlns:a16="http://schemas.microsoft.com/office/drawing/2014/main" id="{31649706-FC4E-9D8B-6FF7-AA92D342DCCF}"/>
              </a:ext>
            </a:extLst>
          </p:cNvPr>
          <p:cNvSpPr txBox="1">
            <a:spLocks/>
          </p:cNvSpPr>
          <p:nvPr/>
        </p:nvSpPr>
        <p:spPr>
          <a:xfrm>
            <a:off x="342900" y="2219248"/>
            <a:ext cx="3955312" cy="123763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Important Notice: Azure Product Retirement: End of Life Announcement of Azure Maps Creator Feature State Service Versions 31 March 2025</a:t>
            </a:r>
            <a:endParaRPr lang="en-US" dirty="0"/>
          </a:p>
          <a:p>
            <a:pPr algn="just"/>
            <a:r>
              <a:rPr lang="en-US" dirty="0"/>
              <a:t>Azure Maps Feature State Services will be retired on March 31, 2025.</a:t>
            </a:r>
          </a:p>
          <a:p>
            <a:pPr algn="just"/>
            <a:r>
              <a:rPr lang="en-US" dirty="0"/>
              <a:t>On March 31, 2025 all Azure Maps Creator Feature State APIs will no longer be available. Any Feature State configurations created will be deleted and client applications will no longer receive Feature State updates. </a:t>
            </a:r>
          </a:p>
        </p:txBody>
      </p:sp>
    </p:spTree>
    <p:extLst>
      <p:ext uri="{BB962C8B-B14F-4D97-AF65-F5344CB8AC3E}">
        <p14:creationId xmlns:p14="http://schemas.microsoft.com/office/powerpoint/2010/main" val="3196623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Microsoft open sources Retina: A cloud-native container networking observability platform</a:t>
            </a:r>
            <a:endParaRPr lang="en-US" dirty="0"/>
          </a:p>
          <a:p>
            <a:pPr algn="just"/>
            <a:r>
              <a:rPr lang="en-US" b="1" dirty="0"/>
              <a:t>Retina is a cloud-agnostic, open-source Kubernetes Network Observability platform </a:t>
            </a:r>
            <a:r>
              <a:rPr lang="en-US" dirty="0"/>
              <a:t>which helps </a:t>
            </a:r>
            <a:r>
              <a:rPr lang="en-US" b="1" dirty="0"/>
              <a:t>with DevOps, SecOps and compliance use cases</a:t>
            </a:r>
            <a:r>
              <a:rPr lang="en-US" dirty="0"/>
              <a:t>. It provides a centralized hub for monitoring application and network health and security, catering to Cluster Network Administrators, Cluster Security Administrators and DevOps Engineers.</a:t>
            </a:r>
          </a:p>
          <a:p>
            <a:pPr algn="just"/>
            <a:r>
              <a:rPr lang="en-US" b="1" dirty="0"/>
              <a:t>Retina collects customizable telemetry</a:t>
            </a:r>
            <a:r>
              <a:rPr lang="en-US" dirty="0"/>
              <a:t>, which can be exported to multiple storage options (such as </a:t>
            </a:r>
            <a:r>
              <a:rPr lang="en-US" b="1" dirty="0"/>
              <a:t>Prometheus</a:t>
            </a:r>
            <a:r>
              <a:rPr lang="en-US" dirty="0"/>
              <a:t>, </a:t>
            </a:r>
            <a:r>
              <a:rPr lang="en-US" b="1" dirty="0"/>
              <a:t>Azure Monitor</a:t>
            </a:r>
            <a:r>
              <a:rPr lang="en-US" dirty="0"/>
              <a:t>, and </a:t>
            </a:r>
            <a:r>
              <a:rPr lang="en-US" b="1" dirty="0"/>
              <a:t>other vendors</a:t>
            </a:r>
            <a:r>
              <a:rPr lang="en-US" dirty="0"/>
              <a:t>) and visualized in a variety of ways (like Grafana, Azure Log Analytics, and other vendors).</a:t>
            </a:r>
          </a:p>
          <a:p>
            <a:pPr marL="171450" indent="-171450" algn="just">
              <a:buFont typeface="Arial" panose="020B0604020202020204" pitchFamily="34" charset="0"/>
              <a:buChar char="•"/>
            </a:pPr>
            <a:r>
              <a:rPr lang="en-US" b="1" dirty="0"/>
              <a:t>Traffic Insights</a:t>
            </a:r>
          </a:p>
          <a:p>
            <a:pPr marL="171450" indent="-171450" algn="just">
              <a:buFont typeface="Arial" panose="020B0604020202020204" pitchFamily="34" charset="0"/>
              <a:buChar char="•"/>
            </a:pPr>
            <a:r>
              <a:rPr lang="en-US" b="1" dirty="0" err="1"/>
              <a:t>eBPF</a:t>
            </a:r>
            <a:r>
              <a:rPr lang="en-US" b="1" dirty="0"/>
              <a:t> Based</a:t>
            </a:r>
          </a:p>
          <a:p>
            <a:pPr marL="171450" indent="-171450" algn="just">
              <a:buFont typeface="Arial" panose="020B0604020202020204" pitchFamily="34" charset="0"/>
              <a:buChar char="•"/>
            </a:pPr>
            <a:r>
              <a:rPr lang="en-US" b="1" dirty="0"/>
              <a:t>Metric &amp; Flow Logs</a:t>
            </a:r>
          </a:p>
          <a:p>
            <a:pPr marL="171450" indent="-171450" algn="just">
              <a:buFont typeface="Arial" panose="020B0604020202020204" pitchFamily="34" charset="0"/>
              <a:buChar char="•"/>
            </a:pPr>
            <a:r>
              <a:rPr lang="en-US" b="1" dirty="0"/>
              <a:t>Distributed Packet Captures</a:t>
            </a:r>
          </a:p>
          <a:p>
            <a:pPr marL="171450" indent="-171450" algn="just">
              <a:buFont typeface="Arial" panose="020B0604020202020204" pitchFamily="34" charset="0"/>
              <a:buChar char="•"/>
            </a:pPr>
            <a:r>
              <a:rPr lang="en-US" b="1" dirty="0"/>
              <a:t>Any CNI</a:t>
            </a:r>
          </a:p>
          <a:p>
            <a:pPr marL="171450" indent="-171450" algn="just">
              <a:buFont typeface="Arial" panose="020B0604020202020204" pitchFamily="34" charset="0"/>
              <a:buChar char="•"/>
            </a:pPr>
            <a:r>
              <a:rPr lang="en-US" b="1" dirty="0"/>
              <a:t>Any Kubernetes Platform</a:t>
            </a:r>
          </a:p>
        </p:txBody>
      </p:sp>
      <p:pic>
        <p:nvPicPr>
          <p:cNvPr id="4098" name="Picture 2" descr="Retina features">
            <a:extLst>
              <a:ext uri="{FF2B5EF4-FFF2-40B4-BE49-F238E27FC236}">
                <a16:creationId xmlns:a16="http://schemas.microsoft.com/office/drawing/2014/main" id="{44EA2C97-D5AE-257A-D972-D02ACF68AF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0156" y="798824"/>
            <a:ext cx="3543747" cy="165990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verview of Retina">
            <a:extLst>
              <a:ext uri="{FF2B5EF4-FFF2-40B4-BE49-F238E27FC236}">
                <a16:creationId xmlns:a16="http://schemas.microsoft.com/office/drawing/2014/main" id="{48B37162-D21F-F611-12F5-F5EAFF26AF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846" y="2571749"/>
            <a:ext cx="3336057" cy="2434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5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12F4-C320-3B65-6837-0AB76D6C128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D0DBDEB-95F0-D28C-0B4A-73BAA2D0F525}"/>
              </a:ext>
            </a:extLst>
          </p:cNvPr>
          <p:cNvSpPr>
            <a:spLocks noGrp="1"/>
          </p:cNvSpPr>
          <p:nvPr>
            <p:ph type="body" sz="quarter" idx="10"/>
          </p:nvPr>
        </p:nvSpPr>
        <p:spPr/>
        <p:txBody>
          <a:bodyPr/>
          <a:lstStyle/>
          <a:p>
            <a:r>
              <a:rPr lang="en-US" sz="1000" dirty="0"/>
              <a:t>    </a:t>
            </a:r>
          </a:p>
        </p:txBody>
      </p:sp>
      <p:sp>
        <p:nvSpPr>
          <p:cNvPr id="11" name="Title 10">
            <a:extLst>
              <a:ext uri="{FF2B5EF4-FFF2-40B4-BE49-F238E27FC236}">
                <a16:creationId xmlns:a16="http://schemas.microsoft.com/office/drawing/2014/main" id="{43619FD9-16D6-749A-3F1A-B7F9747FE2DD}"/>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0A89FEF4-94BA-812E-157E-77E518AE135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F62D293-BDF7-FB85-3A7F-718BEC05561F}"/>
              </a:ext>
            </a:extLst>
          </p:cNvPr>
          <p:cNvSpPr>
            <a:spLocks noGrp="1"/>
          </p:cNvSpPr>
          <p:nvPr>
            <p:ph type="body" sz="quarter" idx="16"/>
          </p:nvPr>
        </p:nvSpPr>
        <p:spPr>
          <a:xfrm>
            <a:off x="342900" y="855080"/>
            <a:ext cx="3955312" cy="2133447"/>
          </a:xfrm>
        </p:spPr>
        <p:txBody>
          <a:bodyPr/>
          <a:lstStyle/>
          <a:p>
            <a:pPr algn="just"/>
            <a:r>
              <a:rPr lang="en-US" dirty="0">
                <a:hlinkClick r:id="rId2"/>
              </a:rPr>
              <a:t>Retirement: Support for .NET 7 ends on 14 May 2024—upgrade your Azure Functions resources to .NET 8</a:t>
            </a:r>
            <a:endParaRPr lang="en-US" dirty="0"/>
          </a:p>
          <a:p>
            <a:pPr algn="just"/>
            <a:r>
              <a:rPr lang="en-US" dirty="0"/>
              <a:t>In alignment with the end of community support, on 14 May 2024, support for .NET 7 in Azure Functions will end. Apps that are hosted on Functions will continue to run, but security updates will no longer be available, and we'll no longer provide customer service for .NET 7. Learn more about Azure Functions stack version support.</a:t>
            </a:r>
          </a:p>
          <a:p>
            <a:pPr algn="just"/>
            <a:r>
              <a:rPr lang="en-US" dirty="0"/>
              <a:t>Required action</a:t>
            </a:r>
          </a:p>
          <a:p>
            <a:pPr marL="171450" indent="-171450" algn="just">
              <a:buFont typeface="Arial" panose="020B0604020202020204" pitchFamily="34" charset="0"/>
              <a:buChar char="•"/>
            </a:pPr>
            <a:r>
              <a:rPr lang="en-US" dirty="0"/>
              <a:t>To avoid potential security vulnerabilities and take advantage of the latest features, follow the steps to upgrade your function apps to .NET 8 by 14 May 2024.</a:t>
            </a:r>
          </a:p>
        </p:txBody>
      </p:sp>
      <p:sp>
        <p:nvSpPr>
          <p:cNvPr id="2" name="Text Placeholder 13">
            <a:extLst>
              <a:ext uri="{FF2B5EF4-FFF2-40B4-BE49-F238E27FC236}">
                <a16:creationId xmlns:a16="http://schemas.microsoft.com/office/drawing/2014/main" id="{53867EE7-A044-9092-53FE-09D538D8B5FE}"/>
              </a:ext>
            </a:extLst>
          </p:cNvPr>
          <p:cNvSpPr txBox="1">
            <a:spLocks/>
          </p:cNvSpPr>
          <p:nvPr/>
        </p:nvSpPr>
        <p:spPr>
          <a:xfrm>
            <a:off x="331842" y="3050790"/>
            <a:ext cx="3955312" cy="163272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Azure Content Moderator will be retired on 15 March 2027</a:t>
            </a:r>
            <a:endParaRPr lang="en-US" dirty="0"/>
          </a:p>
          <a:p>
            <a:pPr algn="just"/>
            <a:r>
              <a:rPr lang="en-US" dirty="0"/>
              <a:t>On 15 March 2027 Azure Content Moderator will be retired. From now through 15 March 2027, you can continue to use your existing Azure Content Moderator resources. After 15 March 2027, Azure Content Moderator won't be supported.</a:t>
            </a:r>
          </a:p>
          <a:p>
            <a:pPr algn="just"/>
            <a:r>
              <a:rPr lang="en-US" dirty="0"/>
              <a:t>Please explore new offering Azure AI Content Safety that offers both new and updated capabilities to meet content moderation needs.</a:t>
            </a:r>
          </a:p>
        </p:txBody>
      </p:sp>
    </p:spTree>
    <p:extLst>
      <p:ext uri="{BB962C8B-B14F-4D97-AF65-F5344CB8AC3E}">
        <p14:creationId xmlns:p14="http://schemas.microsoft.com/office/powerpoint/2010/main" val="7874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716670"/>
          </a:xfrm>
        </p:spPr>
        <p:txBody>
          <a:bodyPr/>
          <a:lstStyle/>
          <a:p>
            <a:r>
              <a:rPr lang="en-US" sz="1000" dirty="0">
                <a:hlinkClick r:id="rId2"/>
              </a:rPr>
              <a:t> Rate-limiting for DHCP relayed traffic has been removed</a:t>
            </a:r>
            <a:endParaRPr lang="en-US" sz="1000" dirty="0"/>
          </a:p>
          <a:p>
            <a:r>
              <a:rPr lang="en-US" sz="1000" b="1" dirty="0"/>
              <a:t>DHCP Server in Azure was previously marked as unsupported </a:t>
            </a:r>
            <a:r>
              <a:rPr lang="en-US" sz="1000" dirty="0"/>
              <a:t>since the traffic to port UDP/67 was rate limited in Azure. However, recent platform updates have removed the rate limitation, enabling this capability.</a:t>
            </a:r>
          </a:p>
          <a:p>
            <a:pPr marL="171450" indent="-171450">
              <a:buFont typeface="Arial" panose="020B0604020202020204" pitchFamily="34" charset="0"/>
              <a:buChar char="•"/>
            </a:pPr>
            <a:r>
              <a:rPr lang="en-US" sz="1000" dirty="0"/>
              <a:t>Any custom DHCP server in Azure deployed before the </a:t>
            </a:r>
            <a:r>
              <a:rPr lang="en-US" sz="1000" b="1" dirty="0"/>
              <a:t>rate-limiting removal </a:t>
            </a:r>
            <a:r>
              <a:rPr lang="en-US" sz="1000" dirty="0"/>
              <a:t>may have to be redeployed.</a:t>
            </a:r>
          </a:p>
          <a:p>
            <a:pPr marL="171450" indent="-171450">
              <a:buFont typeface="Arial" panose="020B0604020202020204" pitchFamily="34" charset="0"/>
              <a:buChar char="•"/>
            </a:pPr>
            <a:r>
              <a:rPr lang="en-US" sz="1000" dirty="0"/>
              <a:t>Only </a:t>
            </a:r>
            <a:r>
              <a:rPr lang="en-US" sz="1000" b="1" dirty="0"/>
              <a:t>UDP 67 &gt; 67 / UDP 68 &gt; 68 </a:t>
            </a:r>
            <a:r>
              <a:rPr lang="en-US" sz="1000" dirty="0"/>
              <a:t>has been unblocked. </a:t>
            </a:r>
            <a:r>
              <a:rPr lang="en-US" sz="1000" b="1" dirty="0"/>
              <a:t>UDP 68 &gt; 67 is still throttled and UDP 67 &gt; 68 (the return) is blocked</a:t>
            </a:r>
            <a:r>
              <a:rPr lang="en-US" sz="1000" dirty="0"/>
              <a:t>. Therefore, there will still be NO support for the T1 DHCP Renewals, only T2 renewals will come through.</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685800"/>
            <a:ext cx="3955312" cy="1966299"/>
          </a:xfrm>
        </p:spPr>
        <p:txBody>
          <a:bodyPr/>
          <a:lstStyle/>
          <a:p>
            <a:r>
              <a:rPr lang="en-US" sz="1200" dirty="0">
                <a:hlinkClick r:id="rId3"/>
              </a:rPr>
              <a:t>Public preview: Public IP Domain Name Label Scope</a:t>
            </a:r>
            <a:endParaRPr lang="en-US" sz="1200" dirty="0"/>
          </a:p>
          <a:p>
            <a:pPr algn="just"/>
            <a:r>
              <a:rPr lang="en-US" b="1" dirty="0"/>
              <a:t>MS announced the public preview for a new capability in Azure public IP address </a:t>
            </a:r>
            <a:r>
              <a:rPr lang="en-US" dirty="0"/>
              <a:t>that can prevent </a:t>
            </a:r>
            <a:r>
              <a:rPr lang="en-US" b="1" dirty="0"/>
              <a:t>DNS subdomain takeover </a:t>
            </a:r>
            <a:r>
              <a:rPr lang="en-US" dirty="0"/>
              <a:t>while still allowing for re-use of DNS names.</a:t>
            </a:r>
          </a:p>
          <a:p>
            <a:pPr algn="just"/>
            <a:r>
              <a:rPr lang="en-US" dirty="0"/>
              <a:t>Public IPs also have an optional parameter for </a:t>
            </a:r>
            <a:r>
              <a:rPr lang="en-US" b="1" dirty="0"/>
              <a:t>Domain Name Label Scope</a:t>
            </a:r>
            <a:r>
              <a:rPr lang="en-US" dirty="0"/>
              <a:t>, which defines what domain label an object with the same name will use. This feature can help to prevent "</a:t>
            </a:r>
            <a:r>
              <a:rPr lang="en-US" b="1" dirty="0"/>
              <a:t>dangling DNS names</a:t>
            </a:r>
            <a:r>
              <a:rPr lang="en-US" dirty="0"/>
              <a:t>" which can be reused by malicious actors. When this option is chosen, the public IP address' DNS name will have an additional string in between the </a:t>
            </a:r>
            <a:r>
              <a:rPr lang="en-US" b="1" dirty="0" err="1"/>
              <a:t>domainnamelabel</a:t>
            </a:r>
            <a:r>
              <a:rPr lang="en-US" dirty="0"/>
              <a:t> and location fields, e.g. </a:t>
            </a:r>
            <a:r>
              <a:rPr lang="en-US" b="1" dirty="0"/>
              <a:t>contoso.fjdng2acavhkevd8.westus.cloudapp.Azure.com</a:t>
            </a:r>
            <a:r>
              <a:rPr lang="en-US" dirty="0"/>
              <a:t>.</a:t>
            </a:r>
          </a:p>
        </p:txBody>
      </p:sp>
      <p:pic>
        <p:nvPicPr>
          <p:cNvPr id="3" name="Picture 2">
            <a:extLst>
              <a:ext uri="{FF2B5EF4-FFF2-40B4-BE49-F238E27FC236}">
                <a16:creationId xmlns:a16="http://schemas.microsoft.com/office/drawing/2014/main" id="{2D17560E-B439-F630-8604-C3158F356648}"/>
              </a:ext>
            </a:extLst>
          </p:cNvPr>
          <p:cNvPicPr>
            <a:picLocks noChangeAspect="1"/>
          </p:cNvPicPr>
          <p:nvPr/>
        </p:nvPicPr>
        <p:blipFill>
          <a:blip r:embed="rId4"/>
          <a:stretch>
            <a:fillRect/>
          </a:stretch>
        </p:blipFill>
        <p:spPr>
          <a:xfrm>
            <a:off x="4651956" y="2821379"/>
            <a:ext cx="4146858" cy="1651191"/>
          </a:xfrm>
          <a:prstGeom prst="rect">
            <a:avLst/>
          </a:prstGeom>
        </p:spPr>
      </p:pic>
      <p:pic>
        <p:nvPicPr>
          <p:cNvPr id="6" name="Picture 5">
            <a:extLst>
              <a:ext uri="{FF2B5EF4-FFF2-40B4-BE49-F238E27FC236}">
                <a16:creationId xmlns:a16="http://schemas.microsoft.com/office/drawing/2014/main" id="{E4524A93-CD28-CC3E-2F7D-6179003F080B}"/>
              </a:ext>
            </a:extLst>
          </p:cNvPr>
          <p:cNvPicPr>
            <a:picLocks noChangeAspect="1"/>
          </p:cNvPicPr>
          <p:nvPr/>
        </p:nvPicPr>
        <p:blipFill>
          <a:blip r:embed="rId5"/>
          <a:stretch>
            <a:fillRect/>
          </a:stretch>
        </p:blipFill>
        <p:spPr>
          <a:xfrm>
            <a:off x="342900" y="2652099"/>
            <a:ext cx="3953026" cy="916433"/>
          </a:xfrm>
          <a:prstGeom prst="rect">
            <a:avLst/>
          </a:prstGeom>
        </p:spPr>
      </p:pic>
      <p:sp>
        <p:nvSpPr>
          <p:cNvPr id="7" name="Text Placeholder 13">
            <a:extLst>
              <a:ext uri="{FF2B5EF4-FFF2-40B4-BE49-F238E27FC236}">
                <a16:creationId xmlns:a16="http://schemas.microsoft.com/office/drawing/2014/main" id="{00B49514-DF19-705D-B6D6-EA0E90C222B2}"/>
              </a:ext>
            </a:extLst>
          </p:cNvPr>
          <p:cNvSpPr txBox="1">
            <a:spLocks/>
          </p:cNvSpPr>
          <p:nvPr/>
        </p:nvSpPr>
        <p:spPr>
          <a:xfrm>
            <a:off x="340614" y="3568532"/>
            <a:ext cx="3955312" cy="196629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t>For example, if </a:t>
            </a:r>
            <a:r>
              <a:rPr lang="en-US" b="1" dirty="0" err="1"/>
              <a:t>SubscriptionReuse</a:t>
            </a:r>
            <a:r>
              <a:rPr lang="en-US" dirty="0"/>
              <a:t> is selected as the option, and a customer who has the example domain name label contoso.</a:t>
            </a:r>
            <a:r>
              <a:rPr lang="en-US" b="1" dirty="0"/>
              <a:t>fjdng2acavhkevd8</a:t>
            </a:r>
            <a:r>
              <a:rPr lang="en-US" dirty="0"/>
              <a:t>.westus.cloudapp.Azure.com deletes and re-deploys a public IP address using the same template as before, the domain name label will remain the same. If the customer deploys a public IP address using this same template under a different subscription, the domain name label would change (e.g. contoso.</a:t>
            </a:r>
            <a:r>
              <a:rPr lang="en-US" b="1" dirty="0"/>
              <a:t>c9ghbqhhbxevhzg9</a:t>
            </a:r>
            <a:r>
              <a:rPr lang="en-US" dirty="0"/>
              <a:t>.westus.cloudapp.Azure.com).</a:t>
            </a:r>
          </a:p>
        </p:txBody>
      </p:sp>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Act now: Turn on or customize Microsoft-managed Conditional Access policies</a:t>
            </a:r>
            <a:endParaRPr lang="en-US" dirty="0"/>
          </a:p>
          <a:p>
            <a:pPr algn="just"/>
            <a:r>
              <a:rPr lang="en-US" dirty="0"/>
              <a:t>There are a few updates:</a:t>
            </a:r>
          </a:p>
          <a:p>
            <a:pPr marL="171450" indent="-171450" algn="just">
              <a:buFont typeface="Arial" panose="020B0604020202020204" pitchFamily="34" charset="0"/>
              <a:buChar char="•"/>
            </a:pPr>
            <a:r>
              <a:rPr lang="en-US" b="1" dirty="0"/>
              <a:t>Microsoft-managed policies will no longer count towards the Conditional Access policy limit. </a:t>
            </a:r>
          </a:p>
          <a:p>
            <a:pPr marL="171450" indent="-171450" algn="just">
              <a:buFont typeface="Arial" panose="020B0604020202020204" pitchFamily="34" charset="0"/>
              <a:buChar char="•"/>
            </a:pPr>
            <a:r>
              <a:rPr lang="en-US" b="1" dirty="0"/>
              <a:t>MS communicated that these policies would be automatically enabled 90 days after creation.</a:t>
            </a:r>
            <a:r>
              <a:rPr lang="en-US" dirty="0"/>
              <a:t> However, based on customer feedback, we recognize that some customers need additional time to prepare for these policies to be enforced. As a result, we have extended the time frame before enforcing the policies for this initial set of policies. For these three policies, you will have more than 90 days to review and customize (or disable) your Microsoft-managed Conditional Access policies before they are automatically enforced. Rest assured, you’ll receive an </a:t>
            </a:r>
            <a:r>
              <a:rPr lang="en-US" b="1" dirty="0"/>
              <a:t>email and a Message Center notification providing a 28-day advance </a:t>
            </a:r>
            <a:r>
              <a:rPr lang="en-US" dirty="0"/>
              <a:t>notification before the policies are enforced in your tenant.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Support for Connector for AWS in Cost Management is ending on 31 March 2025</a:t>
            </a:r>
            <a:endParaRPr lang="en-US" sz="1000" dirty="0"/>
          </a:p>
          <a:p>
            <a:r>
              <a:rPr lang="en-US" sz="1000" dirty="0"/>
              <a:t>The Connector for AWS, once built to consolidate Microsoft Azure and AWS cloud cost data in Microsoft Cost Management, </a:t>
            </a:r>
            <a:r>
              <a:rPr lang="en-US" sz="1000" b="1" dirty="0"/>
              <a:t>will be retired on 31 March 2025. </a:t>
            </a:r>
          </a:p>
          <a:p>
            <a:r>
              <a:rPr lang="en-US" sz="1000" dirty="0"/>
              <a:t>The ability to add a new Connector for AWS in Cost Management will be disabled for </a:t>
            </a:r>
            <a:r>
              <a:rPr lang="en-US" sz="1000" b="1" dirty="0"/>
              <a:t>all customers on 31 March 2024. On 31 March 2025 </a:t>
            </a:r>
            <a:r>
              <a:rPr lang="en-US" sz="1000" dirty="0"/>
              <a:t>access to the Connector for AWS and to cost reports containing AWS data will be lost. In addition, all the AWS cost data stored in Microsoft Cost Management will be deleted. Please note that MS won’t be deleting the Cost and Usage Report (CUR) files stored in S3 bucket in the AWS console. </a:t>
            </a:r>
          </a:p>
          <a:p>
            <a:r>
              <a:rPr lang="en-US" sz="1000" b="1" dirty="0"/>
              <a:t>Required action </a:t>
            </a:r>
          </a:p>
          <a:p>
            <a:pPr marL="171450" indent="-171450">
              <a:buFont typeface="Arial" panose="020B0604020202020204" pitchFamily="34" charset="0"/>
              <a:buChar char="•"/>
            </a:pPr>
            <a:r>
              <a:rPr lang="en-US" sz="1000" dirty="0"/>
              <a:t>Please transition to choose of alternative cost management reporting for AWS and follow our instructions to delete Connector to AWS in the Azure Portal.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Action recommended: Update to using Grafana version 10 for Azure Managed Grafana</a:t>
            </a:r>
            <a:endParaRPr lang="en-US" dirty="0"/>
          </a:p>
          <a:p>
            <a:pPr algn="just"/>
            <a:r>
              <a:rPr lang="en-US" dirty="0"/>
              <a:t>On </a:t>
            </a:r>
            <a:r>
              <a:rPr lang="en-US" b="1" dirty="0"/>
              <a:t>31 August 2024, MS will retire Grafana version 9</a:t>
            </a:r>
            <a:r>
              <a:rPr lang="en-US" dirty="0"/>
              <a:t>. </a:t>
            </a:r>
            <a:r>
              <a:rPr lang="en-US" b="1" dirty="0"/>
              <a:t>Grafana 10 provides all of the functionality of Grafana 9 plus new ones, including</a:t>
            </a:r>
            <a:r>
              <a:rPr lang="en-US" dirty="0"/>
              <a:t>: </a:t>
            </a:r>
          </a:p>
          <a:p>
            <a:pPr marL="171450" indent="-171450" algn="just">
              <a:buFont typeface="Arial" panose="020B0604020202020204" pitchFamily="34" charset="0"/>
              <a:buChar char="•"/>
            </a:pPr>
            <a:r>
              <a:rPr lang="en-US" dirty="0"/>
              <a:t>New visualization panels </a:t>
            </a:r>
          </a:p>
          <a:p>
            <a:pPr marL="171450" indent="-171450" algn="just">
              <a:buFont typeface="Arial" panose="020B0604020202020204" pitchFamily="34" charset="0"/>
              <a:buChar char="•"/>
            </a:pPr>
            <a:r>
              <a:rPr lang="en-US" dirty="0"/>
              <a:t>New or updated data source plugins </a:t>
            </a:r>
          </a:p>
          <a:p>
            <a:pPr marL="171450" indent="-171450" algn="just">
              <a:buFont typeface="Arial" panose="020B0604020202020204" pitchFamily="34" charset="0"/>
              <a:buChar char="•"/>
            </a:pPr>
            <a:r>
              <a:rPr lang="en-US" dirty="0"/>
              <a:t>Tracing and correlations </a:t>
            </a:r>
          </a:p>
          <a:p>
            <a:pPr algn="just"/>
            <a:r>
              <a:rPr lang="en-US" dirty="0"/>
              <a:t>Grafana </a:t>
            </a:r>
            <a:r>
              <a:rPr lang="en-US" b="1" dirty="0"/>
              <a:t>version 9 will reach end-of-life support later this year </a:t>
            </a:r>
            <a:r>
              <a:rPr lang="en-US" dirty="0"/>
              <a:t>and Grafana Labs will no longer provide security patches and other critical updates after that point. As a result, Azure Managed Grafana will stop offering Grafana version 9 as a supported software version on 31 August 2024. If your workspace is still using Grafana version 9 after </a:t>
            </a:r>
            <a:r>
              <a:rPr lang="en-US" b="1" dirty="0"/>
              <a:t>31 August 2024</a:t>
            </a:r>
            <a:r>
              <a:rPr lang="en-US" dirty="0"/>
              <a:t>, it will be migrated to Grafana version 10 sometime in September 2024. You won’t be notified of the exact timing of this migration in advance.</a:t>
            </a:r>
          </a:p>
          <a:p>
            <a:pPr algn="just"/>
            <a:r>
              <a:rPr lang="en-US" dirty="0"/>
              <a:t>To avoid support disruptions, </a:t>
            </a:r>
            <a:r>
              <a:rPr lang="en-US" b="1" dirty="0"/>
              <a:t>please upgrade manually to Grafana version 10 by 31 August 2024. </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6233</TotalTime>
  <Words>7039</Words>
  <Application>Microsoft Office PowerPoint</Application>
  <PresentationFormat>On-screen Show (16:9)</PresentationFormat>
  <Paragraphs>287</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Human Sans</vt:lpstr>
      <vt:lpstr>Human Sans Regular</vt:lpstr>
      <vt:lpstr>Continuum Theme</vt:lpstr>
      <vt:lpstr>Azure Times #111</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DevOps &amp; IaC &amp; Automation</vt:lpstr>
      <vt:lpstr>PowerPoint Presentation</vt:lpstr>
      <vt:lpstr>Miscellaneous Updates</vt:lpstr>
      <vt:lpstr>Miscellaneous Updates</vt:lpstr>
      <vt:lpstr>Miscellaneous Updates</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339</cp:revision>
  <dcterms:created xsi:type="dcterms:W3CDTF">2018-01-26T19:23:30Z</dcterms:created>
  <dcterms:modified xsi:type="dcterms:W3CDTF">2024-03-27T07:57:32Z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