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0"/>
  </p:notesMasterIdLst>
  <p:handoutMasterIdLst>
    <p:handoutMasterId r:id="rId41"/>
  </p:handoutMasterIdLst>
  <p:sldIdLst>
    <p:sldId id="2142532340" r:id="rId5"/>
    <p:sldId id="2146847045" r:id="rId6"/>
    <p:sldId id="10657" r:id="rId7"/>
    <p:sldId id="2146847086" r:id="rId8"/>
    <p:sldId id="2146847087" r:id="rId9"/>
    <p:sldId id="2146847046" r:id="rId10"/>
    <p:sldId id="2146847089" r:id="rId11"/>
    <p:sldId id="2146847090" r:id="rId12"/>
    <p:sldId id="2146847091" r:id="rId13"/>
    <p:sldId id="2146847048" r:id="rId14"/>
    <p:sldId id="2146847049" r:id="rId15"/>
    <p:sldId id="2146847050" r:id="rId16"/>
    <p:sldId id="2146847097" r:id="rId17"/>
    <p:sldId id="2146847098" r:id="rId18"/>
    <p:sldId id="2146847096" r:id="rId19"/>
    <p:sldId id="2146847099" r:id="rId20"/>
    <p:sldId id="2146847052" r:id="rId21"/>
    <p:sldId id="2146847100" r:id="rId22"/>
    <p:sldId id="2146847101" r:id="rId23"/>
    <p:sldId id="2146847054" r:id="rId24"/>
    <p:sldId id="2146847103" r:id="rId25"/>
    <p:sldId id="2146847104" r:id="rId26"/>
    <p:sldId id="2146847105" r:id="rId27"/>
    <p:sldId id="2146847058" r:id="rId28"/>
    <p:sldId id="2146847111" r:id="rId29"/>
    <p:sldId id="2146847112" r:id="rId30"/>
    <p:sldId id="2146847119" r:id="rId31"/>
    <p:sldId id="2146847120" r:id="rId32"/>
    <p:sldId id="2146847121" r:id="rId33"/>
    <p:sldId id="2146847062" r:id="rId34"/>
    <p:sldId id="2146847115" r:id="rId35"/>
    <p:sldId id="2146847116" r:id="rId36"/>
    <p:sldId id="2146847085" r:id="rId37"/>
    <p:sldId id="2146847084" r:id="rId38"/>
    <p:sldId id="2146847064" r:id="rId3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 id="2146847087"/>
          </p14:sldIdLst>
        </p14:section>
        <p14:section name="Security &amp; Identity" id="{1AA42572-B3BD-44F7-813B-C2C647DDBB3C}">
          <p14:sldIdLst>
            <p14:sldId id="2146847046"/>
            <p14:sldId id="2146847089"/>
            <p14:sldId id="2146847090"/>
            <p14:sldId id="2146847091"/>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7"/>
            <p14:sldId id="2146847098"/>
            <p14:sldId id="2146847096"/>
            <p14:sldId id="2146847099"/>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ection>
        <p14:section name="ML &amp; AI &amp; IOT" id="{F4E1EAF1-55E9-4CA4-8ADC-28B69C1D66D2}">
          <p14:sldIdLst>
            <p14:sldId id="2146847058"/>
            <p14:sldId id="2146847111"/>
            <p14:sldId id="2146847112"/>
            <p14:sldId id="2146847119"/>
            <p14:sldId id="2146847120"/>
            <p14:sldId id="2146847121"/>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50" d="100"/>
          <a:sy n="150" d="100"/>
        </p:scale>
        <p:origin x="126" y="93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replicate-added-vmware-disks/" TargetMode="External"/><Relationship Id="rId2" Type="http://schemas.openxmlformats.org/officeDocument/2006/relationships/hyperlink" Target="https://learn.microsoft.com/en-us/azure/migrate/whats-new#update-february-202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public-preview-kubernetes-129-support-in-aks/" TargetMode="External"/><Relationship Id="rId2" Type="http://schemas.openxmlformats.org/officeDocument/2006/relationships/hyperlink" Target="https://azure.microsoft.com/en-us/updates/generally-available-capacity-reservations-support-in-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disable-network-policy-for-migration-in-ak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enerally-available-node-soak-duration-for-upgrades/" TargetMode="External"/><Relationship Id="rId2" Type="http://schemas.openxmlformats.org/officeDocument/2006/relationships/hyperlink" Target="https://azure.microsoft.com/en-us/updates/ga-istiobased-service-mesh-addon-for-azure-kubernetes-service/"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os-sku-inplace-migration-for-linux-nod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public-preview-azure-functions-support-for-http-streams-in-nodejs/" TargetMode="External"/><Relationship Id="rId2" Type="http://schemas.openxmlformats.org/officeDocument/2006/relationships/hyperlink" Target="https://azure.microsoft.com/en-us/updates/kusto-tds-nbcrow/"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azure-high-performance-computing/announcing-the-release-of-cyclecloud-8-6/ba-p/407217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eneral-availability-encryption-at-host-for-premium-ssd-v2-and-ultra-disks-is-now-available-in-more-regions/" TargetMode="External"/><Relationship Id="rId2" Type="http://schemas.openxmlformats.org/officeDocument/2006/relationships/hyperlink" Target="https://learn.microsoft.com/en-us/azure/azure-netapp-files/configure-customer-managed-keys" TargetMode="External"/><Relationship Id="rId1" Type="http://schemas.openxmlformats.org/officeDocument/2006/relationships/slideLayout" Target="../slideLayouts/slideLayout7.xml"/><Relationship Id="rId4" Type="http://schemas.openxmlformats.org/officeDocument/2006/relationships/hyperlink" Target="https://learn.microsoft.com/en-us/azure/azure-netapp-files/understand-volume-language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techcommunity.microsoft.com/t5/analytics-on-azure-blog/enhanced-performance-in-additional-regions-azure-synapse/ba-p/404730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general-availability-azure-cli-support-for-azure-cosmos-db-for-postgresql/" TargetMode="External"/><Relationship Id="rId2" Type="http://schemas.openxmlformats.org/officeDocument/2006/relationships/hyperlink" Target="https://azure.microsoft.com/en-us/updates/general-availability-azure-sdks-support-for-azure-cosmos-db-for-postgresql/"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latest-postgresql-minor-versions-supported-by-azure-database-for-postgresql-flexible-server-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public-preview-azure-sql-updates-for-latefebruary-2024/" TargetMode="External"/><Relationship Id="rId7" Type="http://schemas.openxmlformats.org/officeDocument/2006/relationships/image" Target="../media/image8.png"/><Relationship Id="rId2" Type="http://schemas.openxmlformats.org/officeDocument/2006/relationships/hyperlink" Target="https://techcommunity.microsoft.com/t5/azure-sql-blog/16-tb-of-storage-is-now-available-for-premium-series-in-sql/ba-p/4064776"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techcommunity.microsoft.com/t5/azure-sql-blog/public-preview-zone-redundancy-for-azure-sql-database-hyperscale/ba-p/4066243"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blogs.microsoft.com/cosmosdb/private-link-vcore-ga/"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blog/microsoft-and-mistral-ai-announce-new-partnership-to-accelerate-ai-innovation-and-introduce-mistral-large-first-on-azure/" TargetMode="External"/><Relationship Id="rId2" Type="http://schemas.openxmlformats.org/officeDocument/2006/relationships/hyperlink" Target="https://techcommunity.microsoft.com/t5/copilot-for-microsoft-365/try-new-ways-of-working-with-help-me-create-in-the-microsoft-365/ba-p/4071000"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hyperlink" Target="https://blogs.microsoft.com/blog/2024/02/29/introducing-microsoft-copilot-for-finance-the-newest-copilot-offering-in-microsoft-365-designed-to-transform-modern-finance/"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hashicorp/terraform-provider-azurerm/releases" TargetMode="External"/><Relationship Id="rId2" Type="http://schemas.openxmlformats.org/officeDocument/2006/relationships/hyperlink" Target="https://techcommunity.microsoft.com/t5/azure-tools-blog/terraform-on-azure-february-2024-update/ba-p/4070567"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blog/2024-02-27-github-copilot-enterprise-is-now-generally-available/" TargetMode="External"/><Relationship Id="rId2" Type="http://schemas.openxmlformats.org/officeDocument/2006/relationships/hyperlink" Target="https://techcommunity.microsoft.com/t5/azure-networking-blog/azure-virtual-network-now-supports-updates-without-subnet/ba-p/4067952"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public-preview-internet-inbound-for-network-virtual-appliances-in-virtual-wan-hub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learn.microsoft.com/en-us/training/modules/apply-networking-concepts-to-windows-containers/" TargetMode="External"/><Relationship Id="rId2" Type="http://schemas.openxmlformats.org/officeDocument/2006/relationships/hyperlink" Target="https://techcommunity.microsoft.com/t5/copilot-for-microsoft-365/copilot-now-available-for-the-microsoft-365-mobile-app/ba-p/4071014" TargetMode="External"/><Relationship Id="rId1" Type="http://schemas.openxmlformats.org/officeDocument/2006/relationships/slideLayout" Target="../slideLayouts/slideLayout7.xml"/><Relationship Id="rId6" Type="http://schemas.openxmlformats.org/officeDocument/2006/relationships/hyperlink" Target="https://learn.microsoft.com/en-us/training/modules/apply-storage-concepts-to-windows-containers/" TargetMode="External"/><Relationship Id="rId5" Type="http://schemas.openxmlformats.org/officeDocument/2006/relationships/hyperlink" Target="https://techcommunity.microsoft.com/t5/itops-talk-blog/new-storage-and-networking-ms-learn-modules-for-windows/ba-p/4070602" TargetMode="Externa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hyperlink" Target="https://techcommunity.microsoft.com/t5/azure-for-operators-blog/introducing-azure-operator-5g-core/ba-p/4065794" TargetMode="External"/><Relationship Id="rId2" Type="http://schemas.openxmlformats.org/officeDocument/2006/relationships/hyperlink" Target="https://techcommunity.microsoft.com/t5/azure-for-operators-blog/azure-programmable-connectivity-empowering-the-next-generation/ba-p/4063967"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tls-tcp-proxy-preview/"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general-availability-application-gateway-for-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new-version-of-defender-agent-for-defender-for-containers" TargetMode="External"/><Relationship Id="rId2" Type="http://schemas.openxmlformats.org/officeDocument/2006/relationships/hyperlink" Target="https://learn.microsoft.com/en-us/azure/defender-for-cloud/release-notes#aws-container-vulnerability-assessment-powered-by-trivy-retired" TargetMode="External"/><Relationship Id="rId1" Type="http://schemas.openxmlformats.org/officeDocument/2006/relationships/slideLayout" Target="../slideLayouts/slideLayout7.xml"/><Relationship Id="rId6" Type="http://schemas.openxmlformats.org/officeDocument/2006/relationships/hyperlink" Target="https://learn.microsoft.com/en-us/azure/defender-for-cloud/release-notes#cloud-support-for-defender-for-containers" TargetMode="External"/><Relationship Id="rId5" Type="http://schemas.openxmlformats.org/officeDocument/2006/relationships/hyperlink" Target="https://learn.microsoft.com/en-us/azure/defender-for-cloud/release-notes#open-container-initiative-oci-image-format-specification-support" TargetMode="External"/><Relationship Id="rId4" Type="http://schemas.openxmlformats.org/officeDocument/2006/relationships/hyperlink" Target="https://learn.microsoft.com/en-us/azure/defender-for-cloud/release-notes#recommendations-released-for-preview-four-recommendations-for-azure-stack-hci-resource-typ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microsoft-entra-blog/prompt-users-for-reauthentication-on-sensitive-apps-and-high/ba-p/406270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entra/identity/conditional-access/concept-authentication-flows" TargetMode="External"/><Relationship Id="rId2" Type="http://schemas.openxmlformats.org/officeDocument/2006/relationships/hyperlink" Target="https://learn.microsoft.com/en-us/entra/fundamentals/whats-new#plan-for-change---microsoft-entra-id-identity-protection-low-risk-age-out" TargetMode="External"/><Relationship Id="rId1" Type="http://schemas.openxmlformats.org/officeDocument/2006/relationships/slideLayout" Target="../slideLayouts/slideLayout7.xml"/><Relationship Id="rId6" Type="http://schemas.openxmlformats.org/officeDocument/2006/relationships/hyperlink" Target="https://learn.microsoft.com/en-us/entra/fundamentals/whats-new#general-availability---new-premium-user-risk-detection-suspicious-api-traffic-is-available-in-identity-protection" TargetMode="External"/><Relationship Id="rId5" Type="http://schemas.openxmlformats.org/officeDocument/2006/relationships/hyperlink" Target="https://learn.microsoft.com/en-us/entra/fundamentals/whats-new#general-availability---granular-filtering-of-conditional-access-policy-list" TargetMode="External"/><Relationship Id="rId4" Type="http://schemas.openxmlformats.org/officeDocument/2006/relationships/hyperlink" Target="https://learn.microsoft.com/en-us/entra/fundamentals/whats-new#end-of-support---windows-azure-active-directory-connector-for-forefront-identity-manager-fim-waad-connecto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#108</a:t>
            </a:r>
          </a:p>
        </p:txBody>
      </p:sp>
      <p:sp>
        <p:nvSpPr>
          <p:cNvPr id="4" name="Text Placeholder 3"/>
          <p:cNvSpPr>
            <a:spLocks noGrp="1"/>
          </p:cNvSpPr>
          <p:nvPr>
            <p:ph type="body" sz="quarter" idx="11"/>
          </p:nvPr>
        </p:nvSpPr>
        <p:spPr/>
        <p:txBody>
          <a:bodyPr/>
          <a:lstStyle/>
          <a:p>
            <a:r>
              <a:rPr lang="en-US" spc="300" dirty="0"/>
              <a:t>March 6,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54670"/>
          </a:xfrm>
        </p:spPr>
        <p:txBody>
          <a:bodyPr/>
          <a:lstStyle/>
          <a:p>
            <a:r>
              <a:rPr lang="en-US" sz="1000" dirty="0">
                <a:hlinkClick r:id="rId2"/>
              </a:rPr>
              <a:t>Azure Migrate (February 2024)</a:t>
            </a:r>
            <a:endParaRPr lang="en-US" sz="1000" dirty="0"/>
          </a:p>
          <a:p>
            <a:r>
              <a:rPr lang="en-US" sz="1000" dirty="0"/>
              <a:t>Public preview: Envision savings with Azure Hybrid Benefits by bringing your existing Enterprise Linux subscriptions (RHEL and SLES) to Azure using Azure VM assessments and business case.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62620"/>
          </a:xfrm>
        </p:spPr>
        <p:txBody>
          <a:bodyPr/>
          <a:lstStyle/>
          <a:p>
            <a:pPr algn="just"/>
            <a:r>
              <a:rPr lang="en-US" dirty="0">
                <a:hlinkClick r:id="rId3"/>
              </a:rPr>
              <a:t>Enable replication for added VMware VM data disks</a:t>
            </a:r>
            <a:endParaRPr lang="en-US" dirty="0"/>
          </a:p>
          <a:p>
            <a:pPr algn="just"/>
            <a:r>
              <a:rPr lang="en-US" dirty="0"/>
              <a:t>Azure Site Recovery now supports enabling replication for data disks that added to a VMware VM that's already enabled for disaster recovery. Support is available for VMware VMs protected using the modernized architecture.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Capacity Reservations support in AKS</a:t>
            </a:r>
            <a:endParaRPr lang="en-US" sz="1000" dirty="0"/>
          </a:p>
          <a:p>
            <a:pPr algn="just"/>
            <a:r>
              <a:rPr lang="en-US" sz="1000" dirty="0"/>
              <a:t>It is now possible to use capacity reservation groups and assign them to node pools.</a:t>
            </a:r>
          </a:p>
          <a:p>
            <a:pPr algn="just"/>
            <a:r>
              <a:rPr lang="en-US" sz="1000" dirty="0"/>
              <a:t>As workload demands change, it will be possible to associate existing capacity reservation groups to node pools to guarantee allocated capacity for your node pools.</a:t>
            </a:r>
          </a:p>
          <a:p>
            <a:pPr marL="171450" indent="-171450" algn="just">
              <a:buFont typeface="Arial" panose="020B0604020202020204" pitchFamily="34" charset="0"/>
              <a:buChar char="•"/>
            </a:pPr>
            <a:r>
              <a:rPr lang="en-US" sz="1000" dirty="0"/>
              <a:t>CLI version 2.56 or above and API version 2023-10-01 or higher are required.</a:t>
            </a:r>
          </a:p>
          <a:p>
            <a:pPr marL="171450" indent="-171450" algn="just">
              <a:buFont typeface="Arial" panose="020B0604020202020204" pitchFamily="34" charset="0"/>
              <a:buChar char="•"/>
            </a:pPr>
            <a:r>
              <a:rPr lang="en-US" sz="1000" dirty="0"/>
              <a:t>The capacity reservation group should already exist and should contain minimum one capacity reservation</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Public preview: Kubernetes 1.29 support in AKS</a:t>
            </a:r>
            <a:endParaRPr lang="en-US" dirty="0"/>
          </a:p>
          <a:p>
            <a:r>
              <a:rPr lang="en-US" dirty="0"/>
              <a:t>AKS now supports the latest Kubernetes 1.29 preview release (mandala) that has some much-awaited features such as </a:t>
            </a:r>
            <a:r>
              <a:rPr lang="en-US" b="1" dirty="0" err="1"/>
              <a:t>ReadWriteOncePod</a:t>
            </a:r>
            <a:r>
              <a:rPr lang="en-US" dirty="0"/>
              <a:t>, </a:t>
            </a:r>
            <a:r>
              <a:rPr lang="en-US" b="1" dirty="0" err="1"/>
              <a:t>PersistentVolume</a:t>
            </a:r>
            <a:r>
              <a:rPr lang="en-US" dirty="0"/>
              <a:t> access mode, Node volume expansion Secret support for CSI drivers and more.</a:t>
            </a:r>
          </a:p>
          <a:p>
            <a:r>
              <a:rPr lang="en-US" dirty="0">
                <a:hlinkClick r:id="rId4"/>
              </a:rPr>
              <a:t>Public preview: Disable network policy in AKS for migration</a:t>
            </a:r>
            <a:endParaRPr lang="en-US" dirty="0"/>
          </a:p>
          <a:p>
            <a:r>
              <a:rPr lang="en-US" dirty="0"/>
              <a:t>It is now possible to use AKS update to temporarily disable network policy engine for two migration scenarios</a:t>
            </a:r>
          </a:p>
          <a:p>
            <a:pPr marL="171450" indent="-171450">
              <a:buFont typeface="Arial" panose="020B0604020202020204" pitchFamily="34" charset="0"/>
              <a:buChar char="•"/>
            </a:pPr>
            <a:r>
              <a:rPr lang="en-US" dirty="0"/>
              <a:t>Migration to Azure CNI overlay – Migration to overlay was limited because network policy needed to be disabled before migration could take place.</a:t>
            </a:r>
          </a:p>
          <a:p>
            <a:pPr marL="171450" indent="-171450">
              <a:buFont typeface="Arial" panose="020B0604020202020204" pitchFamily="34" charset="0"/>
              <a:buChar char="•"/>
            </a:pPr>
            <a:r>
              <a:rPr lang="en-US" dirty="0"/>
              <a:t>Migration to other network policy engines – It is now possible to migrate to other network policy engines. (e.g. Calico to Cilium)</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Istio-based service mesh add-on for Azure Kubernetes Service</a:t>
            </a:r>
            <a:endParaRPr lang="en-US" sz="1000" dirty="0"/>
          </a:p>
          <a:p>
            <a:pPr algn="just"/>
            <a:r>
              <a:rPr lang="en-US" sz="1000" b="1" dirty="0"/>
              <a:t>Azure Kubernetes Service (AKS) </a:t>
            </a:r>
            <a:r>
              <a:rPr lang="en-US" sz="1000" dirty="0"/>
              <a:t>addon for service mesh based on </a:t>
            </a:r>
            <a:r>
              <a:rPr lang="en-US" sz="1000" b="1" dirty="0"/>
              <a:t>Istio</a:t>
            </a:r>
            <a:r>
              <a:rPr lang="en-US" sz="1000" dirty="0"/>
              <a:t> is now generally available. Istio addresses the challenges developers and operators face with a distributed or microservices architecture and can be used to streamline traffic management, security, and observability for service-to-service communication scenarios.</a:t>
            </a:r>
          </a:p>
          <a:p>
            <a:pPr algn="just"/>
            <a:r>
              <a:rPr lang="en-US" sz="1000" dirty="0"/>
              <a:t>The </a:t>
            </a:r>
            <a:r>
              <a:rPr lang="en-US" sz="1000" b="1" dirty="0"/>
              <a:t>AKS addon </a:t>
            </a:r>
            <a:r>
              <a:rPr lang="en-US" sz="1000" dirty="0"/>
              <a:t>for service mesh builds on top of open source Istio and provides additional benefits such as compatibility testing done between Istio with supported versions of AKS, minor/patch version upgrades, plugin </a:t>
            </a:r>
            <a:r>
              <a:rPr lang="en-US" sz="1000" b="1" dirty="0"/>
              <a:t>Certificate Authority (CA), </a:t>
            </a:r>
            <a:r>
              <a:rPr lang="en-US" sz="1000" dirty="0"/>
              <a:t>managed external/internal ingresses, and scaling of Istio control plane components.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Node Soak Duration for Upgrades</a:t>
            </a:r>
            <a:endParaRPr lang="en-US" dirty="0"/>
          </a:p>
          <a:p>
            <a:pPr algn="just"/>
            <a:r>
              <a:rPr lang="en-US" dirty="0"/>
              <a:t>AKS now supports node </a:t>
            </a:r>
            <a:r>
              <a:rPr lang="en-US" b="1" dirty="0"/>
              <a:t>soak duration for upgrades </a:t>
            </a:r>
            <a:r>
              <a:rPr lang="en-US" dirty="0"/>
              <a:t>to help stagger a node upgrade in a controlled manner. Setting a node soak time creates a waiting period between</a:t>
            </a:r>
            <a:r>
              <a:rPr lang="en-US" b="1" dirty="0"/>
              <a:t>(0 and 30 minutes) </a:t>
            </a:r>
            <a:r>
              <a:rPr lang="en-US" dirty="0"/>
              <a:t>draining a node, proceeding to reimage it, and moving on to the next node. </a:t>
            </a:r>
            <a:r>
              <a:rPr lang="en-US" b="1" dirty="0"/>
              <a:t>Node soak </a:t>
            </a:r>
            <a:r>
              <a:rPr lang="en-US" dirty="0"/>
              <a:t>time works together with the </a:t>
            </a:r>
            <a:r>
              <a:rPr lang="en-US" b="1" dirty="0"/>
              <a:t>max surge </a:t>
            </a:r>
            <a:r>
              <a:rPr lang="en-US" dirty="0"/>
              <a:t>and </a:t>
            </a:r>
            <a:r>
              <a:rPr lang="en-US" b="1" dirty="0"/>
              <a:t>node drain timeout </a:t>
            </a:r>
            <a:r>
              <a:rPr lang="en-US" dirty="0"/>
              <a:t>properties available in the node pool to deliver more refined control of upgrade speed and application availability. A </a:t>
            </a:r>
            <a:r>
              <a:rPr lang="en-US" b="1" dirty="0"/>
              <a:t>short duration can minimize application downtime and allows to complete other tasks</a:t>
            </a:r>
            <a:r>
              <a:rPr lang="en-US" dirty="0"/>
              <a:t>, such as checking application health, during the upgrade process.</a:t>
            </a:r>
          </a:p>
          <a:p>
            <a:pPr algn="just"/>
            <a:r>
              <a:rPr lang="en-US" dirty="0">
                <a:hlinkClick r:id="rId4"/>
              </a:rPr>
              <a:t>Public preview: OS SKU in-place migration for Linux nodes</a:t>
            </a:r>
            <a:endParaRPr lang="en-US" dirty="0"/>
          </a:p>
          <a:p>
            <a:pPr algn="just"/>
            <a:r>
              <a:rPr lang="en-US" dirty="0"/>
              <a:t>Today, traditional </a:t>
            </a:r>
            <a:r>
              <a:rPr lang="en-US" b="1" dirty="0"/>
              <a:t>OS SKU migration involves </a:t>
            </a:r>
            <a:r>
              <a:rPr lang="en-US" dirty="0"/>
              <a:t>creating a new node, cordoning and draining </a:t>
            </a:r>
            <a:r>
              <a:rPr lang="en-US" b="1" dirty="0"/>
              <a:t>existing nodes</a:t>
            </a:r>
            <a:r>
              <a:rPr lang="en-US" dirty="0"/>
              <a:t>, and then </a:t>
            </a:r>
            <a:r>
              <a:rPr lang="en-US" b="1" dirty="0"/>
              <a:t>deleting existing nodes. </a:t>
            </a:r>
            <a:r>
              <a:rPr lang="en-US" dirty="0"/>
              <a:t>This can involve a large surge of core count as new nodes are added, as well as manual intervention to cordon and drain.  </a:t>
            </a:r>
          </a:p>
          <a:p>
            <a:pPr algn="just"/>
            <a:r>
              <a:rPr lang="en-US" dirty="0"/>
              <a:t>The </a:t>
            </a:r>
            <a:r>
              <a:rPr lang="en-US" b="1" dirty="0"/>
              <a:t>OS SKU in-place migration feature</a:t>
            </a:r>
            <a:r>
              <a:rPr lang="en-US" dirty="0"/>
              <a:t>, now in public preview, allows to </a:t>
            </a:r>
            <a:r>
              <a:rPr lang="en-US" b="1" dirty="0"/>
              <a:t>trigger a node image upgrade between one Linux SKU </a:t>
            </a:r>
            <a:r>
              <a:rPr lang="en-US" dirty="0"/>
              <a:t>(i.e. Ubuntu) to another (i.e. Azure Linux) </a:t>
            </a:r>
            <a:r>
              <a:rPr lang="en-US" b="1" dirty="0"/>
              <a:t>on an existing </a:t>
            </a:r>
            <a:r>
              <a:rPr lang="en-US" b="1" dirty="0" err="1"/>
              <a:t>nodepool</a:t>
            </a:r>
            <a:r>
              <a:rPr lang="en-US" dirty="0"/>
              <a:t>.</a:t>
            </a:r>
          </a:p>
          <a:p>
            <a:pPr algn="just"/>
            <a:endParaRPr lang="en-US" dirty="0"/>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Announcing NBCROW Compression in Kusto's TDS Implementation</a:t>
            </a:r>
            <a:endParaRPr lang="en-US" sz="1000" dirty="0"/>
          </a:p>
          <a:p>
            <a:pPr algn="just"/>
            <a:r>
              <a:rPr lang="en-US" sz="1000" dirty="0"/>
              <a:t>MS excited to announce NBCROW compression as a new feature in Kusto's TDS implementation. NBCROW stands for Null Bitmap Compressed Row. It is a data type that the Tabular Data Stream (TDS) protocol supports. TDS is a binary protocol that Kusto uses to communicate with MSSQL clients and return query results. NBCROW compresses the null values in a row of data into a bitmap, where each bit represents the presence or absence of a null value. This reduces the size of null values from 1 byte to 1 bit, saving 7 bits for each null value saving network bandwidth and improving query duration.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Functions Support for HTTP Streams in Node.js</a:t>
            </a:r>
            <a:endParaRPr lang="en-US" dirty="0"/>
          </a:p>
          <a:p>
            <a:pPr algn="just"/>
            <a:r>
              <a:rPr lang="en-US" dirty="0"/>
              <a:t>Azure Functions support for </a:t>
            </a:r>
            <a:r>
              <a:rPr lang="en-US" b="1" dirty="0"/>
              <a:t>HTTP streams in Node.js </a:t>
            </a:r>
            <a:r>
              <a:rPr lang="en-US" dirty="0"/>
              <a:t>is now in preview. With this feature, it is possible to stream HTTP requests to, and responses from, Functions Apps.</a:t>
            </a:r>
          </a:p>
          <a:p>
            <a:pPr algn="just"/>
            <a:r>
              <a:rPr lang="en-US" dirty="0"/>
              <a:t>This release makes scenarios like processing </a:t>
            </a:r>
            <a:r>
              <a:rPr lang="en-US" b="1" dirty="0"/>
              <a:t>large data</a:t>
            </a:r>
            <a:r>
              <a:rPr lang="en-US" dirty="0"/>
              <a:t>, </a:t>
            </a:r>
            <a:r>
              <a:rPr lang="en-US" b="1" dirty="0"/>
              <a:t>streaming OpenAI </a:t>
            </a:r>
            <a:r>
              <a:rPr lang="en-US" dirty="0"/>
              <a:t>responses, </a:t>
            </a:r>
            <a:r>
              <a:rPr lang="en-US" b="1" dirty="0"/>
              <a:t>delivering dynamic content </a:t>
            </a:r>
            <a:r>
              <a:rPr lang="en-US" dirty="0"/>
              <a:t>etc. possible. This feature can be used where real time exchange and interaction between client and server over HTTP connections is needed. </a:t>
            </a:r>
            <a:r>
              <a:rPr lang="en-US" b="1" dirty="0"/>
              <a:t>It is recommended to use streams </a:t>
            </a:r>
            <a:r>
              <a:rPr lang="en-US" dirty="0"/>
              <a:t>to get the </a:t>
            </a:r>
            <a:r>
              <a:rPr lang="en-US" b="1" dirty="0"/>
              <a:t>best performance </a:t>
            </a:r>
            <a:r>
              <a:rPr lang="en-US" dirty="0"/>
              <a:t>and </a:t>
            </a:r>
            <a:r>
              <a:rPr lang="en-US" b="1" dirty="0"/>
              <a:t>reliability</a:t>
            </a:r>
            <a:r>
              <a:rPr lang="en-US" dirty="0"/>
              <a:t> for your apps.</a:t>
            </a:r>
          </a:p>
          <a:p>
            <a:pPr algn="just"/>
            <a:r>
              <a:rPr lang="en-US" dirty="0"/>
              <a:t>HTTP Streams in Node.js is supported only in the Azure Functions Node.js v4 programming model.</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the release of </a:t>
            </a:r>
            <a:r>
              <a:rPr lang="en-US" dirty="0" err="1">
                <a:hlinkClick r:id="rId2"/>
              </a:rPr>
              <a:t>CycleCloud</a:t>
            </a:r>
            <a:r>
              <a:rPr lang="en-US" dirty="0">
                <a:hlinkClick r:id="rId2"/>
              </a:rPr>
              <a:t> 8.6</a:t>
            </a:r>
            <a:endParaRPr lang="en-US" dirty="0"/>
          </a:p>
          <a:p>
            <a:pPr algn="just"/>
            <a:r>
              <a:rPr lang="en-US" dirty="0"/>
              <a:t>Preview: Now in </a:t>
            </a:r>
            <a:r>
              <a:rPr lang="en-US" dirty="0" err="1"/>
              <a:t>CycleCloud</a:t>
            </a:r>
            <a:r>
              <a:rPr lang="en-US" dirty="0"/>
              <a:t> 8.6, you can use Entra ID for user authentication to the </a:t>
            </a:r>
            <a:r>
              <a:rPr lang="en-US" dirty="0" err="1"/>
              <a:t>CycleCloud</a:t>
            </a:r>
            <a:r>
              <a:rPr lang="en-US" dirty="0"/>
              <a:t> UI and CLI.</a:t>
            </a:r>
          </a:p>
          <a:p>
            <a:pPr marL="171450" indent="-171450" algn="just">
              <a:buFont typeface="Arial" panose="020B0604020202020204" pitchFamily="34" charset="0"/>
              <a:buChar char="•"/>
            </a:pPr>
            <a:r>
              <a:rPr lang="en-US" dirty="0"/>
              <a:t>Azure Managed </a:t>
            </a:r>
            <a:r>
              <a:rPr lang="en-US" dirty="0" err="1"/>
              <a:t>Lustre</a:t>
            </a:r>
            <a:r>
              <a:rPr lang="en-US" dirty="0"/>
              <a:t> support: AMLFS has been supported in </a:t>
            </a:r>
            <a:r>
              <a:rPr lang="en-US" dirty="0" err="1"/>
              <a:t>CycleCloud</a:t>
            </a:r>
            <a:r>
              <a:rPr lang="en-US" dirty="0"/>
              <a:t> for a while now thanks to the inclusion of the </a:t>
            </a:r>
            <a:r>
              <a:rPr lang="en-US" dirty="0" err="1"/>
              <a:t>Lustre</a:t>
            </a:r>
            <a:r>
              <a:rPr lang="en-US" dirty="0"/>
              <a:t> drivers in the Azure HPC images. Up until now it’s required using cloud-</a:t>
            </a:r>
            <a:r>
              <a:rPr lang="en-US" dirty="0" err="1"/>
              <a:t>init</a:t>
            </a:r>
            <a:r>
              <a:rPr lang="en-US" dirty="0"/>
              <a:t> or cluster-</a:t>
            </a:r>
            <a:r>
              <a:rPr lang="en-US" dirty="0" err="1"/>
              <a:t>init</a:t>
            </a:r>
            <a:r>
              <a:rPr lang="en-US" dirty="0"/>
              <a:t> projects to mount those filesystems. Starting in </a:t>
            </a:r>
            <a:r>
              <a:rPr lang="en-US" dirty="0" err="1"/>
              <a:t>CycleCloud</a:t>
            </a:r>
            <a:r>
              <a:rPr lang="en-US" dirty="0"/>
              <a:t> 8.6 customers can mount AMLFS directly as a native mount point, just like other NFS filesystems.</a:t>
            </a:r>
          </a:p>
          <a:p>
            <a:pPr marL="171450" indent="-171450" algn="just">
              <a:buFont typeface="Arial" panose="020B0604020202020204" pitchFamily="34" charset="0"/>
              <a:buChar char="•"/>
            </a:pPr>
            <a:r>
              <a:rPr lang="en-US" dirty="0"/>
              <a:t>RHEL 9 support: Previously there was an issue with RHEL 9 and other more current Linux distributions due to non-ascii characters in the node metadata. This is fixed, and customers can use RedHat 9 or other variants.</a:t>
            </a:r>
          </a:p>
          <a:p>
            <a:pPr marL="171450" indent="-171450" algn="just">
              <a:buFont typeface="Arial" panose="020B0604020202020204" pitchFamily="34" charset="0"/>
              <a:buChar char="•"/>
            </a:pPr>
            <a:r>
              <a:rPr lang="en-US" dirty="0" err="1"/>
              <a:t>Slurm</a:t>
            </a:r>
            <a:r>
              <a:rPr lang="en-US" dirty="0"/>
              <a:t> users can now configure the GPU count for nodes manually. For some VM sizes, the reported number of GPUs may not match what’s actually available on the node. With this capability, customers can override that value to make sure </a:t>
            </a:r>
            <a:r>
              <a:rPr lang="en-US" dirty="0" err="1"/>
              <a:t>Slurm</a:t>
            </a:r>
            <a:r>
              <a:rPr lang="en-US" dirty="0"/>
              <a:t> handles GPUs correctly.</a:t>
            </a:r>
          </a:p>
          <a:p>
            <a:pPr marL="171450" indent="-171450" algn="just">
              <a:buFont typeface="Arial" panose="020B0604020202020204" pitchFamily="34" charset="0"/>
              <a:buChar char="•"/>
            </a:pPr>
            <a:r>
              <a:rPr lang="en-US" dirty="0"/>
              <a:t>Jetpack CLI now provides a “</a:t>
            </a:r>
            <a:r>
              <a:rPr lang="en-US" dirty="0" err="1"/>
              <a:t>run_on_shutdown</a:t>
            </a:r>
            <a:r>
              <a:rPr lang="en-US" dirty="0"/>
              <a:t>” action that registers steps to perform before shutdown or termination if a Scheduled Event is enabled.</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NetApp Files Customer-managed keys enhancement: automated managed system identity (MSI) support</a:t>
            </a:r>
            <a:endParaRPr lang="en-US" sz="1000" dirty="0"/>
          </a:p>
          <a:p>
            <a:pPr algn="just"/>
            <a:r>
              <a:rPr lang="en-US" sz="1000" dirty="0"/>
              <a:t>Customer-managed keys enhancement: automated managed system identity (MSI) support</a:t>
            </a:r>
          </a:p>
          <a:p>
            <a:pPr algn="just"/>
            <a:r>
              <a:rPr lang="en-US" sz="1000" dirty="0"/>
              <a:t>Customer-managed keys now supports automated MSI: you no longer need to manually renew certificates.</a:t>
            </a:r>
          </a:p>
          <a:p>
            <a:r>
              <a:rPr lang="en-US" sz="1000" dirty="0">
                <a:hlinkClick r:id="rId3"/>
              </a:rPr>
              <a:t>General Availability: Encryption at host for Premium SSD v2 and Ultra Disks is now available in more regions.</a:t>
            </a:r>
            <a:endParaRPr lang="en-US" sz="1000" dirty="0"/>
          </a:p>
          <a:p>
            <a:pPr algn="just"/>
            <a:r>
              <a:rPr lang="en-US" sz="1000" dirty="0"/>
              <a:t>Encryption at host is now generally available for Premium SSD v2 and Ultra Disks in Canada East, West Europe, South Central US and West US 3.</a:t>
            </a:r>
          </a:p>
          <a:p>
            <a:pPr algn="just"/>
            <a:r>
              <a:rPr lang="en-US" sz="1000" dirty="0"/>
              <a:t>When you enable encryption at host, that encryption starts on the Virtual Machine (VM) host itself, the Azure server that your VM is allocated to. The data on the VM host is encrypted at rest and flows encrypted to the Storage service.</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Azure NetApp Files Volume and Protocol Enhancement</a:t>
            </a:r>
            <a:endParaRPr lang="en-US" dirty="0"/>
          </a:p>
          <a:p>
            <a:pPr algn="just"/>
            <a:r>
              <a:rPr lang="en-US" dirty="0"/>
              <a:t>Azure NetApp Files uses a default volume language of C.UTF-8, which provides POSIX compliant UTF-8 encoding for character sets. The C.UTF-8 language natively supports characters with a size of 0-3 bytes, which includes a majority of the world’s languages on the Basic Multilingual Plane (BMP) (including Japanese, German, and most of Hebrew and Cyrillic).</a:t>
            </a:r>
          </a:p>
          <a:p>
            <a:pPr algn="just"/>
            <a:r>
              <a:rPr lang="en-US" dirty="0"/>
              <a:t>Azure NetApp Files now supports characters outside of the BMP using surrogate pair logic, where multiple character byte sets are combined to form new characters. Emoji symbols, for example, fall into this category and are now supported in Azure NetApp Files.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Enhanced Performance in Additional Regions: Azure Synapse Analytics Spark Boosted by up to 77%</a:t>
            </a:r>
            <a:endParaRPr lang="en-US" dirty="0"/>
          </a:p>
          <a:p>
            <a:pPr algn="just"/>
            <a:r>
              <a:rPr lang="en-US" dirty="0"/>
              <a:t>MS announced substantial improvements that could increase Spark performance by as much as 77%.</a:t>
            </a:r>
          </a:p>
          <a:p>
            <a:pPr algn="just"/>
            <a:r>
              <a:rPr lang="en-US" dirty="0"/>
              <a:t>This performance uptick is attributable to our transition to the latest Azure v5 Virtual Machines. These VMs bring improved CPU performance, increased SSD throughput, and elevated remote storage IOPS.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 availability: Azure SDKs support for Azure Cosmos DB for PostgreSQL</a:t>
            </a:r>
            <a:endParaRPr lang="en-US" sz="1000" dirty="0"/>
          </a:p>
          <a:p>
            <a:pPr algn="just"/>
            <a:r>
              <a:rPr lang="en-US" sz="1000" dirty="0"/>
              <a:t>Azure software development kits (SDKs) now allow to perform all cluster management operations in </a:t>
            </a:r>
            <a:r>
              <a:rPr lang="en-US" sz="1000" b="1" dirty="0"/>
              <a:t>Azure Cosmos DB for PostgreSQL</a:t>
            </a:r>
            <a:r>
              <a:rPr lang="en-US" sz="1000" dirty="0"/>
              <a:t>. This includes cluster create, </a:t>
            </a:r>
            <a:r>
              <a:rPr lang="en-US" sz="1000" b="1" dirty="0"/>
              <a:t>PostgreSQL</a:t>
            </a:r>
            <a:r>
              <a:rPr lang="en-US" sz="1000" dirty="0"/>
              <a:t> server parameter change, cluster node add, or cluster node compute and storage scaling using the programming language and framework of your choice. All Azure Cosmos DB for </a:t>
            </a:r>
            <a:r>
              <a:rPr lang="en-US" sz="1000" b="1" dirty="0"/>
              <a:t>PostgreSQL</a:t>
            </a:r>
            <a:r>
              <a:rPr lang="en-US" sz="1000" dirty="0"/>
              <a:t> management operations are fully supported in .NET SDK, Go SDK, Java SDK, JavaScript SDK, and Python SDK.</a:t>
            </a:r>
          </a:p>
          <a:p>
            <a:pPr algn="just"/>
            <a:r>
              <a:rPr lang="en-US" sz="1000" dirty="0"/>
              <a:t>The Azure SDKs are collections of libraries built to make it easier to use Azure services from language of choice. When use Azure SDKs, can perform all cluster management operations programmatically and consistently with management operations for the rest of Azure services.</a:t>
            </a:r>
          </a:p>
          <a:p>
            <a:pPr algn="just"/>
            <a:r>
              <a:rPr lang="en-US" sz="1000" dirty="0"/>
              <a:t>With this release it is possible now unify Azure SDKs management for the Azure services you use including Azure </a:t>
            </a:r>
            <a:r>
              <a:rPr lang="en-US" sz="1000" b="1" dirty="0"/>
              <a:t>Cosmos</a:t>
            </a:r>
            <a:r>
              <a:rPr lang="en-US" sz="1000" dirty="0"/>
              <a:t> DB for </a:t>
            </a:r>
            <a:r>
              <a:rPr lang="en-US" sz="1000" b="1" dirty="0"/>
              <a:t>PostgreSQL</a:t>
            </a:r>
            <a:r>
              <a:rPr lang="en-US" sz="1000" dirty="0"/>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Azure CLI support for Azure Cosmos DB for PostgreSQL</a:t>
            </a:r>
            <a:endParaRPr lang="ru-RU" dirty="0"/>
          </a:p>
          <a:p>
            <a:pPr algn="just"/>
            <a:r>
              <a:rPr lang="en-US" dirty="0"/>
              <a:t>With Azure command-line interface (CLI), it is possible to perform all cluster management operations such as cluster create, </a:t>
            </a:r>
            <a:r>
              <a:rPr lang="en-US" b="1" dirty="0"/>
              <a:t>PostgreSQL</a:t>
            </a:r>
            <a:r>
              <a:rPr lang="en-US" dirty="0"/>
              <a:t> server parameter change, cluster node add, or cluster node compute and storage scaling from Azure CLI in any supported operating system and environment. In addition, you can perform all these operations with </a:t>
            </a:r>
            <a:r>
              <a:rPr lang="en-US" b="1" dirty="0"/>
              <a:t>Azure Cosmos DB </a:t>
            </a:r>
            <a:r>
              <a:rPr lang="en-US" dirty="0"/>
              <a:t>for </a:t>
            </a:r>
            <a:r>
              <a:rPr lang="en-US" b="1" dirty="0"/>
              <a:t>PostgreSQL</a:t>
            </a:r>
            <a:r>
              <a:rPr lang="en-US" dirty="0"/>
              <a:t> clusters in a way that is consistent with Azure CLI operations for all other Azure services. With this new functionality, you can now unify Azure CLI management of all your Azure services including </a:t>
            </a:r>
            <a:r>
              <a:rPr lang="en-US" b="1" dirty="0"/>
              <a:t>Azure Cosmos DB for PostgreSQL</a:t>
            </a:r>
            <a:r>
              <a:rPr lang="en-US" dirty="0"/>
              <a:t>.</a:t>
            </a:r>
          </a:p>
          <a:p>
            <a:pPr algn="just"/>
            <a:r>
              <a:rPr lang="en-US" dirty="0">
                <a:hlinkClick r:id="rId4"/>
              </a:rPr>
              <a:t>General availability: Latest PostgreSQL minor versions supported by Azure Database for PostgreSQL - Flexible Server</a:t>
            </a:r>
            <a:endParaRPr lang="en-US" dirty="0"/>
          </a:p>
          <a:p>
            <a:pPr algn="just"/>
            <a:r>
              <a:rPr lang="en-US" dirty="0"/>
              <a:t>PostgreSQL minor versions </a:t>
            </a:r>
            <a:r>
              <a:rPr lang="en-US" b="1" dirty="0"/>
              <a:t>16.1, 15.5, 14.10, 13.13, 12.17 </a:t>
            </a:r>
            <a:r>
              <a:rPr lang="en-US" dirty="0"/>
              <a:t>and </a:t>
            </a:r>
            <a:r>
              <a:rPr lang="en-US" b="1" dirty="0"/>
              <a:t>11.22</a:t>
            </a:r>
            <a:r>
              <a:rPr lang="en-US" dirty="0"/>
              <a:t> are now supported by </a:t>
            </a:r>
            <a:r>
              <a:rPr lang="en-US" b="1" dirty="0"/>
              <a:t>Azure Database for PostgreSQL – Flexible Server.   </a:t>
            </a:r>
          </a:p>
          <a:p>
            <a:pPr algn="just"/>
            <a:r>
              <a:rPr lang="en-US" dirty="0"/>
              <a:t>These minor version upgrades are automatically performed as part of the monthly planned maintenance in Azure Database for PostgreSQL – Flexible Server. This upgrade automation ensures that your databases are always running on the most secure and optimized versions without requiring manual intervention. This release fixes two security vulnerabilities and over 40 bugs.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53120"/>
          </a:xfrm>
        </p:spPr>
        <p:txBody>
          <a:bodyPr/>
          <a:lstStyle/>
          <a:p>
            <a:pPr algn="just"/>
            <a:r>
              <a:rPr lang="en-US" sz="1000" dirty="0">
                <a:hlinkClick r:id="rId2"/>
              </a:rPr>
              <a:t>16 TB of storage is now available for Premium-series in SQL Managed Instance Business Critical</a:t>
            </a:r>
            <a:endParaRPr lang="en-US" sz="1000" dirty="0"/>
          </a:p>
          <a:p>
            <a:pPr algn="just"/>
            <a:r>
              <a:rPr lang="en-US" sz="1000" dirty="0"/>
              <a:t>Previously, to unlock 16 TB of storage in SQL MI Business Critical, customers had to opt for the memory optimized premium-series hardware generation, but not anymore; MS highlighted that SQL MI Business Critical now offers 16 TB for both premium-series and premium-series memory optimized hardware generations.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91320"/>
          </a:xfrm>
        </p:spPr>
        <p:txBody>
          <a:bodyPr/>
          <a:lstStyle/>
          <a:p>
            <a:pPr algn="just"/>
            <a:r>
              <a:rPr lang="en-US" dirty="0">
                <a:hlinkClick r:id="rId3"/>
              </a:rPr>
              <a:t>Public Preview: Azure SQL updates for late-February 2024</a:t>
            </a:r>
            <a:endParaRPr lang="en-US" dirty="0"/>
          </a:p>
          <a:p>
            <a:pPr algn="just"/>
            <a:r>
              <a:rPr lang="en-US" dirty="0"/>
              <a:t>It is now possible to enable zone redundancy for Azure SQL Database Hyperscale elastic pools for increased resiliency and higher availability. </a:t>
            </a:r>
          </a:p>
          <a:p>
            <a:pPr algn="just"/>
            <a:r>
              <a:rPr lang="en-US" dirty="0">
                <a:hlinkClick r:id="rId4"/>
              </a:rPr>
              <a:t>Public Preview: Zone redundancy for Azure SQL Database Hyperscale elastic pools</a:t>
            </a:r>
            <a:endParaRPr lang="en-US" dirty="0"/>
          </a:p>
          <a:p>
            <a:pPr algn="just"/>
            <a:r>
              <a:rPr lang="en-US" dirty="0"/>
              <a:t>The zone redundant configuration for Hyperscale elastic pools utilizes Azure Availability Zones to ensure that the various components in a Hyperscale elastic pool are placed in multiple physical locations within an Azure region. By selecting zone redundancy for a Hyperscale elastic pool, you can make it, and the Hyperscale databases within the pool, resilient to a much larger set of failures, including catastrophic datacenter outages.</a:t>
            </a:r>
          </a:p>
        </p:txBody>
      </p:sp>
      <p:pic>
        <p:nvPicPr>
          <p:cNvPr id="1026" name="Picture 2" descr="thumbnail image 1 of blog post titled &#10; &#10; &#10;  &#10; &#10; &#10; &#10;    &#10;  &#10;   &#10;    &#10;      &#10;       16 TB of storage is now available for Premium-series in SQL Managed Instance Business Critical&#10;       &#10;      &#10;     &#10;   &#10;  &#10; &#10;   &#10; &#10; &#10; &#10; &#10; &#10;">
            <a:extLst>
              <a:ext uri="{FF2B5EF4-FFF2-40B4-BE49-F238E27FC236}">
                <a16:creationId xmlns:a16="http://schemas.microsoft.com/office/drawing/2014/main" id="{EED75B8C-C808-D3D9-F0B0-0A9FDE004A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1526" y="2628900"/>
            <a:ext cx="2234718" cy="1517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2 of blog post titled &#10; &#10; &#10;  &#10; &#10; &#10; &#10;    &#10;  &#10;   &#10;    &#10;      &#10;       16 TB of storage is now available for Premium-series in SQL Managed Instance Business Critical&#10;       &#10;      &#10;     &#10;   &#10;  &#10; &#10;   &#10; &#10; &#10; &#10; &#10; &#10;">
            <a:extLst>
              <a:ext uri="{FF2B5EF4-FFF2-40B4-BE49-F238E27FC236}">
                <a16:creationId xmlns:a16="http://schemas.microsoft.com/office/drawing/2014/main" id="{C0FE6E54-4C6A-58F2-027C-395A40B29B7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9558" y="2379158"/>
            <a:ext cx="2154819" cy="21548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image 1 of blog post titled &#10; &#10; &#10;  &#10; &#10; &#10; &#10;    &#10;  &#10;   &#10;    &#10;      &#10;       Public Preview: Zone redundancy for Azure SQL Database Hyperscale elastic pools&#10;       &#10;      &#10;     &#10;   &#10;  &#10; &#10;   &#10; &#10; &#10; &#10; &#10; &#10;">
            <a:extLst>
              <a:ext uri="{FF2B5EF4-FFF2-40B4-BE49-F238E27FC236}">
                <a16:creationId xmlns:a16="http://schemas.microsoft.com/office/drawing/2014/main" id="{DFBBFD20-43A8-6FC5-C37F-F79DE638070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7800" y="3013159"/>
            <a:ext cx="1474788" cy="19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46870"/>
          </a:xfrm>
        </p:spPr>
        <p:txBody>
          <a:bodyPr/>
          <a:lstStyle/>
          <a:p>
            <a:r>
              <a:rPr lang="en-US" dirty="0">
                <a:hlinkClick r:id="rId2"/>
              </a:rPr>
              <a:t>Private Link in Azure Cosmos DB for MongoDB vCore is Generally Available!</a:t>
            </a:r>
            <a:endParaRPr lang="en-US" dirty="0"/>
          </a:p>
          <a:p>
            <a:r>
              <a:rPr lang="en-US" dirty="0"/>
              <a:t>It is now possible to use private endpoints for Azure Cosmos DB for MongoDB vCore clusters to allow hosts on a virtual network (VNet) to securely access data over a Private Link.</a:t>
            </a:r>
          </a:p>
          <a:p>
            <a:r>
              <a:rPr lang="en-US" dirty="0"/>
              <a:t>The cluster’s private endpoint utilizes an IP address from the virtual network’s address space, ensuring that traffic between hosts on the virtual network and the database nodes passes through the Microsoft backbone network. This setup eliminates exposure to the public Internet and allows applications within the virtual network to connect to the database nodes seamlessly, using the same connection strings and authorization mechanisms as they would under standard conditions.</a:t>
            </a:r>
          </a:p>
        </p:txBody>
      </p:sp>
      <p:pic>
        <p:nvPicPr>
          <p:cNvPr id="5122" name="Picture 2" descr="Image vectorsearch">
            <a:extLst>
              <a:ext uri="{FF2B5EF4-FFF2-40B4-BE49-F238E27FC236}">
                <a16:creationId xmlns:a16="http://schemas.microsoft.com/office/drawing/2014/main" id="{E93F8A5A-8109-4F4E-1CB2-CA11AE3F9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423" y="2901951"/>
            <a:ext cx="1526165" cy="164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67369"/>
          </a:xfrm>
        </p:spPr>
        <p:txBody>
          <a:bodyPr/>
          <a:lstStyle/>
          <a:p>
            <a:pPr algn="just"/>
            <a:r>
              <a:rPr lang="en-US" sz="1000" dirty="0">
                <a:hlinkClick r:id="rId2"/>
              </a:rPr>
              <a:t>Help me create in the Microsoft 365 web app</a:t>
            </a:r>
            <a:endParaRPr lang="ru-RU" sz="1000" dirty="0"/>
          </a:p>
          <a:p>
            <a:pPr algn="just"/>
            <a:r>
              <a:rPr lang="en-US" sz="1000" dirty="0"/>
              <a:t>MS is rolling out a new Copilot feature named Help me create to the Microsoft 365 web app. Help me create lets focus more on what to write, with the Microsoft 365 app and Copilot suggests the best format for content.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Microsoft and Mistral AI announce new partnership to accelerate AI innovation and introduce Mistral Large first on Azure</a:t>
            </a:r>
            <a:endParaRPr lang="ru-RU" dirty="0"/>
          </a:p>
          <a:p>
            <a:pPr algn="just"/>
            <a:r>
              <a:rPr lang="en-US" dirty="0"/>
              <a:t>MS announced</a:t>
            </a:r>
            <a:r>
              <a:rPr lang="ru-RU" dirty="0"/>
              <a:t> </a:t>
            </a:r>
            <a:r>
              <a:rPr lang="en-US" dirty="0"/>
              <a:t> a multi-year partnership between Microsoft and Mistral AI, a recognized leader in generative artificial intelligence. Both companies are fueled by a steadfast dedication to innovation and practical applications, bridging the gap between pioneering research and real-world solutions. </a:t>
            </a:r>
          </a:p>
          <a:p>
            <a:pPr algn="just"/>
            <a:r>
              <a:rPr lang="en-US" dirty="0"/>
              <a:t>Microsoft’s partnership with Mistral AI is focused on three core areas: </a:t>
            </a:r>
          </a:p>
          <a:p>
            <a:pPr marL="171450" indent="-171450" algn="just">
              <a:buFont typeface="Arial" panose="020B0604020202020204" pitchFamily="34" charset="0"/>
              <a:buChar char="•"/>
            </a:pPr>
            <a:r>
              <a:rPr lang="en-US" dirty="0"/>
              <a:t>Supercomputing infrastructure  </a:t>
            </a:r>
          </a:p>
          <a:p>
            <a:pPr marL="171450" indent="-171450" algn="just">
              <a:buFont typeface="Arial" panose="020B0604020202020204" pitchFamily="34" charset="0"/>
              <a:buChar char="•"/>
            </a:pPr>
            <a:r>
              <a:rPr lang="en-US" dirty="0"/>
              <a:t>Scale to market</a:t>
            </a:r>
          </a:p>
          <a:p>
            <a:pPr marL="171450" indent="-171450" algn="just">
              <a:buFont typeface="Arial" panose="020B0604020202020204" pitchFamily="34" charset="0"/>
              <a:buChar char="•"/>
            </a:pPr>
            <a:r>
              <a:rPr lang="en-US" dirty="0"/>
              <a:t>AI research and development</a:t>
            </a:r>
          </a:p>
        </p:txBody>
      </p:sp>
      <p:pic>
        <p:nvPicPr>
          <p:cNvPr id="3074" name="Picture 2" descr="thumbnail image 1 captioned Help me create dialog box, showing a text box where the user can describe their idea for Copilot to create content.">
            <a:extLst>
              <a:ext uri="{FF2B5EF4-FFF2-40B4-BE49-F238E27FC236}">
                <a16:creationId xmlns:a16="http://schemas.microsoft.com/office/drawing/2014/main" id="{7CE7F959-85D7-8E87-B5BA-51A123F64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290" y="2080632"/>
            <a:ext cx="2426623" cy="283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Microsoft Copilot for Finance</a:t>
            </a:r>
            <a:endParaRPr lang="en-US" dirty="0"/>
          </a:p>
          <a:p>
            <a:pPr algn="just"/>
            <a:r>
              <a:rPr lang="en-US" dirty="0"/>
              <a:t>MS announced the public preview of Microsoft Copilot for Finance, the newest Copilot offering designed for business functions that extends Microsoft Copilot for Microsoft 365 and revolutionizes how finance teams approach their daily work. Copilot for Finance joins Copilot for Sales and Copilot for Service, now generally available, to provide AI-powered, role-based workflow automation, recommendations and guided actions in the flow of work.</a:t>
            </a:r>
          </a:p>
        </p:txBody>
      </p:sp>
    </p:spTree>
    <p:extLst>
      <p:ext uri="{BB962C8B-B14F-4D97-AF65-F5344CB8AC3E}">
        <p14:creationId xmlns:p14="http://schemas.microsoft.com/office/powerpoint/2010/main" val="10136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AzAPI provider</a:t>
            </a:r>
            <a:endParaRPr lang="en-US" sz="1000" dirty="0"/>
          </a:p>
          <a:p>
            <a:r>
              <a:rPr lang="en-US" sz="1000" dirty="0"/>
              <a:t>MS embedded code samples to the </a:t>
            </a:r>
            <a:r>
              <a:rPr lang="en-US" sz="1000" dirty="0" err="1"/>
              <a:t>VSCode</a:t>
            </a:r>
            <a:r>
              <a:rPr lang="en-US" sz="1000" dirty="0"/>
              <a:t> extension, which will enable automatic loading of an existing code sample in the </a:t>
            </a:r>
            <a:r>
              <a:rPr lang="en-US" sz="1000" dirty="0" err="1"/>
              <a:t>azapi</a:t>
            </a:r>
            <a:r>
              <a:rPr lang="en-US" sz="1000" dirty="0"/>
              <a:t> provider GitHub repo.</a:t>
            </a:r>
          </a:p>
          <a:p>
            <a:r>
              <a:rPr lang="en-US" sz="1000" dirty="0"/>
              <a:t>MS announced two new data source types:</a:t>
            </a:r>
          </a:p>
          <a:p>
            <a:pPr marL="171450" indent="-171450">
              <a:buFont typeface="Arial" panose="020B0604020202020204" pitchFamily="34" charset="0"/>
              <a:buChar char="•"/>
            </a:pPr>
            <a:r>
              <a:rPr lang="en-US" sz="1000" dirty="0" err="1"/>
              <a:t>azapi_resource_id</a:t>
            </a:r>
            <a:r>
              <a:rPr lang="en-US" sz="1000" dirty="0"/>
              <a:t> - helps parse through Azure resource ID into subscription, resource group, and other useful attributes to take as outputs.</a:t>
            </a:r>
          </a:p>
          <a:p>
            <a:pPr marL="171450" indent="-171450">
              <a:buFont typeface="Arial" panose="020B0604020202020204" pitchFamily="34" charset="0"/>
              <a:buChar char="•"/>
            </a:pPr>
            <a:r>
              <a:rPr lang="en-US" sz="1000" dirty="0" err="1"/>
              <a:t>azapi_resource_list</a:t>
            </a:r>
            <a:r>
              <a:rPr lang="en-US" sz="1000" dirty="0"/>
              <a:t> - helps point at a singular resource ID and get all related resources.</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AzureRM Provider:</a:t>
            </a:r>
            <a:endParaRPr lang="en-US" dirty="0"/>
          </a:p>
          <a:p>
            <a:r>
              <a:rPr lang="en-US" dirty="0"/>
              <a:t>A few highlights:</a:t>
            </a:r>
          </a:p>
          <a:p>
            <a:pPr marL="171450" indent="-171450">
              <a:buFont typeface="Arial" panose="020B0604020202020204" pitchFamily="34" charset="0"/>
              <a:buChar char="•"/>
            </a:pPr>
            <a:r>
              <a:rPr lang="en-US" dirty="0"/>
              <a:t>Support for Automation Software Update Configuration (v3.24)</a:t>
            </a:r>
          </a:p>
          <a:p>
            <a:pPr marL="171450" indent="-171450">
              <a:buFont typeface="Arial" panose="020B0604020202020204" pitchFamily="34" charset="0"/>
              <a:buChar char="•"/>
            </a:pPr>
            <a:r>
              <a:rPr lang="en-US" dirty="0"/>
              <a:t>Support for configuring Tables in Log Analytics (v.3.86)</a:t>
            </a:r>
          </a:p>
          <a:p>
            <a:pPr marL="171450" indent="-171450">
              <a:buFont typeface="Arial" panose="020B0604020202020204" pitchFamily="34" charset="0"/>
              <a:buChar char="•"/>
            </a:pPr>
            <a:r>
              <a:rPr lang="en-US" dirty="0"/>
              <a:t>Container App environments support Workload Profiles (v3.84)</a:t>
            </a:r>
          </a:p>
          <a:p>
            <a:pPr marL="171450" indent="-171450">
              <a:buFont typeface="Arial" panose="020B0604020202020204" pitchFamily="34" charset="0"/>
              <a:buChar char="•"/>
            </a:pPr>
            <a:r>
              <a:rPr lang="en-US" dirty="0"/>
              <a:t>Support for Application Load Balancer (v3.86)</a:t>
            </a:r>
          </a:p>
          <a:p>
            <a:pPr marL="171450" indent="-171450">
              <a:buFont typeface="Arial" panose="020B0604020202020204" pitchFamily="34" charset="0"/>
              <a:buChar char="•"/>
            </a:pPr>
            <a:r>
              <a:rPr lang="en-US" dirty="0"/>
              <a:t>Support for Red Hat OpenShift cluster (v3.89)</a:t>
            </a:r>
          </a:p>
          <a:p>
            <a:pPr marL="171450" indent="-171450">
              <a:buFont typeface="Arial" panose="020B0604020202020204" pitchFamily="34" charset="0"/>
              <a:buChar char="•"/>
            </a:pPr>
            <a:r>
              <a:rPr lang="en-US" dirty="0"/>
              <a:t>Added validations for ingress traffic weight, which fixed a bug with container apps failing to </a:t>
            </a:r>
            <a:r>
              <a:rPr lang="en-US" dirty="0" err="1"/>
              <a:t>deplo</a:t>
            </a:r>
            <a:r>
              <a:rPr lang="en-US" dirty="0"/>
              <a:t>... (v3.87)</a:t>
            </a:r>
          </a:p>
          <a:p>
            <a:pPr marL="171450" indent="-171450">
              <a:buFont typeface="Arial" panose="020B0604020202020204" pitchFamily="34" charset="0"/>
              <a:buChar char="•"/>
            </a:pPr>
            <a:r>
              <a:rPr lang="en-US" dirty="0"/>
              <a:t>Automation PowerShell 7.2 modules are now supported (v.3.85)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Azure Virtual Network now supports updates without subnet property</a:t>
            </a:r>
            <a:endParaRPr lang="en-US" dirty="0"/>
          </a:p>
          <a:p>
            <a:r>
              <a:rPr lang="en-US" dirty="0"/>
              <a:t>Azure API supports the HTTP methods PUT, GET, DELETE for the CRUD (Create/Retrieve/Update/Delete) operations on your resources. The PUT operation is used for both Create and Update. For existing resources, using a PUT with the existing resources preserves them and adds any new resources supplied in the JSON. If any of the existing resources are omitted from the JSON for the PUT operation, those resources are removed from the Azure deployment.</a:t>
            </a:r>
          </a:p>
        </p:txBody>
      </p:sp>
      <p:sp>
        <p:nvSpPr>
          <p:cNvPr id="5" name="Text Placeholder 4">
            <a:extLst>
              <a:ext uri="{FF2B5EF4-FFF2-40B4-BE49-F238E27FC236}">
                <a16:creationId xmlns:a16="http://schemas.microsoft.com/office/drawing/2014/main" id="{65B3BD1A-F5EB-5A8B-F4BF-FCAC668EB715}"/>
              </a:ext>
            </a:extLst>
          </p:cNvPr>
          <p:cNvSpPr>
            <a:spLocks noGrp="1"/>
          </p:cNvSpPr>
          <p:nvPr>
            <p:ph type="body" sz="quarter" idx="10"/>
          </p:nvPr>
        </p:nvSpPr>
        <p:spPr>
          <a:xfrm>
            <a:off x="4668726" y="855080"/>
            <a:ext cx="4365038" cy="342900"/>
          </a:xfrm>
        </p:spPr>
        <p:txBody>
          <a:bodyPr/>
          <a:lstStyle/>
          <a:p>
            <a:r>
              <a:rPr lang="en-US" dirty="0">
                <a:hlinkClick r:id="rId3"/>
              </a:rPr>
              <a:t>GitHub Copilot Enterprise is now generally available</a:t>
            </a:r>
            <a:endParaRPr lang="en-US" dirty="0"/>
          </a:p>
          <a:p>
            <a:endParaRPr lang="en-US" dirty="0"/>
          </a:p>
        </p:txBody>
      </p:sp>
      <p:pic>
        <p:nvPicPr>
          <p:cNvPr id="6146" name="Picture 2" descr="Pricing sheet for GitHub Copilot Enterprise. It will cost $39 per user per month.">
            <a:extLst>
              <a:ext uri="{FF2B5EF4-FFF2-40B4-BE49-F238E27FC236}">
                <a16:creationId xmlns:a16="http://schemas.microsoft.com/office/drawing/2014/main" id="{88CD6FBC-90AF-6580-C8AD-E03FCF6A24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3776" y="1090030"/>
            <a:ext cx="3895592" cy="394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945520"/>
          </a:xfrm>
        </p:spPr>
        <p:txBody>
          <a:bodyPr/>
          <a:lstStyle/>
          <a:p>
            <a:pPr marL="171450" indent="-171450">
              <a:buFont typeface="Arial" panose="020B0604020202020204" pitchFamily="34" charset="0"/>
              <a:buChar char="•"/>
            </a:pPr>
            <a:r>
              <a:rPr lang="en-US" sz="1000" dirty="0"/>
              <a:t>Destination NAT is supported only for the following NVAs: </a:t>
            </a:r>
            <a:r>
              <a:rPr lang="en-US" sz="1000" b="1" dirty="0"/>
              <a:t>checkpoint, </a:t>
            </a:r>
            <a:r>
              <a:rPr lang="en-US" sz="1000" b="1" dirty="0" err="1"/>
              <a:t>fortinet</a:t>
            </a:r>
            <a:r>
              <a:rPr lang="en-US" sz="1000" b="1" dirty="0"/>
              <a:t>-</a:t>
            </a:r>
            <a:r>
              <a:rPr lang="en-US" sz="1000" b="1" dirty="0" err="1"/>
              <a:t>sdwan</a:t>
            </a:r>
            <a:r>
              <a:rPr lang="en-US" sz="1000" b="1" dirty="0"/>
              <a:t>-and-</a:t>
            </a:r>
            <a:r>
              <a:rPr lang="en-US" sz="1000" b="1" dirty="0" err="1"/>
              <a:t>ngfw</a:t>
            </a:r>
            <a:r>
              <a:rPr lang="en-US" sz="1000" b="1" dirty="0"/>
              <a:t> and </a:t>
            </a:r>
            <a:r>
              <a:rPr lang="en-US" sz="1000" b="1" dirty="0" err="1"/>
              <a:t>fortinet-ngfw</a:t>
            </a:r>
            <a:r>
              <a:rPr lang="en-US" sz="1000" b="1" dirty="0"/>
              <a:t>.</a:t>
            </a:r>
          </a:p>
          <a:p>
            <a:pPr marL="171450" indent="-171450">
              <a:buFont typeface="Arial" panose="020B0604020202020204" pitchFamily="34" charset="0"/>
              <a:buChar char="•"/>
            </a:pPr>
            <a:r>
              <a:rPr lang="en-US" sz="1000" dirty="0"/>
              <a:t>Public IPs that are used for Destination NAT must meet the following requirements:</a:t>
            </a:r>
          </a:p>
          <a:p>
            <a:pPr marL="514350" lvl="1" indent="-171450">
              <a:buFont typeface="Arial" panose="020B0604020202020204" pitchFamily="34" charset="0"/>
              <a:buChar char="•"/>
            </a:pPr>
            <a:r>
              <a:rPr lang="en-US" sz="1000" dirty="0">
                <a:latin typeface="+mj-lt"/>
              </a:rPr>
              <a:t>Destination NAT Public IPs must be from the </a:t>
            </a:r>
            <a:r>
              <a:rPr lang="en-US" sz="1000" b="1" dirty="0">
                <a:latin typeface="+mj-lt"/>
              </a:rPr>
              <a:t>same region </a:t>
            </a:r>
            <a:r>
              <a:rPr lang="en-US" sz="1000" dirty="0">
                <a:latin typeface="+mj-lt"/>
              </a:rPr>
              <a:t>as the NVA resource. </a:t>
            </a:r>
          </a:p>
          <a:p>
            <a:pPr marL="514350" lvl="1" indent="-171450">
              <a:buFont typeface="Arial" panose="020B0604020202020204" pitchFamily="34" charset="0"/>
              <a:buChar char="•"/>
            </a:pPr>
            <a:r>
              <a:rPr lang="en-US" sz="1000" dirty="0">
                <a:latin typeface="+mj-lt"/>
              </a:rPr>
              <a:t>Destination NAT Public IPs </a:t>
            </a:r>
            <a:r>
              <a:rPr lang="en-US" sz="1000" b="1" dirty="0">
                <a:latin typeface="+mj-lt"/>
              </a:rPr>
              <a:t>can't be in use by another Azure </a:t>
            </a:r>
            <a:r>
              <a:rPr lang="en-US" sz="1000" dirty="0">
                <a:latin typeface="+mj-lt"/>
              </a:rPr>
              <a:t>resource</a:t>
            </a:r>
          </a:p>
          <a:p>
            <a:pPr marL="514350" lvl="1" indent="-171450">
              <a:buFont typeface="Arial" panose="020B0604020202020204" pitchFamily="34" charset="0"/>
              <a:buChar char="•"/>
            </a:pPr>
            <a:r>
              <a:rPr lang="en-US" sz="1000" dirty="0">
                <a:latin typeface="+mj-lt"/>
              </a:rPr>
              <a:t>Public IPs must be from </a:t>
            </a:r>
            <a:r>
              <a:rPr lang="en-US" sz="1000" b="1" dirty="0">
                <a:latin typeface="+mj-lt"/>
              </a:rPr>
              <a:t>IPv4 address spaces</a:t>
            </a:r>
            <a:r>
              <a:rPr lang="en-US" sz="1000" dirty="0">
                <a:latin typeface="+mj-lt"/>
              </a:rPr>
              <a:t>. Virtual WAN doesn't support IPv6 addresses.</a:t>
            </a:r>
          </a:p>
          <a:p>
            <a:pPr marL="514350" lvl="1" indent="-171450">
              <a:buFont typeface="Arial" panose="020B0604020202020204" pitchFamily="34" charset="0"/>
              <a:buChar char="•"/>
            </a:pPr>
            <a:r>
              <a:rPr lang="en-US" sz="1000" dirty="0">
                <a:latin typeface="+mj-lt"/>
              </a:rPr>
              <a:t>Public IPs must be deployed with </a:t>
            </a:r>
            <a:r>
              <a:rPr lang="en-US" sz="1000" b="1" dirty="0">
                <a:latin typeface="+mj-lt"/>
              </a:rPr>
              <a:t>Standard SKU. </a:t>
            </a:r>
          </a:p>
          <a:p>
            <a:pPr marL="171450" indent="-171450">
              <a:buFont typeface="Arial" panose="020B0604020202020204" pitchFamily="34" charset="0"/>
              <a:buChar char="•"/>
            </a:pPr>
            <a:r>
              <a:rPr lang="en-US" sz="1000" dirty="0"/>
              <a:t>Destination NAT is only supported on </a:t>
            </a:r>
            <a:r>
              <a:rPr lang="en-US" sz="1000" b="1" dirty="0"/>
              <a:t>new NVA </a:t>
            </a:r>
            <a:r>
              <a:rPr lang="en-US" sz="1000" dirty="0"/>
              <a:t>deployments that are created with at least one Destination NAT Public IP</a:t>
            </a:r>
          </a:p>
          <a:p>
            <a:pPr marL="171450" indent="-171450">
              <a:buFont typeface="Arial" panose="020B0604020202020204" pitchFamily="34" charset="0"/>
              <a:buChar char="•"/>
            </a:pPr>
            <a:r>
              <a:rPr lang="en-US" sz="1000" dirty="0"/>
              <a:t>Programming Azure infrastructure components to support DNAT scenarios is done automatically by </a:t>
            </a:r>
            <a:r>
              <a:rPr lang="en-US" sz="1000" b="1" dirty="0"/>
              <a:t>NVA orchestration </a:t>
            </a:r>
            <a:r>
              <a:rPr lang="en-US" sz="1000" dirty="0"/>
              <a:t>software when a DNAT rule is created. </a:t>
            </a:r>
          </a:p>
          <a:p>
            <a:pPr marL="171450" indent="-171450">
              <a:buFont typeface="Arial" panose="020B0604020202020204" pitchFamily="34" charset="0"/>
              <a:buChar char="•"/>
            </a:pPr>
            <a:r>
              <a:rPr lang="en-US" sz="1000" dirty="0"/>
              <a:t>DNAT traffic in Virtual WAN can only be routed to connections to </a:t>
            </a:r>
            <a:r>
              <a:rPr lang="en-US" sz="1000" b="1" dirty="0"/>
              <a:t>the same hub as the NVA</a:t>
            </a:r>
            <a:r>
              <a:rPr lang="en-US" sz="1000" dirty="0"/>
              <a:t>. </a:t>
            </a:r>
          </a:p>
          <a:p>
            <a:pPr marL="171450" indent="-171450">
              <a:buFont typeface="Arial" panose="020B0604020202020204" pitchFamily="34" charset="0"/>
              <a:buChar char="•"/>
            </a:pPr>
            <a:r>
              <a:rPr lang="en-US" sz="1000" b="1" dirty="0"/>
              <a:t>Timeout</a:t>
            </a:r>
            <a:r>
              <a:rPr lang="en-US" sz="1000" dirty="0"/>
              <a:t> for idle flows is automatically set to </a:t>
            </a:r>
            <a:r>
              <a:rPr lang="en-US" sz="1000" b="1" dirty="0"/>
              <a:t>4 minutes.</a:t>
            </a:r>
          </a:p>
          <a:p>
            <a:pPr marL="171450" indent="-171450">
              <a:buFont typeface="Arial" panose="020B0604020202020204" pitchFamily="34" charset="0"/>
              <a:buChar char="•"/>
            </a:pPr>
            <a:r>
              <a:rPr lang="en-US" sz="1000" dirty="0"/>
              <a:t>Inbound Traffic is </a:t>
            </a:r>
            <a:r>
              <a:rPr lang="en-US" sz="1000" b="1" dirty="0"/>
              <a:t>automatically load-balanced across </a:t>
            </a:r>
            <a:r>
              <a:rPr lang="en-US" sz="1000" dirty="0"/>
              <a:t>all healthy instances of the Network Virtual Appliance.</a:t>
            </a: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40520"/>
          </a:xfrm>
        </p:spPr>
        <p:txBody>
          <a:bodyPr/>
          <a:lstStyle/>
          <a:p>
            <a:pPr algn="just"/>
            <a:r>
              <a:rPr lang="en-US" dirty="0">
                <a:hlinkClick r:id="rId2"/>
              </a:rPr>
              <a:t>Public preview: Internet inbound for Network Virtual Appliances in Virtual WAN Hubs</a:t>
            </a:r>
            <a:endParaRPr lang="en-US" dirty="0"/>
          </a:p>
          <a:p>
            <a:pPr algn="just"/>
            <a:r>
              <a:rPr lang="en-US" dirty="0"/>
              <a:t>Destination NAT allows network administrators to publish applications to users in the broader internet without directly exposing the application or server public IP. Consumers access applications through a public IP address assigned to a Firewall Network Virtual Appliance. The NVA is configured to filter and translate traffic and control access to backend applications.</a:t>
            </a:r>
          </a:p>
          <a:p>
            <a:pPr algn="just"/>
            <a:r>
              <a:rPr lang="en-US" dirty="0"/>
              <a:t>Virtual WAN customers can now associate </a:t>
            </a:r>
            <a:r>
              <a:rPr lang="en-US" b="1" dirty="0"/>
              <a:t>public IP addresses to Firewall NVA’s deployed</a:t>
            </a:r>
            <a:r>
              <a:rPr lang="en-US" dirty="0"/>
              <a:t> in the Virtual WAN Hub and use NVA management and orchestration software to program both Virtual WAN infrastructure and the NVA to accept and forward inbound traffic.</a:t>
            </a:r>
          </a:p>
          <a:p>
            <a:pPr algn="just"/>
            <a:endParaRPr lang="en-US" dirty="0"/>
          </a:p>
        </p:txBody>
      </p:sp>
      <p:pic>
        <p:nvPicPr>
          <p:cNvPr id="1026" name="Picture 2" descr="Screenshot showing inbound traffic flow.">
            <a:extLst>
              <a:ext uri="{FF2B5EF4-FFF2-40B4-BE49-F238E27FC236}">
                <a16:creationId xmlns:a16="http://schemas.microsoft.com/office/drawing/2014/main" id="{95852009-4BD9-EF10-AACD-87FCE7C868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56" y="2969629"/>
            <a:ext cx="3276600" cy="1472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34120"/>
          </a:xfrm>
        </p:spPr>
        <p:txBody>
          <a:bodyPr/>
          <a:lstStyle/>
          <a:p>
            <a:pPr algn="just"/>
            <a:r>
              <a:rPr lang="en-US" dirty="0">
                <a:hlinkClick r:id="rId2"/>
              </a:rPr>
              <a:t>Copilot now available for the Microsoft 365 mobile app</a:t>
            </a:r>
            <a:endParaRPr lang="ru-RU" dirty="0"/>
          </a:p>
          <a:p>
            <a:pPr algn="just"/>
            <a:r>
              <a:rPr lang="en-US" dirty="0"/>
              <a:t>MS announced that they are rolling out the power of Copilot with commercial data protection to the Microsoft 365 mobile app, including Microsoft 365 Copilot integration in Word and PowerPoint mobile. Adding Copilot to the Microsoft 365 mobile app underlines our commitment to providing Copilot across all experiences, helping to unleash creativity, unlock productivity, and uplevel skills everywhere you work. The new Microsoft 365 app look and feel makes it easy to find Copilot alongside your content, apps, and shortcut to create something new. </a:t>
            </a:r>
          </a:p>
        </p:txBody>
      </p:sp>
      <p:pic>
        <p:nvPicPr>
          <p:cNvPr id="2050" name="Picture 2" descr="thumbnail image 1 captioned The Microsoft 365 mobile app home screen, showing Copilot integration at the bottom center of the screen.">
            <a:extLst>
              <a:ext uri="{FF2B5EF4-FFF2-40B4-BE49-F238E27FC236}">
                <a16:creationId xmlns:a16="http://schemas.microsoft.com/office/drawing/2014/main" id="{E6C11DBF-F336-4FA2-7BEE-158D1D3E4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581" y="2571750"/>
            <a:ext cx="969357"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umbnail image 2 captioned Copilot on PowerPoint mobile showing key slides of a presentation based on a Copilot prompt.">
            <a:extLst>
              <a:ext uri="{FF2B5EF4-FFF2-40B4-BE49-F238E27FC236}">
                <a16:creationId xmlns:a16="http://schemas.microsoft.com/office/drawing/2014/main" id="{F31BEAE8-BAF1-A170-7F47-1FA1768998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814638" y="2571750"/>
            <a:ext cx="841759" cy="187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888" y="855663"/>
            <a:ext cx="4365625" cy="3773487"/>
          </a:xfrm>
        </p:spPr>
        <p:txBody>
          <a:bodyPr/>
          <a:lstStyle/>
          <a:p>
            <a:r>
              <a:rPr lang="en-US" sz="1000" dirty="0">
                <a:hlinkClick r:id="rId5"/>
              </a:rPr>
              <a:t>New Storage and Networking MS Learn modules for Windows containers on AKS</a:t>
            </a:r>
            <a:endParaRPr lang="en-US" sz="1000" dirty="0"/>
          </a:p>
          <a:p>
            <a:pPr algn="l"/>
            <a:r>
              <a:rPr lang="en-US" sz="1000" b="0" i="0" dirty="0">
                <a:solidFill>
                  <a:srgbClr val="333333"/>
                </a:solidFill>
                <a:effectLst/>
              </a:rPr>
              <a:t>To get started, visit the Microsoft Learn website and enroll in the following modules:</a:t>
            </a:r>
          </a:p>
          <a:p>
            <a:pPr algn="just"/>
            <a:r>
              <a:rPr lang="en-US" sz="1000" b="0" i="0" u="sng" dirty="0">
                <a:solidFill>
                  <a:srgbClr val="146CAC"/>
                </a:solidFill>
                <a:effectLst/>
                <a:hlinkClick r:id="rId6"/>
              </a:rPr>
              <a:t>Apply storage concepts to Windows containers running on Azure Kubernetes Service (AKS) and AKS </a:t>
            </a:r>
            <a:r>
              <a:rPr lang="en-US" sz="1000" b="0" i="0" u="sng" dirty="0" err="1">
                <a:solidFill>
                  <a:srgbClr val="146CAC"/>
                </a:solidFill>
                <a:effectLst/>
                <a:hlinkClick r:id="rId6"/>
              </a:rPr>
              <a:t>Hybri</a:t>
            </a:r>
            <a:r>
              <a:rPr lang="en-US" sz="1000" b="0" i="0" u="sng" dirty="0">
                <a:solidFill>
                  <a:srgbClr val="146CAC"/>
                </a:solidFill>
                <a:effectLst/>
                <a:hlinkClick r:id="rId6"/>
              </a:rPr>
              <a:t>...</a:t>
            </a:r>
            <a:endParaRPr lang="en-US" sz="1000" b="0" i="0" dirty="0">
              <a:solidFill>
                <a:srgbClr val="333333"/>
              </a:solidFill>
              <a:effectLst/>
            </a:endParaRPr>
          </a:p>
          <a:p>
            <a:pPr algn="just"/>
            <a:r>
              <a:rPr lang="en-US" sz="1000" b="0" i="0" u="sng" dirty="0">
                <a:solidFill>
                  <a:srgbClr val="146CAC"/>
                </a:solidFill>
                <a:effectLst/>
                <a:hlinkClick r:id="rId7"/>
              </a:rPr>
              <a:t>Apply Networking concepts to Windows containers running on Azure Kubernetes Service (AKS) and AKS Hy...</a:t>
            </a:r>
            <a:endParaRPr lang="en-US" sz="1000" b="0" i="0" dirty="0">
              <a:solidFill>
                <a:srgbClr val="333333"/>
              </a:solidFill>
              <a:effectLst/>
            </a:endParaRPr>
          </a:p>
          <a:p>
            <a:pPr algn="l"/>
            <a:r>
              <a:rPr lang="en-US" sz="1000" b="0" i="0" dirty="0">
                <a:solidFill>
                  <a:srgbClr val="333333"/>
                </a:solidFill>
                <a:effectLst/>
              </a:rPr>
              <a:t> </a:t>
            </a:r>
          </a:p>
          <a:p>
            <a:endParaRPr lang="en-US" sz="1000"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653170"/>
          </a:xfrm>
        </p:spPr>
        <p:txBody>
          <a:bodyPr/>
          <a:lstStyle/>
          <a:p>
            <a:pPr algn="just"/>
            <a:r>
              <a:rPr lang="en-US" sz="1000" dirty="0">
                <a:hlinkClick r:id="rId2"/>
              </a:rPr>
              <a:t>Azure Programmable Connectivity: Empowering the next generation of connected applications</a:t>
            </a:r>
            <a:endParaRPr lang="en-US" sz="1000" dirty="0"/>
          </a:p>
          <a:p>
            <a:pPr algn="just"/>
            <a:r>
              <a:rPr lang="en-US" sz="1000" dirty="0"/>
              <a:t>Azure Programmable Connectivity (APC), a groundbreaking platform that revolutionizes how developers interact with network API services from multiple mobile operators.</a:t>
            </a:r>
          </a:p>
          <a:p>
            <a:pPr algn="just"/>
            <a:r>
              <a:rPr lang="en-US" sz="1000" dirty="0"/>
              <a:t>APC offers a seamless Azure experience, providing a unified, standard interface across multiple operator networks globally while abstracting the complexities inherent to network APIs. This ensures code consistency and reliability, even as networks continue to evolve. Developers can focus on building applications without worrying about underlying network changes.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86520"/>
          </a:xfrm>
        </p:spPr>
        <p:txBody>
          <a:bodyPr/>
          <a:lstStyle/>
          <a:p>
            <a:pPr algn="just"/>
            <a:r>
              <a:rPr lang="en-US" dirty="0">
                <a:hlinkClick r:id="rId3"/>
              </a:rPr>
              <a:t>Introducing Azure Operator 5G Core</a:t>
            </a:r>
            <a:endParaRPr lang="en-US" dirty="0"/>
          </a:p>
          <a:p>
            <a:pPr algn="just"/>
            <a:r>
              <a:rPr lang="en-US" dirty="0"/>
              <a:t>One of the Microsoft announcements at Mobile World Congress 2024 in Barcelona is Azure Operator 5G Core reaching public preview. The Azure Operator 5G Core is a modern, containerized, carrier-grade, ’Any-G’, hybrid mobile packet core running on Operator Nexus. It combines field proven network functions integrated into the Azure stack with all the security and automation benefits. A highly scalable and performant core with inline user plane services (such as DPI, CGNAT, Traffic optimization) provides operators with a reduced total cost of ownership while improving the overall user experience.</a:t>
            </a:r>
          </a:p>
        </p:txBody>
      </p:sp>
      <p:pic>
        <p:nvPicPr>
          <p:cNvPr id="4098" name="Picture 2" descr="thumbnail image 1 of blog post titled &#10; &#10; &#10;  &#10; &#10; &#10; &#10;    &#10;  &#10;   &#10;    &#10;      &#10;       Introducing Azure Operator 5G Core&#10;       &#10;      &#10;     &#10;   &#10;  &#10; &#10;   &#10; &#10; &#10; &#10; &#10; &#10;">
            <a:extLst>
              <a:ext uri="{FF2B5EF4-FFF2-40B4-BE49-F238E27FC236}">
                <a16:creationId xmlns:a16="http://schemas.microsoft.com/office/drawing/2014/main" id="{4102A007-BB83-E2CA-EA91-B13441839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66" y="2630486"/>
            <a:ext cx="3553179" cy="19986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umbnail image 3 of blog post titled &#10; &#10; &#10;  &#10; &#10; &#10; &#10;    &#10;  &#10;   &#10;    &#10;      &#10;       Azure Programmable Connectivity: Empowering the next generation of connected applications&#10;       &#10;      &#10;     &#10;   &#10;  &#10; &#10;   &#10; &#10; &#10; &#10; &#10; &#10;">
            <a:extLst>
              <a:ext uri="{FF2B5EF4-FFF2-40B4-BE49-F238E27FC236}">
                <a16:creationId xmlns:a16="http://schemas.microsoft.com/office/drawing/2014/main" id="{BAF8C5B4-E98F-50EB-6E59-9CB59277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596" y="2705166"/>
            <a:ext cx="3654304" cy="202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73870"/>
          </a:xfrm>
        </p:spPr>
        <p:txBody>
          <a:bodyPr/>
          <a:lstStyle/>
          <a:p>
            <a:pPr algn="just"/>
            <a:r>
              <a:rPr lang="en-US" dirty="0">
                <a:hlinkClick r:id="rId2"/>
              </a:rPr>
              <a:t>Public preview: Azure Application Gateway introduces support for TLS and TCP protocols</a:t>
            </a:r>
            <a:endParaRPr lang="en-US" dirty="0"/>
          </a:p>
          <a:p>
            <a:pPr algn="just"/>
            <a:r>
              <a:rPr lang="en-US" dirty="0"/>
              <a:t>Azure Application Gateway introduces support for TLS and TCP protocol termination in public preview. This feature lets use Application Gateway for </a:t>
            </a:r>
            <a:r>
              <a:rPr lang="en-US" b="1" dirty="0"/>
              <a:t>non-HTTP</a:t>
            </a:r>
            <a:r>
              <a:rPr lang="en-US" dirty="0"/>
              <a:t> applications based on protocols like </a:t>
            </a:r>
            <a:r>
              <a:rPr lang="en-US" b="1" dirty="0"/>
              <a:t>SQL</a:t>
            </a:r>
            <a:r>
              <a:rPr lang="en-US" dirty="0"/>
              <a:t>, </a:t>
            </a:r>
            <a:r>
              <a:rPr lang="en-US" b="1" dirty="0"/>
              <a:t>MQTT</a:t>
            </a:r>
            <a:r>
              <a:rPr lang="en-US" dirty="0"/>
              <a:t>, </a:t>
            </a:r>
            <a:r>
              <a:rPr lang="en-US" b="1" dirty="0"/>
              <a:t>AMQP</a:t>
            </a:r>
            <a:r>
              <a:rPr lang="en-US" dirty="0"/>
              <a:t>, etc. It enables to use a custom domain with Application Gateway's TLS certificate management capability to provide a secure connection to clients and access </a:t>
            </a:r>
            <a:r>
              <a:rPr lang="en-US" b="1" dirty="0"/>
              <a:t>any backend service</a:t>
            </a:r>
            <a:r>
              <a:rPr lang="en-US" dirty="0"/>
              <a:t>. Additionally, it offers a single endpoint for all clients as a single Application Gateway resource can </a:t>
            </a:r>
            <a:r>
              <a:rPr lang="en-US" b="1" dirty="0"/>
              <a:t>support Layer 7 (HTTP/S) </a:t>
            </a:r>
            <a:r>
              <a:rPr lang="en-US" dirty="0"/>
              <a:t>to Layer </a:t>
            </a:r>
            <a:r>
              <a:rPr lang="en-US" b="1" dirty="0"/>
              <a:t>4 (TCP and TLS) protocols.</a:t>
            </a:r>
          </a:p>
          <a:p>
            <a:pPr algn="just"/>
            <a:r>
              <a:rPr lang="en-US" dirty="0"/>
              <a:t>The feature is available for </a:t>
            </a:r>
            <a:r>
              <a:rPr lang="en-US" b="1" dirty="0"/>
              <a:t>Standard V2 </a:t>
            </a:r>
            <a:r>
              <a:rPr lang="en-US" dirty="0"/>
              <a:t>and </a:t>
            </a:r>
            <a:r>
              <a:rPr lang="en-US" b="1" dirty="0"/>
              <a:t>Web Application Firewall V2 </a:t>
            </a:r>
            <a:r>
              <a:rPr lang="en-US" dirty="0"/>
              <a:t>SKUs.</a:t>
            </a:r>
          </a:p>
        </p:txBody>
      </p:sp>
      <p:sp>
        <p:nvSpPr>
          <p:cNvPr id="3" name="Text Placeholder 2">
            <a:extLst>
              <a:ext uri="{FF2B5EF4-FFF2-40B4-BE49-F238E27FC236}">
                <a16:creationId xmlns:a16="http://schemas.microsoft.com/office/drawing/2014/main" id="{F0BF21DB-52BA-33D4-94D6-6910ADF77C66}"/>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Use a single endpoint (frontend IP) to serve HTTP and non-HTTP workloads. The same application gateway deployment can support Layer 7 and Layer 4 protocols: HTTP(S), TCP, or TLS. All your clients can connect to the same endpoint and access different backend applications.</a:t>
            </a:r>
          </a:p>
          <a:p>
            <a:pPr marL="171450" indent="-171450" algn="just">
              <a:buFont typeface="Arial" panose="020B0604020202020204" pitchFamily="34" charset="0"/>
              <a:buChar char="•"/>
            </a:pPr>
            <a:r>
              <a:rPr lang="en-US" sz="1000" dirty="0"/>
              <a:t>Use a custom domain to front any backend service. With the frontend for the Application Gateway V2 SKU as public and private IP addresses, you can configure any custom domain name to point its IP address using an address (A) record. Additionally, with TLS termination and support for certificates from a private certification authority (CA), you can ensure a secure connection on the domain of your choice.</a:t>
            </a:r>
          </a:p>
          <a:p>
            <a:pPr marL="171450" indent="-171450" algn="just">
              <a:buFont typeface="Arial" panose="020B0604020202020204" pitchFamily="34" charset="0"/>
              <a:buChar char="•"/>
            </a:pPr>
            <a:r>
              <a:rPr lang="en-US" sz="1000" dirty="0"/>
              <a:t>Use a backend server from any location (Azure or On-premises). The backends for the application gateway can be:</a:t>
            </a:r>
          </a:p>
          <a:p>
            <a:pPr marL="514350" lvl="1" indent="-171450" algn="just">
              <a:buFont typeface="Arial" panose="020B0604020202020204" pitchFamily="34" charset="0"/>
              <a:buChar char="•"/>
            </a:pPr>
            <a:r>
              <a:rPr lang="en-US" sz="1000" dirty="0">
                <a:latin typeface="+mj-lt"/>
              </a:rPr>
              <a:t>Azure resources such as </a:t>
            </a:r>
            <a:r>
              <a:rPr lang="en-US" sz="1000" b="1" dirty="0">
                <a:latin typeface="+mj-lt"/>
              </a:rPr>
              <a:t>IaaS virtual machines</a:t>
            </a:r>
            <a:r>
              <a:rPr lang="en-US" sz="1000" dirty="0">
                <a:latin typeface="+mj-lt"/>
              </a:rPr>
              <a:t>, virtual machine scale sets, or PaaS (App Services, Event Hubs, SQL)</a:t>
            </a:r>
          </a:p>
          <a:p>
            <a:pPr marL="514350" lvl="1" indent="-171450" algn="just">
              <a:buFont typeface="Arial" panose="020B0604020202020204" pitchFamily="34" charset="0"/>
              <a:buChar char="•"/>
            </a:pPr>
            <a:r>
              <a:rPr lang="en-US" sz="1000" dirty="0">
                <a:latin typeface="+mj-lt"/>
              </a:rPr>
              <a:t>Remote resources such as </a:t>
            </a:r>
            <a:r>
              <a:rPr lang="en-US" sz="1000" b="1" dirty="0">
                <a:latin typeface="+mj-lt"/>
              </a:rPr>
              <a:t>on-premises servers accessible </a:t>
            </a:r>
            <a:r>
              <a:rPr lang="en-US" sz="1000" dirty="0">
                <a:latin typeface="+mj-lt"/>
              </a:rPr>
              <a:t>via FQDN or IP addresses</a:t>
            </a:r>
          </a:p>
          <a:p>
            <a:pPr marL="171450" indent="-171450" algn="just">
              <a:buFont typeface="Arial" panose="020B0604020202020204" pitchFamily="34" charset="0"/>
              <a:buChar char="•"/>
            </a:pPr>
            <a:r>
              <a:rPr lang="en-US" sz="1000" b="1" dirty="0"/>
              <a:t>Supported for a private-only gateway</a:t>
            </a:r>
            <a:r>
              <a:rPr lang="en-US" sz="1000" dirty="0"/>
              <a:t>. With </a:t>
            </a:r>
            <a:r>
              <a:rPr lang="en-US" sz="1000" b="1" dirty="0"/>
              <a:t>TLS</a:t>
            </a:r>
            <a:r>
              <a:rPr lang="en-US" sz="1000" dirty="0"/>
              <a:t> and </a:t>
            </a:r>
            <a:r>
              <a:rPr lang="en-US" sz="1000" b="1" dirty="0"/>
              <a:t>TCP</a:t>
            </a:r>
            <a:r>
              <a:rPr lang="en-US" sz="1000" dirty="0"/>
              <a:t> proxy support for </a:t>
            </a:r>
            <a:r>
              <a:rPr lang="en-US" sz="1000" b="1" dirty="0"/>
              <a:t>private Application Gateway </a:t>
            </a:r>
            <a:r>
              <a:rPr lang="en-US" sz="1000" dirty="0"/>
              <a:t>deployments, it now supports HTTP and non-HTTP clients in an isolated environment for enhanced security</a:t>
            </a:r>
          </a:p>
        </p:txBody>
      </p:sp>
      <p:pic>
        <p:nvPicPr>
          <p:cNvPr id="2050" name="Picture 2" descr="Overview diagram of how TCP/TLS proxy works.">
            <a:extLst>
              <a:ext uri="{FF2B5EF4-FFF2-40B4-BE49-F238E27FC236}">
                <a16:creationId xmlns:a16="http://schemas.microsoft.com/office/drawing/2014/main" id="{E3CFC09A-CCE7-5328-F7F5-6F9B8FCB81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821" y="2978150"/>
            <a:ext cx="3409469" cy="173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234950" y="785230"/>
            <a:ext cx="3898900" cy="40852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2"/>
              </a:rPr>
              <a:t>General availability: Application Gateway for Containers</a:t>
            </a:r>
            <a:endParaRPr lang="en-US" sz="1000" dirty="0"/>
          </a:p>
          <a:p>
            <a:pPr algn="just"/>
            <a:r>
              <a:rPr lang="en-US" sz="1000" dirty="0"/>
              <a:t>Application Gateway for Containers is the next evolution of Application Gateway + Application Gateway Ingress Controller, providing application (layer 7) load balancing and dynamic traffic management capabilities for workloads running in a Kubernetes cluster.  Application Gateway for Containers achieves near-to-real-time convergence times to reflect add/remove of pods, routes, probes, and other load balancing configuration within Kubernetes </a:t>
            </a:r>
            <a:r>
              <a:rPr lang="en-US" sz="1000" dirty="0" err="1"/>
              <a:t>yaml</a:t>
            </a:r>
            <a:r>
              <a:rPr lang="en-US" sz="1000" dirty="0"/>
              <a:t> configuration.</a:t>
            </a:r>
          </a:p>
          <a:p>
            <a:r>
              <a:rPr lang="en-US" sz="1000" dirty="0"/>
              <a:t>In addition to the numerous improvements announced at public preview, general availability brings several new additions:</a:t>
            </a:r>
          </a:p>
          <a:p>
            <a:pPr marL="171450" indent="-171450">
              <a:buFont typeface="Arial" panose="020B0604020202020204" pitchFamily="34" charset="0"/>
              <a:buChar char="•"/>
            </a:pPr>
            <a:r>
              <a:rPr lang="en-US" sz="1000" b="1" dirty="0"/>
              <a:t>Features</a:t>
            </a:r>
            <a:r>
              <a:rPr lang="en-US" sz="1000" dirty="0"/>
              <a:t> - Public preview and GA has added support for Custom Health Probes, URL Redirect, URL / Header Rewrite.</a:t>
            </a:r>
          </a:p>
          <a:p>
            <a:pPr marL="171450" indent="-171450">
              <a:buFont typeface="Arial" panose="020B0604020202020204" pitchFamily="34" charset="0"/>
              <a:buChar char="•"/>
            </a:pPr>
            <a:r>
              <a:rPr lang="en-US" sz="1000" b="1" dirty="0"/>
              <a:t>Controller High Availability </a:t>
            </a:r>
            <a:r>
              <a:rPr lang="en-US" sz="1000" dirty="0"/>
              <a:t>– Have peace of mind if a node goes down, changes within your cluster will continue to be propagated to the network.</a:t>
            </a:r>
          </a:p>
          <a:p>
            <a:pPr marL="171450" indent="-171450">
              <a:buFont typeface="Arial" panose="020B0604020202020204" pitchFamily="34" charset="0"/>
              <a:buChar char="•"/>
            </a:pPr>
            <a:r>
              <a:rPr lang="en-US" sz="1000" b="1" dirty="0"/>
              <a:t>Gateway API v1 </a:t>
            </a:r>
            <a:r>
              <a:rPr lang="en-US" sz="1000" dirty="0"/>
              <a:t>– Bring the familiarity and role-based access control provided by Gateway API to your network configuration.</a:t>
            </a:r>
          </a:p>
          <a:p>
            <a:pPr marL="171450" indent="-171450">
              <a:buFont typeface="Arial" panose="020B0604020202020204" pitchFamily="34" charset="0"/>
              <a:buChar char="•"/>
            </a:pPr>
            <a:r>
              <a:rPr lang="en-US" sz="1000" b="1" dirty="0"/>
              <a:t>Additional Region Availability </a:t>
            </a:r>
            <a:r>
              <a:rPr lang="en-US" sz="1000" dirty="0"/>
              <a:t>– Take advantage of Application Gateway for Containers in a region closest to you.</a:t>
            </a:r>
          </a:p>
          <a:p>
            <a:pPr marL="171450" indent="-171450">
              <a:buFont typeface="Arial" panose="020B0604020202020204" pitchFamily="34" charset="0"/>
              <a:buChar char="•"/>
            </a:pPr>
            <a:r>
              <a:rPr lang="en-US" sz="1000" b="1" dirty="0"/>
              <a:t>SLA for Production Workloads </a:t>
            </a:r>
            <a:r>
              <a:rPr lang="en-US" sz="1000" dirty="0"/>
              <a:t>– Feel confident in running your production workloads with Application Gateway for Containers.</a:t>
            </a:r>
          </a:p>
        </p:txBody>
      </p:sp>
      <p:pic>
        <p:nvPicPr>
          <p:cNvPr id="1026" name="Picture 2" descr="Diagram depicting traffic from the Internet ingressing into Application Gateway for Containers and being sent to backend pods in AKS.">
            <a:extLst>
              <a:ext uri="{FF2B5EF4-FFF2-40B4-BE49-F238E27FC236}">
                <a16:creationId xmlns:a16="http://schemas.microsoft.com/office/drawing/2014/main" id="{0A997EC0-EDB6-30BF-52E2-66428B131B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7078" y="1200150"/>
            <a:ext cx="4161736" cy="337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AWS container vulnerability assessment powered by </a:t>
            </a:r>
            <a:r>
              <a:rPr lang="en-US" sz="1000" dirty="0" err="1">
                <a:hlinkClick r:id="rId2"/>
              </a:rPr>
              <a:t>Trivy</a:t>
            </a:r>
            <a:r>
              <a:rPr lang="en-US" sz="1000" dirty="0">
                <a:hlinkClick r:id="rId2"/>
              </a:rPr>
              <a:t> retired</a:t>
            </a:r>
            <a:endParaRPr lang="en-US" sz="1000" dirty="0"/>
          </a:p>
          <a:p>
            <a:pPr algn="just"/>
            <a:r>
              <a:rPr lang="en-US" sz="1000" dirty="0"/>
              <a:t>The container vulnerability assessment powered by </a:t>
            </a:r>
            <a:r>
              <a:rPr lang="en-US" sz="1000" dirty="0" err="1"/>
              <a:t>Trivy</a:t>
            </a:r>
            <a:r>
              <a:rPr lang="en-US" sz="1000" dirty="0"/>
              <a:t> has been retired. Any customers who were previously using this assessment should upgrade to the new AWS container vulnerability assessment powered by Microsoft Defender Vulnerability Management. </a:t>
            </a:r>
          </a:p>
          <a:p>
            <a:pPr algn="just"/>
            <a:r>
              <a:rPr lang="en-US" sz="1000" dirty="0">
                <a:hlinkClick r:id="rId3"/>
              </a:rPr>
              <a:t>New version of Defender Agent for Defender for Containers</a:t>
            </a:r>
            <a:endParaRPr lang="en-US" sz="1000" dirty="0"/>
          </a:p>
          <a:p>
            <a:pPr algn="just"/>
            <a:r>
              <a:rPr lang="en-US" sz="1000" dirty="0"/>
              <a:t>A new version of the Defender Agent for Defender for Containers is available. It includes performance and security improvements, support for both AMD64 and ARM64 arch nodes (Linux only), and uses </a:t>
            </a:r>
            <a:r>
              <a:rPr lang="en-US" sz="1000" dirty="0" err="1"/>
              <a:t>Inspektor</a:t>
            </a:r>
            <a:r>
              <a:rPr lang="en-US" sz="1000" dirty="0"/>
              <a:t> Gadget as the process collection agent instead of </a:t>
            </a:r>
            <a:r>
              <a:rPr lang="en-US" sz="1000" dirty="0" err="1"/>
              <a:t>Sysdig</a:t>
            </a:r>
            <a:r>
              <a:rPr lang="en-US" sz="1000" dirty="0"/>
              <a:t>. The new version is only supported on Linux kernel versions 5.4 and higher, so if you have older versions of the Linux kernel, you need to upgrade. Support for ARM 64 is only available from AKS V1.29 and above.</a:t>
            </a:r>
          </a:p>
          <a:p>
            <a:pPr algn="just"/>
            <a:endParaRPr lang="en-US" sz="1000" dirty="0"/>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Recommendations released for preview: four recommendations for Azure Stack HCI resource type</a:t>
            </a:r>
            <a:endParaRPr lang="en-US" dirty="0"/>
          </a:p>
          <a:p>
            <a:pPr marL="171450" indent="-171450" algn="just">
              <a:buFont typeface="Arial" panose="020B0604020202020204" pitchFamily="34" charset="0"/>
              <a:buChar char="•"/>
            </a:pPr>
            <a:r>
              <a:rPr lang="en-US" dirty="0"/>
              <a:t>Azure Stack HCI servers should meet Secured-core requirements</a:t>
            </a:r>
          </a:p>
          <a:p>
            <a:pPr marL="171450" indent="-171450" algn="just">
              <a:buFont typeface="Arial" panose="020B0604020202020204" pitchFamily="34" charset="0"/>
              <a:buChar char="•"/>
            </a:pPr>
            <a:r>
              <a:rPr lang="en-US" dirty="0"/>
              <a:t>Azure Stack HCI servers should have consistently enforced application control policies</a:t>
            </a:r>
          </a:p>
          <a:p>
            <a:pPr marL="171450" indent="-171450" algn="just">
              <a:buFont typeface="Arial" panose="020B0604020202020204" pitchFamily="34" charset="0"/>
              <a:buChar char="•"/>
            </a:pPr>
            <a:r>
              <a:rPr lang="en-US" dirty="0"/>
              <a:t>Azure Stack HCI systems should have encrypted volumes</a:t>
            </a:r>
          </a:p>
          <a:p>
            <a:pPr marL="171450" indent="-171450" algn="just">
              <a:buFont typeface="Arial" panose="020B0604020202020204" pitchFamily="34" charset="0"/>
              <a:buChar char="•"/>
            </a:pPr>
            <a:r>
              <a:rPr lang="en-US" dirty="0"/>
              <a:t>Host and VM networking should be protected on Azure Stack HCI systems</a:t>
            </a:r>
          </a:p>
          <a:p>
            <a:pPr algn="just"/>
            <a:r>
              <a:rPr lang="en-US" dirty="0">
                <a:hlinkClick r:id="rId5"/>
              </a:rPr>
              <a:t>Open Container Initiative (OCI) image format specification support</a:t>
            </a:r>
            <a:endParaRPr lang="en-US" dirty="0"/>
          </a:p>
          <a:p>
            <a:pPr algn="just"/>
            <a:r>
              <a:rPr lang="en-US" dirty="0"/>
              <a:t>The Open Container Initiative (OCI) image format specification is now supported by vulnerability assessment, powered by Microsoft Defender Vulnerability Management for AWS, Azure &amp; GCP clouds.</a:t>
            </a:r>
          </a:p>
          <a:p>
            <a:pPr algn="just"/>
            <a:r>
              <a:rPr lang="en-US" dirty="0">
                <a:hlinkClick r:id="rId6"/>
              </a:rPr>
              <a:t>Cloud support for Defender for Containers</a:t>
            </a:r>
            <a:endParaRPr lang="en-US" dirty="0"/>
          </a:p>
          <a:p>
            <a:pPr algn="just"/>
            <a:r>
              <a:rPr lang="en-US" dirty="0"/>
              <a:t>Azure Kubernetes Service (AKS) threat detection features in Defender for Containers are now fully supported in commercial, Azure Government, and Azure China 21Vianet clouds. Review supported features.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29320"/>
          </a:xfrm>
        </p:spPr>
        <p:txBody>
          <a:bodyPr/>
          <a:lstStyle/>
          <a:p>
            <a:pPr algn="just"/>
            <a:r>
              <a:rPr lang="en-US" dirty="0">
                <a:hlinkClick r:id="rId2"/>
              </a:rPr>
              <a:t>Prompt users for reauthentication on sensitive apps and high-risk actions with Conditional Access</a:t>
            </a:r>
            <a:endParaRPr lang="en-US" dirty="0"/>
          </a:p>
          <a:p>
            <a:pPr algn="just"/>
            <a:r>
              <a:rPr lang="en-US" dirty="0"/>
              <a:t>MS announced support for additional capabilities for Conditional Access reauthentication policy scenarios. Reauthentication policy lets require users to interactively provide their credentials again - typically before accessing critical applications and taking sensitive actions(“Sign-in frequency – every time”).</a:t>
            </a:r>
          </a:p>
        </p:txBody>
      </p:sp>
      <p:pic>
        <p:nvPicPr>
          <p:cNvPr id="7172" name="Picture 4" descr="thumbnail image 1 captioned Figure 1: Create a &quot;sign-in frequency - every time&quot; policy for super sensitive actions using authentication context">
            <a:extLst>
              <a:ext uri="{FF2B5EF4-FFF2-40B4-BE49-F238E27FC236}">
                <a16:creationId xmlns:a16="http://schemas.microsoft.com/office/drawing/2014/main" id="{5F4B68E7-4040-B10E-50D1-52D5617F18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 y="2093330"/>
            <a:ext cx="3142897" cy="28765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humbnail image 2 captioned Figure 2: selecting the session control of “Sign-in frequency every time”">
            <a:extLst>
              <a:ext uri="{FF2B5EF4-FFF2-40B4-BE49-F238E27FC236}">
                <a16:creationId xmlns:a16="http://schemas.microsoft.com/office/drawing/2014/main" id="{3E8F21FA-2039-5E1F-A8A1-5286852DC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377" y="787400"/>
            <a:ext cx="4548346" cy="413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4186088"/>
          </a:xfrm>
        </p:spPr>
        <p:txBody>
          <a:bodyPr/>
          <a:lstStyle/>
          <a:p>
            <a:pPr algn="just"/>
            <a:r>
              <a:rPr lang="en-US" sz="1000" dirty="0">
                <a:hlinkClick r:id="rId2"/>
              </a:rPr>
              <a:t>Plan for change - Microsoft Entra ID Identity protection: "Low" risk age out</a:t>
            </a:r>
            <a:endParaRPr lang="en-US" sz="1000" dirty="0"/>
          </a:p>
          <a:p>
            <a:pPr algn="just"/>
            <a:r>
              <a:rPr lang="en-US" sz="1000" dirty="0"/>
              <a:t>Starting March 31st, 2024, all "low" risk detections and users in Microsoft Entra ID Identity Protection that are older than 6 months will be automatically aged out and dismissed.</a:t>
            </a:r>
          </a:p>
          <a:p>
            <a:pPr algn="just"/>
            <a:r>
              <a:rPr lang="en-US" sz="1000" dirty="0">
                <a:hlinkClick r:id="rId3"/>
              </a:rPr>
              <a:t>Conditional Access: Authentication flows</a:t>
            </a:r>
            <a:endParaRPr lang="en-US" sz="1000" dirty="0"/>
          </a:p>
          <a:p>
            <a:pPr algn="just"/>
            <a:r>
              <a:rPr lang="en-US" sz="1000" dirty="0"/>
              <a:t>MS added the ability to control certain authentication flows to Conditional Access.</a:t>
            </a:r>
          </a:p>
          <a:p>
            <a:pPr marL="171450" indent="-171450" algn="just">
              <a:buFont typeface="Arial" panose="020B0604020202020204" pitchFamily="34" charset="0"/>
              <a:buChar char="•"/>
            </a:pPr>
            <a:r>
              <a:rPr lang="en-US" sz="1000" dirty="0"/>
              <a:t>Device code flow - Device code flow is used when signing into devices that might lack local input devices like shared devices or digital signage. Device code flow is a high-risk authentication flow that might be used as part of a phishing attack or to access corporate resources on unmanaged devices. Microsoft recommends blocking device code flow wherever possible.</a:t>
            </a:r>
          </a:p>
          <a:p>
            <a:pPr marL="171450" indent="-171450" algn="just">
              <a:buFont typeface="Arial" panose="020B0604020202020204" pitchFamily="34" charset="0"/>
              <a:buChar char="•"/>
            </a:pPr>
            <a:r>
              <a:rPr lang="en-US" sz="1000" dirty="0"/>
              <a:t>Authentication transfer - Authentication transfer is a new flow that offers a seamless way to transfer authenticated state from one device to another. For example, users could be presented with a QR code within the desktop version of Outlook that, when scanned on their mobile device, transfers their authenticated state to the mobile device. This capability provides a simple and intuitive user experience that reduces the overall friction level for users.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Windows Azure Active Directory Connector for Forefront Identity Manager (FIM WAAD Connector) </a:t>
            </a:r>
            <a:r>
              <a:rPr lang="en-US" dirty="0"/>
              <a:t>- The Windows Azure Active Directory Connector for Forefront Identity Manager(FIM WAAD Connector) from 2014 was deprecated in 2021. The standard support for this connector will end in April 2024. Customers should remove this connector from their MIM sync deployment, and instead use an alternative provisioning mechanism.</a:t>
            </a:r>
          </a:p>
          <a:p>
            <a:pPr algn="just"/>
            <a:r>
              <a:rPr lang="en-US" dirty="0">
                <a:hlinkClick r:id="rId5"/>
              </a:rPr>
              <a:t>General Availability - Granular filtering of Conditional Access policy list </a:t>
            </a:r>
            <a:r>
              <a:rPr lang="en-US" dirty="0"/>
              <a:t>- Conditional access policies can now be filtered on actor, target resources, conditions, grant control and session control. The granular filtering experience can help admins quickly discover policies containing specific configurations</a:t>
            </a:r>
          </a:p>
          <a:p>
            <a:pPr algn="just"/>
            <a:r>
              <a:rPr lang="en-US" dirty="0">
                <a:hlinkClick r:id="rId6"/>
              </a:rPr>
              <a:t>General Availability - New premium user risk detection, Suspicious API Traffic, is available in Identity Protection</a:t>
            </a:r>
            <a:r>
              <a:rPr lang="en-US" dirty="0"/>
              <a:t>  - MS released a new premium user risk detection in Identity Protection called Suspicious API Traffic. This detection is reported when Identity Protection detects anomalous Graph traffic by a user. Suspicious API traffic might suggest that a user is compromised and conducting reconnaissance in their environment.</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1757</TotalTime>
  <Words>4565</Words>
  <Application>Microsoft Office PowerPoint</Application>
  <PresentationFormat>On-screen Show (16:9)</PresentationFormat>
  <Paragraphs>199</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Human Sans</vt:lpstr>
      <vt:lpstr>Human Sans Regular</vt:lpstr>
      <vt:lpstr>Continuum Theme</vt:lpstr>
      <vt:lpstr>Azure Times #108</vt:lpstr>
      <vt:lpstr>PowerPoint Presentation</vt:lpstr>
      <vt:lpstr>Networking Updates</vt:lpstr>
      <vt:lpstr>Networking Updates</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PowerPoint Presentation</vt:lpstr>
      <vt:lpstr>ML &amp; AI &amp; IOT Updates</vt:lpstr>
      <vt:lpstr>ML &amp; AI &amp; IOT Updates</vt:lpstr>
      <vt:lpstr>PowerPoint Presentation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213</cp:revision>
  <dcterms:created xsi:type="dcterms:W3CDTF">2018-01-26T19:23:30Z</dcterms:created>
  <dcterms:modified xsi:type="dcterms:W3CDTF">2024-03-06T08:14:57Z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