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2"/>
  </p:notesMasterIdLst>
  <p:handoutMasterIdLst>
    <p:handoutMasterId r:id="rId33"/>
  </p:handoutMasterIdLst>
  <p:sldIdLst>
    <p:sldId id="2142532340" r:id="rId5"/>
    <p:sldId id="2146847045" r:id="rId6"/>
    <p:sldId id="10657" r:id="rId7"/>
    <p:sldId id="2146847046" r:id="rId8"/>
    <p:sldId id="2146847089" r:id="rId9"/>
    <p:sldId id="2146847090" r:id="rId10"/>
    <p:sldId id="2146847048" r:id="rId11"/>
    <p:sldId id="2146847049" r:id="rId12"/>
    <p:sldId id="2146847050" r:id="rId13"/>
    <p:sldId id="2146847096" r:id="rId14"/>
    <p:sldId id="2146847097" r:id="rId15"/>
    <p:sldId id="2146847098" r:id="rId16"/>
    <p:sldId id="2146847052" r:id="rId17"/>
    <p:sldId id="2146847100" r:id="rId18"/>
    <p:sldId id="2146847101" r:id="rId19"/>
    <p:sldId id="2146847056" r:id="rId20"/>
    <p:sldId id="2146847107" r:id="rId21"/>
    <p:sldId id="2146847058" r:id="rId22"/>
    <p:sldId id="2146847111" r:id="rId23"/>
    <p:sldId id="2146847119" r:id="rId24"/>
    <p:sldId id="2146847120" r:id="rId25"/>
    <p:sldId id="2146847062" r:id="rId26"/>
    <p:sldId id="2146847115" r:id="rId27"/>
    <p:sldId id="2146847116" r:id="rId28"/>
    <p:sldId id="2146847085" r:id="rId29"/>
    <p:sldId id="2146847084" r:id="rId30"/>
    <p:sldId id="2146847064" r:id="rId3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Lst>
        </p14:section>
        <p14:section name="Security &amp; Identity" id="{1AA42572-B3BD-44F7-813B-C2C647DDBB3C}">
          <p14:sldIdLst>
            <p14:sldId id="2146847046"/>
            <p14:sldId id="2146847089"/>
            <p14:sldId id="2146847090"/>
          </p14:sldIdLst>
        </p14:section>
        <p14:section name="Management &amp; Governance" id="{34181601-6D48-4406-A525-C7B5A12C6C5B}">
          <p14:sldIdLst>
            <p14:sldId id="2146847048"/>
            <p14:sldId id="2146847049"/>
          </p14:sldIdLst>
        </p14:section>
        <p14:section name="Compute" id="{05AA80BB-8802-49AB-8336-A884227CE2F7}">
          <p14:sldIdLst>
            <p14:sldId id="2146847050"/>
            <p14:sldId id="2146847096"/>
            <p14:sldId id="2146847097"/>
            <p14:sldId id="2146847098"/>
          </p14:sldIdLst>
        </p14:section>
        <p14:section name="Storage &amp; Data" id="{1F159046-CE0A-45BC-9D5B-6E6C95980F78}">
          <p14:sldIdLst>
            <p14:sldId id="2146847052"/>
            <p14:sldId id="2146847100"/>
            <p14:sldId id="2146847101"/>
          </p14:sldIdLst>
        </p14:section>
        <p14:section name="Databases" id="{AEAFAE72-AD56-48F3-926B-38BAE269038F}">
          <p14:sldIdLst/>
        </p14:section>
        <p14:section name="Integration" id="{ACBD46A3-6F1C-451B-A154-0A056E0DEFF6}">
          <p14:sldIdLst>
            <p14:sldId id="2146847056"/>
            <p14:sldId id="2146847107"/>
          </p14:sldIdLst>
        </p14:section>
        <p14:section name="ML &amp; AI &amp; IOT" id="{F4E1EAF1-55E9-4CA4-8ADC-28B69C1D66D2}">
          <p14:sldIdLst>
            <p14:sldId id="2146847058"/>
            <p14:sldId id="2146847111"/>
            <p14:sldId id="2146847119"/>
            <p14:sldId id="2146847120"/>
          </p14:sldIdLst>
        </p14:section>
        <p14:section name="Miscellaneous" id="{A1456D7A-93BE-4023-90AA-7269D2F177BA}">
          <p14:sldIdLst>
            <p14:sldId id="2146847062"/>
            <p14:sldId id="2146847115"/>
            <p14:sldId id="2146847116"/>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50" d="100"/>
          <a:sy n="150" d="100"/>
        </p:scale>
        <p:origin x="126" y="936"/>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2/13/2024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3" name="TextBox 2"/>
          <p:cNvSpPr txBox="1"/>
          <p:nvPr userDrawn="1"/>
        </p:nvSpPr>
        <p:spPr>
          <a:xfrm>
            <a:off x="342901" y="4800600"/>
            <a:ext cx="1872761" cy="171450"/>
          </a:xfrm>
          <a:prstGeom prst="rect">
            <a:avLst/>
          </a:prstGeom>
          <a:noFill/>
        </p:spPr>
        <p:txBody>
          <a:bodyPr wrap="square" lIns="0" tIns="0" rIns="0" bIns="0" rtlCol="0" anchor="ctr">
            <a:noAutofit/>
          </a:bodyPr>
          <a:lstStyle/>
          <a:p>
            <a:r>
              <a:rPr lang="en-US" sz="600">
                <a:solidFill>
                  <a:schemeClr val="bg1"/>
                </a:solidFill>
              </a:rPr>
              <a:t>EPAM Proprietary &amp; Confidential.</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pic>
        <p:nvPicPr>
          <p:cNvPr id="11" name="Picture 10">
            <a:extLst>
              <a:ext uri="{FF2B5EF4-FFF2-40B4-BE49-F238E27FC236}">
                <a16:creationId xmlns:a16="http://schemas.microsoft.com/office/drawing/2014/main" id="{37F3AAE4-D237-FB40-918C-B4E3A6E606D2}"/>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192107" y="4698253"/>
            <a:ext cx="693420" cy="347297"/>
          </a:xfrm>
          <a:prstGeom prst="rect">
            <a:avLst/>
          </a:prstGeom>
        </p:spPr>
      </p:pic>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
        <p:nvSpPr>
          <p:cNvPr id="10" name="Footer Placeholder 14">
            <a:extLst>
              <a:ext uri="{FF2B5EF4-FFF2-40B4-BE49-F238E27FC236}">
                <a16:creationId xmlns:a16="http://schemas.microsoft.com/office/drawing/2014/main" id="{5BFF04F4-2662-4648-A0BC-B3BE58B92E2A}"/>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mn-lt"/>
              </a:rPr>
              <a:t>EPAM Proprietary &amp; Confidential.</a:t>
            </a:r>
          </a:p>
        </p:txBody>
      </p:sp>
      <p:pic>
        <p:nvPicPr>
          <p:cNvPr id="9" name="Picture 8">
            <a:extLst>
              <a:ext uri="{FF2B5EF4-FFF2-40B4-BE49-F238E27FC236}">
                <a16:creationId xmlns:a16="http://schemas.microsoft.com/office/drawing/2014/main" id="{F41F53C0-4AFD-2C4E-853D-C4FF27CEE1A8}"/>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511E1D-1179-1E4E-B8F6-3A857DA47D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6" name="Picture 5">
            <a:extLst>
              <a:ext uri="{FF2B5EF4-FFF2-40B4-BE49-F238E27FC236}">
                <a16:creationId xmlns:a16="http://schemas.microsoft.com/office/drawing/2014/main" id="{9480FF24-2E7F-EE48-9F2F-24C27E37BEB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5" name="Picture 4">
            <a:extLst>
              <a:ext uri="{FF2B5EF4-FFF2-40B4-BE49-F238E27FC236}">
                <a16:creationId xmlns:a16="http://schemas.microsoft.com/office/drawing/2014/main" id="{F0D36121-CC3E-4849-8F15-F8CB253412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FE9967C0-CA63-5946-9975-93D508DE80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495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pic>
        <p:nvPicPr>
          <p:cNvPr id="7" name="Picture 6">
            <a:extLst>
              <a:ext uri="{FF2B5EF4-FFF2-40B4-BE49-F238E27FC236}">
                <a16:creationId xmlns:a16="http://schemas.microsoft.com/office/drawing/2014/main" id="{7060A3A3-E3AA-FB40-9C07-6323B6984B1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435F639F-918D-6E44-932B-0320A20666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
        <p:nvSpPr>
          <p:cNvPr id="13" name="Footer Placeholder 14">
            <a:extLst>
              <a:ext uri="{FF2B5EF4-FFF2-40B4-BE49-F238E27FC236}">
                <a16:creationId xmlns:a16="http://schemas.microsoft.com/office/drawing/2014/main" id="{60EC7757-045A-DA49-8039-7EDE49F60DE4}"/>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Human Sans Regular" pitchFamily="2" charset="77"/>
              </a:rPr>
              <a:t>EPAM Proprietary &amp; Confidential.</a:t>
            </a:r>
          </a:p>
        </p:txBody>
      </p:sp>
      <p:pic>
        <p:nvPicPr>
          <p:cNvPr id="9" name="Picture 8">
            <a:extLst>
              <a:ext uri="{FF2B5EF4-FFF2-40B4-BE49-F238E27FC236}">
                <a16:creationId xmlns:a16="http://schemas.microsoft.com/office/drawing/2014/main" id="{A8852FE3-E2ED-094B-91C8-82500C39B612}"/>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
        <p:nvSpPr>
          <p:cNvPr id="8" name="Footer Placeholder 14"/>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latin typeface="Calibri" panose="020F0502020204030204" pitchFamily="34" charset="0"/>
                <a:cs typeface="Calibri" panose="020F0502020204030204" pitchFamily="34" charset="0"/>
              </a:rPr>
              <a:t>EPAM Proprietary &amp; Confidential.</a:t>
            </a: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updates/support-for-up-to-100-tb-of-storage-for-the-fhir-service/" TargetMode="External"/><Relationship Id="rId2" Type="http://schemas.openxmlformats.org/officeDocument/2006/relationships/hyperlink" Target="https://azure.microsoft.com/en-us/updates/adx-vnet-migration-ga/"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us/updates/mount-azure-storage-as-a-local-share-in-app-service-linux-now-supports-nfs/" TargetMode="External"/><Relationship Id="rId2" Type="http://schemas.openxmlformats.org/officeDocument/2006/relationships/hyperlink" Target="https://techcommunity.microsoft.com/t5/azure-data-explorer-blog/adx-web-updates-jan-2024/ba-p/4049860"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hyperlink" Target="https://techcommunity.microsoft.com/t5/azure-data-explorer-blog/adx-continuous-export-to-delta-table-preview/ba-p/4050833"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en-us/updates/azure-ultra-disk-storage-is-now-available-in-canada-east/" TargetMode="External"/><Relationship Id="rId2" Type="http://schemas.openxmlformats.org/officeDocument/2006/relationships/hyperlink" Target="https://azure.microsoft.com/en-us/updates/general-availability-application-consistent-restore-points-supports-premium-ssd-v2-and-ultra-disk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azure.microsoft.com/en-us/updates/public-preview-azure-netapp-files-standard-network-features-edit-volumes-in-us-gov-region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techcommunity.microsoft.com/t5/azure-integration-services-blog/announcing-the-availability-of-tls-1-3-in-azure-api-management/ba-p/4047586"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blogs.microsoft.com/blog/2024/02/07/delivering-copilot-for-everyone/" TargetMode="External"/><Relationship Id="rId2" Type="http://schemas.openxmlformats.org/officeDocument/2006/relationships/hyperlink" Target="https://techcommunity.microsoft.com/t5/copilot-for-microsoft-365/copilot-for-microsoft-365-capabilities-now-available-in-the/ba-p/4049286" TargetMode="Externa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evblogs.microsoft.com/devops/azure-boards-github-improvements-in-private-preview/"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techcommunity.microsoft.com/t5/azure-tools-blog/zip-package-of-azure-cli-is-available-on-windows/ba-p/4039425" TargetMode="External"/><Relationship Id="rId2" Type="http://schemas.openxmlformats.org/officeDocument/2006/relationships/hyperlink" Target="https://techcommunity.microsoft.com/t5/azure-tools-blog/hardening-your-defense-in-depth-with-secrets-awareness-in-azure/ba-p/4049883"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hyperlink" Target="https://techcommunity.microsoft.com/t5/azure-communication-services/azure-communication-services-february-2024-feature-updates/ba-p/4051718" TargetMode="External"/><Relationship Id="rId2" Type="http://schemas.openxmlformats.org/officeDocument/2006/relationships/hyperlink" Target="https://devblogs.microsoft.com/commandline/introducing-sudo-for-windows/"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t.me/azuretimes" TargetMode="External"/><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zure.microsoft.com/en-us/updates/general-availability-azure-topology/"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echcommunity.microsoft.com/t5/microsoft-entra-blog/auto-rollout-of-conditional-access-policies-in-microsoft-entra/ba-p/4044870" TargetMode="External"/><Relationship Id="rId2" Type="http://schemas.openxmlformats.org/officeDocument/2006/relationships/hyperlink" Target="https://www.microsoft.com/en-us/security/blog/2024/02/06/microsoft-entra-verified-id-introduces-face-check-in-preview/"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entra.microsoft.com/#home" TargetMode="External"/><Relationship Id="rId2" Type="http://schemas.openxmlformats.org/officeDocument/2006/relationships/hyperlink" Target="https://learn.microsoft.com/en-us/entra/fundamentals/whats-new"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echcommunity.microsoft.com/t5/containers/migration-and-modernization-solutions-for-windows-based/ba-p/4050278"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#105</a:t>
            </a:r>
          </a:p>
        </p:txBody>
      </p:sp>
      <p:sp>
        <p:nvSpPr>
          <p:cNvPr id="4" name="Text Placeholder 3"/>
          <p:cNvSpPr>
            <a:spLocks noGrp="1"/>
          </p:cNvSpPr>
          <p:nvPr>
            <p:ph type="body" sz="quarter" idx="11"/>
          </p:nvPr>
        </p:nvSpPr>
        <p:spPr/>
        <p:txBody>
          <a:bodyPr/>
          <a:lstStyle/>
          <a:p>
            <a:r>
              <a:rPr lang="en-US" spc="300" dirty="0"/>
              <a:t>February 14,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Announcing General Availability to migrate Virtual Network injected Azure Data Explorer Cluster to Private Endpoints</a:t>
            </a:r>
            <a:endParaRPr lang="en-US" sz="1000" dirty="0">
              <a:latin typeface="+mj-lt"/>
            </a:endParaRPr>
          </a:p>
          <a:p>
            <a:pPr algn="just"/>
            <a:r>
              <a:rPr lang="en-US" sz="1000" b="1" dirty="0">
                <a:latin typeface="+mj-lt"/>
              </a:rPr>
              <a:t>MS announced that they made the migration</a:t>
            </a:r>
            <a:r>
              <a:rPr lang="en-US" sz="1000" dirty="0">
                <a:latin typeface="+mj-lt"/>
              </a:rPr>
              <a:t> of </a:t>
            </a:r>
            <a:r>
              <a:rPr lang="en-US" sz="1000" b="1" dirty="0">
                <a:latin typeface="+mj-lt"/>
              </a:rPr>
              <a:t>Azure Virtual Network injected Azure Data Explorer </a:t>
            </a:r>
            <a:r>
              <a:rPr lang="en-US" sz="1000" dirty="0">
                <a:latin typeface="+mj-lt"/>
              </a:rPr>
              <a:t>cluster to </a:t>
            </a:r>
            <a:r>
              <a:rPr lang="en-US" sz="1000" b="1" dirty="0">
                <a:latin typeface="+mj-lt"/>
              </a:rPr>
              <a:t>Private Endpoints generally available</a:t>
            </a:r>
            <a:r>
              <a:rPr lang="en-US" sz="1000" dirty="0">
                <a:latin typeface="+mj-lt"/>
              </a:rPr>
              <a:t>. This feature allows to migrate VNet injected ADX cluster to Private Endpoints with minimal downtime and disruption. The migration process is simple and can be done using the </a:t>
            </a:r>
            <a:r>
              <a:rPr lang="en-US" sz="1000" b="1" dirty="0">
                <a:latin typeface="+mj-lt"/>
              </a:rPr>
              <a:t>Azure portal</a:t>
            </a:r>
            <a:r>
              <a:rPr lang="en-US" sz="1000" dirty="0">
                <a:latin typeface="+mj-lt"/>
              </a:rPr>
              <a:t>, the ARM template, or any code which uses the ADX SDK.</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Generally available: Support for up to 100 TB of storage for the FHIR service</a:t>
            </a:r>
            <a:endParaRPr lang="en-US" sz="1000" dirty="0"/>
          </a:p>
          <a:p>
            <a:pPr algn="just"/>
            <a:r>
              <a:rPr lang="en-US" sz="1000" dirty="0"/>
              <a:t>MS announced that the </a:t>
            </a:r>
            <a:r>
              <a:rPr lang="en-US" sz="1000" b="1" dirty="0"/>
              <a:t>FHIR service in Azure Health Data Services </a:t>
            </a:r>
            <a:r>
              <a:rPr lang="en-US" sz="1000" dirty="0"/>
              <a:t>now supports up to </a:t>
            </a:r>
            <a:r>
              <a:rPr lang="en-US" sz="1000" b="1" dirty="0"/>
              <a:t>100 TB of storage. </a:t>
            </a:r>
            <a:r>
              <a:rPr lang="en-US" sz="1000" dirty="0"/>
              <a:t>The FHIR service can store and exchange large amounts of health data, and each FHIR service instance has a 4 TB storage limit by default. However, now it is possible to ask Microsoft to increase storage </a:t>
            </a:r>
            <a:r>
              <a:rPr lang="en-US" sz="1000" b="1" dirty="0"/>
              <a:t>up to 100 TB </a:t>
            </a:r>
            <a:r>
              <a:rPr lang="en-US" sz="1000" dirty="0"/>
              <a:t>for your FHIR service.</a:t>
            </a:r>
          </a:p>
          <a:p>
            <a:pPr algn="just"/>
            <a:r>
              <a:rPr lang="en-US" sz="1000" dirty="0"/>
              <a:t>By adding more storage, organizations can handle large data sets to enable analytics scenarios. </a:t>
            </a:r>
          </a:p>
          <a:p>
            <a:pPr algn="just"/>
            <a:r>
              <a:rPr lang="en-US" sz="1000" dirty="0"/>
              <a:t>To request storage greater than </a:t>
            </a:r>
            <a:r>
              <a:rPr lang="en-US" sz="1000" b="1" dirty="0"/>
              <a:t>4 TB</a:t>
            </a:r>
            <a:r>
              <a:rPr lang="en-US" sz="1000" dirty="0"/>
              <a:t>, create a support request on the Azure portal and use the issue type Service and Subscription limit (quotas).</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030870"/>
          </a:xfrm>
        </p:spPr>
        <p:txBody>
          <a:bodyPr/>
          <a:lstStyle/>
          <a:p>
            <a:pPr algn="just"/>
            <a:r>
              <a:rPr lang="en-US" sz="1000" dirty="0">
                <a:latin typeface="+mj-lt"/>
                <a:hlinkClick r:id="rId2"/>
              </a:rPr>
              <a:t>ADX Web updates – Jan 2024</a:t>
            </a:r>
            <a:endParaRPr lang="en-US" sz="1000" dirty="0">
              <a:latin typeface="+mj-lt"/>
            </a:endParaRPr>
          </a:p>
          <a:p>
            <a:pPr algn="just"/>
            <a:r>
              <a:rPr lang="en-US" sz="1000" dirty="0">
                <a:latin typeface="+mj-lt"/>
              </a:rPr>
              <a:t>MS announced a new </a:t>
            </a:r>
            <a:r>
              <a:rPr lang="en-US" sz="1000" b="1" dirty="0">
                <a:latin typeface="+mj-lt"/>
              </a:rPr>
              <a:t>Data Profile feature </a:t>
            </a:r>
            <a:r>
              <a:rPr lang="en-US" sz="1000" dirty="0">
                <a:latin typeface="+mj-lt"/>
              </a:rPr>
              <a:t>that simplifies user experience. </a:t>
            </a:r>
          </a:p>
          <a:p>
            <a:pPr algn="just"/>
            <a:r>
              <a:rPr lang="en-US" sz="1000" b="1" dirty="0">
                <a:latin typeface="+mj-lt"/>
              </a:rPr>
              <a:t>Data Profile features </a:t>
            </a:r>
            <a:r>
              <a:rPr lang="en-US" sz="1000" dirty="0">
                <a:latin typeface="+mj-lt"/>
              </a:rPr>
              <a:t>(1) dynamic time chart showcasing data distribution based on ingestion time, alongside a comprehensive display of each table (2) columns with key statistics. For each column, there is a (3) display of top values.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Mount Azure Storage as a local share in App Service Linux Now supports NFS</a:t>
            </a:r>
            <a:endParaRPr lang="en-US" sz="1000" dirty="0"/>
          </a:p>
          <a:p>
            <a:pPr algn="just"/>
            <a:r>
              <a:rPr lang="en-US" sz="1000" b="1" dirty="0"/>
              <a:t>NFS support is now available for App Service Linux </a:t>
            </a:r>
            <a:r>
              <a:rPr lang="en-US" sz="1000" dirty="0"/>
              <a:t>code and container when mounting a Azure File share as a local share for the web app. </a:t>
            </a:r>
          </a:p>
          <a:p>
            <a:pPr algn="just"/>
            <a:r>
              <a:rPr lang="en-US" sz="1000" dirty="0"/>
              <a:t>The limitations of custom-mounted storage include:</a:t>
            </a:r>
          </a:p>
          <a:p>
            <a:pPr marL="171450" indent="-171450" algn="just">
              <a:buFont typeface="Arial" panose="020B0604020202020204" pitchFamily="34" charset="0"/>
              <a:buChar char="•"/>
            </a:pPr>
            <a:r>
              <a:rPr lang="en-US" sz="1000" b="1" dirty="0"/>
              <a:t>Storage firewall is supported </a:t>
            </a:r>
            <a:r>
              <a:rPr lang="en-US" sz="1000" dirty="0"/>
              <a:t>only through service endpoints and private endpoints</a:t>
            </a:r>
          </a:p>
          <a:p>
            <a:pPr marL="171450" indent="-171450" algn="just">
              <a:buFont typeface="Arial" panose="020B0604020202020204" pitchFamily="34" charset="0"/>
              <a:buChar char="•"/>
            </a:pPr>
            <a:r>
              <a:rPr lang="en-US" sz="1000" b="1" dirty="0"/>
              <a:t>FTP/FTPS access </a:t>
            </a:r>
            <a:r>
              <a:rPr lang="en-US" sz="1000" dirty="0"/>
              <a:t>to custom-mounted storage isn't supported </a:t>
            </a:r>
          </a:p>
          <a:p>
            <a:pPr marL="171450" indent="-171450" algn="just">
              <a:buFont typeface="Arial" panose="020B0604020202020204" pitchFamily="34" charset="0"/>
              <a:buChar char="•"/>
            </a:pPr>
            <a:r>
              <a:rPr lang="en-US" sz="1000" b="1" dirty="0"/>
              <a:t>Storage account shared access keys </a:t>
            </a:r>
            <a:r>
              <a:rPr lang="en-US" sz="1000" dirty="0"/>
              <a:t>are the only means of authentication that are supported; Entra ID and RBAC Roles are not supported.</a:t>
            </a:r>
          </a:p>
          <a:p>
            <a:pPr marL="171450" indent="-171450" algn="just">
              <a:buFont typeface="Arial" panose="020B0604020202020204" pitchFamily="34" charset="0"/>
              <a:buChar char="•"/>
            </a:pPr>
            <a:r>
              <a:rPr lang="en-US" sz="1000" b="1" dirty="0"/>
              <a:t>Azure CLI, Azure PowerShell</a:t>
            </a:r>
            <a:r>
              <a:rPr lang="en-US" sz="1000" dirty="0"/>
              <a:t>, and Azure SDK support is in preview.</a:t>
            </a:r>
          </a:p>
          <a:p>
            <a:pPr marL="171450" indent="-171450" algn="just">
              <a:buFont typeface="Arial" panose="020B0604020202020204" pitchFamily="34" charset="0"/>
              <a:buChar char="•"/>
            </a:pPr>
            <a:r>
              <a:rPr lang="en-US" sz="1000" b="1" dirty="0"/>
              <a:t>Mapping / or /home to custom-mounted </a:t>
            </a:r>
            <a:r>
              <a:rPr lang="en-US" sz="1000" dirty="0"/>
              <a:t>storage isn't supported.</a:t>
            </a:r>
          </a:p>
          <a:p>
            <a:pPr marL="171450" indent="-171450" algn="just">
              <a:buFont typeface="Arial" panose="020B0604020202020204" pitchFamily="34" charset="0"/>
              <a:buChar char="•"/>
            </a:pPr>
            <a:r>
              <a:rPr lang="en-US" sz="1000" dirty="0"/>
              <a:t>Azure Storage isn't supported with Docker Compose scenarios.</a:t>
            </a:r>
          </a:p>
          <a:p>
            <a:pPr marL="171450" indent="-171450" algn="just">
              <a:buFont typeface="Arial" panose="020B0604020202020204" pitchFamily="34" charset="0"/>
              <a:buChar char="•"/>
            </a:pPr>
            <a:r>
              <a:rPr lang="en-US" sz="1000" dirty="0"/>
              <a:t>Storage mounts aren't included in backups. </a:t>
            </a:r>
          </a:p>
          <a:p>
            <a:pPr marL="171450" indent="-171450" algn="just">
              <a:buFont typeface="Arial" panose="020B0604020202020204" pitchFamily="34" charset="0"/>
              <a:buChar char="•"/>
            </a:pPr>
            <a:r>
              <a:rPr lang="en-US" sz="1000" b="1" dirty="0"/>
              <a:t>NFS support is only available for App Service on Linux</a:t>
            </a:r>
            <a:r>
              <a:rPr lang="en-US" sz="1000" dirty="0"/>
              <a:t>. </a:t>
            </a:r>
          </a:p>
          <a:p>
            <a:pPr marL="171450" indent="-171450" algn="just">
              <a:buFont typeface="Arial" panose="020B0604020202020204" pitchFamily="34" charset="0"/>
              <a:buChar char="•"/>
            </a:pPr>
            <a:r>
              <a:rPr lang="en-US" sz="1000" dirty="0"/>
              <a:t>With VNET integration on app, the mounted drive uses an RFC1918 IP address and not an IP address from VNET.</a:t>
            </a:r>
          </a:p>
        </p:txBody>
      </p:sp>
      <p:pic>
        <p:nvPicPr>
          <p:cNvPr id="4098" name="Picture 2" descr="thumbnail image 2 of blog post titled &#10; &#10; &#10;  &#10; &#10; &#10; &#10;    &#10;  &#10;   &#10;    &#10;      &#10;       ADX Web updates – Jan 2024&#10;       &#10;      &#10;     &#10;   &#10;  &#10; &#10;   &#10; &#10; &#10; &#10; &#10; &#10;">
            <a:extLst>
              <a:ext uri="{FF2B5EF4-FFF2-40B4-BE49-F238E27FC236}">
                <a16:creationId xmlns:a16="http://schemas.microsoft.com/office/drawing/2014/main" id="{339A1BA0-E275-D96C-14B9-C42F74586C8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1902830"/>
            <a:ext cx="3829538"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1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ADX Continuous Export to Delta Table – Preview</a:t>
            </a:r>
            <a:endParaRPr lang="en-US" sz="1000" dirty="0"/>
          </a:p>
          <a:p>
            <a:pPr algn="just"/>
            <a:r>
              <a:rPr lang="en-US" sz="1000" b="1" dirty="0"/>
              <a:t>MS Announced</a:t>
            </a:r>
            <a:r>
              <a:rPr lang="en-US" sz="1000" dirty="0"/>
              <a:t> that the continuous export to </a:t>
            </a:r>
            <a:r>
              <a:rPr lang="en-US" sz="1000" b="1" dirty="0"/>
              <a:t>Delta table </a:t>
            </a:r>
            <a:r>
              <a:rPr lang="en-US" sz="1000" dirty="0"/>
              <a:t>is now available in Preview. </a:t>
            </a:r>
          </a:p>
          <a:p>
            <a:pPr algn="just"/>
            <a:r>
              <a:rPr lang="en-US" sz="1000" dirty="0"/>
              <a:t>Continuous export </a:t>
            </a:r>
            <a:r>
              <a:rPr lang="en-US" sz="1000" b="1" dirty="0"/>
              <a:t>in ADX </a:t>
            </a:r>
            <a:r>
              <a:rPr lang="en-US" sz="1000" dirty="0"/>
              <a:t>allows to export data from Kusto to an external table with a periodically run query.  The results are stored in the external table, which defines the destination, such as </a:t>
            </a:r>
            <a:r>
              <a:rPr lang="en-US" sz="1000" b="1" dirty="0"/>
              <a:t>Azure Blob Storage</a:t>
            </a:r>
            <a:r>
              <a:rPr lang="en-US" sz="1000" dirty="0"/>
              <a:t>, and the schema of the </a:t>
            </a:r>
            <a:r>
              <a:rPr lang="en-US" sz="1000" b="1" dirty="0"/>
              <a:t>exported data</a:t>
            </a:r>
            <a:r>
              <a:rPr lang="en-US" sz="1000" dirty="0"/>
              <a:t>. This process guarantees that all records are exported "exactly once", with some exceptions.  Continuous export previously supported CSV, TSV, JSON and Parquet formats.</a:t>
            </a:r>
          </a:p>
          <a:p>
            <a:pPr algn="just"/>
            <a:r>
              <a:rPr lang="en-US" sz="1000" b="0" i="0" dirty="0">
                <a:solidFill>
                  <a:srgbClr val="333333"/>
                </a:solidFill>
                <a:effectLst/>
              </a:rPr>
              <a:t>Starting today, it is possible to continuously export to a </a:t>
            </a:r>
            <a:r>
              <a:rPr lang="en-US" sz="1000" b="1" i="0" dirty="0">
                <a:solidFill>
                  <a:srgbClr val="333333"/>
                </a:solidFill>
                <a:effectLst/>
              </a:rPr>
              <a:t>delta table.</a:t>
            </a:r>
            <a:endParaRPr lang="en-US" sz="1000" b="1" dirty="0"/>
          </a:p>
        </p:txBody>
      </p:sp>
    </p:spTree>
    <p:extLst>
      <p:ext uri="{BB962C8B-B14F-4D97-AF65-F5344CB8AC3E}">
        <p14:creationId xmlns:p14="http://schemas.microsoft.com/office/powerpoint/2010/main" val="24180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General Availability: Application consistent restore points supports Premium SSD v2 and Ultra Disks</a:t>
            </a:r>
            <a:endParaRPr lang="en-US" sz="1000" dirty="0">
              <a:latin typeface="+mj-lt"/>
            </a:endParaRPr>
          </a:p>
          <a:p>
            <a:pPr algn="just"/>
            <a:r>
              <a:rPr lang="en-US" sz="1000" dirty="0">
                <a:latin typeface="+mj-lt"/>
              </a:rPr>
              <a:t>MS announced </a:t>
            </a:r>
            <a:r>
              <a:rPr lang="en-US" sz="1000" b="1" dirty="0">
                <a:latin typeface="+mj-lt"/>
              </a:rPr>
              <a:t>application consistent restore points </a:t>
            </a:r>
            <a:r>
              <a:rPr lang="en-US" sz="1000" dirty="0">
                <a:latin typeface="+mj-lt"/>
              </a:rPr>
              <a:t>support as generally available for Premium SSD v2 and Ultra disks. Application consistent restore points already supports other </a:t>
            </a:r>
            <a:r>
              <a:rPr lang="en-US" sz="1000" b="1" dirty="0">
                <a:latin typeface="+mj-lt"/>
              </a:rPr>
              <a:t>Azure disks types Premium SSD</a:t>
            </a:r>
            <a:r>
              <a:rPr lang="en-US" sz="1000" dirty="0">
                <a:latin typeface="+mj-lt"/>
              </a:rPr>
              <a:t>, </a:t>
            </a:r>
            <a:r>
              <a:rPr lang="en-US" sz="1000" b="1" dirty="0">
                <a:latin typeface="+mj-lt"/>
              </a:rPr>
              <a:t>Standard SSD </a:t>
            </a:r>
            <a:r>
              <a:rPr lang="en-US" sz="1000" dirty="0">
                <a:latin typeface="+mj-lt"/>
              </a:rPr>
              <a:t>and </a:t>
            </a:r>
            <a:r>
              <a:rPr lang="en-US" sz="1000" b="1" dirty="0">
                <a:latin typeface="+mj-lt"/>
              </a:rPr>
              <a:t>Standard HDD </a:t>
            </a:r>
            <a:r>
              <a:rPr lang="en-US" sz="1000" dirty="0">
                <a:latin typeface="+mj-lt"/>
              </a:rPr>
              <a:t>disks. </a:t>
            </a:r>
          </a:p>
          <a:p>
            <a:pPr algn="just"/>
            <a:r>
              <a:rPr lang="en-US" sz="1000" dirty="0">
                <a:latin typeface="+mj-lt"/>
              </a:rPr>
              <a:t>Customers and Azure partners who are looking to build business continuity and disaster recovery solutions can use VM restore points to capture app consistent or crash consistent backups natively on the </a:t>
            </a:r>
            <a:r>
              <a:rPr lang="en-US" sz="1000" b="1" dirty="0">
                <a:latin typeface="+mj-lt"/>
              </a:rPr>
              <a:t>Azure platform</a:t>
            </a:r>
            <a:r>
              <a:rPr lang="en-US" sz="1000" dirty="0">
                <a:latin typeface="+mj-lt"/>
              </a:rPr>
              <a:t>. This can then be used to restore disks and VMs during scenarios such as data loss</a:t>
            </a:r>
            <a:r>
              <a:rPr lang="en-US" sz="1000" b="1" dirty="0">
                <a:latin typeface="+mj-lt"/>
              </a:rPr>
              <a:t>, data corruption</a:t>
            </a:r>
            <a:r>
              <a:rPr lang="en-US" sz="1000" dirty="0">
                <a:latin typeface="+mj-lt"/>
              </a:rPr>
              <a:t>, or disaster recovery.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Azure Ultra Disk Storage is now available in Canada East</a:t>
            </a:r>
            <a:endParaRPr lang="en-US" sz="1000" dirty="0"/>
          </a:p>
          <a:p>
            <a:pPr algn="just"/>
            <a:r>
              <a:rPr lang="en-US" sz="1000" b="1" dirty="0"/>
              <a:t>Azure Ultra Disk Storage </a:t>
            </a:r>
            <a:r>
              <a:rPr lang="en-US" sz="1000" dirty="0"/>
              <a:t>is now </a:t>
            </a:r>
            <a:r>
              <a:rPr lang="en-US" sz="1000" b="1" dirty="0"/>
              <a:t>available in Canada East</a:t>
            </a:r>
            <a:r>
              <a:rPr lang="en-US" sz="1000" dirty="0"/>
              <a:t>. </a:t>
            </a:r>
            <a:r>
              <a:rPr lang="en-US" sz="1000" b="1" dirty="0"/>
              <a:t>Azure Ultra Disk </a:t>
            </a:r>
            <a:r>
              <a:rPr lang="en-US" sz="1000" dirty="0"/>
              <a:t>Storage offers high throughput, </a:t>
            </a:r>
            <a:r>
              <a:rPr lang="en-US" sz="1000" b="1" dirty="0"/>
              <a:t>high IOPS</a:t>
            </a:r>
            <a:r>
              <a:rPr lang="en-US" sz="1000" dirty="0"/>
              <a:t>, and consistent low-latency disk storage for Azure Virtual Machines (VMs). </a:t>
            </a:r>
            <a:r>
              <a:rPr lang="en-US" sz="1000" b="1" dirty="0"/>
              <a:t>Ultra Disk Storage </a:t>
            </a:r>
            <a:r>
              <a:rPr lang="en-US" sz="1000" dirty="0"/>
              <a:t>is suited for data-intensive workloads such as SAP HANA, top-tier databases, and transaction-heavy workloads.</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Public Preview: Azure NetApp Files Standard Network Features - Edit Volumes in US Gov Regions</a:t>
            </a:r>
            <a:endParaRPr lang="en-US" sz="1000" dirty="0"/>
          </a:p>
          <a:p>
            <a:pPr algn="just"/>
            <a:r>
              <a:rPr lang="en-US" sz="1000" dirty="0"/>
              <a:t>MS announced the public preview of </a:t>
            </a:r>
            <a:r>
              <a:rPr lang="en-US" sz="1000" b="1" dirty="0"/>
              <a:t>Edit network features for Azure NetApp Files volumes in US Gov regions </a:t>
            </a:r>
            <a:r>
              <a:rPr lang="en-US" sz="1000" dirty="0"/>
              <a:t>(VA, TX, &amp; AZ) which has been made possible by innovative hardware and software integration. Standard Network Features provide with an enhanced Virtual Networking experience for a seamless and consistent experience along with security posture for Azure NetApp Files.  </a:t>
            </a:r>
          </a:p>
          <a:p>
            <a:pPr algn="just"/>
            <a:r>
              <a:rPr lang="en-US" sz="1000" dirty="0"/>
              <a:t>It is now possible to edit existing </a:t>
            </a:r>
            <a:r>
              <a:rPr lang="en-US" sz="1000" b="1" dirty="0"/>
              <a:t>ANF volumes and upgrading Basic network </a:t>
            </a:r>
            <a:r>
              <a:rPr lang="en-US" sz="1000" dirty="0"/>
              <a:t>features to Standard network features. Standard network features, support the following features for ANF volumes/delegated subnets: </a:t>
            </a:r>
          </a:p>
          <a:p>
            <a:pPr marL="171450" indent="-171450" algn="just">
              <a:buFont typeface="Arial" panose="020B0604020202020204" pitchFamily="34" charset="0"/>
              <a:buChar char="•"/>
            </a:pPr>
            <a:r>
              <a:rPr lang="en-US" sz="1000" b="1" dirty="0"/>
              <a:t>Increased IP limits for the Vnets with ANF volumes</a:t>
            </a:r>
          </a:p>
          <a:p>
            <a:pPr marL="171450" indent="-171450" algn="just">
              <a:buFont typeface="Arial" panose="020B0604020202020204" pitchFamily="34" charset="0"/>
              <a:buChar char="•"/>
            </a:pPr>
            <a:r>
              <a:rPr lang="en-US" sz="1000" b="1" dirty="0"/>
              <a:t>Enhanced network security with support for NSG / ASG and UDR</a:t>
            </a:r>
          </a:p>
          <a:p>
            <a:pPr marL="171450" indent="-171450" algn="just">
              <a:buFont typeface="Arial" panose="020B0604020202020204" pitchFamily="34" charset="0"/>
              <a:buChar char="•"/>
            </a:pPr>
            <a:r>
              <a:rPr lang="en-US" sz="1000" b="1" dirty="0"/>
              <a:t>Connectivity over Active/Active VPN gateway setup</a:t>
            </a:r>
          </a:p>
          <a:p>
            <a:pPr marL="171450" indent="-171450" algn="just">
              <a:buFont typeface="Arial" panose="020B0604020202020204" pitchFamily="34" charset="0"/>
              <a:buChar char="•"/>
            </a:pPr>
            <a:r>
              <a:rPr lang="en-US" sz="1000" b="1" dirty="0"/>
              <a:t>ExpressRoute FastPath connectivity to Azure NetApp Files.</a:t>
            </a:r>
          </a:p>
        </p:txBody>
      </p:sp>
    </p:spTree>
    <p:extLst>
      <p:ext uri="{BB962C8B-B14F-4D97-AF65-F5344CB8AC3E}">
        <p14:creationId xmlns:p14="http://schemas.microsoft.com/office/powerpoint/2010/main" val="2958593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Announcing the availability of TLS 1.3 in Azure API Management in Preview</a:t>
            </a:r>
            <a:endParaRPr lang="en-US" sz="1000" dirty="0"/>
          </a:p>
          <a:p>
            <a:pPr algn="just"/>
            <a:r>
              <a:rPr lang="en-US" sz="1000" b="1" dirty="0"/>
              <a:t>TLS 1.3 is the latest version </a:t>
            </a:r>
            <a:r>
              <a:rPr lang="en-US" sz="1000" dirty="0"/>
              <a:t>of the internet’s most deployed security protocol, which encrypts data to provide a secure communication channel between two endpoints. TLS 1.3 eliminates obsolete cryptographic algorithms, enhances security over older versions, and aims to encrypt as much of the handshake as possible. </a:t>
            </a:r>
          </a:p>
          <a:p>
            <a:pPr algn="just"/>
            <a:r>
              <a:rPr lang="en-US" sz="1000" b="1" dirty="0"/>
              <a:t>TLS 1.3 support in Azure API Management </a:t>
            </a:r>
            <a:r>
              <a:rPr lang="en-US" sz="1000" dirty="0"/>
              <a:t>is planned to rollout during the first week of February 2024. The rollout will happen in stages, this means some regions will get it first as we roll out globally. Azure API Management V1 and V2 tiers will support </a:t>
            </a:r>
            <a:r>
              <a:rPr lang="en-US" sz="1000" b="1" dirty="0"/>
              <a:t>TLS 1.3 </a:t>
            </a:r>
            <a:r>
              <a:rPr lang="en-US" sz="1000" dirty="0"/>
              <a:t>by default for inbound traffic (incoming requests from API clients) by default.  </a:t>
            </a:r>
          </a:p>
          <a:p>
            <a:pPr algn="just"/>
            <a:r>
              <a:rPr lang="en-US" sz="1000" dirty="0"/>
              <a:t>For outbound traffic (outgoing requests from API gateway to API backends), </a:t>
            </a:r>
            <a:r>
              <a:rPr lang="en-US" sz="1000" b="1" dirty="0"/>
              <a:t>in V1 tiers </a:t>
            </a:r>
            <a:r>
              <a:rPr lang="en-US" sz="1000" dirty="0"/>
              <a:t>it is needed to be enabled manually, for </a:t>
            </a:r>
            <a:r>
              <a:rPr lang="en-US" sz="1000" b="1" dirty="0"/>
              <a:t>V2</a:t>
            </a:r>
            <a:r>
              <a:rPr lang="en-US" sz="1000" dirty="0"/>
              <a:t> tiers outbound traffic with </a:t>
            </a:r>
            <a:r>
              <a:rPr lang="en-US" sz="1000" b="1" dirty="0"/>
              <a:t>TLS 1.3 </a:t>
            </a:r>
            <a:r>
              <a:rPr lang="en-US" sz="1000" dirty="0"/>
              <a:t>will come in a later update. </a:t>
            </a:r>
          </a:p>
        </p:txBody>
      </p:sp>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272169"/>
          </a:xfrm>
        </p:spPr>
        <p:txBody>
          <a:bodyPr/>
          <a:lstStyle/>
          <a:p>
            <a:r>
              <a:rPr lang="en-US" sz="1000" dirty="0">
                <a:latin typeface="+mj-lt"/>
                <a:hlinkClick r:id="rId2"/>
              </a:rPr>
              <a:t>Copilot for Microsoft 365 capabilities now available in the Windows desktop</a:t>
            </a:r>
            <a:endParaRPr lang="en-US" sz="1000" dirty="0">
              <a:latin typeface="+mj-lt"/>
            </a:endParaRPr>
          </a:p>
          <a:p>
            <a:r>
              <a:rPr lang="en-US" sz="1000" dirty="0">
                <a:latin typeface="+mj-lt"/>
              </a:rPr>
              <a:t>In the Copilot in Windows sidebar, this appears as a toggle between </a:t>
            </a:r>
            <a:r>
              <a:rPr lang="en-US" sz="1000" b="1" dirty="0">
                <a:latin typeface="+mj-lt"/>
              </a:rPr>
              <a:t>“Work” </a:t>
            </a:r>
            <a:r>
              <a:rPr lang="en-US" sz="1000" dirty="0">
                <a:latin typeface="+mj-lt"/>
              </a:rPr>
              <a:t>and </a:t>
            </a:r>
            <a:r>
              <a:rPr lang="en-US" sz="1000" b="1" dirty="0">
                <a:latin typeface="+mj-lt"/>
              </a:rPr>
              <a:t>“Web”, </a:t>
            </a:r>
            <a:r>
              <a:rPr lang="en-US" sz="1000" dirty="0">
                <a:latin typeface="+mj-lt"/>
              </a:rPr>
              <a:t>allowing users to choose between leveraging the capabilities of Copilot for </a:t>
            </a:r>
            <a:r>
              <a:rPr lang="en-US" sz="1000" b="1" dirty="0">
                <a:latin typeface="+mj-lt"/>
              </a:rPr>
              <a:t>Microsoft 365 </a:t>
            </a:r>
            <a:r>
              <a:rPr lang="en-US" sz="1000" dirty="0">
                <a:latin typeface="+mj-lt"/>
              </a:rPr>
              <a:t>or Copilot with commercial data protection (formerly known as Bing Chat Enterprise). This offers a new, easy way for users to </a:t>
            </a:r>
            <a:r>
              <a:rPr lang="en-US" sz="1000" b="1" dirty="0">
                <a:latin typeface="+mj-lt"/>
              </a:rPr>
              <a:t>access Copilot in Microsoft 365 features</a:t>
            </a:r>
            <a:r>
              <a:rPr lang="en-US" sz="1000" dirty="0">
                <a:latin typeface="+mj-lt"/>
              </a:rPr>
              <a:t> in addition to existing surfaces in Teams, Edge, and copilot.microsoft.com. </a:t>
            </a:r>
          </a:p>
          <a:p>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151520"/>
          </a:xfrm>
        </p:spPr>
        <p:txBody>
          <a:bodyPr/>
          <a:lstStyle/>
          <a:p>
            <a:r>
              <a:rPr lang="en-US" sz="1000" dirty="0">
                <a:hlinkClick r:id="rId3"/>
              </a:rPr>
              <a:t>Delivering Copilot for everyone</a:t>
            </a:r>
            <a:endParaRPr lang="en-US" sz="1000" dirty="0"/>
          </a:p>
          <a:p>
            <a:r>
              <a:rPr lang="en-US" sz="1000" dirty="0"/>
              <a:t>MS released a significant update to Microsoft Copilot experience on </a:t>
            </a:r>
            <a:r>
              <a:rPr lang="en-US" sz="1000" b="1" dirty="0"/>
              <a:t>copilot.microsoft.com </a:t>
            </a:r>
            <a:r>
              <a:rPr lang="en-US" sz="1000" dirty="0"/>
              <a:t>and Copilot app on iOS and Android app stores.  Today when you visit Copilot, you will see a more streamlined look and feel designed to help bring ideas to life and more easily gain understanding about the world. </a:t>
            </a:r>
          </a:p>
        </p:txBody>
      </p:sp>
      <p:pic>
        <p:nvPicPr>
          <p:cNvPr id="3074" name="Picture 2" descr="Three screenshots of Microsoft Copilot">
            <a:extLst>
              <a:ext uri="{FF2B5EF4-FFF2-40B4-BE49-F238E27FC236}">
                <a16:creationId xmlns:a16="http://schemas.microsoft.com/office/drawing/2014/main" id="{3F536268-AFEA-C3AD-C387-857CA96EC06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4025" y="2070100"/>
            <a:ext cx="35242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humbnail image 1 captioned The new Copilot for Microsoft 365 experience in the Windows sidebar appears as a toggle between “Work” and “Web” options.">
            <a:extLst>
              <a:ext uri="{FF2B5EF4-FFF2-40B4-BE49-F238E27FC236}">
                <a16:creationId xmlns:a16="http://schemas.microsoft.com/office/drawing/2014/main" id="{26E14FD2-2539-5E1F-9196-EC81AD514C9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89527" y="2180141"/>
            <a:ext cx="3190841" cy="2129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633538"/>
          </a:xfrm>
        </p:spPr>
        <p:txBody>
          <a:bodyPr/>
          <a:lstStyle/>
          <a:p>
            <a:r>
              <a:rPr lang="en-US" sz="1000" dirty="0">
                <a:latin typeface="+mj-lt"/>
                <a:hlinkClick r:id="rId2"/>
              </a:rPr>
              <a:t>Linking to GitHub Pull Requests and Commits (preview)</a:t>
            </a:r>
            <a:endParaRPr lang="en-US" sz="1000" dirty="0">
              <a:latin typeface="+mj-lt"/>
            </a:endParaRPr>
          </a:p>
          <a:p>
            <a:r>
              <a:rPr lang="en-US" sz="1000" dirty="0">
                <a:latin typeface="+mj-lt"/>
              </a:rPr>
              <a:t>There are two types of association:</a:t>
            </a:r>
          </a:p>
          <a:p>
            <a:pPr marL="171450" indent="-171450" algn="l">
              <a:buFont typeface="Arial" panose="020B0604020202020204" pitchFamily="34" charset="0"/>
              <a:buChar char="•"/>
            </a:pPr>
            <a:r>
              <a:rPr lang="en-US" sz="1000" b="1" i="0" dirty="0">
                <a:solidFill>
                  <a:srgbClr val="333333"/>
                </a:solidFill>
                <a:effectLst/>
                <a:latin typeface="+mj-lt"/>
              </a:rPr>
              <a:t>AB#</a:t>
            </a:r>
            <a:r>
              <a:rPr lang="en-US" sz="1000" i="0" dirty="0">
                <a:solidFill>
                  <a:srgbClr val="333333"/>
                </a:solidFill>
                <a:effectLst/>
                <a:latin typeface="+mj-lt"/>
              </a:rPr>
              <a:t> Syntax: Use the AB# syntax directly from the pull request or commit.</a:t>
            </a:r>
          </a:p>
          <a:p>
            <a:pPr marL="171450" indent="-171450" algn="l">
              <a:buFont typeface="Arial" panose="020B0604020202020204" pitchFamily="34" charset="0"/>
              <a:buChar char="•"/>
            </a:pPr>
            <a:r>
              <a:rPr lang="en-US" sz="1000" b="1" i="0" dirty="0">
                <a:solidFill>
                  <a:srgbClr val="333333"/>
                </a:solidFill>
                <a:effectLst/>
                <a:latin typeface="+mj-lt"/>
              </a:rPr>
              <a:t>Direct Linking</a:t>
            </a:r>
            <a:r>
              <a:rPr lang="en-US" sz="1000" i="0" dirty="0">
                <a:solidFill>
                  <a:srgbClr val="333333"/>
                </a:solidFill>
                <a:effectLst/>
                <a:latin typeface="+mj-lt"/>
              </a:rPr>
              <a:t>: Alternatively, it is possible to link directly from the work item. In the past, the process involved copying the entire URL path of the GitHub pull request or commit and pasting it. </a:t>
            </a:r>
          </a:p>
          <a:p>
            <a:pPr algn="l"/>
            <a:r>
              <a:rPr lang="en-US" sz="1000" b="0" i="0" dirty="0">
                <a:solidFill>
                  <a:srgbClr val="333333"/>
                </a:solidFill>
                <a:effectLst/>
                <a:latin typeface="+mj-lt"/>
              </a:rPr>
              <a:t>MS introduced a significant improvement to direct linking. Now it is possible to use a full search experience when attempting to link from the work item.</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126120"/>
          </a:xfrm>
        </p:spPr>
        <p:txBody>
          <a:bodyPr/>
          <a:lstStyle/>
          <a:p>
            <a:r>
              <a:rPr lang="en-US" sz="1000" dirty="0">
                <a:hlinkClick r:id="rId2"/>
              </a:rPr>
              <a:t>Azure Boards + GitHub improvements in private preview</a:t>
            </a:r>
            <a:endParaRPr lang="en-US" sz="1000" dirty="0"/>
          </a:p>
          <a:p>
            <a:r>
              <a:rPr lang="en-US" sz="1000" dirty="0"/>
              <a:t>MS announced several improvements to GitHub integration:</a:t>
            </a:r>
          </a:p>
          <a:p>
            <a:r>
              <a:rPr lang="en-US" sz="1000" b="1" dirty="0"/>
              <a:t>AB# Validation</a:t>
            </a:r>
          </a:p>
          <a:p>
            <a:r>
              <a:rPr lang="en-US" sz="1000" dirty="0"/>
              <a:t>Now Azure Boards app notify users about the validity of work item links, helping to spot and fix any issues before merging a pull request.</a:t>
            </a:r>
          </a:p>
        </p:txBody>
      </p:sp>
      <p:pic>
        <p:nvPicPr>
          <p:cNvPr id="1026" name="Picture 2" descr="Image AB# validation">
            <a:extLst>
              <a:ext uri="{FF2B5EF4-FFF2-40B4-BE49-F238E27FC236}">
                <a16:creationId xmlns:a16="http://schemas.microsoft.com/office/drawing/2014/main" id="{01CFEC0B-158B-68BB-660E-AD3CFFBB7A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457" y="1981201"/>
            <a:ext cx="3407817" cy="24574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CED7F92-7497-00F1-4A20-0303D7AA06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8975" y="3167062"/>
            <a:ext cx="3319349" cy="16335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C920581-9C28-EE14-E732-71CA1B831E6E}"/>
              </a:ext>
            </a:extLst>
          </p:cNvPr>
          <p:cNvSpPr txBox="1"/>
          <p:nvPr/>
        </p:nvSpPr>
        <p:spPr>
          <a:xfrm>
            <a:off x="4330295" y="2488619"/>
            <a:ext cx="4572000" cy="553998"/>
          </a:xfrm>
          <a:prstGeom prst="rect">
            <a:avLst/>
          </a:prstGeom>
          <a:noFill/>
        </p:spPr>
        <p:txBody>
          <a:bodyPr wrap="square">
            <a:spAutoFit/>
          </a:bodyPr>
          <a:lstStyle/>
          <a:p>
            <a:r>
              <a:rPr lang="en-US" sz="1000" dirty="0">
                <a:latin typeface="+mj-lt"/>
                <a:hlinkClick r:id="rId2"/>
              </a:rPr>
              <a:t>Pull request details (preview)</a:t>
            </a:r>
            <a:endParaRPr lang="en-US" sz="1000" dirty="0">
              <a:latin typeface="+mj-lt"/>
            </a:endParaRPr>
          </a:p>
          <a:p>
            <a:pPr algn="l"/>
            <a:r>
              <a:rPr lang="en-US" sz="1000" b="0" i="0" dirty="0">
                <a:solidFill>
                  <a:srgbClr val="333333"/>
                </a:solidFill>
                <a:effectLst/>
                <a:latin typeface="+mj-lt"/>
              </a:rPr>
              <a:t>It is now possible to see if </a:t>
            </a:r>
            <a:r>
              <a:rPr lang="en-US" sz="1000" b="1" i="0" dirty="0">
                <a:solidFill>
                  <a:srgbClr val="333333"/>
                </a:solidFill>
                <a:effectLst/>
                <a:latin typeface="+mj-lt"/>
              </a:rPr>
              <a:t>the pull request is in draft mode</a:t>
            </a:r>
            <a:r>
              <a:rPr lang="en-US" sz="1000" b="0" i="0" dirty="0">
                <a:solidFill>
                  <a:srgbClr val="333333"/>
                </a:solidFill>
                <a:effectLst/>
                <a:latin typeface="+mj-lt"/>
              </a:rPr>
              <a:t>, requires a review, or is undergoing status checks. All without the need to open the pull request directly </a:t>
            </a:r>
            <a:endParaRPr lang="en-US" sz="1000" dirty="0">
              <a:latin typeface="+mj-lt"/>
            </a:endParaRPr>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551570"/>
          </a:xfrm>
        </p:spPr>
        <p:txBody>
          <a:bodyPr/>
          <a:lstStyle/>
          <a:p>
            <a:pPr algn="just"/>
            <a:r>
              <a:rPr lang="en-US" sz="1000" dirty="0">
                <a:latin typeface="+mj-lt"/>
                <a:hlinkClick r:id="rId2"/>
              </a:rPr>
              <a:t>Azure command line tools secret warnings</a:t>
            </a:r>
            <a:endParaRPr lang="en-US" sz="1000" dirty="0">
              <a:latin typeface="+mj-lt"/>
            </a:endParaRPr>
          </a:p>
          <a:p>
            <a:pPr algn="just"/>
            <a:r>
              <a:rPr lang="en-US" sz="1000" dirty="0">
                <a:latin typeface="+mj-lt"/>
              </a:rPr>
              <a:t>When using one of the Azure client tools, it is likely to have a deal with </a:t>
            </a:r>
            <a:r>
              <a:rPr lang="en-US" sz="1000" b="1" dirty="0">
                <a:latin typeface="+mj-lt"/>
              </a:rPr>
              <a:t>secrets</a:t>
            </a:r>
            <a:r>
              <a:rPr lang="en-US" sz="1000" dirty="0">
                <a:latin typeface="+mj-lt"/>
              </a:rPr>
              <a:t> that are returned by the </a:t>
            </a:r>
            <a:r>
              <a:rPr lang="en-US" sz="1000" b="1" dirty="0">
                <a:latin typeface="+mj-lt"/>
              </a:rPr>
              <a:t>Azure APIs</a:t>
            </a:r>
            <a:r>
              <a:rPr lang="en-US" sz="1000" dirty="0">
                <a:latin typeface="+mj-lt"/>
              </a:rPr>
              <a:t>. A common scenario would be to retrieve a storage account key to be able to perform other operations subsequently in your pipeline. This becomes particularly important when the output of commands is stored in log files like this would be the case in GitHub actions or other DevOps runners.</a:t>
            </a:r>
          </a:p>
          <a:p>
            <a:pPr algn="just"/>
            <a:r>
              <a:rPr lang="en-US" sz="1000" b="1" dirty="0">
                <a:latin typeface="+mj-lt"/>
              </a:rPr>
              <a:t>MS released a new version cli </a:t>
            </a:r>
            <a:r>
              <a:rPr lang="en-US" sz="1000" dirty="0">
                <a:latin typeface="+mj-lt"/>
              </a:rPr>
              <a:t>with a new configuration options that allow to place warning if the output contain secrets: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3"/>
              </a:rPr>
              <a:t>ZIP package of Azure CLI is available on Windows</a:t>
            </a:r>
            <a:endParaRPr lang="en-US" sz="1000" dirty="0"/>
          </a:p>
          <a:p>
            <a:pPr algn="just"/>
            <a:r>
              <a:rPr lang="en-US" sz="1000" dirty="0"/>
              <a:t>MS announced a new installation method for the Azure CLI that is the ZIP package. It offers two advantages: installation without admin privilege and faster installation.</a:t>
            </a:r>
          </a:p>
          <a:p>
            <a:pPr algn="just"/>
            <a:r>
              <a:rPr lang="en-US" sz="1000" b="1" dirty="0"/>
              <a:t>Install CLI without admin privilege - </a:t>
            </a:r>
            <a:r>
              <a:rPr lang="en-US" sz="1000" dirty="0"/>
              <a:t>One major problem with the existing MSI package is it requires the admin permission. This can be particularly troublesome on some workers' computers. ZIP package comes to the rescue. Simply unzip the package wherever you like, and it's ready to use.</a:t>
            </a:r>
          </a:p>
          <a:p>
            <a:r>
              <a:rPr lang="en-US" sz="1000" b="1" dirty="0"/>
              <a:t>Faster installation - </a:t>
            </a:r>
            <a:r>
              <a:rPr lang="en-US" sz="1000" dirty="0"/>
              <a:t>While the MSI installation could take close to a minute to complete, the ZIP package installation is significantly quicker – typically under 20 seconds, depending on disk speed.</a:t>
            </a:r>
          </a:p>
          <a:p>
            <a:pPr marL="171450" indent="-171450">
              <a:buFont typeface="Arial" panose="020B0604020202020204" pitchFamily="34" charset="0"/>
              <a:buChar char="•"/>
            </a:pPr>
            <a:r>
              <a:rPr lang="en-US" sz="1000" dirty="0"/>
              <a:t>Download zip package from https://aka.ms/installazurecliwindowszipx64.</a:t>
            </a:r>
          </a:p>
          <a:p>
            <a:pPr marL="171450" indent="-171450">
              <a:buFont typeface="Arial" panose="020B0604020202020204" pitchFamily="34" charset="0"/>
              <a:buChar char="•"/>
            </a:pPr>
            <a:r>
              <a:rPr lang="en-US" sz="1000" dirty="0"/>
              <a:t>Unzip the package to a folder, then you can run the CLI command with: &lt;unzipped folder path&gt;\bin\az.cmd.</a:t>
            </a:r>
          </a:p>
          <a:p>
            <a:pPr marL="171450" indent="-171450">
              <a:buFont typeface="Arial" panose="020B0604020202020204" pitchFamily="34" charset="0"/>
              <a:buChar char="•"/>
            </a:pPr>
            <a:r>
              <a:rPr lang="en-US" sz="1000" dirty="0"/>
              <a:t>please add &lt;unzipped folder path&gt;\bin in PATH environment variable, then restart your terminal.</a:t>
            </a:r>
          </a:p>
        </p:txBody>
      </p:sp>
      <p:pic>
        <p:nvPicPr>
          <p:cNvPr id="5122" name="Picture 2" descr="thumbnail image 1 of blog post titled &#10; &#10; &#10;  &#10; &#10; &#10; &#10;    &#10;  &#10;   &#10;    &#10;      &#10;       Hardening your defense in depth with secrets awareness in Azure command line tools&#10;       &#10;      &#10;     &#10;   &#10;  &#10; &#10;   &#10; &#10; &#10; &#10; &#10; &#10;">
            <a:extLst>
              <a:ext uri="{FF2B5EF4-FFF2-40B4-BE49-F238E27FC236}">
                <a16:creationId xmlns:a16="http://schemas.microsoft.com/office/drawing/2014/main" id="{0EE36C6B-7181-D8F5-3378-EEB3BD6E98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3495" y="2406651"/>
            <a:ext cx="4165600" cy="550351"/>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1">
            <a:extLst>
              <a:ext uri="{FF2B5EF4-FFF2-40B4-BE49-F238E27FC236}">
                <a16:creationId xmlns:a16="http://schemas.microsoft.com/office/drawing/2014/main" id="{CE09D612-6CC6-A3E5-01C0-6FE1C9ED362E}"/>
              </a:ext>
            </a:extLst>
          </p:cNvPr>
          <p:cNvSpPr txBox="1">
            <a:spLocks/>
          </p:cNvSpPr>
          <p:nvPr/>
        </p:nvSpPr>
        <p:spPr>
          <a:xfrm>
            <a:off x="4433776" y="3077580"/>
            <a:ext cx="4365038" cy="1259542"/>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n-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lgn="just">
              <a:buFont typeface="Arial" panose="020B0604020202020204" pitchFamily="34" charset="0"/>
              <a:buChar char="•"/>
            </a:pPr>
            <a:r>
              <a:rPr lang="en-US" sz="1000" dirty="0">
                <a:latin typeface="+mj-lt"/>
              </a:rPr>
              <a:t>Local installation, Azure DevOps, GitHub action, </a:t>
            </a:r>
            <a:r>
              <a:rPr lang="en-US" sz="1000" dirty="0" err="1">
                <a:latin typeface="+mj-lt"/>
              </a:rPr>
              <a:t>etc</a:t>
            </a:r>
            <a:r>
              <a:rPr lang="en-US" sz="1000" dirty="0">
                <a:latin typeface="+mj-lt"/>
              </a:rPr>
              <a:t>… : have this option Disabled by default.</a:t>
            </a:r>
          </a:p>
          <a:p>
            <a:pPr marL="514350" lvl="1" indent="-171450" algn="just">
              <a:buFont typeface="Arial" panose="020B0604020202020204" pitchFamily="34" charset="0"/>
              <a:buChar char="•"/>
            </a:pPr>
            <a:r>
              <a:rPr lang="en-US" sz="1000" dirty="0" err="1">
                <a:latin typeface="+mj-lt"/>
              </a:rPr>
              <a:t>az</a:t>
            </a:r>
            <a:r>
              <a:rPr lang="en-US" sz="1000" dirty="0">
                <a:latin typeface="+mj-lt"/>
              </a:rPr>
              <a:t> config set </a:t>
            </a:r>
            <a:r>
              <a:rPr lang="en-US" sz="1000" dirty="0" err="1">
                <a:latin typeface="+mj-lt"/>
              </a:rPr>
              <a:t>clients.show_secrets_warning</a:t>
            </a:r>
            <a:r>
              <a:rPr lang="en-US" sz="1000" dirty="0">
                <a:latin typeface="+mj-lt"/>
              </a:rPr>
              <a:t>=True</a:t>
            </a:r>
          </a:p>
          <a:p>
            <a:pPr marL="171450" indent="-171450" algn="just">
              <a:buFont typeface="Arial" panose="020B0604020202020204" pitchFamily="34" charset="0"/>
              <a:buChar char="•"/>
            </a:pPr>
            <a:r>
              <a:rPr lang="en-US" sz="1000" dirty="0" err="1">
                <a:latin typeface="+mj-lt"/>
              </a:rPr>
              <a:t>CloudShell</a:t>
            </a:r>
            <a:r>
              <a:rPr lang="en-US" sz="1000" dirty="0">
                <a:latin typeface="+mj-lt"/>
              </a:rPr>
              <a:t> has this option Disabled by default.</a:t>
            </a:r>
          </a:p>
          <a:p>
            <a:pPr marL="514350" lvl="1" indent="-171450" algn="just">
              <a:buFont typeface="Arial" panose="020B0604020202020204" pitchFamily="34" charset="0"/>
              <a:buChar char="•"/>
            </a:pPr>
            <a:r>
              <a:rPr lang="en-US" sz="1000" dirty="0" err="1">
                <a:latin typeface="+mj-lt"/>
              </a:rPr>
              <a:t>az</a:t>
            </a:r>
            <a:r>
              <a:rPr lang="en-US" sz="1000" dirty="0">
                <a:latin typeface="+mj-lt"/>
              </a:rPr>
              <a:t> config set </a:t>
            </a:r>
            <a:r>
              <a:rPr lang="en-US" sz="1000" dirty="0" err="1">
                <a:latin typeface="+mj-lt"/>
              </a:rPr>
              <a:t>clients.show_secrets_warning</a:t>
            </a:r>
            <a:r>
              <a:rPr lang="en-US" sz="1000" dirty="0">
                <a:latin typeface="+mj-lt"/>
              </a:rPr>
              <a:t>=False</a:t>
            </a:r>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192920"/>
          </a:xfrm>
        </p:spPr>
        <p:txBody>
          <a:bodyPr/>
          <a:lstStyle/>
          <a:p>
            <a:r>
              <a:rPr lang="en-US" sz="1000" dirty="0">
                <a:latin typeface="+mj-lt"/>
                <a:hlinkClick r:id="rId2"/>
              </a:rPr>
              <a:t>Introducing </a:t>
            </a:r>
            <a:r>
              <a:rPr lang="en-US" sz="1000" dirty="0" err="1">
                <a:latin typeface="+mj-lt"/>
                <a:hlinkClick r:id="rId2"/>
              </a:rPr>
              <a:t>Sudo</a:t>
            </a:r>
            <a:r>
              <a:rPr lang="en-US" sz="1000" dirty="0">
                <a:latin typeface="+mj-lt"/>
                <a:hlinkClick r:id="rId2"/>
              </a:rPr>
              <a:t> for Windows</a:t>
            </a:r>
            <a:endParaRPr lang="en-US" sz="1000" dirty="0">
              <a:latin typeface="+mj-lt"/>
            </a:endParaRPr>
          </a:p>
          <a:p>
            <a:r>
              <a:rPr lang="en-US" sz="1000" b="1" dirty="0">
                <a:latin typeface="+mj-lt"/>
              </a:rPr>
              <a:t>MS announced </a:t>
            </a:r>
            <a:r>
              <a:rPr lang="en-US" sz="1000" dirty="0">
                <a:latin typeface="+mj-lt"/>
              </a:rPr>
              <a:t>the release of </a:t>
            </a:r>
            <a:r>
              <a:rPr lang="en-US" sz="1000" dirty="0" err="1">
                <a:latin typeface="+mj-lt"/>
              </a:rPr>
              <a:t>Sudo</a:t>
            </a:r>
            <a:r>
              <a:rPr lang="en-US" sz="1000" dirty="0">
                <a:latin typeface="+mj-lt"/>
              </a:rPr>
              <a:t> for </a:t>
            </a:r>
            <a:r>
              <a:rPr lang="en-US" sz="1000" b="1" dirty="0">
                <a:latin typeface="+mj-lt"/>
              </a:rPr>
              <a:t>Windows in Windows 11 </a:t>
            </a:r>
            <a:r>
              <a:rPr lang="en-US" sz="1000" dirty="0">
                <a:latin typeface="+mj-lt"/>
              </a:rPr>
              <a:t>Insider Preview Build 26052! </a:t>
            </a:r>
            <a:r>
              <a:rPr lang="en-US" sz="1000" b="1" dirty="0" err="1">
                <a:latin typeface="+mj-lt"/>
              </a:rPr>
              <a:t>Sudo</a:t>
            </a:r>
            <a:r>
              <a:rPr lang="en-US" sz="1000" dirty="0">
                <a:latin typeface="+mj-lt"/>
              </a:rPr>
              <a:t> </a:t>
            </a:r>
            <a:r>
              <a:rPr lang="en-US" sz="1000" b="1" dirty="0">
                <a:latin typeface="+mj-lt"/>
              </a:rPr>
              <a:t>for Windows </a:t>
            </a:r>
            <a:r>
              <a:rPr lang="en-US" sz="1000" dirty="0">
                <a:latin typeface="+mj-lt"/>
              </a:rPr>
              <a:t>is a new way for users to run elevated commands directly from an unelevated console session. It is an ergonomic and familiar solution for users who want to elevate a command without having to first open a new elevated console.</a:t>
            </a:r>
          </a:p>
          <a:p>
            <a:r>
              <a:rPr lang="en-US" sz="1000" b="1" dirty="0" err="1">
                <a:latin typeface="+mj-lt"/>
              </a:rPr>
              <a:t>Sudo</a:t>
            </a:r>
            <a:r>
              <a:rPr lang="en-US" sz="1000" dirty="0">
                <a:latin typeface="+mj-lt"/>
              </a:rPr>
              <a:t> for Windows currently supports three different configuration options:</a:t>
            </a:r>
          </a:p>
          <a:p>
            <a:pPr marL="171450" indent="-171450">
              <a:buFont typeface="Arial" panose="020B0604020202020204" pitchFamily="34" charset="0"/>
              <a:buChar char="•"/>
            </a:pPr>
            <a:r>
              <a:rPr lang="en-US" sz="1000" dirty="0">
                <a:latin typeface="+mj-lt"/>
              </a:rPr>
              <a:t>In a new window (</a:t>
            </a:r>
            <a:r>
              <a:rPr lang="en-US" sz="1000" dirty="0" err="1">
                <a:latin typeface="+mj-lt"/>
              </a:rPr>
              <a:t>forceNewWindow</a:t>
            </a:r>
            <a:r>
              <a:rPr lang="en-US" sz="1000" dirty="0">
                <a:latin typeface="+mj-lt"/>
              </a:rPr>
              <a:t>)</a:t>
            </a:r>
          </a:p>
          <a:p>
            <a:pPr marL="171450" indent="-171450">
              <a:buFont typeface="Arial" panose="020B0604020202020204" pitchFamily="34" charset="0"/>
              <a:buChar char="•"/>
            </a:pPr>
            <a:r>
              <a:rPr lang="en-US" sz="1000" dirty="0">
                <a:latin typeface="+mj-lt"/>
              </a:rPr>
              <a:t>Input closed (</a:t>
            </a:r>
            <a:r>
              <a:rPr lang="en-US" sz="1000" dirty="0" err="1">
                <a:latin typeface="+mj-lt"/>
              </a:rPr>
              <a:t>disableInput</a:t>
            </a:r>
            <a:r>
              <a:rPr lang="en-US" sz="1000" dirty="0">
                <a:latin typeface="+mj-lt"/>
              </a:rPr>
              <a:t>)</a:t>
            </a:r>
          </a:p>
          <a:p>
            <a:pPr marL="171450" indent="-171450">
              <a:buFont typeface="Arial" panose="020B0604020202020204" pitchFamily="34" charset="0"/>
              <a:buChar char="•"/>
            </a:pPr>
            <a:r>
              <a:rPr lang="en-US" sz="1000" dirty="0">
                <a:latin typeface="+mj-lt"/>
              </a:rPr>
              <a:t>Inline (normal)</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3"/>
              </a:rPr>
              <a:t>Azure Communication Services February 2024 Feature Updates</a:t>
            </a:r>
            <a:endParaRPr lang="en-US" sz="1000" dirty="0"/>
          </a:p>
          <a:p>
            <a:r>
              <a:rPr lang="en-US" sz="1000" dirty="0"/>
              <a:t>There were changes only to virtual room that are:</a:t>
            </a:r>
          </a:p>
          <a:p>
            <a:pPr marL="171450" indent="-171450">
              <a:buFont typeface="Arial" panose="020B0604020202020204" pitchFamily="34" charset="0"/>
              <a:buChar char="•"/>
            </a:pPr>
            <a:r>
              <a:rPr lang="en-US" sz="1000" b="1" dirty="0"/>
              <a:t>Dial out to a PSTN user </a:t>
            </a:r>
            <a:r>
              <a:rPr lang="en-US" sz="1000" dirty="0"/>
              <a:t>- now, users can also dial out PSTN numbers and include the PSTN participants in an ongoing call. </a:t>
            </a:r>
          </a:p>
          <a:p>
            <a:pPr marL="171450" indent="-171450">
              <a:buFont typeface="Arial" panose="020B0604020202020204" pitchFamily="34" charset="0"/>
              <a:buChar char="•"/>
            </a:pPr>
            <a:r>
              <a:rPr lang="en-US" sz="1000" b="1" dirty="0"/>
              <a:t>Remote mute call participants </a:t>
            </a:r>
            <a:r>
              <a:rPr lang="en-US" sz="1000" dirty="0"/>
              <a:t>- Users with Presenter role can mute a participant, multiple participants, or all other participants. Users will retain the ability to unmute themselves as needed. For privacy reasons, no one can unmute other participants.</a:t>
            </a:r>
          </a:p>
          <a:p>
            <a:pPr marL="171450" indent="-171450">
              <a:buFont typeface="Arial" panose="020B0604020202020204" pitchFamily="34" charset="0"/>
              <a:buChar char="•"/>
            </a:pPr>
            <a:r>
              <a:rPr lang="en-US" sz="1000" b="1" dirty="0"/>
              <a:t>Call Recording in Virtual Rooms</a:t>
            </a:r>
            <a:r>
              <a:rPr lang="en-US" sz="1000" dirty="0"/>
              <a:t>-Developers can now Start, Pause and Stop call recording in calls conducted in Virtual Rooms. Call Recording is a service-side capability, and developers start, pause, stop recording using server-side API calls.</a:t>
            </a:r>
          </a:p>
          <a:p>
            <a:pPr marL="171450" indent="-171450">
              <a:buFont typeface="Arial" panose="020B0604020202020204" pitchFamily="34" charset="0"/>
              <a:buChar char="•"/>
            </a:pPr>
            <a:r>
              <a:rPr lang="en-US" sz="1000" b="1" dirty="0">
                <a:latin typeface="+mj-lt"/>
              </a:rPr>
              <a:t>Closed Captions in Virtual Rooms </a:t>
            </a:r>
            <a:r>
              <a:rPr lang="en-US" sz="1000" dirty="0">
                <a:latin typeface="+mj-lt"/>
              </a:rPr>
              <a:t>- Closed Captions is the conversion of a voice or video call audio track into written words that appear in real time. Closed captions are also a useful tool for end users who may prefer to read the audio text in order to engage more actively in conversations and meetings. Closed captions also help in scenarios where end users might be in noisy environments or having difficulties with their audio equipment. Closed Captions are never saved and are only visible to the user that has enabled it. </a:t>
            </a:r>
          </a:p>
          <a:p>
            <a:pPr marL="171450" indent="-171450">
              <a:buFont typeface="Arial" panose="020B0604020202020204" pitchFamily="34" charset="0"/>
              <a:buChar char="•"/>
            </a:pPr>
            <a:endParaRPr lang="en-US" sz="1000" dirty="0"/>
          </a:p>
        </p:txBody>
      </p:sp>
      <p:pic>
        <p:nvPicPr>
          <p:cNvPr id="1026" name="Picture 2" descr="sudo diagram">
            <a:extLst>
              <a:ext uri="{FF2B5EF4-FFF2-40B4-BE49-F238E27FC236}">
                <a16:creationId xmlns:a16="http://schemas.microsoft.com/office/drawing/2014/main" id="{ADD1F9B2-E312-3B84-8C85-9A33FFD625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1828" y="3048001"/>
            <a:ext cx="3556417"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0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latin typeface="+mj-lt"/>
                <a:hlinkClick r:id="rId2"/>
              </a:rPr>
              <a:t>Azure Times GitHub Repo</a:t>
            </a:r>
            <a:endParaRPr lang="en-US" dirty="0">
              <a:latin typeface="+mj-lt"/>
            </a:endParaRPr>
          </a:p>
          <a:p>
            <a:r>
              <a:rPr lang="en-US" dirty="0">
                <a:latin typeface="+mj-lt"/>
                <a:hlinkClick r:id="rId3"/>
              </a:rPr>
              <a:t>Azure Times Telegram</a:t>
            </a:r>
            <a:endParaRPr lang="en-US" dirty="0">
              <a:latin typeface="+mj-lt"/>
            </a:endParaRPr>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General availability: Topology</a:t>
            </a:r>
            <a:endParaRPr lang="en-US" sz="1000" dirty="0"/>
          </a:p>
          <a:p>
            <a:pPr algn="just"/>
            <a:r>
              <a:rPr lang="en-US" sz="1000" dirty="0"/>
              <a:t>Topology allows visualizing the resources in a network, acquire system context, understand state and debug issues faster. It </a:t>
            </a:r>
            <a:r>
              <a:rPr lang="en-US" sz="1000" b="1" dirty="0"/>
              <a:t>provides a visualized connected experience for inventory management </a:t>
            </a:r>
            <a:r>
              <a:rPr lang="en-US" sz="1000" dirty="0"/>
              <a:t>and monitoring. The new topology experience lands users on the geo view helping them understand the geo regional distribution of their inventory.  </a:t>
            </a:r>
          </a:p>
          <a:p>
            <a:pPr algn="just"/>
            <a:r>
              <a:rPr lang="en-US" sz="1000" dirty="0"/>
              <a:t>This </a:t>
            </a:r>
            <a:r>
              <a:rPr lang="en-US" sz="1000" b="1" dirty="0"/>
              <a:t>unified topology leads to upgrading </a:t>
            </a:r>
            <a:r>
              <a:rPr lang="en-US" sz="1000" dirty="0"/>
              <a:t>the network monitoring and management experience in Azure. </a:t>
            </a:r>
            <a:r>
              <a:rPr lang="en-US" sz="1000" b="1" dirty="0"/>
              <a:t>Replacing the Network Watcher topology</a:t>
            </a:r>
            <a:r>
              <a:rPr lang="en-US" sz="1000" dirty="0"/>
              <a:t>, this topology will allow the users to draw a unified and dynamic topology across multiple subscription, regions, and resource groups (RGs) comprising of multiple resources and actionable connectivity and traffic insights.</a:t>
            </a:r>
          </a:p>
          <a:p>
            <a:pPr algn="just"/>
            <a:r>
              <a:rPr lang="en-US" sz="1000" dirty="0"/>
              <a:t> Features that will be available in GA:   </a:t>
            </a:r>
          </a:p>
          <a:p>
            <a:pPr marL="171450" indent="-171450" algn="just">
              <a:buFont typeface="Arial" panose="020B0604020202020204" pitchFamily="34" charset="0"/>
              <a:buChar char="•"/>
            </a:pPr>
            <a:r>
              <a:rPr lang="en-US" sz="1000" b="1" dirty="0"/>
              <a:t>Multi-region and multi-subscription visualization   </a:t>
            </a:r>
          </a:p>
          <a:p>
            <a:pPr marL="171450" indent="-171450" algn="just">
              <a:buFont typeface="Arial" panose="020B0604020202020204" pitchFamily="34" charset="0"/>
              <a:buChar char="•"/>
            </a:pPr>
            <a:r>
              <a:rPr lang="en-US" sz="1000" b="1" dirty="0"/>
              <a:t>Geo view as a the landing screen helping understand inventory distribution across regions.</a:t>
            </a:r>
          </a:p>
          <a:p>
            <a:pPr marL="171450" indent="-171450" algn="just">
              <a:buFont typeface="Arial" panose="020B0604020202020204" pitchFamily="34" charset="0"/>
              <a:buChar char="•"/>
            </a:pPr>
            <a:r>
              <a:rPr lang="en-US" sz="1000" b="1" dirty="0"/>
              <a:t>Drilldown from Azure region to resources inside subnet </a:t>
            </a:r>
          </a:p>
          <a:p>
            <a:pPr marL="171450" indent="-171450" algn="just">
              <a:buFont typeface="Arial" panose="020B0604020202020204" pitchFamily="34" charset="0"/>
              <a:buChar char="•"/>
            </a:pPr>
            <a:r>
              <a:rPr lang="en-US" sz="1000" b="1" dirty="0"/>
              <a:t>Side-panel showing resource properties and metrics  </a:t>
            </a:r>
          </a:p>
          <a:p>
            <a:pPr marL="171450" indent="-171450" algn="just">
              <a:buFont typeface="Arial" panose="020B0604020202020204" pitchFamily="34" charset="0"/>
              <a:buChar char="•"/>
            </a:pPr>
            <a:r>
              <a:rPr lang="en-US" sz="1000" b="1" dirty="0"/>
              <a:t>Highlighting of nodes connected to a selected resource</a:t>
            </a:r>
          </a:p>
          <a:p>
            <a:pPr marL="171450" indent="-171450" algn="just">
              <a:buFont typeface="Arial" panose="020B0604020202020204" pitchFamily="34" charset="0"/>
              <a:buChar char="•"/>
            </a:pPr>
            <a:r>
              <a:rPr lang="en-US" sz="1000" b="1" dirty="0"/>
              <a:t>Actionable connectivity insights from Connection Monitor</a:t>
            </a:r>
          </a:p>
        </p:txBody>
      </p:sp>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716670"/>
          </a:xfrm>
        </p:spPr>
        <p:txBody>
          <a:bodyPr/>
          <a:lstStyle/>
          <a:p>
            <a:pPr algn="just"/>
            <a:r>
              <a:rPr lang="en-US" sz="1000" dirty="0">
                <a:latin typeface="+mj-lt"/>
                <a:hlinkClick r:id="rId2"/>
              </a:rPr>
              <a:t>Microsoft Entra Verified ID introduces Face Check in preview</a:t>
            </a:r>
            <a:endParaRPr lang="en-US" sz="1000" dirty="0">
              <a:latin typeface="+mj-lt"/>
            </a:endParaRPr>
          </a:p>
          <a:p>
            <a:pPr algn="just"/>
            <a:r>
              <a:rPr lang="en-US" sz="1000" dirty="0">
                <a:latin typeface="+mj-lt"/>
              </a:rPr>
              <a:t>MS announced the expansion of Microsoft Entra Verified ID to include </a:t>
            </a:r>
            <a:r>
              <a:rPr lang="en-US" sz="1000" b="1" dirty="0">
                <a:latin typeface="+mj-lt"/>
              </a:rPr>
              <a:t>Face Check</a:t>
            </a:r>
            <a:r>
              <a:rPr lang="en-US" sz="1000" dirty="0">
                <a:latin typeface="+mj-lt"/>
              </a:rPr>
              <a:t>—a privacy-respecting facial matching feature for high-assurance verifications, which is now in preview. </a:t>
            </a:r>
          </a:p>
          <a:p>
            <a:pPr algn="just"/>
            <a:r>
              <a:rPr lang="en-US" sz="1000" b="1" dirty="0">
                <a:latin typeface="+mj-lt"/>
              </a:rPr>
              <a:t>Face Check</a:t>
            </a:r>
            <a:r>
              <a:rPr lang="en-US" sz="1000" dirty="0">
                <a:latin typeface="+mj-lt"/>
              </a:rPr>
              <a:t>, powered </a:t>
            </a:r>
            <a:r>
              <a:rPr lang="en-US" sz="1000" b="1" dirty="0">
                <a:latin typeface="+mj-lt"/>
              </a:rPr>
              <a:t>by Azure AI services</a:t>
            </a:r>
            <a:r>
              <a:rPr lang="en-US" sz="1000" dirty="0">
                <a:latin typeface="+mj-lt"/>
              </a:rPr>
              <a:t>, adds a critical layer of trust by matching a user’s real-time selfie and the photo from their identity document (such as a passport or driver’s license). By sharing only the match results and not any sensitive identity data, Face Check improves user privacy while allowing organizations to be sure the person claiming an identity is really them.</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Conditional Access Policies in Microsoft Entra ID</a:t>
            </a:r>
            <a:endParaRPr lang="en-US" sz="1000" dirty="0"/>
          </a:p>
          <a:p>
            <a:pPr algn="just"/>
            <a:r>
              <a:rPr lang="en-US" sz="1000" b="1" dirty="0"/>
              <a:t>MS rolled out report-only policies </a:t>
            </a:r>
            <a:r>
              <a:rPr lang="en-US" sz="1000" dirty="0"/>
              <a:t>for over </a:t>
            </a:r>
            <a:r>
              <a:rPr lang="en-US" sz="1000" b="1" dirty="0"/>
              <a:t>500,000 tenants</a:t>
            </a:r>
            <a:r>
              <a:rPr lang="en-US" sz="1000" dirty="0"/>
              <a:t>. These policies are part of our Secure Future Initiative, which includes key engineering advances to improve security for customers against cyberthreats that we anticipate will increase over time. </a:t>
            </a:r>
          </a:p>
          <a:p>
            <a:pPr marL="171450" indent="-171450" algn="just">
              <a:buFont typeface="Arial" panose="020B0604020202020204" pitchFamily="34" charset="0"/>
              <a:buChar char="•"/>
            </a:pPr>
            <a:r>
              <a:rPr lang="en-US" sz="1000" b="1" dirty="0">
                <a:solidFill>
                  <a:srgbClr val="333333"/>
                </a:solidFill>
                <a:effectLst/>
              </a:rPr>
              <a:t>Multifactor authentication for admins accessing Microsoft admin portals </a:t>
            </a:r>
            <a:r>
              <a:rPr lang="en-US" sz="1000" b="0" dirty="0">
                <a:solidFill>
                  <a:srgbClr val="333333"/>
                </a:solidFill>
                <a:effectLst/>
              </a:rPr>
              <a:t>- This policy covers 14 admin roles that we consider to be highly privileged, requiring administrators to perform multifactor authentication when signing into Microsoft admin portals.</a:t>
            </a:r>
          </a:p>
          <a:p>
            <a:pPr marL="171450" indent="-171450" algn="just">
              <a:buFont typeface="Arial" panose="020B0604020202020204" pitchFamily="34" charset="0"/>
              <a:buChar char="•"/>
            </a:pPr>
            <a:r>
              <a:rPr lang="en-US" sz="1000" b="1" dirty="0">
                <a:solidFill>
                  <a:srgbClr val="333333"/>
                </a:solidFill>
                <a:effectLst/>
              </a:rPr>
              <a:t>Multifactor authentication for per-user multifactor authentication users </a:t>
            </a:r>
            <a:r>
              <a:rPr lang="en-US" sz="1000" b="0" dirty="0">
                <a:solidFill>
                  <a:srgbClr val="333333"/>
                </a:solidFill>
                <a:effectLst/>
              </a:rPr>
              <a:t>- This policy targets licensed users with Entra ID P1 and P2, where the security defaults policy isn't enabled and there are less than 500 per-user MFA enabled enabled/enforced users. There will be no change to the end user experience due to this policy.</a:t>
            </a:r>
          </a:p>
          <a:p>
            <a:pPr marL="171450" indent="-171450" algn="just">
              <a:buFont typeface="Arial" panose="020B0604020202020204" pitchFamily="34" charset="0"/>
              <a:buChar char="•"/>
            </a:pPr>
            <a:r>
              <a:rPr lang="en-US" sz="1000" b="1" dirty="0">
                <a:solidFill>
                  <a:srgbClr val="333333"/>
                </a:solidFill>
                <a:effectLst/>
              </a:rPr>
              <a:t>Multifactor authentication and reauthentication for risky sign-ins </a:t>
            </a:r>
            <a:r>
              <a:rPr lang="en-US" sz="1000" b="0" dirty="0">
                <a:solidFill>
                  <a:srgbClr val="333333"/>
                </a:solidFill>
                <a:effectLst/>
              </a:rPr>
              <a:t>- This policy covers all users in Entra ID P2 tenants, where security defaults aren't enabled, all active users are already registered for MFA, and there are enough licenses for each user. As with all policies, ensure you exclude any break-glass or service accounts to avoid locking yourself out.</a:t>
            </a:r>
          </a:p>
          <a:p>
            <a:pPr algn="just"/>
            <a:endParaRPr lang="en-US" sz="1000" b="0" dirty="0">
              <a:solidFill>
                <a:srgbClr val="333333"/>
              </a:solidFill>
              <a:effectLst/>
            </a:endParaRPr>
          </a:p>
          <a:p>
            <a:pPr algn="just"/>
            <a:endParaRPr lang="en-US" sz="1000" b="0" dirty="0">
              <a:solidFill>
                <a:srgbClr val="333333"/>
              </a:solidFill>
              <a:effectLst/>
            </a:endParaRPr>
          </a:p>
          <a:p>
            <a:pPr algn="just"/>
            <a:endParaRPr lang="en-US" sz="1000" dirty="0"/>
          </a:p>
        </p:txBody>
      </p:sp>
      <p:pic>
        <p:nvPicPr>
          <p:cNvPr id="4" name="Picture 3">
            <a:extLst>
              <a:ext uri="{FF2B5EF4-FFF2-40B4-BE49-F238E27FC236}">
                <a16:creationId xmlns:a16="http://schemas.microsoft.com/office/drawing/2014/main" id="{1F509386-690B-56E1-F99E-A312560D9E97}"/>
              </a:ext>
            </a:extLst>
          </p:cNvPr>
          <p:cNvPicPr>
            <a:picLocks noChangeAspect="1"/>
          </p:cNvPicPr>
          <p:nvPr/>
        </p:nvPicPr>
        <p:blipFill>
          <a:blip r:embed="rId4"/>
          <a:stretch>
            <a:fillRect/>
          </a:stretch>
        </p:blipFill>
        <p:spPr>
          <a:xfrm>
            <a:off x="4758660" y="2609567"/>
            <a:ext cx="3715269" cy="2019582"/>
          </a:xfrm>
          <a:prstGeom prst="rect">
            <a:avLst/>
          </a:prstGeom>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New MS Entra recommendations</a:t>
            </a:r>
            <a:endParaRPr lang="en-US" sz="1000" dirty="0">
              <a:latin typeface="+mj-lt"/>
            </a:endParaRPr>
          </a:p>
          <a:p>
            <a:pPr algn="just"/>
            <a:r>
              <a:rPr lang="en-US" sz="1000" dirty="0">
                <a:latin typeface="+mj-lt"/>
              </a:rPr>
              <a:t>Microsoft has released a new recommendation in the </a:t>
            </a:r>
            <a:r>
              <a:rPr lang="en-US" sz="1000" b="1" dirty="0">
                <a:latin typeface="+mj-lt"/>
              </a:rPr>
              <a:t>Microsoft Entra admin center </a:t>
            </a:r>
            <a:r>
              <a:rPr lang="en-US" sz="1000" dirty="0">
                <a:latin typeface="+mj-lt"/>
              </a:rPr>
              <a:t>for organizations to move off </a:t>
            </a:r>
            <a:r>
              <a:rPr lang="en-US" sz="1000" b="1" dirty="0">
                <a:latin typeface="+mj-lt"/>
              </a:rPr>
              <a:t>MFA Server to Microsoft Entra </a:t>
            </a:r>
            <a:r>
              <a:rPr lang="en-US" sz="1000" dirty="0">
                <a:latin typeface="+mj-lt"/>
              </a:rPr>
              <a:t>multi-factor authentication. </a:t>
            </a:r>
            <a:r>
              <a:rPr lang="en-US" sz="1000" b="1" dirty="0">
                <a:latin typeface="+mj-lt"/>
              </a:rPr>
              <a:t>MFA Server will</a:t>
            </a:r>
            <a:r>
              <a:rPr lang="en-US" sz="1000" dirty="0">
                <a:latin typeface="+mj-lt"/>
              </a:rPr>
              <a:t> be retired on </a:t>
            </a:r>
            <a:r>
              <a:rPr lang="en-US" sz="1000" b="1" dirty="0">
                <a:latin typeface="+mj-lt"/>
              </a:rPr>
              <a:t>September 30, 2024</a:t>
            </a:r>
            <a:r>
              <a:rPr lang="en-US" sz="1000" dirty="0">
                <a:latin typeface="+mj-lt"/>
              </a:rPr>
              <a:t>. Any organization with MFA Server activity in the last seven days will see the recommendation that includes details about their current usage, and steps on how to move to</a:t>
            </a:r>
            <a:r>
              <a:rPr lang="en-US" sz="1000" b="1" dirty="0">
                <a:latin typeface="+mj-lt"/>
              </a:rPr>
              <a:t> Microsoft Entra multi-factor authentication</a:t>
            </a:r>
            <a:r>
              <a:rPr lang="en-US" sz="1000" dirty="0">
                <a:latin typeface="+mj-lt"/>
              </a:rPr>
              <a:t>.</a:t>
            </a:r>
          </a:p>
          <a:p>
            <a:pPr algn="just"/>
            <a:r>
              <a:rPr lang="en-US" sz="1000" dirty="0">
                <a:latin typeface="+mj-lt"/>
                <a:hlinkClick r:id="rId3"/>
              </a:rPr>
              <a:t>New Microsoft Entra Home Page Update</a:t>
            </a:r>
            <a:endParaRPr lang="en-US" sz="1000" dirty="0">
              <a:latin typeface="+mj-lt"/>
            </a:endParaRPr>
          </a:p>
          <a:p>
            <a:pPr algn="just"/>
            <a:r>
              <a:rPr lang="en-US" sz="1000" dirty="0">
                <a:latin typeface="+mj-lt"/>
              </a:rPr>
              <a:t>Microsoft redesigned the </a:t>
            </a:r>
            <a:r>
              <a:rPr lang="en-US" sz="1000" b="1" dirty="0">
                <a:latin typeface="+mj-lt"/>
              </a:rPr>
              <a:t>Microsoft Entra admin center's homepage </a:t>
            </a:r>
            <a:r>
              <a:rPr lang="en-US" sz="1000" dirty="0">
                <a:latin typeface="+mj-lt"/>
              </a:rPr>
              <a:t>to help admins do the following:</a:t>
            </a:r>
          </a:p>
          <a:p>
            <a:pPr marL="171450" indent="-171450" algn="just">
              <a:buFont typeface="Arial" panose="020B0604020202020204" pitchFamily="34" charset="0"/>
              <a:buChar char="•"/>
            </a:pPr>
            <a:r>
              <a:rPr lang="en-US" sz="1000" b="1" dirty="0">
                <a:latin typeface="+mj-lt"/>
              </a:rPr>
              <a:t>Learn about the product suite</a:t>
            </a:r>
          </a:p>
          <a:p>
            <a:pPr marL="171450" indent="-171450" algn="just">
              <a:buFont typeface="Arial" panose="020B0604020202020204" pitchFamily="34" charset="0"/>
              <a:buChar char="•"/>
            </a:pPr>
            <a:r>
              <a:rPr lang="en-US" sz="1000" b="1" dirty="0">
                <a:latin typeface="+mj-lt"/>
              </a:rPr>
              <a:t>Identify opportunities to maximize feature value</a:t>
            </a:r>
          </a:p>
          <a:p>
            <a:pPr marL="171450" indent="-171450" algn="just">
              <a:buFont typeface="Arial" panose="020B0604020202020204" pitchFamily="34" charset="0"/>
              <a:buChar char="•"/>
            </a:pPr>
            <a:r>
              <a:rPr lang="en-US" sz="1000" b="1" dirty="0">
                <a:latin typeface="+mj-lt"/>
              </a:rPr>
              <a:t>Stay up to date with recent announcements, new features, and more!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Removal MFA over </a:t>
            </a:r>
            <a:r>
              <a:rPr lang="en-US" sz="1000" dirty="0" err="1">
                <a:hlinkClick r:id="rId2"/>
              </a:rPr>
              <a:t>Whats</a:t>
            </a:r>
            <a:r>
              <a:rPr lang="en-US" sz="1000" dirty="0">
                <a:hlinkClick r:id="rId2"/>
              </a:rPr>
              <a:t> App</a:t>
            </a:r>
            <a:endParaRPr lang="en-US" sz="1000" dirty="0"/>
          </a:p>
          <a:p>
            <a:pPr algn="just"/>
            <a:r>
              <a:rPr lang="en-US" sz="1000" dirty="0"/>
              <a:t>Meta has announced that due to an </a:t>
            </a:r>
            <a:r>
              <a:rPr lang="en-US" sz="1000" b="1" dirty="0"/>
              <a:t>updated regulation in India </a:t>
            </a:r>
            <a:r>
              <a:rPr lang="en-US" sz="1000" dirty="0"/>
              <a:t>not allowing over-the-top </a:t>
            </a:r>
            <a:r>
              <a:rPr lang="en-US" sz="1000" b="1" dirty="0"/>
              <a:t>(OTT) apps like WhatsApp </a:t>
            </a:r>
            <a:r>
              <a:rPr lang="en-US" sz="1000" dirty="0"/>
              <a:t>to be used for business communication, they will block the ability to send authentication messages via WhatsApp to users in </a:t>
            </a:r>
            <a:r>
              <a:rPr lang="en-US" sz="1000" b="1" dirty="0"/>
              <a:t>India starting March 1st, 2024.</a:t>
            </a:r>
          </a:p>
          <a:p>
            <a:pPr algn="just"/>
            <a:r>
              <a:rPr lang="en-US" sz="1000" dirty="0"/>
              <a:t>Back in September 2023, Microsoft Entra began delivering one-time passcodes (OTP) for multi-factor authentication (MFA) via </a:t>
            </a:r>
            <a:r>
              <a:rPr lang="en-US" sz="1000" b="1" dirty="0"/>
              <a:t>WhatsApp for some users in India</a:t>
            </a:r>
            <a:r>
              <a:rPr lang="en-US" sz="1000" dirty="0"/>
              <a:t>, Indonesia and New Zealand. While data showed this improved authentication completion rates for users, to comply with Meta's update Microsoft will be removing support for WhatsApp in India by March 1st, 2024.</a:t>
            </a:r>
          </a:p>
          <a:p>
            <a:pPr algn="just"/>
            <a:r>
              <a:rPr lang="en-US" sz="1000" b="1" dirty="0"/>
              <a:t>Starting mid-February 2024</a:t>
            </a:r>
            <a:r>
              <a:rPr lang="en-US" sz="1000" dirty="0"/>
              <a:t>, users in India </a:t>
            </a:r>
            <a:r>
              <a:rPr lang="en-US" sz="1000" b="1" dirty="0"/>
              <a:t>who've been receiving OTP messages via WhatsApp</a:t>
            </a:r>
            <a:r>
              <a:rPr lang="en-US" sz="1000" dirty="0"/>
              <a:t> will start receiving them </a:t>
            </a:r>
            <a:r>
              <a:rPr lang="en-US" sz="1000" b="1" dirty="0"/>
              <a:t>via SMS </a:t>
            </a:r>
            <a:r>
              <a:rPr lang="en-US" sz="1000" dirty="0"/>
              <a:t>as they did before.</a:t>
            </a:r>
          </a:p>
        </p:txBody>
      </p:sp>
    </p:spTree>
    <p:extLst>
      <p:ext uri="{BB962C8B-B14F-4D97-AF65-F5344CB8AC3E}">
        <p14:creationId xmlns:p14="http://schemas.microsoft.com/office/powerpoint/2010/main" val="89670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814970"/>
          </a:xfrm>
        </p:spPr>
        <p:txBody>
          <a:bodyPr/>
          <a:lstStyle/>
          <a:p>
            <a:r>
              <a:rPr lang="en-US" sz="1000" dirty="0">
                <a:hlinkClick r:id="rId2"/>
              </a:rPr>
              <a:t>Migration and Modernization solutions for Windows-based applications to Azure Kubernetes Services</a:t>
            </a:r>
            <a:endParaRPr lang="en-US" sz="1000" dirty="0"/>
          </a:p>
          <a:p>
            <a:r>
              <a:rPr lang="en-US" sz="1000" dirty="0"/>
              <a:t>Microsoft released a documentation for the </a:t>
            </a:r>
            <a:r>
              <a:rPr lang="en-US" sz="1000" b="1" dirty="0"/>
              <a:t>migration and modernization for Windows AKS</a:t>
            </a:r>
          </a:p>
          <a:p>
            <a:endParaRPr lang="en-US" sz="1000" dirty="0"/>
          </a:p>
        </p:txBody>
      </p:sp>
      <p:pic>
        <p:nvPicPr>
          <p:cNvPr id="2050" name="Picture 2" descr="thumbnail image 1 of blog post titled &#10; &#10; &#10;  &#10; &#10; &#10; &#10;    &#10;  &#10;   &#10;    &#10;      &#10;       Migration and Modernization solutions for Windows-based applications to Azure Kubernetes Services&#10;       &#10;      &#10;     &#10;   &#10;  &#10; &#10;   &#10; &#10; &#10; &#10; &#10; &#10;">
            <a:extLst>
              <a:ext uri="{FF2B5EF4-FFF2-40B4-BE49-F238E27FC236}">
                <a16:creationId xmlns:a16="http://schemas.microsoft.com/office/drawing/2014/main" id="{6CB45E65-E24F-ECB3-0391-BA742438D7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800" y="1670051"/>
            <a:ext cx="3821511"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E04B39D-0CBA-4F8F-8809-785207E879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Covers</Template>
  <TotalTime>1879</TotalTime>
  <Words>2890</Words>
  <Application>Microsoft Office PowerPoint</Application>
  <PresentationFormat>On-screen Show (16:9)</PresentationFormat>
  <Paragraphs>145</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Human Sans Regular</vt:lpstr>
      <vt:lpstr>Continuum Theme</vt:lpstr>
      <vt:lpstr>Azure Times #105</vt:lpstr>
      <vt:lpstr>PowerPoint Presentation</vt:lpstr>
      <vt:lpstr>Networking Updates</vt:lpstr>
      <vt:lpstr>PowerPoint Presentation</vt:lpstr>
      <vt:lpstr>Security &amp; Identity Updates</vt:lpstr>
      <vt:lpstr>Security &amp; Identity Updates</vt:lpstr>
      <vt:lpstr>PowerPoint Presentation</vt:lpstr>
      <vt:lpstr>Management &amp; Governance Updates</vt:lpstr>
      <vt:lpstr>PowerPoint Presentation</vt:lpstr>
      <vt:lpstr>Compute Updates</vt:lpstr>
      <vt:lpstr>Compute Updates</vt:lpstr>
      <vt:lpstr>Compute Updates</vt:lpstr>
      <vt:lpstr>PowerPoint Presentation</vt:lpstr>
      <vt:lpstr>Storage &amp; Data Updates</vt:lpstr>
      <vt:lpstr>Storage &amp; Data Updates</vt:lpstr>
      <vt:lpstr>PowerPoint Presentation</vt:lpstr>
      <vt:lpstr>Integration Updates</vt:lpstr>
      <vt:lpstr>PowerPoint Presentation</vt:lpstr>
      <vt:lpstr>ML &amp; AI &amp; IOT Updates</vt:lpstr>
      <vt:lpstr>PowerPoint Presentation</vt:lpstr>
      <vt:lpstr>DevOps &amp; IaC &amp; Automation</vt:lpstr>
      <vt:lpstr>PowerPoint Presentation</vt:lpstr>
      <vt:lpstr>Miscellaneous Updates</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148</cp:revision>
  <dcterms:created xsi:type="dcterms:W3CDTF">2018-01-26T19:23:30Z</dcterms:created>
  <dcterms:modified xsi:type="dcterms:W3CDTF">2024-02-13T18:18:54Z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