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8"/>
  </p:notesMasterIdLst>
  <p:handoutMasterIdLst>
    <p:handoutMasterId r:id="rId39"/>
  </p:handoutMasterIdLst>
  <p:sldIdLst>
    <p:sldId id="2142532340" r:id="rId5"/>
    <p:sldId id="2146847045" r:id="rId6"/>
    <p:sldId id="10657" r:id="rId7"/>
    <p:sldId id="2146847127" r:id="rId8"/>
    <p:sldId id="2146847159" r:id="rId9"/>
    <p:sldId id="2146847160" r:id="rId10"/>
    <p:sldId id="2146847163" r:id="rId11"/>
    <p:sldId id="2146847162" r:id="rId12"/>
    <p:sldId id="2146847164" r:id="rId13"/>
    <p:sldId id="2146847046" r:id="rId14"/>
    <p:sldId id="2146847089" r:id="rId15"/>
    <p:sldId id="2146847050" r:id="rId16"/>
    <p:sldId id="2146847096" r:id="rId17"/>
    <p:sldId id="2146847134" r:id="rId18"/>
    <p:sldId id="2146847135" r:id="rId19"/>
    <p:sldId id="2146847136" r:id="rId20"/>
    <p:sldId id="2146847156" r:id="rId21"/>
    <p:sldId id="2146847157" r:id="rId22"/>
    <p:sldId id="2146847158" r:id="rId23"/>
    <p:sldId id="2146847052" r:id="rId24"/>
    <p:sldId id="2146847100" r:id="rId25"/>
    <p:sldId id="2146847054" r:id="rId26"/>
    <p:sldId id="2146847103" r:id="rId27"/>
    <p:sldId id="2146847119" r:id="rId28"/>
    <p:sldId id="2146847120" r:id="rId29"/>
    <p:sldId id="2146847150" r:id="rId30"/>
    <p:sldId id="2146847151" r:id="rId31"/>
    <p:sldId id="2146847161" r:id="rId32"/>
    <p:sldId id="2146847062" r:id="rId33"/>
    <p:sldId id="2146847115" r:id="rId34"/>
    <p:sldId id="2146847085" r:id="rId35"/>
    <p:sldId id="2146847084" r:id="rId36"/>
    <p:sldId id="2146847064" r:id="rId3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 id="2146847159"/>
            <p14:sldId id="2146847160"/>
            <p14:sldId id="2146847163"/>
            <p14:sldId id="2146847162"/>
            <p14:sldId id="2146847164"/>
          </p14:sldIdLst>
        </p14:section>
        <p14:section name="Security &amp; Identity" id="{1AA42572-B3BD-44F7-813B-C2C647DDBB3C}">
          <p14:sldIdLst>
            <p14:sldId id="2146847046"/>
            <p14:sldId id="2146847089"/>
          </p14:sldIdLst>
        </p14:section>
        <p14:section name="Management &amp; Governance" id="{34181601-6D48-4406-A525-C7B5A12C6C5B}">
          <p14:sldIdLst/>
        </p14:section>
        <p14:section name="Compute" id="{05AA80BB-8802-49AB-8336-A884227CE2F7}">
          <p14:sldIdLst>
            <p14:sldId id="2146847050"/>
            <p14:sldId id="2146847096"/>
            <p14:sldId id="2146847134"/>
            <p14:sldId id="2146847135"/>
            <p14:sldId id="2146847136"/>
            <p14:sldId id="2146847156"/>
            <p14:sldId id="2146847157"/>
            <p14:sldId id="2146847158"/>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119"/>
            <p14:sldId id="2146847120"/>
            <p14:sldId id="2146847150"/>
            <p14:sldId id="2146847151"/>
            <p14:sldId id="2146847161"/>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20" d="100"/>
          <a:sy n="120" d="100"/>
        </p:scale>
        <p:origin x="509" y="7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blog/securitycopilotblog/microsoft-security-copilot-achieves-soc-2-certification/4295363" TargetMode="External"/><Relationship Id="rId2" Type="http://schemas.openxmlformats.org/officeDocument/2006/relationships/hyperlink" Target="https://azure.microsoft.com/ru-ru/updates?id=tls-12-to-become-the-minimum-tls-version-for-azure-storag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blog/LinuxandOpenSourceBlog/extend-the-lifecycle-of-suse-linux-enterprise-server-in-azure/4292100"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blog/enhance-the-security-and-operational-capabilities-of-your-azure-kubernetes-service-with-advanced-container-networking-services-now-generally-available/" TargetMode="External"/><Relationship Id="rId2" Type="http://schemas.openxmlformats.org/officeDocument/2006/relationships/hyperlink" Target="https://azure.microsoft.com/ru-ru/updates?id=466990"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467018" TargetMode="External"/><Relationship Id="rId2" Type="http://schemas.openxmlformats.org/officeDocument/2006/relationships/hyperlink" Target="https://azure.microsoft.com/ru-ru/updates?id=46702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467013" TargetMode="External"/><Relationship Id="rId2" Type="http://schemas.openxmlformats.org/officeDocument/2006/relationships/hyperlink" Target="https://azure.microsoft.com/ru-ru/updates?id=467028"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66995" TargetMode="External"/><Relationship Id="rId2" Type="http://schemas.openxmlformats.org/officeDocument/2006/relationships/hyperlink" Target="https://techcommunity.microsoft.com/blog/appsonazureblog/-net-9-ga-available-on-azure-app-service/429588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blog/appsonazureblog/announcing-conversational-diagnostics-for-azure-functions/4296020" TargetMode="External"/><Relationship Id="rId2" Type="http://schemas.openxmlformats.org/officeDocument/2006/relationships/hyperlink" Target="https://azure.microsoft.com/ru-ru/updates?id=467457"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hyperlink" Target="https://techcommunity.microsoft.com/blog/AzureInfrastructureBlog/enhancing-infrastructure-efficiency-across-storage-network-acceleration/429709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fabric.microsoft.com/en-US/blog/legacy-timestamp-support-in-native-execution-engine-for-fabric-runtime-1-3/" TargetMode="External"/><Relationship Id="rId2" Type="http://schemas.openxmlformats.org/officeDocument/2006/relationships/hyperlink" Target="Simplifying%20Data%20Ingestion%20with%20Copy%20Job:%20Upsert%20to%20SQL%20Database%20&amp;%20Overwrite%20to%20Fabric%20Lakehouse"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echcommunity.microsoft.com/blog/azuresqlblog/geo-zone-redundant-storage-gzrs-is-now-available-for-additional-azure-sql-databa/4292187" TargetMode="External"/><Relationship Id="rId2" Type="http://schemas.openxmlformats.org/officeDocument/2006/relationships/hyperlink" Target="https://techcommunity.microsoft.com/blog/adforpostgresql/introducing-support-for-oracle-fdw-extension-in-azure-database-for-postgresql/4296504"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chcommunity.microsoft.com/blog/microsoftdatamigration/release-azure-sql-migration-extension-for-azure-data-studio-v1-5-6/4292081" TargetMode="External"/><Relationship Id="rId2" Type="http://schemas.openxmlformats.org/officeDocument/2006/relationships/hyperlink" Target="https://techcommunity.microsoft.com/blog/Sysinternals-Blog/procdump-1-0-for-mac/4295719"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ru-ru/updates?id=467709" TargetMode="External"/><Relationship Id="rId2" Type="http://schemas.openxmlformats.org/officeDocument/2006/relationships/hyperlink" Target="https://azure.microsoft.com/ru-ru/updates?id=467714"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techcommunity.microsoft.com/blog/IntegrationsonAzureBlog/azure-api-center-plugin-for-github-copilot-for-azure/4293795/replies/4296199" TargetMode="External"/><Relationship Id="rId2" Type="http://schemas.openxmlformats.org/officeDocument/2006/relationships/hyperlink" Target="https://devblogs.microsoft.com/devops/november-patches-for-azure-devops-server/"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echcommunity.microsoft.com/blog/appsonazureblog/announcing-conversational-diagnostics-for-aks-at-ignite-2024/4298779"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67668" TargetMode="External"/><Relationship Id="rId2" Type="http://schemas.openxmlformats.org/officeDocument/2006/relationships/hyperlink" Target="https://azure.microsoft.com/ru-ru/updates?id=end-of-support-announcement-for-azure-load-balancer-numberofprobes-property-on-1-september-2027"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techcommunity.microsoft.com/blog/AzureArcBlog/announcing-the-arc-jumpstart-community-badges/4274102" TargetMode="External"/><Relationship Id="rId2" Type="http://schemas.openxmlformats.org/officeDocument/2006/relationships/hyperlink" Target="https://techcommunity.microsoft.com/blog/systemcenterblog/announcement-system-center-2025-is-ga/4287736"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blog/azurenetworksecurityblog/enhancements-to-the-azure-firewall-user-experience/4297129"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id=46858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updates?id=entra-id-support-for-ssh-connections-in-portal-is-now-generally-availabl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echcommunity.microsoft.com/blog/azurearcblog/announcing-the-public-preview-of-the-azure-arc-gateway/4292278"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#141</a:t>
            </a:r>
          </a:p>
        </p:txBody>
      </p:sp>
      <p:sp>
        <p:nvSpPr>
          <p:cNvPr id="4" name="Text Placeholder 3"/>
          <p:cNvSpPr>
            <a:spLocks noGrp="1"/>
          </p:cNvSpPr>
          <p:nvPr>
            <p:ph type="body" sz="quarter" idx="11"/>
          </p:nvPr>
        </p:nvSpPr>
        <p:spPr/>
        <p:txBody>
          <a:bodyPr/>
          <a:lstStyle/>
          <a:p>
            <a:r>
              <a:rPr lang="en-US" spc="300" dirty="0"/>
              <a:t>November 18,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Retirement: TLS 1.2 become the minimum TLS version for Azure Storage</a:t>
            </a:r>
            <a:endParaRPr lang="en-US" sz="1000" dirty="0"/>
          </a:p>
          <a:p>
            <a:r>
              <a:rPr lang="en-US" sz="1000" dirty="0"/>
              <a:t>To respond to evolving technology and regulatory standards, Azure Storage will remove support for TLS version 1.1 and 1.0, and the minimum supported version will be TLS1.2 starting November 1, 2025. TLS 1.2 is more secure and faster than older TLS versions. TLS 1.0 and 1.1 do not support modern cryptographic algorithms and cipher suites.  </a:t>
            </a:r>
          </a:p>
          <a:p>
            <a:r>
              <a:rPr lang="en-US" sz="1000" dirty="0"/>
              <a:t>This change impacts existing and new storage accounts using TLS 1.0 and 1.1 in all clouds. To avoid disruptions to your applications connecting to Azure Storage, you must migrate to TLS 1.2 and remove dependencies on TLS version 1.0 and 1.1. </a:t>
            </a:r>
          </a:p>
          <a:p>
            <a:r>
              <a:rPr lang="en-US" sz="1000" dirty="0"/>
              <a:t>Azure Storage already supports TLS 1.2 which is set as the default. Customers using TLS 1.2 will not be impacted by the removal of support for TLS 1.0 and 1.1. For customers using TLS 1.0 or 1.1, to maintain your connections to Azure Storage, please update your operating systems, development libraries, frameworks, and all other solutions to their latest versions to support TLS 1.2 and update your clients to TLS 1.2 no later than Oct 31st, 2025.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Microsoft Security Copilot Achieves SOC 2 Certification</a:t>
            </a:r>
            <a:endParaRPr lang="en-US" dirty="0"/>
          </a:p>
          <a:p>
            <a:pPr algn="just"/>
            <a:r>
              <a:rPr lang="en-US" dirty="0"/>
              <a:t>MS announced that Microsoft Security Copilot has successfully achieved SOC 2 certification, a significant milestone that reinforces commitment to delivering secure, compliant solutions for enterprise customers.</a:t>
            </a:r>
          </a:p>
          <a:p>
            <a:pPr algn="just"/>
            <a:r>
              <a:rPr lang="en-US" dirty="0"/>
              <a:t>SOC 2 (System and Organization Controls 2) is a comprehensive auditing framework developed by the American Institute of Certified Public Accountants (AICPA). It evaluates an organization's controls across five critical trust principles: Security, Availability Processing Integrity, Confidentiality, and Privacy. The certification process involves a rigorous, independent audit that assesses the effectiveness of an organization’s systems and processes in managing these key operational areas, with a particular focus on protecting customer data. Achieving SOC 2 certification demonstrates that Security Copilot met or exceeded these rigorous requirements for managing data securely and responsibly.</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3003486"/>
          </a:xfrm>
        </p:spPr>
        <p:txBody>
          <a:bodyPr/>
          <a:lstStyle/>
          <a:p>
            <a:pPr algn="just"/>
            <a:r>
              <a:rPr lang="en-US" dirty="0">
                <a:hlinkClick r:id="rId2"/>
              </a:rPr>
              <a:t>Extend the lifecycle of SUSE Linux Enterprise Server in Azure</a:t>
            </a:r>
            <a:endParaRPr lang="en-US" dirty="0"/>
          </a:p>
          <a:p>
            <a:pPr algn="just"/>
            <a:r>
              <a:rPr lang="en-US" dirty="0"/>
              <a:t>SUSE LTSS offers extended support for SLES, SLES for SAP, and SLES HPC, providing an additional 3 years of critical security patches and maintenance updates. This allows to maintain stability and security without the immediate need for a costly and time-consuming migration.</a:t>
            </a:r>
          </a:p>
          <a:p>
            <a:pPr algn="just"/>
            <a:r>
              <a:rPr lang="en-US" dirty="0"/>
              <a:t>SUSE LTSS is suitable for customers who need to stay on a specific SLES version that is reaching end of support because of application requirements or needing more time to upgrade. </a:t>
            </a:r>
          </a:p>
          <a:p>
            <a:pPr algn="just"/>
            <a:r>
              <a:rPr lang="en-US" dirty="0"/>
              <a:t>Key features of SUSE LTSS:</a:t>
            </a:r>
          </a:p>
          <a:p>
            <a:pPr marL="171450" indent="-171450" algn="just">
              <a:buFont typeface="Arial" panose="020B0604020202020204" pitchFamily="34" charset="0"/>
              <a:buChar char="•"/>
            </a:pPr>
            <a:r>
              <a:rPr lang="en-US" dirty="0"/>
              <a:t>Up to 3 years of extended support</a:t>
            </a:r>
          </a:p>
          <a:p>
            <a:pPr marL="171450" indent="-171450" algn="just">
              <a:buFont typeface="Arial" panose="020B0604020202020204" pitchFamily="34" charset="0"/>
              <a:buChar char="•"/>
            </a:pPr>
            <a:r>
              <a:rPr lang="en-US" dirty="0"/>
              <a:t>Backed by Microsoft and SUSE</a:t>
            </a:r>
          </a:p>
          <a:p>
            <a:pPr marL="171450" indent="-171450" algn="just">
              <a:buFont typeface="Arial" panose="020B0604020202020204" pitchFamily="34" charset="0"/>
              <a:buChar char="•"/>
            </a:pPr>
            <a:r>
              <a:rPr lang="en-US" dirty="0"/>
              <a:t>Uninterrupted security patching</a:t>
            </a:r>
          </a:p>
          <a:p>
            <a:pPr marL="171450" indent="-171450" algn="just">
              <a:buFont typeface="Arial" panose="020B0604020202020204" pitchFamily="34" charset="0"/>
              <a:buChar char="•"/>
            </a:pPr>
            <a:r>
              <a:rPr lang="en-US" dirty="0"/>
              <a:t>No need to refactor application stack</a:t>
            </a:r>
          </a:p>
          <a:p>
            <a:pPr marL="171450" indent="-171450" algn="just">
              <a:buFont typeface="Arial" panose="020B0604020202020204" pitchFamily="34" charset="0"/>
              <a:buChar char="•"/>
            </a:pPr>
            <a:r>
              <a:rPr lang="en-US" dirty="0"/>
              <a:t>Enhanced security with access to expanded software repositories</a:t>
            </a:r>
          </a:p>
        </p:txBody>
      </p:sp>
      <p:pic>
        <p:nvPicPr>
          <p:cNvPr id="5" name="Picture 4">
            <a:extLst>
              <a:ext uri="{FF2B5EF4-FFF2-40B4-BE49-F238E27FC236}">
                <a16:creationId xmlns:a16="http://schemas.microsoft.com/office/drawing/2014/main" id="{61540502-37FC-8DB9-7682-8EC142D464E9}"/>
              </a:ext>
            </a:extLst>
          </p:cNvPr>
          <p:cNvPicPr>
            <a:picLocks noChangeAspect="1"/>
          </p:cNvPicPr>
          <p:nvPr/>
        </p:nvPicPr>
        <p:blipFill>
          <a:blip r:embed="rId3"/>
          <a:stretch>
            <a:fillRect/>
          </a:stretch>
        </p:blipFill>
        <p:spPr>
          <a:xfrm>
            <a:off x="4572000" y="909376"/>
            <a:ext cx="3970556" cy="2220686"/>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2133898"/>
          </a:xfrm>
        </p:spPr>
        <p:txBody>
          <a:bodyPr/>
          <a:lstStyle/>
          <a:p>
            <a:r>
              <a:rPr lang="en-US" sz="1000" dirty="0">
                <a:hlinkClick r:id="rId2"/>
              </a:rPr>
              <a:t>GA: AKS Delete a specific machine</a:t>
            </a:r>
            <a:endParaRPr lang="en-US" sz="1000" dirty="0"/>
          </a:p>
          <a:p>
            <a:r>
              <a:rPr lang="en-US" sz="1000" dirty="0"/>
              <a:t>It is now possible to specifically choose which VM to delete and remove when scaling down a node pool in AKS. This provides greater control and flexibility in managing resources within the node pool. </a:t>
            </a:r>
          </a:p>
          <a:p>
            <a:r>
              <a:rPr lang="en-US" sz="1000" b="0" i="0" dirty="0" err="1">
                <a:solidFill>
                  <a:srgbClr val="0101FD"/>
                </a:solidFill>
                <a:effectLst/>
                <a:latin typeface="SFMono-Regular"/>
              </a:rPr>
              <a:t>az</a:t>
            </a:r>
            <a:r>
              <a:rPr lang="en-US" sz="1000" b="0" i="0" dirty="0">
                <a:solidFill>
                  <a:srgbClr val="0101FD"/>
                </a:solidFill>
                <a:effectLst/>
                <a:latin typeface="SFMono-Regular"/>
              </a:rPr>
              <a:t> </a:t>
            </a:r>
            <a:r>
              <a:rPr lang="en-US" sz="1000" b="0" i="0" dirty="0" err="1">
                <a:solidFill>
                  <a:srgbClr val="0101FD"/>
                </a:solidFill>
                <a:effectLst/>
                <a:latin typeface="SFMono-Regular"/>
              </a:rPr>
              <a:t>aks</a:t>
            </a:r>
            <a:r>
              <a:rPr lang="en-US" sz="1000" b="0" i="0" dirty="0">
                <a:solidFill>
                  <a:srgbClr val="0101FD"/>
                </a:solidFill>
                <a:effectLst/>
                <a:latin typeface="SFMono-Regular"/>
              </a:rPr>
              <a:t> </a:t>
            </a:r>
            <a:r>
              <a:rPr lang="en-US" sz="1000" b="0" i="0" dirty="0" err="1">
                <a:solidFill>
                  <a:srgbClr val="0101FD"/>
                </a:solidFill>
                <a:effectLst/>
                <a:latin typeface="SFMono-Regular"/>
              </a:rPr>
              <a:t>nodepool</a:t>
            </a:r>
            <a:r>
              <a:rPr lang="en-US" sz="1000" b="0" i="0" dirty="0">
                <a:solidFill>
                  <a:srgbClr val="0101FD"/>
                </a:solidFill>
                <a:effectLst/>
                <a:latin typeface="SFMono-Regular"/>
              </a:rPr>
              <a:t> delete-machines </a:t>
            </a:r>
            <a:r>
              <a:rPr lang="en-US" sz="1000" b="0" i="0" dirty="0">
                <a:solidFill>
                  <a:srgbClr val="161616"/>
                </a:solidFill>
                <a:effectLst/>
                <a:latin typeface="SFMono-Regular"/>
              </a:rPr>
              <a:t>\ </a:t>
            </a:r>
          </a:p>
          <a:p>
            <a:r>
              <a:rPr lang="en-US" sz="1000" b="0" i="0" dirty="0">
                <a:solidFill>
                  <a:srgbClr val="006881"/>
                </a:solidFill>
                <a:effectLst/>
                <a:latin typeface="SFMono-Regular"/>
              </a:rPr>
              <a:t>--resource-group</a:t>
            </a:r>
            <a:r>
              <a:rPr lang="en-US" sz="1000" b="0" i="0" dirty="0">
                <a:solidFill>
                  <a:srgbClr val="161616"/>
                </a:solidFill>
                <a:effectLst/>
                <a:latin typeface="SFMono-Regular"/>
              </a:rPr>
              <a:t> </a:t>
            </a:r>
            <a:r>
              <a:rPr lang="en-US" sz="1000" b="0" i="0" dirty="0">
                <a:solidFill>
                  <a:srgbClr val="A31515"/>
                </a:solidFill>
                <a:effectLst/>
                <a:latin typeface="SFMono-Regular"/>
              </a:rPr>
              <a:t>&lt;resource-group-name&gt;</a:t>
            </a:r>
            <a:r>
              <a:rPr lang="en-US" sz="1000" b="0" i="0" dirty="0">
                <a:solidFill>
                  <a:srgbClr val="161616"/>
                </a:solidFill>
                <a:effectLst/>
                <a:latin typeface="SFMono-Regular"/>
              </a:rPr>
              <a:t> \ </a:t>
            </a:r>
            <a:r>
              <a:rPr lang="en-US" sz="1000" b="0" i="0" dirty="0">
                <a:solidFill>
                  <a:srgbClr val="006881"/>
                </a:solidFill>
                <a:effectLst/>
                <a:latin typeface="SFMono-Regular"/>
              </a:rPr>
              <a:t>-</a:t>
            </a:r>
          </a:p>
          <a:p>
            <a:r>
              <a:rPr lang="en-US" sz="1000" b="0" i="0" dirty="0">
                <a:solidFill>
                  <a:srgbClr val="006881"/>
                </a:solidFill>
                <a:effectLst/>
                <a:latin typeface="SFMono-Regular"/>
              </a:rPr>
              <a:t>-cluster-name</a:t>
            </a:r>
            <a:r>
              <a:rPr lang="en-US" sz="1000" b="0" i="0" dirty="0">
                <a:solidFill>
                  <a:srgbClr val="161616"/>
                </a:solidFill>
                <a:effectLst/>
                <a:latin typeface="SFMono-Regular"/>
              </a:rPr>
              <a:t> </a:t>
            </a:r>
            <a:r>
              <a:rPr lang="en-US" sz="1000" b="0" i="0" dirty="0">
                <a:solidFill>
                  <a:srgbClr val="A31515"/>
                </a:solidFill>
                <a:effectLst/>
                <a:latin typeface="SFMono-Regular"/>
              </a:rPr>
              <a:t>&lt;cluster-name&gt;</a:t>
            </a:r>
            <a:r>
              <a:rPr lang="en-US" sz="1000" b="0" i="0" dirty="0">
                <a:solidFill>
                  <a:srgbClr val="161616"/>
                </a:solidFill>
                <a:effectLst/>
                <a:latin typeface="SFMono-Regular"/>
              </a:rPr>
              <a:t> \ </a:t>
            </a:r>
          </a:p>
          <a:p>
            <a:r>
              <a:rPr lang="en-US" sz="1000" b="0" i="0" dirty="0">
                <a:solidFill>
                  <a:srgbClr val="006881"/>
                </a:solidFill>
                <a:effectLst/>
                <a:latin typeface="SFMono-Regular"/>
              </a:rPr>
              <a:t>--name</a:t>
            </a:r>
            <a:r>
              <a:rPr lang="en-US" sz="1000" b="0" i="0" dirty="0">
                <a:solidFill>
                  <a:srgbClr val="161616"/>
                </a:solidFill>
                <a:effectLst/>
                <a:latin typeface="SFMono-Regular"/>
              </a:rPr>
              <a:t> </a:t>
            </a:r>
            <a:r>
              <a:rPr lang="en-US" sz="1000" b="0" i="0" dirty="0">
                <a:solidFill>
                  <a:srgbClr val="A31515"/>
                </a:solidFill>
                <a:effectLst/>
                <a:latin typeface="SFMono-Regular"/>
              </a:rPr>
              <a:t>&lt;node-pool-name&gt;</a:t>
            </a:r>
            <a:r>
              <a:rPr lang="en-US" sz="1000" b="0" i="0" dirty="0">
                <a:solidFill>
                  <a:srgbClr val="161616"/>
                </a:solidFill>
                <a:effectLst/>
                <a:latin typeface="SFMono-Regular"/>
              </a:rPr>
              <a:t> </a:t>
            </a:r>
          </a:p>
          <a:p>
            <a:r>
              <a:rPr lang="en-US" sz="1000" b="0" i="0" dirty="0">
                <a:solidFill>
                  <a:srgbClr val="006881"/>
                </a:solidFill>
                <a:effectLst/>
                <a:latin typeface="SFMono-Regular"/>
              </a:rPr>
              <a:t>--machine-names</a:t>
            </a:r>
            <a:r>
              <a:rPr lang="en-US" sz="1000" b="0" i="0" dirty="0">
                <a:solidFill>
                  <a:srgbClr val="161616"/>
                </a:solidFill>
                <a:effectLst/>
                <a:latin typeface="SFMono-Regular"/>
              </a:rPr>
              <a:t> </a:t>
            </a:r>
            <a:r>
              <a:rPr lang="en-US" sz="1000" b="0" i="0" dirty="0">
                <a:solidFill>
                  <a:srgbClr val="A31515"/>
                </a:solidFill>
                <a:effectLst/>
                <a:latin typeface="SFMono-Regular"/>
              </a:rPr>
              <a:t>&lt;vm-name-1&gt;</a:t>
            </a:r>
            <a:r>
              <a:rPr lang="en-US" sz="1000" b="0" i="0" dirty="0">
                <a:solidFill>
                  <a:srgbClr val="161616"/>
                </a:solidFill>
                <a:effectLst/>
                <a:latin typeface="SFMono-Regular"/>
              </a:rPr>
              <a:t> </a:t>
            </a:r>
            <a:r>
              <a:rPr lang="en-US" sz="1000" b="0" i="0" dirty="0">
                <a:solidFill>
                  <a:srgbClr val="A31515"/>
                </a:solidFill>
                <a:effectLst/>
                <a:latin typeface="SFMono-Regular"/>
              </a:rPr>
              <a:t>&lt;vm-name-2&gt;</a:t>
            </a:r>
            <a:endParaRPr lang="en-US" sz="1000" dirty="0"/>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659520"/>
          </a:xfrm>
        </p:spPr>
        <p:txBody>
          <a:bodyPr/>
          <a:lstStyle/>
          <a:p>
            <a:r>
              <a:rPr lang="en-US" dirty="0">
                <a:hlinkClick r:id="rId3"/>
              </a:rPr>
              <a:t>Azure Kubernetes Service with Advanced Container Networking Services, now generally available</a:t>
            </a:r>
            <a:endParaRPr lang="en-US" dirty="0"/>
          </a:p>
          <a:p>
            <a:pPr algn="just"/>
            <a:r>
              <a:rPr lang="en-US" dirty="0"/>
              <a:t>MS announced the General availability of Advanced Container Networking Services for Azure Kubernetes Services (AKS), a cloud-native purpose-built solution to enhance security and observability for Kubernetes and containerized environments. Advanced Container Networking Services focuses on delivering a seamless and integrated experience that allows to maintain robust security postures and gain deep insights into network traffic and application performance.</a:t>
            </a:r>
          </a:p>
        </p:txBody>
      </p:sp>
      <p:pic>
        <p:nvPicPr>
          <p:cNvPr id="4" name="Picture 3">
            <a:extLst>
              <a:ext uri="{FF2B5EF4-FFF2-40B4-BE49-F238E27FC236}">
                <a16:creationId xmlns:a16="http://schemas.microsoft.com/office/drawing/2014/main" id="{4DCC50DC-ADF0-1654-18CB-E4FE3B0DD61C}"/>
              </a:ext>
            </a:extLst>
          </p:cNvPr>
          <p:cNvPicPr>
            <a:picLocks noChangeAspect="1"/>
          </p:cNvPicPr>
          <p:nvPr/>
        </p:nvPicPr>
        <p:blipFill>
          <a:blip r:embed="rId4"/>
          <a:stretch>
            <a:fillRect/>
          </a:stretch>
        </p:blipFill>
        <p:spPr>
          <a:xfrm>
            <a:off x="541514" y="2571750"/>
            <a:ext cx="3558084" cy="2133898"/>
          </a:xfrm>
          <a:prstGeom prst="rect">
            <a:avLst/>
          </a:prstGeom>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PP: Azure Linux 3.0 on Azure Kubernetes Services v1.31</a:t>
            </a:r>
            <a:endParaRPr lang="en-US" sz="1000" dirty="0"/>
          </a:p>
          <a:p>
            <a:pPr algn="just"/>
            <a:r>
              <a:rPr lang="en-US" sz="1000" dirty="0"/>
              <a:t>Azure Linux 3.0, the next major version release of the Azure Linux container host for Azure Kubernetes Service (AKS), is now available in preview on AKS version 1.31. Azure Linux 3.0 offers increased package availability and versions, an updated kernel, and improvements to performance, security, and tooling and developer experience. </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PP: Static egress gateway for AKS</a:t>
            </a:r>
            <a:endParaRPr lang="en-US" dirty="0"/>
          </a:p>
          <a:p>
            <a:pPr algn="just"/>
            <a:r>
              <a:rPr lang="en-US" dirty="0"/>
              <a:t>Static egress gateway for Azure Kubernetes Service (AKS) is now in public preview. This feature allows AKS customers to configure a fixed source IP for out-of-cluster communications without incurring the significant cost of deploying a dedicated node pool with a NAT gateway. The static egress gateway enables precise control over egress traffic, simplifying integration with external systems and enhancing network security. </a:t>
            </a:r>
          </a:p>
          <a:p>
            <a:pPr marL="171450" indent="-171450" algn="just">
              <a:buFont typeface="Arial" panose="020B0604020202020204" pitchFamily="34" charset="0"/>
              <a:buChar char="•"/>
            </a:pPr>
            <a:r>
              <a:rPr lang="en-US" dirty="0"/>
              <a:t>Static Egress Gateway isn't supported in clusters with Azure CNI Pod Subnet.</a:t>
            </a:r>
          </a:p>
          <a:p>
            <a:pPr marL="171450" indent="-171450" algn="just">
              <a:buFont typeface="Arial" panose="020B0604020202020204" pitchFamily="34" charset="0"/>
              <a:buChar char="•"/>
            </a:pPr>
            <a:r>
              <a:rPr lang="en-US" dirty="0"/>
              <a:t>Kubernetes network policies won't apply to traffic leaving the cluster through the gateway node pool.</a:t>
            </a:r>
          </a:p>
          <a:p>
            <a:pPr marL="171450" indent="-171450" algn="just">
              <a:buFont typeface="Arial" panose="020B0604020202020204" pitchFamily="34" charset="0"/>
              <a:buChar char="•"/>
            </a:pPr>
            <a:r>
              <a:rPr lang="en-US" dirty="0"/>
              <a:t>This shouldn't affect cluster traffic control as only egress traffic from annotated pods routed to the gateway node pool are affected.</a:t>
            </a:r>
          </a:p>
          <a:p>
            <a:pPr marL="171450" indent="-171450" algn="just">
              <a:buFont typeface="Arial" panose="020B0604020202020204" pitchFamily="34" charset="0"/>
              <a:buChar char="•"/>
            </a:pPr>
            <a:r>
              <a:rPr lang="en-US" dirty="0"/>
              <a:t>The gateway node pool isn't intended for general-purpose workloads and should be used for egress traffic only.</a:t>
            </a:r>
          </a:p>
          <a:p>
            <a:pPr marL="171450" indent="-171450" algn="just">
              <a:buFont typeface="Arial" panose="020B0604020202020204" pitchFamily="34" charset="0"/>
              <a:buChar char="•"/>
            </a:pPr>
            <a:r>
              <a:rPr lang="en-US" dirty="0"/>
              <a:t>Windows node pools can't be used as gateway node pools.</a:t>
            </a:r>
          </a:p>
          <a:p>
            <a:pPr marL="171450" indent="-171450" algn="just">
              <a:buFont typeface="Arial" panose="020B0604020202020204" pitchFamily="34" charset="0"/>
              <a:buChar char="•"/>
            </a:pPr>
            <a:r>
              <a:rPr lang="en-US" dirty="0" err="1"/>
              <a:t>hostNetwork</a:t>
            </a:r>
            <a:r>
              <a:rPr lang="en-US" dirty="0"/>
              <a:t> pods cannot be annotated to use the gateway node pool.</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r>
              <a:rPr lang="en-US" sz="1000" dirty="0">
                <a:hlinkClick r:id="rId2"/>
              </a:rPr>
              <a:t>PP: </a:t>
            </a:r>
            <a:r>
              <a:rPr lang="en-US" sz="1000" dirty="0" err="1">
                <a:hlinkClick r:id="rId2"/>
              </a:rPr>
              <a:t>SeccompDefault</a:t>
            </a:r>
            <a:r>
              <a:rPr lang="en-US" sz="1000" dirty="0">
                <a:hlinkClick r:id="rId2"/>
              </a:rPr>
              <a:t> support in AKS</a:t>
            </a:r>
            <a:endParaRPr lang="en-US" sz="1000" dirty="0"/>
          </a:p>
          <a:p>
            <a:r>
              <a:rPr lang="en-US" sz="1000" dirty="0" err="1"/>
              <a:t>SeccompDefault</a:t>
            </a:r>
            <a:r>
              <a:rPr lang="en-US" sz="1000" dirty="0"/>
              <a:t> is available in public preview as a new parameter through custom node configuration.  Secure computing mode (seccomp) is used to restrict a container’s </a:t>
            </a:r>
            <a:r>
              <a:rPr lang="en-US" sz="1000" dirty="0" err="1"/>
              <a:t>syscalls</a:t>
            </a:r>
            <a:r>
              <a:rPr lang="en-US" sz="1000" dirty="0"/>
              <a:t> that can be sent to the kernel. This establishes an extra layer of protection against common system call vulnerabilities exploited by malicious actors and allows to specify a default seccomp profile for all workloads in the node.   </a:t>
            </a:r>
          </a:p>
          <a:p>
            <a:r>
              <a:rPr lang="en-US" sz="1000" dirty="0"/>
              <a:t>There are two allowed values for </a:t>
            </a:r>
            <a:r>
              <a:rPr lang="en-US" sz="1000" dirty="0" err="1"/>
              <a:t>SeccompDefault</a:t>
            </a:r>
            <a:r>
              <a:rPr lang="en-US" sz="1000" dirty="0"/>
              <a:t>: </a:t>
            </a:r>
          </a:p>
          <a:p>
            <a:pPr marL="171450" indent="-171450">
              <a:buFont typeface="Arial" panose="020B0604020202020204" pitchFamily="34" charset="0"/>
              <a:buChar char="•"/>
            </a:pPr>
            <a:r>
              <a:rPr lang="en-US" sz="1000" dirty="0"/>
              <a:t>Unconfined is the default parameter value which does not block any </a:t>
            </a:r>
            <a:r>
              <a:rPr lang="en-US" sz="1000" dirty="0" err="1"/>
              <a:t>syscalls</a:t>
            </a:r>
            <a:r>
              <a:rPr lang="en-US" sz="1000" dirty="0"/>
              <a:t>. </a:t>
            </a:r>
          </a:p>
          <a:p>
            <a:pPr marL="171450" indent="-171450">
              <a:buFont typeface="Arial" panose="020B0604020202020204" pitchFamily="34" charset="0"/>
              <a:buChar char="•"/>
            </a:pPr>
            <a:r>
              <a:rPr lang="en-US" sz="1000" dirty="0" err="1"/>
              <a:t>RuntimeDefault</a:t>
            </a:r>
            <a:r>
              <a:rPr lang="en-US" sz="1000" dirty="0"/>
              <a:t> will block restricted </a:t>
            </a:r>
            <a:r>
              <a:rPr lang="en-US" sz="1000" dirty="0" err="1"/>
              <a:t>syscalls</a:t>
            </a:r>
            <a:r>
              <a:rPr lang="en-US" sz="1000" dirty="0"/>
              <a:t> in the </a:t>
            </a:r>
            <a:r>
              <a:rPr lang="en-US" sz="1000" dirty="0" err="1"/>
              <a:t>containerd</a:t>
            </a:r>
            <a:r>
              <a:rPr lang="en-US" sz="1000" dirty="0"/>
              <a:t> seccomp profile.   </a:t>
            </a:r>
          </a:p>
          <a:p>
            <a:r>
              <a:rPr lang="en-US" sz="1000" dirty="0"/>
              <a:t>The </a:t>
            </a:r>
            <a:r>
              <a:rPr lang="en-US" sz="1000" dirty="0" err="1"/>
              <a:t>RuntimeDefault</a:t>
            </a:r>
            <a:r>
              <a:rPr lang="en-US" sz="1000" dirty="0"/>
              <a:t> profile allows a common set of </a:t>
            </a:r>
            <a:r>
              <a:rPr lang="en-US" sz="1000" dirty="0" err="1"/>
              <a:t>syscalls</a:t>
            </a:r>
            <a:r>
              <a:rPr lang="en-US" sz="1000" dirty="0"/>
              <a:t> while blocking those that are less likely to be used or potentially unsafe in a containerized application. This profile aims to provide a reliable set of security defaults while maintaining the functionality of the workload. </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r>
              <a:rPr lang="en-US" dirty="0">
                <a:hlinkClick r:id="rId3"/>
              </a:rPr>
              <a:t>GA: Fleet OSS announcement</a:t>
            </a:r>
            <a:endParaRPr lang="en-US" dirty="0"/>
          </a:p>
          <a:p>
            <a:pPr algn="just"/>
            <a:r>
              <a:rPr lang="en-US" dirty="0"/>
              <a:t>Microsoft Azure Kubernetes Fleet Manager upstream team is making new multi-cluster features available to any Kubernetes operator.</a:t>
            </a:r>
          </a:p>
          <a:p>
            <a:pPr algn="just"/>
            <a:r>
              <a:rPr lang="en-US" dirty="0"/>
              <a:t>For core multi-cluster workload placement there is a v1alpha1 release of staged release pipelines (</a:t>
            </a:r>
            <a:r>
              <a:rPr lang="en-US" dirty="0" err="1"/>
              <a:t>ClusterStagedUpdateRun</a:t>
            </a:r>
            <a:r>
              <a:rPr lang="en-US" dirty="0"/>
              <a:t>) which represents a stage-by-stage update process that applies </a:t>
            </a:r>
            <a:r>
              <a:rPr lang="en-US" dirty="0" err="1"/>
              <a:t>ClusterResourcePlacement</a:t>
            </a:r>
            <a:r>
              <a:rPr lang="en-US" dirty="0"/>
              <a:t> selected resources to specified clusters. </a:t>
            </a:r>
          </a:p>
          <a:p>
            <a:pPr algn="just"/>
            <a:r>
              <a:rPr lang="en-US" dirty="0"/>
              <a:t>In the networking space, the upstream team is also announcing the v1alpha1 release of multi-cluster network traffic shifting for public-facing multi-cluster services using a new  </a:t>
            </a:r>
            <a:r>
              <a:rPr lang="en-US" dirty="0" err="1"/>
              <a:t>TrafficManagerProfile</a:t>
            </a:r>
            <a:r>
              <a:rPr lang="en-US" dirty="0"/>
              <a:t> custom resource. This new custom resource provides a cloud native method for interacting with Azure Traffic Manager profiles and related backends via the </a:t>
            </a:r>
            <a:r>
              <a:rPr lang="en-US" dirty="0" err="1"/>
              <a:t>TrafficManagerBackend</a:t>
            </a:r>
            <a:r>
              <a:rPr lang="en-US" dirty="0"/>
              <a:t> custom resource. Azure Traffic Manager can provide DNS-based traffic load balancing for endpoints hosted on any public IP, regardless of where that IP is hosted.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3757D-3706-BFE3-510F-04118C102326}"/>
              </a:ext>
            </a:extLst>
          </p:cNvPr>
          <p:cNvSpPr>
            <a:spLocks noGrp="1"/>
          </p:cNvSpPr>
          <p:nvPr>
            <p:ph type="body" sz="quarter" idx="10"/>
          </p:nvPr>
        </p:nvSpPr>
        <p:spPr>
          <a:xfrm>
            <a:off x="4433776" y="855080"/>
            <a:ext cx="4365038" cy="843091"/>
          </a:xfrm>
        </p:spPr>
        <p:txBody>
          <a:bodyPr/>
          <a:lstStyle/>
          <a:p>
            <a:pPr algn="just"/>
            <a:r>
              <a:rPr lang="en-US" sz="1000" dirty="0">
                <a:hlinkClick r:id="rId2"/>
              </a:rPr>
              <a:t>.NET 9 GA available on Azure App Service</a:t>
            </a:r>
            <a:endParaRPr lang="en-US" sz="1000" dirty="0"/>
          </a:p>
          <a:p>
            <a:pPr algn="just"/>
            <a:r>
              <a:rPr lang="en-US" sz="1000" dirty="0"/>
              <a:t>MS rollout .NET 9 GA support on Azure App Service. On Azure App Service for Linux, .NET 9 GA will be fully integrated on day-0 across all public regions without any additional deployments.</a:t>
            </a:r>
          </a:p>
        </p:txBody>
      </p:sp>
      <p:sp>
        <p:nvSpPr>
          <p:cNvPr id="3" name="Title 2">
            <a:extLst>
              <a:ext uri="{FF2B5EF4-FFF2-40B4-BE49-F238E27FC236}">
                <a16:creationId xmlns:a16="http://schemas.microsoft.com/office/drawing/2014/main" id="{BE57245D-2845-F626-9741-7EAE75F88984}"/>
              </a:ext>
            </a:extLst>
          </p:cNvPr>
          <p:cNvSpPr>
            <a:spLocks noGrp="1"/>
          </p:cNvSpPr>
          <p:nvPr>
            <p:ph type="title"/>
          </p:nvPr>
        </p:nvSpPr>
        <p:spPr/>
        <p:txBody>
          <a:bodyPr/>
          <a:lstStyle/>
          <a:p>
            <a:r>
              <a:rPr lang="en-US" sz="1600" dirty="0"/>
              <a:t>Compute Updates</a:t>
            </a:r>
            <a:endParaRPr lang="ru-RU" dirty="0"/>
          </a:p>
        </p:txBody>
      </p:sp>
      <p:sp>
        <p:nvSpPr>
          <p:cNvPr id="4" name="Text Placeholder 3">
            <a:extLst>
              <a:ext uri="{FF2B5EF4-FFF2-40B4-BE49-F238E27FC236}">
                <a16:creationId xmlns:a16="http://schemas.microsoft.com/office/drawing/2014/main" id="{8168E000-C293-C2F0-CAAF-61700ECC3FBB}"/>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0692CEF8-3FA1-A8F8-B4CE-7E1F78760548}"/>
              </a:ext>
            </a:extLst>
          </p:cNvPr>
          <p:cNvSpPr>
            <a:spLocks noGrp="1"/>
          </p:cNvSpPr>
          <p:nvPr>
            <p:ph type="body" sz="quarter" idx="16"/>
          </p:nvPr>
        </p:nvSpPr>
        <p:spPr>
          <a:xfrm>
            <a:off x="342900" y="855080"/>
            <a:ext cx="3955312" cy="1169663"/>
          </a:xfrm>
        </p:spPr>
        <p:txBody>
          <a:bodyPr/>
          <a:lstStyle/>
          <a:p>
            <a:pPr algn="just"/>
            <a:r>
              <a:rPr lang="en-US" dirty="0">
                <a:hlinkClick r:id="rId3"/>
              </a:rPr>
              <a:t>GA: Ignore </a:t>
            </a:r>
            <a:r>
              <a:rPr lang="en-US" dirty="0" err="1">
                <a:hlinkClick r:id="rId3"/>
              </a:rPr>
              <a:t>PDBson</a:t>
            </a:r>
            <a:r>
              <a:rPr lang="en-US" dirty="0">
                <a:hlinkClick r:id="rId3"/>
              </a:rPr>
              <a:t> node poll deletion</a:t>
            </a:r>
            <a:endParaRPr lang="en-US" dirty="0"/>
          </a:p>
          <a:p>
            <a:pPr algn="just"/>
            <a:r>
              <a:rPr lang="en-US" dirty="0"/>
              <a:t>Node pools in AKS can now be deleted even if there are pods monitored by a </a:t>
            </a:r>
            <a:r>
              <a:rPr lang="en-US" dirty="0" err="1"/>
              <a:t>PodDisruptionBudget</a:t>
            </a:r>
            <a:r>
              <a:rPr lang="en-US" dirty="0"/>
              <a:t> (PDB) – previously, the deletion of the node pool could fail due to an unsatisfied PDB. This enhancement allows the deletion to proceed by ignoring the PDB error that would previously block the deletion from continuing. </a:t>
            </a:r>
            <a:endParaRPr lang="ru-RU" dirty="0"/>
          </a:p>
        </p:txBody>
      </p:sp>
    </p:spTree>
    <p:extLst>
      <p:ext uri="{BB962C8B-B14F-4D97-AF65-F5344CB8AC3E}">
        <p14:creationId xmlns:p14="http://schemas.microsoft.com/office/powerpoint/2010/main" val="393618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F9AB53-96BE-5257-FE91-251E08C386A8}"/>
              </a:ext>
            </a:extLst>
          </p:cNvPr>
          <p:cNvSpPr>
            <a:spLocks noGrp="1"/>
          </p:cNvSpPr>
          <p:nvPr>
            <p:ph type="body" sz="quarter" idx="10"/>
          </p:nvPr>
        </p:nvSpPr>
        <p:spPr>
          <a:xfrm>
            <a:off x="4433776" y="855081"/>
            <a:ext cx="4365038" cy="1716670"/>
          </a:xfrm>
        </p:spPr>
        <p:txBody>
          <a:bodyPr/>
          <a:lstStyle/>
          <a:p>
            <a:pPr algn="just"/>
            <a:r>
              <a:rPr lang="en-US" sz="1000" dirty="0">
                <a:hlinkClick r:id="rId2"/>
              </a:rPr>
              <a:t>GA: Extension of limited-time promotional discounts on Azure Databricks Serverless Compute Services</a:t>
            </a:r>
            <a:endParaRPr lang="en-US" sz="1000" dirty="0"/>
          </a:p>
          <a:p>
            <a:pPr algn="just"/>
            <a:r>
              <a:rPr lang="en-US" sz="1000" dirty="0"/>
              <a:t>MS announced the extension of the promotional discounts on serverless compute for Notebooks, Jobs, and Pipelines (Delta Live Tables). It will be possible to get 50% off serverless compute for Jobs and Pipelines and 30% off serverless compute for Notebooks, until January 31, 2025. </a:t>
            </a:r>
          </a:p>
          <a:p>
            <a:pPr algn="just"/>
            <a:r>
              <a:rPr lang="en-US" sz="1000" dirty="0"/>
              <a:t>Serverless compute provides rapid workload startup, automatic infrastructure scaling, and seamless version upgrades of the Azure Databricks runtime. </a:t>
            </a:r>
            <a:endParaRPr lang="ru-RU" sz="1000" dirty="0"/>
          </a:p>
        </p:txBody>
      </p:sp>
      <p:sp>
        <p:nvSpPr>
          <p:cNvPr id="3" name="Title 2">
            <a:extLst>
              <a:ext uri="{FF2B5EF4-FFF2-40B4-BE49-F238E27FC236}">
                <a16:creationId xmlns:a16="http://schemas.microsoft.com/office/drawing/2014/main" id="{9E7038EE-3D44-2FE5-FDC7-0C8971CE535D}"/>
              </a:ext>
            </a:extLst>
          </p:cNvPr>
          <p:cNvSpPr>
            <a:spLocks noGrp="1"/>
          </p:cNvSpPr>
          <p:nvPr>
            <p:ph type="title"/>
          </p:nvPr>
        </p:nvSpPr>
        <p:spPr/>
        <p:txBody>
          <a:bodyPr/>
          <a:lstStyle/>
          <a:p>
            <a:r>
              <a:rPr lang="en-US" sz="1800" dirty="0"/>
              <a:t>Compute Updates</a:t>
            </a:r>
            <a:endParaRPr lang="ru-RU" dirty="0"/>
          </a:p>
        </p:txBody>
      </p:sp>
      <p:sp>
        <p:nvSpPr>
          <p:cNvPr id="4" name="Text Placeholder 3">
            <a:extLst>
              <a:ext uri="{FF2B5EF4-FFF2-40B4-BE49-F238E27FC236}">
                <a16:creationId xmlns:a16="http://schemas.microsoft.com/office/drawing/2014/main" id="{9E613E2A-21A9-80E5-6EDB-9894431CEEA7}"/>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DC6D62D0-10BC-E1EB-DC1D-F0B7BEB9229B}"/>
              </a:ext>
            </a:extLst>
          </p:cNvPr>
          <p:cNvSpPr>
            <a:spLocks noGrp="1"/>
          </p:cNvSpPr>
          <p:nvPr>
            <p:ph type="body" sz="quarter" idx="16"/>
          </p:nvPr>
        </p:nvSpPr>
        <p:spPr>
          <a:xfrm>
            <a:off x="342900" y="855080"/>
            <a:ext cx="3955312" cy="967189"/>
          </a:xfrm>
        </p:spPr>
        <p:txBody>
          <a:bodyPr/>
          <a:lstStyle/>
          <a:p>
            <a:pPr algn="just"/>
            <a:r>
              <a:rPr lang="en-US" dirty="0">
                <a:hlinkClick r:id="rId3"/>
              </a:rPr>
              <a:t>Announcing Conversational Diagnostics for Azure Functions</a:t>
            </a:r>
            <a:endParaRPr lang="en-US" dirty="0"/>
          </a:p>
          <a:p>
            <a:pPr algn="just"/>
            <a:r>
              <a:rPr lang="en-US" dirty="0"/>
              <a:t>This new functionality will be available in the "Diagnose and solve problems" section of the Azure Portal. Additionally, it will be available in Copilot in Azure, and GitHub Copilot with the help of azure.</a:t>
            </a:r>
            <a:endParaRPr lang="ru-RU" dirty="0"/>
          </a:p>
        </p:txBody>
      </p:sp>
      <p:pic>
        <p:nvPicPr>
          <p:cNvPr id="7" name="Picture 6">
            <a:extLst>
              <a:ext uri="{FF2B5EF4-FFF2-40B4-BE49-F238E27FC236}">
                <a16:creationId xmlns:a16="http://schemas.microsoft.com/office/drawing/2014/main" id="{44C18DC8-70E5-2FA4-DCF3-F8C024364ACC}"/>
              </a:ext>
            </a:extLst>
          </p:cNvPr>
          <p:cNvPicPr>
            <a:picLocks noChangeAspect="1"/>
          </p:cNvPicPr>
          <p:nvPr/>
        </p:nvPicPr>
        <p:blipFill>
          <a:blip r:embed="rId4"/>
          <a:stretch>
            <a:fillRect/>
          </a:stretch>
        </p:blipFill>
        <p:spPr>
          <a:xfrm>
            <a:off x="528301" y="1920240"/>
            <a:ext cx="3584510" cy="1972147"/>
          </a:xfrm>
          <a:prstGeom prst="rect">
            <a:avLst/>
          </a:prstGeom>
        </p:spPr>
      </p:pic>
    </p:spTree>
    <p:extLst>
      <p:ext uri="{BB962C8B-B14F-4D97-AF65-F5344CB8AC3E}">
        <p14:creationId xmlns:p14="http://schemas.microsoft.com/office/powerpoint/2010/main" val="392320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B9D18B-8884-F191-C5B7-E023813481EC}"/>
              </a:ext>
            </a:extLst>
          </p:cNvPr>
          <p:cNvSpPr>
            <a:spLocks noGrp="1"/>
          </p:cNvSpPr>
          <p:nvPr>
            <p:ph type="body" sz="quarter" idx="10"/>
          </p:nvPr>
        </p:nvSpPr>
        <p:spPr>
          <a:xfrm>
            <a:off x="4433776" y="855080"/>
            <a:ext cx="4365038" cy="2312663"/>
          </a:xfrm>
        </p:spPr>
        <p:txBody>
          <a:bodyPr/>
          <a:lstStyle/>
          <a:p>
            <a:pPr marL="171450" indent="-171450">
              <a:buFont typeface="Arial" panose="020B0604020202020204" pitchFamily="34" charset="0"/>
              <a:buChar char="•"/>
            </a:pPr>
            <a:r>
              <a:rPr lang="en-US" sz="1000" dirty="0"/>
              <a:t>Increased server density and lower TCO: The innovative architecture of Azure Boost DPUs yields resource savings that can pave the way for denser server clusters, reducing TCO and lowering carbon emissions.</a:t>
            </a:r>
            <a:endParaRPr lang="ru-RU" sz="1000" dirty="0"/>
          </a:p>
        </p:txBody>
      </p:sp>
      <p:sp>
        <p:nvSpPr>
          <p:cNvPr id="3" name="Title 2">
            <a:extLst>
              <a:ext uri="{FF2B5EF4-FFF2-40B4-BE49-F238E27FC236}">
                <a16:creationId xmlns:a16="http://schemas.microsoft.com/office/drawing/2014/main" id="{7D189ADE-50CD-2AC0-135A-3D27A53280D2}"/>
              </a:ext>
            </a:extLst>
          </p:cNvPr>
          <p:cNvSpPr>
            <a:spLocks noGrp="1"/>
          </p:cNvSpPr>
          <p:nvPr>
            <p:ph type="title"/>
          </p:nvPr>
        </p:nvSpPr>
        <p:spPr/>
        <p:txBody>
          <a:bodyPr/>
          <a:lstStyle/>
          <a:p>
            <a:r>
              <a:rPr lang="en-US" sz="1600" dirty="0"/>
              <a:t>Compute Updates</a:t>
            </a:r>
            <a:endParaRPr lang="ru-RU" dirty="0"/>
          </a:p>
        </p:txBody>
      </p:sp>
      <p:sp>
        <p:nvSpPr>
          <p:cNvPr id="4" name="Text Placeholder 3">
            <a:extLst>
              <a:ext uri="{FF2B5EF4-FFF2-40B4-BE49-F238E27FC236}">
                <a16:creationId xmlns:a16="http://schemas.microsoft.com/office/drawing/2014/main" id="{62B2B08B-D6EB-B75D-0A27-EDA0CFABDF55}"/>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37E65D66-02CE-4802-F13E-2718F061362E}"/>
              </a:ext>
            </a:extLst>
          </p:cNvPr>
          <p:cNvSpPr>
            <a:spLocks noGrp="1"/>
          </p:cNvSpPr>
          <p:nvPr>
            <p:ph type="body" sz="quarter" idx="16"/>
          </p:nvPr>
        </p:nvSpPr>
        <p:spPr/>
        <p:txBody>
          <a:bodyPr/>
          <a:lstStyle/>
          <a:p>
            <a:pPr algn="just"/>
            <a:r>
              <a:rPr lang="en-US" dirty="0">
                <a:hlinkClick r:id="rId2"/>
              </a:rPr>
              <a:t>Announcing Azure Boost DPU</a:t>
            </a:r>
            <a:endParaRPr lang="en-US" dirty="0"/>
          </a:p>
          <a:p>
            <a:pPr algn="just"/>
            <a:r>
              <a:rPr lang="en-US" dirty="0"/>
              <a:t>MS introduced Azure Boost DPU, Microsoft’s first in-house DPU designed for data-centric workloads with high efficiency and low power, capable of absorbing multiple components of a traditional server into a single dedicated silicon. </a:t>
            </a:r>
          </a:p>
          <a:p>
            <a:pPr algn="just"/>
            <a:r>
              <a:rPr lang="en-US" dirty="0"/>
              <a:t>A DPU (data processing unit) is a new category of processors tailored for infrastructure tasks. Unlike traditional processors, the DPU is engineered to handle specific workloads with greater efficiency. This specialized design leads to substantial improvements in performance per Watt, making it an ideal solution for modern data centers that demand both performance and efficiency.</a:t>
            </a:r>
          </a:p>
          <a:p>
            <a:pPr marL="171450" indent="-171450">
              <a:buFont typeface="Arial" panose="020B0604020202020204" pitchFamily="34" charset="0"/>
              <a:buChar char="•"/>
            </a:pPr>
            <a:r>
              <a:rPr lang="en-US" sz="1000" dirty="0"/>
              <a:t>High efficiency and low power: DPUs are processors that are purpose-built for data-centric workloads and integrate multiple components of a traditional server into a single </a:t>
            </a:r>
            <a:r>
              <a:rPr lang="en-US" sz="1000" dirty="0" err="1"/>
              <a:t>SoC.</a:t>
            </a:r>
            <a:r>
              <a:rPr lang="en-US" sz="1000" dirty="0"/>
              <a:t> Azure Boost DPUs enhance the overall performance and efficiency of Azure's infrastructure by offloading tasks from general purpose CPUs, thereby optimizing resource utilization and reducing power consumption.</a:t>
            </a:r>
          </a:p>
          <a:p>
            <a:pPr marL="171450" indent="-171450">
              <a:buFont typeface="Arial" panose="020B0604020202020204" pitchFamily="34" charset="0"/>
              <a:buChar char="•"/>
            </a:pPr>
            <a:r>
              <a:rPr lang="en-US" sz="1000" dirty="0"/>
              <a:t> Optimization/acceleration across cloud capabilities: Azure Boost DPU is designed to accelerate capabilities across storage, networking, security, and more. The current Azure DPUs in servers can run storage infrastructure workloads at up to 5x less power and at 2x the performance of traditional server CPUs. </a:t>
            </a:r>
          </a:p>
          <a:p>
            <a:pPr algn="just"/>
            <a:endParaRPr lang="en-US" dirty="0"/>
          </a:p>
        </p:txBody>
      </p:sp>
    </p:spTree>
    <p:extLst>
      <p:ext uri="{BB962C8B-B14F-4D97-AF65-F5344CB8AC3E}">
        <p14:creationId xmlns:p14="http://schemas.microsoft.com/office/powerpoint/2010/main" val="375825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1DF1A36F-4250-259D-24AE-F82FE69A7F7E}"/>
              </a:ext>
            </a:extLst>
          </p:cNvPr>
          <p:cNvSpPr txBox="1">
            <a:spLocks/>
          </p:cNvSpPr>
          <p:nvPr/>
        </p:nvSpPr>
        <p:spPr>
          <a:xfrm>
            <a:off x="342900"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MS Fabric Updates:</a:t>
            </a:r>
          </a:p>
          <a:p>
            <a:pPr marL="171450" indent="-171450">
              <a:buFont typeface="Arial" panose="020B0604020202020204" pitchFamily="34" charset="0"/>
              <a:buChar char="•"/>
            </a:pPr>
            <a:r>
              <a:rPr lang="en-US" dirty="0">
                <a:hlinkClick r:id="rId2"/>
              </a:rPr>
              <a:t>Simplifying Data Ingestion with Copy Job: </a:t>
            </a:r>
            <a:r>
              <a:rPr lang="en-US" dirty="0" err="1">
                <a:hlinkClick r:id="rId2"/>
              </a:rPr>
              <a:t>Upsert</a:t>
            </a:r>
            <a:r>
              <a:rPr lang="en-US" dirty="0">
                <a:hlinkClick r:id="rId2"/>
              </a:rPr>
              <a:t> to SQL Database &amp; Overwrite to Fabric Lakehouse</a:t>
            </a:r>
            <a:endParaRPr lang="en-US" dirty="0"/>
          </a:p>
          <a:p>
            <a:pPr marL="171450" indent="-171450">
              <a:buFont typeface="Arial" panose="020B0604020202020204" pitchFamily="34" charset="0"/>
              <a:buChar char="•"/>
            </a:pPr>
            <a:r>
              <a:rPr lang="en-US" dirty="0">
                <a:hlinkClick r:id="rId3"/>
              </a:rPr>
              <a:t>Legacy Timestamp Support in Native Execution Engine for Fabric Runtime 1.3</a:t>
            </a:r>
            <a:endParaRPr lang="en-US" dirty="0"/>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470109"/>
          </a:xfrm>
        </p:spPr>
        <p:txBody>
          <a:bodyPr/>
          <a:lstStyle/>
          <a:p>
            <a:pPr algn="just"/>
            <a:r>
              <a:rPr lang="en-US" sz="1000" dirty="0">
                <a:hlinkClick r:id="rId2"/>
              </a:rPr>
              <a:t>Introducing support for </a:t>
            </a:r>
            <a:r>
              <a:rPr lang="en-US" sz="1000" dirty="0" err="1">
                <a:hlinkClick r:id="rId2"/>
              </a:rPr>
              <a:t>oracle_fdw</a:t>
            </a:r>
            <a:r>
              <a:rPr lang="en-US" sz="1000" dirty="0">
                <a:hlinkClick r:id="rId2"/>
              </a:rPr>
              <a:t> extension in Azure Database for PostgreSQL</a:t>
            </a:r>
            <a:endParaRPr lang="en-US" sz="1000" dirty="0"/>
          </a:p>
          <a:p>
            <a:pPr algn="just"/>
            <a:r>
              <a:rPr lang="en-US" sz="1000" dirty="0"/>
              <a:t>MS announced that Azure Database for PostgreSQL now supports Oracle foreign data wrapper, unlocking the ability for users to access and interact with Oracle data sources from within their PostgreSQL databases. The extension is available worldwide for PostgreSQL server versions 12 to 17.</a:t>
            </a:r>
          </a:p>
          <a:p>
            <a:pPr algn="just"/>
            <a:r>
              <a:rPr lang="en-US" sz="1000" dirty="0"/>
              <a:t>It simplifies workflow by enabling to not only query but also update, insert, and delete Oracle data directly from PostgreSQL environment.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C4451EBD-6EC7-58CE-6C1F-8C2988704F06}"/>
              </a:ext>
            </a:extLst>
          </p:cNvPr>
          <p:cNvSpPr>
            <a:spLocks noGrp="1"/>
          </p:cNvSpPr>
          <p:nvPr>
            <p:ph type="body" sz="quarter" idx="16"/>
          </p:nvPr>
        </p:nvSpPr>
        <p:spPr>
          <a:xfrm>
            <a:off x="342900" y="855080"/>
            <a:ext cx="3955312" cy="943575"/>
          </a:xfrm>
        </p:spPr>
        <p:txBody>
          <a:bodyPr/>
          <a:lstStyle/>
          <a:p>
            <a:r>
              <a:rPr lang="en-US" dirty="0">
                <a:hlinkClick r:id="rId3"/>
              </a:rPr>
              <a:t>Geo Zone Redundant Storage (GZRS) is now available for additional Azure SQL database service tiers</a:t>
            </a:r>
            <a:endParaRPr lang="en-US" dirty="0"/>
          </a:p>
          <a:p>
            <a:r>
              <a:rPr lang="en-US" dirty="0"/>
              <a:t>Geo Zone Redundant Storage (GZRS) is now available for service tiers such as Standard, Premium, General Purpose, and Business Critical. </a:t>
            </a:r>
            <a:endParaRPr lang="ru-RU" dirty="0"/>
          </a:p>
        </p:txBody>
      </p:sp>
      <p:pic>
        <p:nvPicPr>
          <p:cNvPr id="5" name="Picture 4">
            <a:extLst>
              <a:ext uri="{FF2B5EF4-FFF2-40B4-BE49-F238E27FC236}">
                <a16:creationId xmlns:a16="http://schemas.microsoft.com/office/drawing/2014/main" id="{72E58EAA-B432-C5C8-5E33-2A10982D5EA0}"/>
              </a:ext>
            </a:extLst>
          </p:cNvPr>
          <p:cNvPicPr>
            <a:picLocks noChangeAspect="1"/>
          </p:cNvPicPr>
          <p:nvPr/>
        </p:nvPicPr>
        <p:blipFill>
          <a:blip r:embed="rId4"/>
          <a:stretch>
            <a:fillRect/>
          </a:stretch>
        </p:blipFill>
        <p:spPr>
          <a:xfrm>
            <a:off x="470000" y="1735142"/>
            <a:ext cx="3895994" cy="2894007"/>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006377"/>
          </a:xfrm>
        </p:spPr>
        <p:txBody>
          <a:bodyPr/>
          <a:lstStyle/>
          <a:p>
            <a:pPr algn="just"/>
            <a:r>
              <a:rPr lang="en-US" sz="1000" dirty="0">
                <a:hlinkClick r:id="rId2"/>
              </a:rPr>
              <a:t>ProcDump 1.0 for Mac</a:t>
            </a:r>
            <a:endParaRPr lang="en-US" sz="1000" dirty="0"/>
          </a:p>
          <a:p>
            <a:pPr algn="just"/>
            <a:r>
              <a:rPr lang="en-US" sz="1000" dirty="0"/>
              <a:t>MS announced the release of ProcDump 1.0 for Mac, a tool that generates process crash dumps with support for triggers like CPU and memory usage. ProcDump functionality is now available on Windows, Linux, and macOS so that users on all platforms can leverage the same powerful ProcDump capabilities.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Release: Azure SQL Migration extension for Azure Data Studio v1.5.6</a:t>
            </a:r>
            <a:endParaRPr lang="en-US" dirty="0"/>
          </a:p>
          <a:p>
            <a:pPr algn="just"/>
            <a:r>
              <a:rPr lang="en-US" dirty="0"/>
              <a:t>MS announced the release of the latest version of the Azure SQL Migration extension for Azure Data Studio, v1.5.6.</a:t>
            </a:r>
            <a:endParaRPr lang="ru-RU" dirty="0"/>
          </a:p>
          <a:p>
            <a:pPr algn="just"/>
            <a:r>
              <a:rPr lang="en-US" dirty="0"/>
              <a:t>This release provides you with Azure Database Migration Service’s new features like:</a:t>
            </a:r>
          </a:p>
          <a:p>
            <a:pPr marL="171450" indent="-171450" algn="just">
              <a:buFont typeface="Arial" panose="020B0604020202020204" pitchFamily="34" charset="0"/>
              <a:buChar char="•"/>
            </a:pPr>
            <a:r>
              <a:rPr lang="en-US" dirty="0"/>
              <a:t>Support for Next-gen General Purpose service tier for Azure SQL Managed Instance.</a:t>
            </a:r>
          </a:p>
          <a:p>
            <a:pPr marL="171450" indent="-171450" algn="just">
              <a:buFont typeface="Arial" panose="020B0604020202020204" pitchFamily="34" charset="0"/>
              <a:buChar char="•"/>
            </a:pPr>
            <a:r>
              <a:rPr lang="en-US" dirty="0"/>
              <a:t>Target Provisioning based upon SKU recommendation (using ARM templates) - Public Preview.</a:t>
            </a:r>
          </a:p>
          <a:p>
            <a:pPr marL="171450" indent="-171450" algn="just">
              <a:buFont typeface="Arial" panose="020B0604020202020204" pitchFamily="34" charset="0"/>
              <a:buChar char="•"/>
            </a:pPr>
            <a:r>
              <a:rPr lang="en-US" dirty="0"/>
              <a:t>Enhanced login migration experience - Public Preview.</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4433776" y="855080"/>
            <a:ext cx="4365038" cy="1940371"/>
          </a:xfrm>
        </p:spPr>
        <p:txBody>
          <a:bodyPr/>
          <a:lstStyle/>
          <a:p>
            <a:pPr algn="just"/>
            <a:r>
              <a:rPr lang="en-US" sz="1000" dirty="0">
                <a:hlinkClick r:id="rId2"/>
              </a:rPr>
              <a:t>GA: Azure Chaos Studio now supports faults for AKS clusters using managed identity authentication</a:t>
            </a:r>
            <a:endParaRPr lang="en-US" sz="1000" dirty="0"/>
          </a:p>
          <a:p>
            <a:pPr algn="just"/>
            <a:r>
              <a:rPr lang="en-US" sz="1000" dirty="0"/>
              <a:t>Azure Chaos Studio’s faults for Azure Kubernetes Service clusters now work with managed identity authentication. Previously, local authentication through the Kubernetes API server was the only supported authentication method. To enable customers with an enhanced security posture for AKS clusters to perform fault injection, the Version 2.2 AKS Chaos Mesh faults now also support managed identity authentication. Customers using Version 2.1 faults will need to enable the new capabilities and modify the relevant experiments to use the new versions. Version 2.1 faults will be unavailable in the Chaos Studio user interface on or after January 31, 2025, but remain runnable in experiments until further notice.</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0"/>
            <a:ext cx="3955312" cy="1163131"/>
          </a:xfrm>
        </p:spPr>
        <p:txBody>
          <a:bodyPr/>
          <a:lstStyle/>
          <a:p>
            <a:pPr algn="just"/>
            <a:r>
              <a:rPr lang="en-US" dirty="0">
                <a:hlinkClick r:id="rId3"/>
              </a:rPr>
              <a:t>GA: Azure Chaos Studio is now GA in Canada Central region</a:t>
            </a:r>
            <a:endParaRPr lang="en-US" dirty="0"/>
          </a:p>
          <a:p>
            <a:pPr algn="just"/>
            <a:r>
              <a:rPr lang="en-US" dirty="0"/>
              <a:t>Azure Chaos Studio is a managed service that uses chaos engineering to help measure, understand, and improve cloud application and service resilience. Azure Chaos Studio Resource Targeting is now available in Canada Central region. </a:t>
            </a:r>
          </a:p>
        </p:txBody>
      </p:sp>
      <p:pic>
        <p:nvPicPr>
          <p:cNvPr id="1026" name="Picture 2" descr="Azure Chaos Studio - Pricing | Microsoft Azure">
            <a:extLst>
              <a:ext uri="{FF2B5EF4-FFF2-40B4-BE49-F238E27FC236}">
                <a16:creationId xmlns:a16="http://schemas.microsoft.com/office/drawing/2014/main" id="{BD9C609C-AA63-E4DD-D069-6D72472500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19" y="2416629"/>
            <a:ext cx="3227615" cy="169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86D8C-1CF7-CFC9-5082-9B054DB0E4B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CBCE21E-6E97-4575-224A-07A9BE04CC17}"/>
              </a:ext>
            </a:extLst>
          </p:cNvPr>
          <p:cNvSpPr>
            <a:spLocks noGrp="1"/>
          </p:cNvSpPr>
          <p:nvPr>
            <p:ph type="body" sz="quarter" idx="10"/>
          </p:nvPr>
        </p:nvSpPr>
        <p:spPr/>
        <p:txBody>
          <a:bodyPr/>
          <a:lstStyle/>
          <a:p>
            <a:pPr algn="just"/>
            <a:r>
              <a:rPr lang="en-US" sz="1000" dirty="0">
                <a:hlinkClick r:id="rId2"/>
              </a:rPr>
              <a:t>November Patches for Azure DevOps Server</a:t>
            </a:r>
            <a:endParaRPr lang="en-US" sz="1000" dirty="0"/>
          </a:p>
          <a:p>
            <a:pPr algn="just"/>
            <a:r>
              <a:rPr lang="en-US" sz="1000" dirty="0"/>
              <a:t>MS released patches for Azure DevOps Server:</a:t>
            </a:r>
          </a:p>
          <a:p>
            <a:pPr marL="171450" indent="-171450" algn="just">
              <a:buFont typeface="Arial" panose="020B0604020202020204" pitchFamily="34" charset="0"/>
              <a:buChar char="•"/>
            </a:pPr>
            <a:r>
              <a:rPr lang="en-US" sz="1000" dirty="0"/>
              <a:t>Azure DevOps Server 2022.2 Patch 2</a:t>
            </a:r>
          </a:p>
          <a:p>
            <a:pPr marL="171450" indent="-171450" algn="just">
              <a:buFont typeface="Arial" panose="020B0604020202020204" pitchFamily="34" charset="0"/>
              <a:buChar char="•"/>
            </a:pPr>
            <a:r>
              <a:rPr lang="en-US" sz="1000" dirty="0"/>
              <a:t>Azure DevOps Server 2020.1.2 Patch 14</a:t>
            </a:r>
          </a:p>
        </p:txBody>
      </p:sp>
      <p:sp>
        <p:nvSpPr>
          <p:cNvPr id="11" name="Title 10">
            <a:extLst>
              <a:ext uri="{FF2B5EF4-FFF2-40B4-BE49-F238E27FC236}">
                <a16:creationId xmlns:a16="http://schemas.microsoft.com/office/drawing/2014/main" id="{913ABE3E-5CF4-60DA-7E03-258003FB6E61}"/>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F39435DB-59FA-A2E5-622B-52C33AFF770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D47C64A-30C7-BF38-06B4-45C2009206FC}"/>
              </a:ext>
            </a:extLst>
          </p:cNvPr>
          <p:cNvSpPr>
            <a:spLocks noGrp="1"/>
          </p:cNvSpPr>
          <p:nvPr>
            <p:ph type="body" sz="quarter" idx="16"/>
          </p:nvPr>
        </p:nvSpPr>
        <p:spPr>
          <a:xfrm>
            <a:off x="342900" y="855081"/>
            <a:ext cx="3955312" cy="2005686"/>
          </a:xfrm>
        </p:spPr>
        <p:txBody>
          <a:bodyPr/>
          <a:lstStyle/>
          <a:p>
            <a:pPr algn="just"/>
            <a:r>
              <a:rPr lang="en-US" dirty="0" err="1">
                <a:hlinkClick r:id="rId3"/>
              </a:rPr>
              <a:t>PP:Azure</a:t>
            </a:r>
            <a:r>
              <a:rPr lang="en-US" dirty="0">
                <a:hlinkClick r:id="rId3"/>
              </a:rPr>
              <a:t> API Center Plugin for GitHub Copilot for Azure</a:t>
            </a:r>
            <a:endParaRPr lang="en-US" dirty="0"/>
          </a:p>
          <a:p>
            <a:pPr algn="just"/>
            <a:r>
              <a:rPr lang="en-US" dirty="0"/>
              <a:t>A plugin extends the capabilities of GitHub Copilot for Azure, allowing for modular customization without altering its core functionality. The API Center plugin for GitHub Copilot enables developers to incorporate Azure API Center context into their workflows. This integration helps tailor the outcomes to better meet specific needs, enhancing the overall development experience by making API creation and management more efficient and aligned with best practices. It Allows:</a:t>
            </a:r>
          </a:p>
          <a:p>
            <a:pPr marL="171450" indent="-171450" algn="just">
              <a:buFont typeface="Arial" panose="020B0604020202020204" pitchFamily="34" charset="0"/>
              <a:buChar char="•"/>
            </a:pPr>
            <a:r>
              <a:rPr lang="en-US" dirty="0"/>
              <a:t>Generating API Specifications</a:t>
            </a:r>
          </a:p>
          <a:p>
            <a:pPr marL="171450" indent="-171450" algn="just">
              <a:buFont typeface="Arial" panose="020B0604020202020204" pitchFamily="34" charset="0"/>
              <a:buChar char="•"/>
            </a:pPr>
            <a:r>
              <a:rPr lang="en-US" dirty="0"/>
              <a:t>Designing Compliant APIs.</a:t>
            </a:r>
          </a:p>
          <a:p>
            <a:pPr algn="just"/>
            <a:endParaRPr lang="en-US" dirty="0"/>
          </a:p>
        </p:txBody>
      </p:sp>
      <p:pic>
        <p:nvPicPr>
          <p:cNvPr id="4" name="Picture 3">
            <a:extLst>
              <a:ext uri="{FF2B5EF4-FFF2-40B4-BE49-F238E27FC236}">
                <a16:creationId xmlns:a16="http://schemas.microsoft.com/office/drawing/2014/main" id="{058EB02D-9270-B2F5-3C9B-B823F83B4590}"/>
              </a:ext>
            </a:extLst>
          </p:cNvPr>
          <p:cNvPicPr>
            <a:picLocks noChangeAspect="1"/>
          </p:cNvPicPr>
          <p:nvPr/>
        </p:nvPicPr>
        <p:blipFill>
          <a:blip r:embed="rId4"/>
          <a:stretch>
            <a:fillRect/>
          </a:stretch>
        </p:blipFill>
        <p:spPr>
          <a:xfrm>
            <a:off x="630506" y="2811387"/>
            <a:ext cx="3543076" cy="1989213"/>
          </a:xfrm>
          <a:prstGeom prst="rect">
            <a:avLst/>
          </a:prstGeom>
        </p:spPr>
      </p:pic>
    </p:spTree>
    <p:extLst>
      <p:ext uri="{BB962C8B-B14F-4D97-AF65-F5344CB8AC3E}">
        <p14:creationId xmlns:p14="http://schemas.microsoft.com/office/powerpoint/2010/main" val="10826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0E162-8E02-CA35-A832-5FA0BB7F2ADE}"/>
              </a:ext>
            </a:extLst>
          </p:cNvPr>
          <p:cNvSpPr>
            <a:spLocks noGrp="1"/>
          </p:cNvSpPr>
          <p:nvPr>
            <p:ph type="body" sz="quarter" idx="10"/>
          </p:nvPr>
        </p:nvSpPr>
        <p:spPr/>
        <p:txBody>
          <a:bodyPr/>
          <a:lstStyle/>
          <a:p>
            <a:endParaRPr lang="ru-RU"/>
          </a:p>
        </p:txBody>
      </p:sp>
      <p:sp>
        <p:nvSpPr>
          <p:cNvPr id="3" name="Title 2">
            <a:extLst>
              <a:ext uri="{FF2B5EF4-FFF2-40B4-BE49-F238E27FC236}">
                <a16:creationId xmlns:a16="http://schemas.microsoft.com/office/drawing/2014/main" id="{026DC32C-927D-2223-93CD-3EA21FDB7F18}"/>
              </a:ext>
            </a:extLst>
          </p:cNvPr>
          <p:cNvSpPr>
            <a:spLocks noGrp="1"/>
          </p:cNvSpPr>
          <p:nvPr>
            <p:ph type="title"/>
          </p:nvPr>
        </p:nvSpPr>
        <p:spPr/>
        <p:txBody>
          <a:bodyPr/>
          <a:lstStyle/>
          <a:p>
            <a:r>
              <a:rPr lang="en-US" sz="1600" dirty="0"/>
              <a:t>DevOps &amp; </a:t>
            </a:r>
            <a:r>
              <a:rPr lang="en-US" sz="1600" dirty="0" err="1"/>
              <a:t>IaC</a:t>
            </a:r>
            <a:r>
              <a:rPr lang="en-US" sz="1600" dirty="0"/>
              <a:t> &amp; Automation</a:t>
            </a:r>
            <a:endParaRPr lang="ru-RU" dirty="0"/>
          </a:p>
        </p:txBody>
      </p:sp>
      <p:sp>
        <p:nvSpPr>
          <p:cNvPr id="4" name="Text Placeholder 3">
            <a:extLst>
              <a:ext uri="{FF2B5EF4-FFF2-40B4-BE49-F238E27FC236}">
                <a16:creationId xmlns:a16="http://schemas.microsoft.com/office/drawing/2014/main" id="{2610022B-2CD7-9A19-5220-06B77624AB70}"/>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A0E359C9-C4B0-CCAB-8D74-C296635A5E99}"/>
              </a:ext>
            </a:extLst>
          </p:cNvPr>
          <p:cNvSpPr>
            <a:spLocks noGrp="1"/>
          </p:cNvSpPr>
          <p:nvPr>
            <p:ph type="body" sz="quarter" idx="16"/>
          </p:nvPr>
        </p:nvSpPr>
        <p:spPr>
          <a:xfrm>
            <a:off x="342900" y="855081"/>
            <a:ext cx="3955312" cy="1888120"/>
          </a:xfrm>
        </p:spPr>
        <p:txBody>
          <a:bodyPr/>
          <a:lstStyle/>
          <a:p>
            <a:pPr algn="just"/>
            <a:r>
              <a:rPr lang="en-US" dirty="0">
                <a:hlinkClick r:id="rId2"/>
              </a:rPr>
              <a:t>Announcing Conversational Diagnostics for AKS at Ignite 2024</a:t>
            </a:r>
            <a:endParaRPr lang="en-US" dirty="0"/>
          </a:p>
          <a:p>
            <a:pPr algn="just"/>
            <a:r>
              <a:rPr lang="en-US" dirty="0"/>
              <a:t>MS announced that Conversational Diagnostics is coming to Azure Kubernetes Service (AKS)! This new functionality will be available in the "Diagnose and solve problems" section of the Azure Portal, starting at Ignite 2024.</a:t>
            </a:r>
          </a:p>
          <a:p>
            <a:pPr algn="just"/>
            <a:r>
              <a:rPr lang="en-US" dirty="0"/>
              <a:t>Conversational Diagnostics leverages natural language processing to help you troubleshoot and resolve issues with your AKS clusters more efficiently. By simply describing your problem in plain language, you can get targeted diagnostics and solutions, making it easier to maintain the health and performance of your AKS deployments.</a:t>
            </a:r>
            <a:endParaRPr lang="ru-RU" dirty="0"/>
          </a:p>
        </p:txBody>
      </p:sp>
      <p:pic>
        <p:nvPicPr>
          <p:cNvPr id="7" name="Picture 6">
            <a:extLst>
              <a:ext uri="{FF2B5EF4-FFF2-40B4-BE49-F238E27FC236}">
                <a16:creationId xmlns:a16="http://schemas.microsoft.com/office/drawing/2014/main" id="{651D2F2F-1844-6B2E-4DB1-CF0BC9B7B11B}"/>
              </a:ext>
            </a:extLst>
          </p:cNvPr>
          <p:cNvPicPr>
            <a:picLocks noChangeAspect="1"/>
          </p:cNvPicPr>
          <p:nvPr/>
        </p:nvPicPr>
        <p:blipFill>
          <a:blip r:embed="rId3"/>
          <a:stretch>
            <a:fillRect/>
          </a:stretch>
        </p:blipFill>
        <p:spPr>
          <a:xfrm>
            <a:off x="537586" y="2742114"/>
            <a:ext cx="3273498" cy="1299159"/>
          </a:xfrm>
          <a:prstGeom prst="rect">
            <a:avLst/>
          </a:prstGeom>
        </p:spPr>
      </p:pic>
    </p:spTree>
    <p:extLst>
      <p:ext uri="{BB962C8B-B14F-4D97-AF65-F5344CB8AC3E}">
        <p14:creationId xmlns:p14="http://schemas.microsoft.com/office/powerpoint/2010/main" val="189783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156600"/>
          </a:xfrm>
        </p:spPr>
        <p:txBody>
          <a:bodyPr/>
          <a:lstStyle/>
          <a:p>
            <a:pPr algn="just"/>
            <a:r>
              <a:rPr lang="en-US" sz="1000" dirty="0">
                <a:hlinkClick r:id="rId2"/>
              </a:rPr>
              <a:t>Retirement:  Support for Azure Load Balancer </a:t>
            </a:r>
            <a:r>
              <a:rPr lang="en-US" sz="1000" dirty="0" err="1">
                <a:hlinkClick r:id="rId2"/>
              </a:rPr>
              <a:t>numberOfProbes</a:t>
            </a:r>
            <a:r>
              <a:rPr lang="en-US" sz="1000" dirty="0">
                <a:hlinkClick r:id="rId2"/>
              </a:rPr>
              <a:t> property ends on September 1, 2027</a:t>
            </a:r>
            <a:endParaRPr lang="en-US" sz="1000" dirty="0"/>
          </a:p>
          <a:p>
            <a:pPr algn="just"/>
            <a:r>
              <a:rPr lang="en-US" sz="1000" dirty="0"/>
              <a:t>Support for Azure Load Balancer </a:t>
            </a:r>
            <a:r>
              <a:rPr lang="en-US" sz="1000" dirty="0" err="1"/>
              <a:t>numberOfProbes</a:t>
            </a:r>
            <a:r>
              <a:rPr lang="en-US" sz="1000" dirty="0"/>
              <a:t> property ends on September 1, 2027. To avoid service disruption, upgrade your apps to API version 2022-05-01 or higher and start using Azure Load Balancer </a:t>
            </a:r>
            <a:r>
              <a:rPr lang="en-US" sz="1000" dirty="0" err="1"/>
              <a:t>probeThreshold</a:t>
            </a:r>
            <a:r>
              <a:rPr lang="en-US" sz="1000" dirty="0"/>
              <a:t> property. We will not be supporting the property </a:t>
            </a:r>
            <a:r>
              <a:rPr lang="en-US" sz="1000" dirty="0" err="1"/>
              <a:t>numberOfProbes</a:t>
            </a:r>
            <a:r>
              <a:rPr lang="en-US" sz="1000" dirty="0"/>
              <a:t> after September 1, 2027.</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619640"/>
          </a:xfrm>
        </p:spPr>
        <p:txBody>
          <a:bodyPr/>
          <a:lstStyle/>
          <a:p>
            <a:pPr algn="just"/>
            <a:r>
              <a:rPr lang="en-US" dirty="0">
                <a:hlinkClick r:id="rId3"/>
              </a:rPr>
              <a:t>PP: Azure Front Door WebSocket</a:t>
            </a:r>
            <a:endParaRPr lang="en-US" dirty="0"/>
          </a:p>
          <a:p>
            <a:pPr algn="just"/>
            <a:r>
              <a:rPr lang="en-US" dirty="0"/>
              <a:t>MS announced the public preview of WebSocket on Azure Front Door Standard and Premium. WebSocket is enabled by default without customer configurations on Azure Front Door. </a:t>
            </a:r>
          </a:p>
          <a:p>
            <a:pPr algn="just"/>
            <a:r>
              <a:rPr lang="en-US" dirty="0"/>
              <a:t>WebSocket enables </a:t>
            </a:r>
            <a:r>
              <a:rPr lang="en-US" b="1" dirty="0"/>
              <a:t>full duplex communication </a:t>
            </a:r>
            <a:r>
              <a:rPr lang="en-US" dirty="0"/>
              <a:t>between a server and a client over a long-running TCP connection. It eliminates the </a:t>
            </a:r>
            <a:r>
              <a:rPr lang="en-US" b="1" dirty="0"/>
              <a:t>needs for polling as required in HTTP</a:t>
            </a:r>
            <a:r>
              <a:rPr lang="en-US" dirty="0"/>
              <a:t>, avoids some of the overhead of HTTP, and can reuse the same TCP connection for multiple request/responses resulting in a more efficient utilization of resources. This enables more interactive and real-time scenarios.  </a:t>
            </a:r>
          </a:p>
          <a:p>
            <a:pPr algn="just"/>
            <a:r>
              <a:rPr lang="en-US" dirty="0"/>
              <a:t>WebSocket can be used for apps or websites which require real-time updates/communications or continuous streams of data, such as chats, dashboard, finance stock info update, GPS, online education, live streaming and game apps.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835840"/>
          </a:xfrm>
        </p:spPr>
        <p:txBody>
          <a:bodyPr/>
          <a:lstStyle/>
          <a:p>
            <a:r>
              <a:rPr lang="en-US" sz="1000" dirty="0">
                <a:hlinkClick r:id="rId2"/>
              </a:rPr>
              <a:t>Announcement: System Center 2025 is GA</a:t>
            </a:r>
            <a:endParaRPr lang="en-US" sz="1000" dirty="0"/>
          </a:p>
          <a:p>
            <a:r>
              <a:rPr lang="en-US" sz="1000" dirty="0"/>
              <a:t> All System Center 2025 suite (SCVMM, SCDPM, SCOM, SCSM &amp; SCO) is now GA</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94300"/>
          </a:xfrm>
        </p:spPr>
        <p:txBody>
          <a:bodyPr/>
          <a:lstStyle/>
          <a:p>
            <a:r>
              <a:rPr lang="en-US" dirty="0">
                <a:hlinkClick r:id="rId3"/>
              </a:rPr>
              <a:t>Announcing the Arc Jumpstart Community Badges</a:t>
            </a:r>
            <a:endParaRPr lang="en-US" dirty="0"/>
          </a:p>
          <a:p>
            <a:pPr algn="just"/>
            <a:r>
              <a:rPr lang="en-US" dirty="0"/>
              <a:t>MS introduced the Arc Jumpstart Community Badges, an exciting new way to recognize and reward the incredible contributions of our community members. </a:t>
            </a:r>
          </a:p>
        </p:txBody>
      </p:sp>
      <p:pic>
        <p:nvPicPr>
          <p:cNvPr id="3" name="Picture 2">
            <a:extLst>
              <a:ext uri="{FF2B5EF4-FFF2-40B4-BE49-F238E27FC236}">
                <a16:creationId xmlns:a16="http://schemas.microsoft.com/office/drawing/2014/main" id="{7F4F373A-5EBD-84DC-0A15-D30D7FB6B569}"/>
              </a:ext>
            </a:extLst>
          </p:cNvPr>
          <p:cNvPicPr>
            <a:picLocks noChangeAspect="1"/>
          </p:cNvPicPr>
          <p:nvPr/>
        </p:nvPicPr>
        <p:blipFill>
          <a:blip r:embed="rId4"/>
          <a:stretch>
            <a:fillRect/>
          </a:stretch>
        </p:blipFill>
        <p:spPr>
          <a:xfrm>
            <a:off x="382261" y="1690920"/>
            <a:ext cx="3800628" cy="2122429"/>
          </a:xfrm>
          <a:prstGeom prst="rect">
            <a:avLst/>
          </a:prstGeom>
        </p:spPr>
      </p:pic>
      <p:pic>
        <p:nvPicPr>
          <p:cNvPr id="4" name="Picture 3">
            <a:extLst>
              <a:ext uri="{FF2B5EF4-FFF2-40B4-BE49-F238E27FC236}">
                <a16:creationId xmlns:a16="http://schemas.microsoft.com/office/drawing/2014/main" id="{03F0FBFB-9206-06D6-3E55-C2058126E3AA}"/>
              </a:ext>
            </a:extLst>
          </p:cNvPr>
          <p:cNvPicPr>
            <a:picLocks noChangeAspect="1"/>
          </p:cNvPicPr>
          <p:nvPr/>
        </p:nvPicPr>
        <p:blipFill>
          <a:blip r:embed="rId5"/>
          <a:stretch>
            <a:fillRect/>
          </a:stretch>
        </p:blipFill>
        <p:spPr>
          <a:xfrm>
            <a:off x="4475406" y="1731539"/>
            <a:ext cx="4281777" cy="2589354"/>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a:xfrm>
            <a:off x="225334" y="2827058"/>
            <a:ext cx="3784963" cy="2169851"/>
          </a:xfrm>
        </p:spPr>
        <p:txBody>
          <a:bodyPr/>
          <a:lstStyle/>
          <a:p>
            <a:pPr marL="171450" indent="-171450" algn="just">
              <a:buFont typeface="Arial" panose="020B0604020202020204" pitchFamily="34" charset="0"/>
              <a:buChar char="•"/>
            </a:pPr>
            <a:r>
              <a:rPr lang="en-US" sz="1000" dirty="0"/>
              <a:t>Built-In Azure Advisor Recommendations</a:t>
            </a:r>
            <a:r>
              <a:rPr lang="ru-RU" sz="1000" dirty="0"/>
              <a:t> - </a:t>
            </a:r>
            <a:r>
              <a:rPr lang="en-US" sz="1000" dirty="0"/>
              <a:t>The current Azure Advisor recommendations include the following: </a:t>
            </a:r>
          </a:p>
          <a:p>
            <a:pPr marL="514350" lvl="1" indent="-171450" algn="just">
              <a:buFont typeface="Arial" panose="020B0604020202020204" pitchFamily="34" charset="0"/>
              <a:buChar char="•"/>
            </a:pPr>
            <a:r>
              <a:rPr lang="en-US" sz="1000" dirty="0">
                <a:latin typeface="+mj-lt"/>
              </a:rPr>
              <a:t>Exceeding rule limitations on Firewall policy:</a:t>
            </a:r>
            <a:endParaRPr lang="ru-RU" sz="1000" dirty="0">
              <a:latin typeface="+mj-lt"/>
            </a:endParaRPr>
          </a:p>
          <a:p>
            <a:pPr marL="514350" lvl="1" indent="-171450" algn="just">
              <a:buFont typeface="Arial" panose="020B0604020202020204" pitchFamily="34" charset="0"/>
              <a:buChar char="•"/>
            </a:pPr>
            <a:r>
              <a:rPr lang="en-US" sz="1000" dirty="0">
                <a:latin typeface="+mj-lt"/>
              </a:rPr>
              <a:t>Exceeding IP Group limitations on Firewall policy</a:t>
            </a:r>
            <a:endParaRPr lang="ru-RU" sz="1000" dirty="0">
              <a:latin typeface="+mj-lt"/>
            </a:endParaRPr>
          </a:p>
          <a:p>
            <a:pPr marL="514350" lvl="1" indent="-171450" algn="just">
              <a:buFont typeface="Arial" panose="020B0604020202020204" pitchFamily="34" charset="0"/>
              <a:buChar char="•"/>
            </a:pPr>
            <a:r>
              <a:rPr lang="en-US" sz="1000" dirty="0">
                <a:latin typeface="+mj-lt"/>
              </a:rPr>
              <a:t>Exceeding Firewall Policy or Rule Collection Group size</a:t>
            </a:r>
            <a:endParaRPr lang="ru-RU" sz="1000" dirty="0">
              <a:latin typeface="+mj-lt"/>
            </a:endParaRPr>
          </a:p>
          <a:p>
            <a:pPr marL="171450" indent="-171450" algn="just">
              <a:buFont typeface="Arial" panose="020B0604020202020204" pitchFamily="34" charset="0"/>
              <a:buChar char="•"/>
            </a:pPr>
            <a:r>
              <a:rPr lang="en-US" sz="1000" dirty="0"/>
              <a:t>Change Tracking (Preview)</a:t>
            </a:r>
            <a:r>
              <a:rPr lang="ru-RU" sz="1000" dirty="0"/>
              <a:t> - </a:t>
            </a:r>
            <a:r>
              <a:rPr lang="en-US" sz="1000" dirty="0"/>
              <a:t>ARG change analysis recently added support for </a:t>
            </a:r>
            <a:r>
              <a:rPr lang="en-US" sz="1000" dirty="0" err="1"/>
              <a:t>RuleCollectionGroups</a:t>
            </a:r>
            <a:r>
              <a:rPr lang="en-US" sz="1000" dirty="0"/>
              <a:t>. It is now possible to track changes to Azure Firewall Rule Collection Groups using an Azure Resource Graph query from the Azure Portal </a:t>
            </a:r>
            <a:r>
              <a:rPr lang="en-US" sz="1000" dirty="0" err="1"/>
              <a:t>ResourceGraphExplorer</a:t>
            </a:r>
            <a:r>
              <a:rPr lang="en-US" sz="1000" dirty="0"/>
              <a:t> </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1"/>
            <a:ext cx="3955312" cy="516520"/>
          </a:xfrm>
        </p:spPr>
        <p:txBody>
          <a:bodyPr/>
          <a:lstStyle/>
          <a:p>
            <a:r>
              <a:rPr lang="en-US" dirty="0">
                <a:hlinkClick r:id="rId2"/>
              </a:rPr>
              <a:t>Enhancements to the Azure Firewall User Experience</a:t>
            </a:r>
            <a:endParaRPr lang="ru-RU" dirty="0"/>
          </a:p>
          <a:p>
            <a:pPr marL="171450" indent="-171450">
              <a:buFont typeface="Arial" panose="020B0604020202020204" pitchFamily="34" charset="0"/>
              <a:buChar char="•"/>
            </a:pPr>
            <a:r>
              <a:rPr lang="en-US" dirty="0"/>
              <a:t>Built-In Azure Policies</a:t>
            </a:r>
          </a:p>
        </p:txBody>
      </p:sp>
      <p:pic>
        <p:nvPicPr>
          <p:cNvPr id="3" name="Picture 2">
            <a:extLst>
              <a:ext uri="{FF2B5EF4-FFF2-40B4-BE49-F238E27FC236}">
                <a16:creationId xmlns:a16="http://schemas.microsoft.com/office/drawing/2014/main" id="{868E44A7-937A-8FE7-10AE-3ED525B99F65}"/>
              </a:ext>
            </a:extLst>
          </p:cNvPr>
          <p:cNvPicPr>
            <a:picLocks noChangeAspect="1"/>
          </p:cNvPicPr>
          <p:nvPr/>
        </p:nvPicPr>
        <p:blipFill>
          <a:blip r:embed="rId3"/>
          <a:stretch>
            <a:fillRect/>
          </a:stretch>
        </p:blipFill>
        <p:spPr>
          <a:xfrm>
            <a:off x="342900" y="1231516"/>
            <a:ext cx="3357154" cy="1340234"/>
          </a:xfrm>
          <a:prstGeom prst="rect">
            <a:avLst/>
          </a:prstGeom>
        </p:spPr>
      </p:pic>
      <p:sp>
        <p:nvSpPr>
          <p:cNvPr id="4" name="Text Placeholder 11">
            <a:extLst>
              <a:ext uri="{FF2B5EF4-FFF2-40B4-BE49-F238E27FC236}">
                <a16:creationId xmlns:a16="http://schemas.microsoft.com/office/drawing/2014/main" id="{0915E767-81E7-08D7-B507-B742D11D1722}"/>
              </a:ext>
            </a:extLst>
          </p:cNvPr>
          <p:cNvSpPr txBox="1">
            <a:spLocks/>
          </p:cNvSpPr>
          <p:nvPr/>
        </p:nvSpPr>
        <p:spPr>
          <a:xfrm>
            <a:off x="4708071" y="855081"/>
            <a:ext cx="3784963" cy="2879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a:t>Diagnose and Solve Blade </a:t>
            </a:r>
          </a:p>
        </p:txBody>
      </p:sp>
      <p:pic>
        <p:nvPicPr>
          <p:cNvPr id="6" name="Picture 5">
            <a:extLst>
              <a:ext uri="{FF2B5EF4-FFF2-40B4-BE49-F238E27FC236}">
                <a16:creationId xmlns:a16="http://schemas.microsoft.com/office/drawing/2014/main" id="{DFA06B19-EB77-E061-EED8-9F3EBC91AFA7}"/>
              </a:ext>
            </a:extLst>
          </p:cNvPr>
          <p:cNvPicPr>
            <a:picLocks noChangeAspect="1"/>
          </p:cNvPicPr>
          <p:nvPr/>
        </p:nvPicPr>
        <p:blipFill>
          <a:blip r:embed="rId4"/>
          <a:stretch>
            <a:fillRect/>
          </a:stretch>
        </p:blipFill>
        <p:spPr>
          <a:xfrm>
            <a:off x="5032470" y="1143001"/>
            <a:ext cx="2661553" cy="1263356"/>
          </a:xfrm>
          <a:prstGeom prst="rect">
            <a:avLst/>
          </a:prstGeom>
        </p:spPr>
      </p:pic>
      <p:sp>
        <p:nvSpPr>
          <p:cNvPr id="7" name="Text Placeholder 11">
            <a:extLst>
              <a:ext uri="{FF2B5EF4-FFF2-40B4-BE49-F238E27FC236}">
                <a16:creationId xmlns:a16="http://schemas.microsoft.com/office/drawing/2014/main" id="{9FD17B29-1679-BD0F-51D9-92809F6BA0A8}"/>
              </a:ext>
            </a:extLst>
          </p:cNvPr>
          <p:cNvSpPr txBox="1">
            <a:spLocks/>
          </p:cNvSpPr>
          <p:nvPr/>
        </p:nvSpPr>
        <p:spPr>
          <a:xfrm>
            <a:off x="4708071" y="2449223"/>
            <a:ext cx="3784963" cy="207052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a:t>Management NIC Changes - An Azure Firewall Management NIC separates Firewall management traffic from customer traffic. The firewall routes its management traffic via the dedicated </a:t>
            </a:r>
            <a:r>
              <a:rPr lang="en-US" sz="1000" dirty="0" err="1"/>
              <a:t>AzureFirewallManagementSubnet</a:t>
            </a:r>
            <a:r>
              <a:rPr lang="en-US" sz="1000" dirty="0"/>
              <a:t> (minimum subnet size /26) and its associated public IP address. This feature was previously called Forced Tunneling, as originally, a Management NIC was required only for Forced Tunneling. However, upcoming Firewall features will also require a Management NIC. To support any of these capabilities, you must create an Azure Firewall with the Firewall Management NIC enabled or enable it on an existing Azure Firewall. </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06E62-2EB3-9E1F-B1AC-B3C319726D9A}"/>
              </a:ext>
            </a:extLst>
          </p:cNvPr>
          <p:cNvSpPr>
            <a:spLocks noGrp="1"/>
          </p:cNvSpPr>
          <p:nvPr>
            <p:ph type="title"/>
          </p:nvPr>
        </p:nvSpPr>
        <p:spPr/>
        <p:txBody>
          <a:bodyPr/>
          <a:lstStyle/>
          <a:p>
            <a:r>
              <a:rPr lang="en-US" sz="1600" dirty="0"/>
              <a:t>Networking Updates</a:t>
            </a:r>
            <a:endParaRPr lang="ru-RU" dirty="0"/>
          </a:p>
        </p:txBody>
      </p:sp>
      <p:sp>
        <p:nvSpPr>
          <p:cNvPr id="4" name="Text Placeholder 3">
            <a:extLst>
              <a:ext uri="{FF2B5EF4-FFF2-40B4-BE49-F238E27FC236}">
                <a16:creationId xmlns:a16="http://schemas.microsoft.com/office/drawing/2014/main" id="{D877F134-7195-F283-0A21-F56FD09D4D42}"/>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63B9370E-D52A-A29E-C22B-8FFE3ABC5E51}"/>
              </a:ext>
            </a:extLst>
          </p:cNvPr>
          <p:cNvSpPr>
            <a:spLocks noGrp="1"/>
          </p:cNvSpPr>
          <p:nvPr>
            <p:ph type="body" sz="quarter" idx="16"/>
          </p:nvPr>
        </p:nvSpPr>
        <p:spPr>
          <a:xfrm>
            <a:off x="342900" y="855080"/>
            <a:ext cx="3955312" cy="4038467"/>
          </a:xfrm>
        </p:spPr>
        <p:txBody>
          <a:bodyPr/>
          <a:lstStyle/>
          <a:p>
            <a:pPr algn="just"/>
            <a:r>
              <a:rPr lang="en-US" dirty="0">
                <a:hlinkClick r:id="rId2"/>
              </a:rPr>
              <a:t>Private Preview: Web Application Firewall (WAF) running on Application Gateway for Containers</a:t>
            </a:r>
            <a:endParaRPr lang="en-US" dirty="0"/>
          </a:p>
          <a:p>
            <a:pPr algn="just"/>
            <a:r>
              <a:rPr lang="en-US" dirty="0"/>
              <a:t>Application Gateway for Containers now supports Web Application Firewall (WAF) in private preview. WAF’s Default Ruleset provides Azure Kubernetes Service (AKS) users with centralized protection against malicious attacks and exploits such as: </a:t>
            </a:r>
          </a:p>
          <a:p>
            <a:pPr marL="171450" indent="-171450" algn="just">
              <a:buFont typeface="Arial" panose="020B0604020202020204"/>
              <a:buChar char="•"/>
            </a:pPr>
            <a:r>
              <a:rPr lang="en-US" dirty="0"/>
              <a:t>Cross-site scripting </a:t>
            </a:r>
          </a:p>
          <a:p>
            <a:pPr marL="171450" indent="-171450" algn="just">
              <a:buFont typeface="Arial" panose="020B0604020202020204"/>
              <a:buChar char="•"/>
            </a:pPr>
            <a:r>
              <a:rPr lang="en-US" dirty="0"/>
              <a:t>Java attacks </a:t>
            </a:r>
          </a:p>
          <a:p>
            <a:pPr marL="171450" indent="-171450" algn="just">
              <a:buFont typeface="Arial" panose="020B0604020202020204"/>
              <a:buChar char="•"/>
            </a:pPr>
            <a:r>
              <a:rPr lang="en-US" dirty="0"/>
              <a:t>Local file inclusion </a:t>
            </a:r>
          </a:p>
          <a:p>
            <a:pPr marL="171450" indent="-171450" algn="just">
              <a:buFont typeface="Arial" panose="020B0604020202020204"/>
              <a:buChar char="•"/>
            </a:pPr>
            <a:r>
              <a:rPr lang="en-US" dirty="0"/>
              <a:t>PHP injection attacks </a:t>
            </a:r>
          </a:p>
          <a:p>
            <a:pPr marL="171450" indent="-171450" algn="just">
              <a:buFont typeface="Arial" panose="020B0604020202020204"/>
              <a:buChar char="•"/>
            </a:pPr>
            <a:r>
              <a:rPr lang="en-US" dirty="0"/>
              <a:t>Remote command execution </a:t>
            </a:r>
          </a:p>
          <a:p>
            <a:pPr marL="171450" indent="-171450" algn="just">
              <a:buFont typeface="Arial" panose="020B0604020202020204"/>
              <a:buChar char="•"/>
            </a:pPr>
            <a:r>
              <a:rPr lang="en-US" dirty="0"/>
              <a:t>Remote file inclusion </a:t>
            </a:r>
          </a:p>
          <a:p>
            <a:pPr marL="171450" indent="-171450" algn="just">
              <a:buFont typeface="Arial" panose="020B0604020202020204"/>
              <a:buChar char="•"/>
            </a:pPr>
            <a:r>
              <a:rPr lang="en-US" dirty="0"/>
              <a:t>Session fixation </a:t>
            </a:r>
          </a:p>
          <a:p>
            <a:pPr marL="171450" indent="-171450" algn="just">
              <a:buFont typeface="Arial" panose="020B0604020202020204"/>
              <a:buChar char="•"/>
            </a:pPr>
            <a:r>
              <a:rPr lang="en-US" dirty="0"/>
              <a:t>SQL injection protection </a:t>
            </a:r>
          </a:p>
          <a:p>
            <a:pPr marL="171450" indent="-171450" algn="just">
              <a:buFont typeface="Arial" panose="020B0604020202020204"/>
              <a:buChar char="•"/>
            </a:pPr>
            <a:r>
              <a:rPr lang="en-US" dirty="0"/>
              <a:t>Protocol attacks </a:t>
            </a:r>
          </a:p>
          <a:p>
            <a:pPr algn="just"/>
            <a:r>
              <a:rPr lang="en-US" dirty="0"/>
              <a:t>Additionally, Application Gateway for Containers WAF also supports protection against malicious bot activity via the bot manager rulesets. </a:t>
            </a:r>
          </a:p>
          <a:p>
            <a:pPr algn="just"/>
            <a:r>
              <a:rPr lang="en-US" dirty="0"/>
              <a:t>If you’re interested in signing up for this private preview, please fill out this intake form to start the onboarding process.</a:t>
            </a:r>
            <a:endParaRPr lang="ru-RU" dirty="0"/>
          </a:p>
        </p:txBody>
      </p:sp>
      <p:pic>
        <p:nvPicPr>
          <p:cNvPr id="1026" name="Picture 2" descr="Diagram depicting traffic from the Internet ingressing into Application Gateway for Containers and being sent to backend pods in AKS.">
            <a:extLst>
              <a:ext uri="{FF2B5EF4-FFF2-40B4-BE49-F238E27FC236}">
                <a16:creationId xmlns:a16="http://schemas.microsoft.com/office/drawing/2014/main" id="{59228245-00B1-0BA4-2A25-690DC3DA42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317" y="974689"/>
            <a:ext cx="3694327" cy="299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6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B0C13-E21D-692C-E89C-0621EF8075EB}"/>
              </a:ext>
            </a:extLst>
          </p:cNvPr>
          <p:cNvSpPr>
            <a:spLocks noGrp="1"/>
          </p:cNvSpPr>
          <p:nvPr>
            <p:ph type="title"/>
          </p:nvPr>
        </p:nvSpPr>
        <p:spPr/>
        <p:txBody>
          <a:bodyPr/>
          <a:lstStyle/>
          <a:p>
            <a:r>
              <a:rPr lang="en-US" sz="1800" dirty="0"/>
              <a:t>Networking Updates</a:t>
            </a:r>
            <a:endParaRPr lang="ru-RU" dirty="0"/>
          </a:p>
        </p:txBody>
      </p:sp>
      <p:sp>
        <p:nvSpPr>
          <p:cNvPr id="4" name="Text Placeholder 3">
            <a:extLst>
              <a:ext uri="{FF2B5EF4-FFF2-40B4-BE49-F238E27FC236}">
                <a16:creationId xmlns:a16="http://schemas.microsoft.com/office/drawing/2014/main" id="{6A84EE0E-CC54-5C46-9203-D1569E302404}"/>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1F95362A-7840-3B34-0451-B85A47AEF03B}"/>
              </a:ext>
            </a:extLst>
          </p:cNvPr>
          <p:cNvSpPr>
            <a:spLocks noGrp="1"/>
          </p:cNvSpPr>
          <p:nvPr>
            <p:ph type="body" sz="quarter" idx="16"/>
          </p:nvPr>
        </p:nvSpPr>
        <p:spPr>
          <a:xfrm>
            <a:off x="342900" y="855080"/>
            <a:ext cx="3955312" cy="1903193"/>
          </a:xfrm>
        </p:spPr>
        <p:txBody>
          <a:bodyPr/>
          <a:lstStyle/>
          <a:p>
            <a:pPr algn="just"/>
            <a:r>
              <a:rPr lang="en-US" dirty="0">
                <a:hlinkClick r:id="rId2"/>
              </a:rPr>
              <a:t>GA: Entra ID support for SSH connection in portal</a:t>
            </a:r>
            <a:endParaRPr lang="en-US" dirty="0"/>
          </a:p>
          <a:p>
            <a:pPr algn="just"/>
            <a:r>
              <a:rPr lang="en-US" dirty="0"/>
              <a:t>MS Announced that Azure Bastion now supports Microsoft Entra ID authentication for SSH connections in the portal. With Microsoft Entra ID authentication, there are two main benefits to users connecting to their virtual machines. </a:t>
            </a:r>
          </a:p>
          <a:p>
            <a:pPr marL="171450" indent="-171450" algn="just">
              <a:buFont typeface="Arial" panose="020B0604020202020204"/>
              <a:buChar char="•"/>
            </a:pPr>
            <a:r>
              <a:rPr lang="en-US" dirty="0"/>
              <a:t>First, it eliminates the need for local authentication mechanisms, reducing a point of attack for malicious actors.  </a:t>
            </a:r>
          </a:p>
          <a:p>
            <a:pPr marL="171450" indent="-171450" algn="just">
              <a:buFont typeface="Arial" panose="020B0604020202020204"/>
              <a:buChar char="•"/>
            </a:pPr>
            <a:r>
              <a:rPr lang="en-US" dirty="0"/>
              <a:t>Second, with Microsoft Entra ID authentication set as the authentication mechanism, instead of providing additional authentication to connect, users can experience a one-click sign-on into their virtual machines.</a:t>
            </a:r>
            <a:endParaRPr lang="ru-RU" dirty="0"/>
          </a:p>
        </p:txBody>
      </p:sp>
      <p:pic>
        <p:nvPicPr>
          <p:cNvPr id="2050" name="Picture 2" descr="Diagram of Microsoft Entra ID with the SSH protocol.">
            <a:extLst>
              <a:ext uri="{FF2B5EF4-FFF2-40B4-BE49-F238E27FC236}">
                <a16:creationId xmlns:a16="http://schemas.microsoft.com/office/drawing/2014/main" id="{84E7358E-091C-D88D-27FD-D083C2300E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798" y="2927553"/>
            <a:ext cx="3943978" cy="142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D9DCD-66BC-6D3B-9C0C-9CB86F9870D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21489AC-E4C6-23C3-6E2B-3A0861A4E98A}"/>
              </a:ext>
            </a:extLst>
          </p:cNvPr>
          <p:cNvSpPr>
            <a:spLocks noGrp="1"/>
          </p:cNvSpPr>
          <p:nvPr>
            <p:ph type="body" sz="quarter" idx="13"/>
          </p:nvPr>
        </p:nvSpPr>
        <p:spPr>
          <a:xfrm>
            <a:off x="252845" y="1285875"/>
            <a:ext cx="6271326" cy="1714500"/>
          </a:xfrm>
        </p:spPr>
        <p:txBody>
          <a:bodyPr/>
          <a:lstStyle/>
          <a:p>
            <a:r>
              <a:rPr lang="en-US" sz="4000" dirty="0"/>
              <a:t>Management &amp; Governance</a:t>
            </a:r>
          </a:p>
        </p:txBody>
      </p:sp>
    </p:spTree>
    <p:extLst>
      <p:ext uri="{BB962C8B-B14F-4D97-AF65-F5344CB8AC3E}">
        <p14:creationId xmlns:p14="http://schemas.microsoft.com/office/powerpoint/2010/main" val="303242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DA64DA-E6FD-D20E-1ABC-6D5A6764C70E}"/>
              </a:ext>
            </a:extLst>
          </p:cNvPr>
          <p:cNvSpPr>
            <a:spLocks noGrp="1"/>
          </p:cNvSpPr>
          <p:nvPr>
            <p:ph type="title"/>
          </p:nvPr>
        </p:nvSpPr>
        <p:spPr/>
        <p:txBody>
          <a:bodyPr/>
          <a:lstStyle/>
          <a:p>
            <a:r>
              <a:rPr lang="en-US" dirty="0"/>
              <a:t>Management &amp; Governance</a:t>
            </a:r>
            <a:endParaRPr lang="ru-RU" dirty="0"/>
          </a:p>
        </p:txBody>
      </p:sp>
      <p:sp>
        <p:nvSpPr>
          <p:cNvPr id="4" name="Text Placeholder 3">
            <a:extLst>
              <a:ext uri="{FF2B5EF4-FFF2-40B4-BE49-F238E27FC236}">
                <a16:creationId xmlns:a16="http://schemas.microsoft.com/office/drawing/2014/main" id="{38454136-C016-35A4-0528-5C53E4C66B00}"/>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C1267CED-51F8-D78F-6C8A-567EF9BC7DE1}"/>
              </a:ext>
            </a:extLst>
          </p:cNvPr>
          <p:cNvSpPr>
            <a:spLocks noGrp="1"/>
          </p:cNvSpPr>
          <p:nvPr>
            <p:ph type="body" sz="quarter" idx="16"/>
          </p:nvPr>
        </p:nvSpPr>
        <p:spPr/>
        <p:txBody>
          <a:bodyPr/>
          <a:lstStyle/>
          <a:p>
            <a:pPr algn="just"/>
            <a:r>
              <a:rPr lang="en-US" dirty="0">
                <a:hlinkClick r:id="rId2"/>
              </a:rPr>
              <a:t>Announcing the Public Preview of the Azure Arc gateway!</a:t>
            </a:r>
            <a:endParaRPr lang="en-US" dirty="0"/>
          </a:p>
          <a:p>
            <a:pPr algn="just"/>
            <a:r>
              <a:rPr lang="en-US" dirty="0"/>
              <a:t>The new solution reduce the number of required endpoints for customers to configure their Enterprise proxy when setting up for using Azure Arc services.</a:t>
            </a:r>
          </a:p>
          <a:p>
            <a:pPr algn="just"/>
            <a:r>
              <a:rPr lang="en-US" dirty="0"/>
              <a:t>Arc gateway introduces two new components:</a:t>
            </a:r>
          </a:p>
          <a:p>
            <a:pPr marL="171450" indent="-171450" algn="just">
              <a:buFont typeface="Arial" panose="020B0604020202020204"/>
              <a:buChar char="•"/>
            </a:pPr>
            <a:r>
              <a:rPr lang="en-US" dirty="0"/>
              <a:t>Arc gateway – An Azure Resource with a single, unique endpoint that will handle the incoming traffic to Azure from on-prem Arc workloads. This endpoint is to be configured in customer’s enterprise proxies.</a:t>
            </a:r>
          </a:p>
          <a:p>
            <a:pPr marL="171450" indent="-171450" algn="just">
              <a:buFont typeface="Arial" panose="020B0604020202020204"/>
              <a:buChar char="•"/>
            </a:pPr>
            <a:r>
              <a:rPr lang="en-US" dirty="0"/>
              <a:t>Azure Arc Proxy – A component of the Arc connected machine agent that routes all Agent and extension traffic to its destination in Azure via an Arc gateway Resource. The Arc Proxy is installed on every Arc-enabled Resource within the core Arc agent. </a:t>
            </a:r>
          </a:p>
          <a:p>
            <a:pPr algn="just"/>
            <a:r>
              <a:rPr lang="en-US" dirty="0"/>
              <a:t>Limitations</a:t>
            </a:r>
          </a:p>
          <a:p>
            <a:pPr marL="171450" indent="-171450" algn="just">
              <a:buFont typeface="Arial" panose="020B0604020202020204"/>
              <a:buChar char="•"/>
            </a:pPr>
            <a:r>
              <a:rPr lang="en-US" dirty="0"/>
              <a:t>TLS Terminating Proxies aren't supported (Public Preview)</a:t>
            </a:r>
          </a:p>
          <a:p>
            <a:pPr marL="171450" indent="-171450" algn="just">
              <a:buFont typeface="Arial" panose="020B0604020202020204"/>
              <a:buChar char="•"/>
            </a:pPr>
            <a:r>
              <a:rPr lang="en-US" dirty="0"/>
              <a:t>ExpressRoute/Site-to-Site VPN or private endpoints used with the Arc gateway (Public Preview) isn't supported.</a:t>
            </a:r>
          </a:p>
          <a:p>
            <a:pPr marL="171450" indent="-171450" algn="just">
              <a:buFont typeface="Arial" panose="020B0604020202020204"/>
              <a:buChar char="•"/>
            </a:pPr>
            <a:r>
              <a:rPr lang="en-US" dirty="0"/>
              <a:t>There's a limit of five (5) Arc gateway (Public Preview) resources per Azure subscription.</a:t>
            </a:r>
            <a:endParaRPr lang="ru-RU" dirty="0"/>
          </a:p>
        </p:txBody>
      </p:sp>
      <p:graphicFrame>
        <p:nvGraphicFramePr>
          <p:cNvPr id="6" name="Table 5">
            <a:extLst>
              <a:ext uri="{FF2B5EF4-FFF2-40B4-BE49-F238E27FC236}">
                <a16:creationId xmlns:a16="http://schemas.microsoft.com/office/drawing/2014/main" id="{1B1720CE-125B-2BB2-EE81-2093F3E2BA03}"/>
              </a:ext>
            </a:extLst>
          </p:cNvPr>
          <p:cNvGraphicFramePr>
            <a:graphicFrameLocks noGrp="1"/>
          </p:cNvGraphicFramePr>
          <p:nvPr>
            <p:extLst>
              <p:ext uri="{D42A27DB-BD31-4B8C-83A1-F6EECF244321}">
                <p14:modId xmlns:p14="http://schemas.microsoft.com/office/powerpoint/2010/main" val="1349130782"/>
              </p:ext>
            </p:extLst>
          </p:nvPr>
        </p:nvGraphicFramePr>
        <p:xfrm>
          <a:off x="4481566" y="915370"/>
          <a:ext cx="4416704" cy="3454861"/>
        </p:xfrm>
        <a:graphic>
          <a:graphicData uri="http://schemas.openxmlformats.org/drawingml/2006/table">
            <a:tbl>
              <a:tblPr/>
              <a:tblGrid>
                <a:gridCol w="2208352">
                  <a:extLst>
                    <a:ext uri="{9D8B030D-6E8A-4147-A177-3AD203B41FA5}">
                      <a16:colId xmlns:a16="http://schemas.microsoft.com/office/drawing/2014/main" val="4013101000"/>
                    </a:ext>
                  </a:extLst>
                </a:gridCol>
                <a:gridCol w="2208352">
                  <a:extLst>
                    <a:ext uri="{9D8B030D-6E8A-4147-A177-3AD203B41FA5}">
                      <a16:colId xmlns:a16="http://schemas.microsoft.com/office/drawing/2014/main" val="3848868440"/>
                    </a:ext>
                  </a:extLst>
                </a:gridCol>
              </a:tblGrid>
              <a:tr h="200506">
                <a:tc>
                  <a:txBody>
                    <a:bodyPr/>
                    <a:lstStyle/>
                    <a:p>
                      <a:r>
                        <a:rPr lang="en-US" sz="800" b="1" dirty="0">
                          <a:effectLst/>
                          <a:latin typeface="+mj-lt"/>
                        </a:rPr>
                        <a:t>Endpoints required without Arc gateway (17)</a:t>
                      </a:r>
                      <a:endParaRPr lang="en-US" sz="800" dirty="0">
                        <a:effectLst/>
                        <a:latin typeface="+mj-lt"/>
                      </a:endParaRPr>
                    </a:p>
                  </a:txBody>
                  <a:tcPr marL="67299" marR="67299" marT="33649" marB="3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b="1" dirty="0">
                          <a:effectLst/>
                          <a:latin typeface="+mj-lt"/>
                        </a:rPr>
                        <a:t>Endpoints required with Arc gateway (8)</a:t>
                      </a:r>
                      <a:endParaRPr lang="en-US" sz="800" dirty="0">
                        <a:effectLst/>
                        <a:latin typeface="+mj-lt"/>
                      </a:endParaRPr>
                    </a:p>
                  </a:txBody>
                  <a:tcPr marL="67299" marR="67299" marT="33649" marB="3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33390965"/>
                  </a:ext>
                </a:extLst>
              </a:tr>
              <a:tr h="3254355">
                <a:tc>
                  <a:txBody>
                    <a:bodyPr/>
                    <a:lstStyle/>
                    <a:p>
                      <a:r>
                        <a:rPr lang="en-US" sz="800" b="1" dirty="0">
                          <a:effectLst/>
                          <a:latin typeface="+mj-lt"/>
                        </a:rPr>
                        <a:t>Arc-enabled Servers Endpoints </a:t>
                      </a:r>
                      <a:endParaRPr lang="en-US" sz="800" dirty="0">
                        <a:effectLst/>
                        <a:latin typeface="+mj-lt"/>
                      </a:endParaRPr>
                    </a:p>
                    <a:p>
                      <a:pPr marL="171450" indent="-171450">
                        <a:buFont typeface="Arial" panose="020B0604020202020204"/>
                        <a:buChar char="•"/>
                      </a:pPr>
                      <a:r>
                        <a:rPr lang="en-US" sz="800" dirty="0">
                          <a:effectLst/>
                          <a:latin typeface="+mj-lt"/>
                        </a:rPr>
                        <a:t>aka.ms</a:t>
                      </a:r>
                    </a:p>
                    <a:p>
                      <a:pPr marL="171450" indent="-171450">
                        <a:buFont typeface="Arial" panose="020B0604020202020204"/>
                        <a:buChar char="•"/>
                      </a:pPr>
                      <a:r>
                        <a:rPr lang="en-US" sz="800" dirty="0">
                          <a:effectLst/>
                          <a:latin typeface="+mj-lt"/>
                        </a:rPr>
                        <a:t>download.microsoft.com</a:t>
                      </a:r>
                    </a:p>
                    <a:p>
                      <a:pPr marL="171450" indent="-171450">
                        <a:buFont typeface="Arial" panose="020B0604020202020204"/>
                        <a:buChar char="•"/>
                      </a:pPr>
                      <a:r>
                        <a:rPr lang="en-US" sz="800" dirty="0">
                          <a:effectLst/>
                          <a:latin typeface="+mj-lt"/>
                        </a:rPr>
                        <a:t>packages.microsoft.com</a:t>
                      </a:r>
                    </a:p>
                    <a:p>
                      <a:pPr marL="171450" indent="-171450">
                        <a:buFont typeface="Arial" panose="020B0604020202020204"/>
                        <a:buChar char="•"/>
                      </a:pPr>
                      <a:r>
                        <a:rPr lang="en-US" sz="800" dirty="0">
                          <a:effectLst/>
                          <a:latin typeface="+mj-lt"/>
                        </a:rPr>
                        <a:t>login.microsoftonline.com</a:t>
                      </a:r>
                    </a:p>
                    <a:p>
                      <a:pPr marL="171450" indent="-171450">
                        <a:buFont typeface="Arial" panose="020B0604020202020204"/>
                        <a:buChar char="•"/>
                      </a:pPr>
                      <a:r>
                        <a:rPr lang="en-US" sz="800" dirty="0">
                          <a:effectLst/>
                          <a:latin typeface="+mj-lt"/>
                        </a:rPr>
                        <a:t>*.login.microsoftonline.com</a:t>
                      </a:r>
                    </a:p>
                    <a:p>
                      <a:pPr marL="171450" indent="-171450">
                        <a:buFont typeface="Arial" panose="020B0604020202020204"/>
                        <a:buChar char="•"/>
                      </a:pPr>
                      <a:r>
                        <a:rPr lang="en-US" sz="800" dirty="0">
                          <a:effectLst/>
                          <a:latin typeface="+mj-lt"/>
                        </a:rPr>
                        <a:t>pas.windows.net</a:t>
                      </a:r>
                    </a:p>
                    <a:p>
                      <a:pPr marL="171450" indent="-171450">
                        <a:buFont typeface="Arial" panose="020B0604020202020204"/>
                        <a:buChar char="•"/>
                      </a:pPr>
                      <a:r>
                        <a:rPr lang="en-US" sz="800" dirty="0">
                          <a:effectLst/>
                          <a:latin typeface="+mj-lt"/>
                        </a:rPr>
                        <a:t>management.azure.com</a:t>
                      </a:r>
                    </a:p>
                    <a:p>
                      <a:pPr marL="171450" indent="-171450">
                        <a:buFont typeface="Arial" panose="020B0604020202020204"/>
                        <a:buChar char="•"/>
                      </a:pPr>
                      <a:r>
                        <a:rPr lang="en-US" sz="800" dirty="0">
                          <a:effectLst/>
                          <a:latin typeface="+mj-lt"/>
                        </a:rPr>
                        <a:t>*.his.arc.azure.com</a:t>
                      </a:r>
                    </a:p>
                    <a:p>
                      <a:pPr marL="171450" indent="-171450">
                        <a:buFont typeface="Arial" panose="020B0604020202020204"/>
                        <a:buChar char="•"/>
                      </a:pPr>
                      <a:r>
                        <a:rPr lang="en-US" sz="800" dirty="0">
                          <a:effectLst/>
                          <a:latin typeface="+mj-lt"/>
                        </a:rPr>
                        <a:t>*.guestconfiguration.azure.com</a:t>
                      </a:r>
                    </a:p>
                    <a:p>
                      <a:pPr marL="171450" indent="-171450">
                        <a:buFont typeface="Arial" panose="020B0604020202020204"/>
                        <a:buChar char="•"/>
                      </a:pPr>
                      <a:r>
                        <a:rPr lang="en-US" sz="800" dirty="0">
                          <a:effectLst/>
                          <a:latin typeface="+mj-lt"/>
                        </a:rPr>
                        <a:t>azgn*.servicebus.windows.net</a:t>
                      </a:r>
                    </a:p>
                    <a:p>
                      <a:pPr marL="171450" indent="-171450">
                        <a:buFont typeface="Arial" panose="020B0604020202020204"/>
                        <a:buChar char="•"/>
                      </a:pPr>
                      <a:r>
                        <a:rPr lang="en-US" sz="800" dirty="0">
                          <a:effectLst/>
                          <a:latin typeface="+mj-lt"/>
                        </a:rPr>
                        <a:t>*.blob.core.windows.net</a:t>
                      </a:r>
                    </a:p>
                    <a:p>
                      <a:pPr marL="171450" indent="-171450">
                        <a:buFont typeface="Arial" panose="020B0604020202020204"/>
                        <a:buChar char="•"/>
                      </a:pPr>
                      <a:r>
                        <a:rPr lang="en-US" sz="800" dirty="0">
                          <a:effectLst/>
                          <a:latin typeface="+mj-lt"/>
                        </a:rPr>
                        <a:t>dc.services.visualstudio.com</a:t>
                      </a:r>
                    </a:p>
                    <a:p>
                      <a:r>
                        <a:rPr lang="en-US" sz="800" b="1" dirty="0">
                          <a:effectLst/>
                          <a:latin typeface="+mj-lt"/>
                        </a:rPr>
                        <a:t>Azure Monitor Endpoints </a:t>
                      </a:r>
                      <a:endParaRPr lang="en-US" sz="800" dirty="0">
                        <a:effectLst/>
                        <a:latin typeface="+mj-lt"/>
                      </a:endParaRPr>
                    </a:p>
                    <a:p>
                      <a:pPr marL="171450" indent="-171450">
                        <a:buFont typeface="Arial" panose="020B0604020202020204"/>
                        <a:buChar char="•"/>
                      </a:pPr>
                      <a:r>
                        <a:rPr lang="en-US" sz="800" dirty="0">
                          <a:effectLst/>
                          <a:latin typeface="+mj-lt"/>
                        </a:rPr>
                        <a:t>global.handler.control.monitor.azure.com</a:t>
                      </a:r>
                    </a:p>
                    <a:p>
                      <a:pPr marL="171450" indent="-171450">
                        <a:buFont typeface="Arial" panose="020B0604020202020204"/>
                        <a:buChar char="•"/>
                      </a:pPr>
                      <a:r>
                        <a:rPr lang="en-US" sz="800" dirty="0">
                          <a:effectLst/>
                          <a:latin typeface="+mj-lt"/>
                        </a:rPr>
                        <a:t>&lt;virtual-machine-region-name&gt;.handler.control.monitor.azure.com</a:t>
                      </a:r>
                    </a:p>
                    <a:p>
                      <a:pPr marL="171450" indent="-171450">
                        <a:buFont typeface="Arial" panose="020B0604020202020204"/>
                        <a:buChar char="•"/>
                      </a:pPr>
                      <a:r>
                        <a:rPr lang="en-US" sz="800" dirty="0">
                          <a:effectLst/>
                          <a:latin typeface="+mj-lt"/>
                        </a:rPr>
                        <a:t>&lt;log-analytics-workspace-id&gt;.ods.opinsights.azure.com</a:t>
                      </a:r>
                    </a:p>
                    <a:p>
                      <a:pPr marL="171450" indent="-171450">
                        <a:buFont typeface="Arial" panose="020B0604020202020204"/>
                        <a:buChar char="•"/>
                      </a:pPr>
                      <a:r>
                        <a:rPr lang="en-US" sz="800" dirty="0">
                          <a:effectLst/>
                          <a:latin typeface="+mj-lt"/>
                        </a:rPr>
                        <a:t>&lt;virtual-machine-region-name&gt;.monitoring.azure.com</a:t>
                      </a:r>
                    </a:p>
                    <a:p>
                      <a:pPr marL="171450" indent="-171450">
                        <a:buFont typeface="Arial" panose="020B0604020202020204"/>
                        <a:buChar char="•"/>
                      </a:pPr>
                      <a:r>
                        <a:rPr lang="en-US" sz="800" dirty="0">
                          <a:effectLst/>
                          <a:latin typeface="+mj-lt"/>
                        </a:rPr>
                        <a:t>&lt;data-collection-endpoint&gt;.&lt;virtual-machine-region-name&gt;.ingest.monitor.azure.com</a:t>
                      </a:r>
                    </a:p>
                  </a:txBody>
                  <a:tcPr marL="67299" marR="67299" marT="33649" marB="3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b="1" dirty="0">
                          <a:effectLst/>
                          <a:latin typeface="+mj-lt"/>
                        </a:rPr>
                        <a:t>Arc-enabled Servers Endpoints </a:t>
                      </a:r>
                      <a:endParaRPr lang="en-US" sz="800" dirty="0">
                        <a:effectLst/>
                        <a:latin typeface="+mj-lt"/>
                      </a:endParaRPr>
                    </a:p>
                    <a:p>
                      <a:pPr marL="171450" indent="-171450">
                        <a:buFont typeface="Arial" panose="020B0604020202020204"/>
                        <a:buChar char="•"/>
                      </a:pPr>
                      <a:r>
                        <a:rPr lang="en-US" sz="800" dirty="0">
                          <a:effectLst/>
                          <a:latin typeface="+mj-lt"/>
                        </a:rPr>
                        <a:t>&lt;URL Prefix&gt;.gw.arc.azure.com</a:t>
                      </a:r>
                    </a:p>
                    <a:p>
                      <a:pPr marL="171450" indent="-171450">
                        <a:buFont typeface="Arial" panose="020B0604020202020204"/>
                        <a:buChar char="•"/>
                      </a:pPr>
                      <a:r>
                        <a:rPr lang="en-US" sz="800" dirty="0">
                          <a:effectLst/>
                          <a:latin typeface="+mj-lt"/>
                        </a:rPr>
                        <a:t>management.azure.com</a:t>
                      </a:r>
                    </a:p>
                    <a:p>
                      <a:pPr marL="171450" indent="-171450">
                        <a:buFont typeface="Arial" panose="020B0604020202020204"/>
                        <a:buChar char="•"/>
                      </a:pPr>
                      <a:r>
                        <a:rPr lang="en-US" sz="800" dirty="0">
                          <a:effectLst/>
                          <a:latin typeface="+mj-lt"/>
                        </a:rPr>
                        <a:t>login.microsoftonline.com</a:t>
                      </a:r>
                    </a:p>
                    <a:p>
                      <a:pPr marL="171450" indent="-171450">
                        <a:buFont typeface="Arial" panose="020B0604020202020204"/>
                        <a:buChar char="•"/>
                      </a:pPr>
                      <a:r>
                        <a:rPr lang="en-US" sz="800" dirty="0">
                          <a:effectLst/>
                          <a:latin typeface="+mj-lt"/>
                        </a:rPr>
                        <a:t>gbl.his.arc.azure.com</a:t>
                      </a:r>
                    </a:p>
                    <a:p>
                      <a:pPr marL="171450" indent="-171450">
                        <a:buFont typeface="Arial" panose="020B0604020202020204"/>
                        <a:buChar char="•"/>
                      </a:pPr>
                      <a:r>
                        <a:rPr lang="en-US" sz="800" dirty="0">
                          <a:effectLst/>
                          <a:latin typeface="+mj-lt"/>
                        </a:rPr>
                        <a:t>&lt;region&gt;.his.arc.azure.com</a:t>
                      </a:r>
                    </a:p>
                    <a:p>
                      <a:pPr marL="171450" indent="-171450">
                        <a:buFont typeface="Arial" panose="020B0604020202020204"/>
                        <a:buChar char="•"/>
                      </a:pPr>
                      <a:r>
                        <a:rPr lang="en-US" sz="800" dirty="0">
                          <a:effectLst/>
                          <a:latin typeface="+mj-lt"/>
                        </a:rPr>
                        <a:t>packages.microsoft.com</a:t>
                      </a:r>
                    </a:p>
                    <a:p>
                      <a:r>
                        <a:rPr lang="en-US" sz="800" b="1" dirty="0">
                          <a:effectLst/>
                          <a:latin typeface="+mj-lt"/>
                        </a:rPr>
                        <a:t>Azure Monitor Endpoints </a:t>
                      </a:r>
                      <a:endParaRPr lang="en-US" sz="800" dirty="0">
                        <a:effectLst/>
                        <a:latin typeface="+mj-lt"/>
                      </a:endParaRPr>
                    </a:p>
                    <a:p>
                      <a:pPr marL="171450" indent="-171450">
                        <a:buFont typeface="Arial" panose="020B0604020202020204"/>
                        <a:buChar char="•"/>
                      </a:pPr>
                      <a:r>
                        <a:rPr lang="en-US" sz="800" dirty="0">
                          <a:effectLst/>
                          <a:latin typeface="+mj-lt"/>
                        </a:rPr>
                        <a:t>&lt;log-analytics-workspace-id&gt;.ods.opinsights.azure.com</a:t>
                      </a:r>
                    </a:p>
                    <a:p>
                      <a:pPr marL="171450" indent="-171450">
                        <a:buFont typeface="Arial" panose="020B0604020202020204"/>
                        <a:buChar char="•"/>
                      </a:pPr>
                      <a:r>
                        <a:rPr lang="en-US" sz="800" dirty="0">
                          <a:effectLst/>
                          <a:latin typeface="+mj-lt"/>
                        </a:rPr>
                        <a:t>&lt;data-collection-endpoint&gt;.&lt;virtual-machine-region-name&gt;.ingest.monitor.azure.com</a:t>
                      </a:r>
                    </a:p>
                  </a:txBody>
                  <a:tcPr marL="67299" marR="67299" marT="33649" marB="3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83281883"/>
                  </a:ext>
                </a:extLst>
              </a:tr>
            </a:tbl>
          </a:graphicData>
        </a:graphic>
      </p:graphicFrame>
    </p:spTree>
    <p:extLst>
      <p:ext uri="{BB962C8B-B14F-4D97-AF65-F5344CB8AC3E}">
        <p14:creationId xmlns:p14="http://schemas.microsoft.com/office/powerpoint/2010/main" val="357616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0CDC95-1185-822C-0669-E4239A473C54}"/>
              </a:ext>
            </a:extLst>
          </p:cNvPr>
          <p:cNvSpPr>
            <a:spLocks noGrp="1"/>
          </p:cNvSpPr>
          <p:nvPr>
            <p:ph type="title"/>
          </p:nvPr>
        </p:nvSpPr>
        <p:spPr/>
        <p:txBody>
          <a:bodyPr/>
          <a:lstStyle/>
          <a:p>
            <a:endParaRPr lang="ru-RU"/>
          </a:p>
        </p:txBody>
      </p:sp>
      <p:sp>
        <p:nvSpPr>
          <p:cNvPr id="4" name="Text Placeholder 3">
            <a:extLst>
              <a:ext uri="{FF2B5EF4-FFF2-40B4-BE49-F238E27FC236}">
                <a16:creationId xmlns:a16="http://schemas.microsoft.com/office/drawing/2014/main" id="{62A4A4E7-6FBB-3441-F14E-FD42CCE74DD6}"/>
              </a:ext>
            </a:extLst>
          </p:cNvPr>
          <p:cNvSpPr>
            <a:spLocks noGrp="1"/>
          </p:cNvSpPr>
          <p:nvPr>
            <p:ph type="body" sz="quarter" idx="15"/>
          </p:nvPr>
        </p:nvSpPr>
        <p:spPr/>
        <p:txBody>
          <a:bodyPr/>
          <a:lstStyle/>
          <a:p>
            <a:endParaRPr lang="ru-RU"/>
          </a:p>
        </p:txBody>
      </p:sp>
      <p:pic>
        <p:nvPicPr>
          <p:cNvPr id="7" name="Picture 6">
            <a:extLst>
              <a:ext uri="{FF2B5EF4-FFF2-40B4-BE49-F238E27FC236}">
                <a16:creationId xmlns:a16="http://schemas.microsoft.com/office/drawing/2014/main" id="{41553019-BA85-D005-6821-484AC04F1327}"/>
              </a:ext>
            </a:extLst>
          </p:cNvPr>
          <p:cNvPicPr>
            <a:picLocks noChangeAspect="1"/>
          </p:cNvPicPr>
          <p:nvPr/>
        </p:nvPicPr>
        <p:blipFill>
          <a:blip r:embed="rId2"/>
          <a:stretch>
            <a:fillRect/>
          </a:stretch>
        </p:blipFill>
        <p:spPr>
          <a:xfrm>
            <a:off x="0" y="5786"/>
            <a:ext cx="9144000" cy="5131927"/>
          </a:xfrm>
          <a:prstGeom prst="rect">
            <a:avLst/>
          </a:prstGeom>
        </p:spPr>
      </p:pic>
    </p:spTree>
    <p:extLst>
      <p:ext uri="{BB962C8B-B14F-4D97-AF65-F5344CB8AC3E}">
        <p14:creationId xmlns:p14="http://schemas.microsoft.com/office/powerpoint/2010/main" val="389322106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4262</TotalTime>
  <Words>3469</Words>
  <Application>Microsoft Office PowerPoint</Application>
  <PresentationFormat>On-screen Show (16:9)</PresentationFormat>
  <Paragraphs>202</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Human Sans</vt:lpstr>
      <vt:lpstr>Human Sans Regular</vt:lpstr>
      <vt:lpstr>SFMono-Regular</vt:lpstr>
      <vt:lpstr>Continuum Theme</vt:lpstr>
      <vt:lpstr>Azure Times #141</vt:lpstr>
      <vt:lpstr>PowerPoint Presentation</vt:lpstr>
      <vt:lpstr>Networking Updates</vt:lpstr>
      <vt:lpstr>Networking Updates</vt:lpstr>
      <vt:lpstr>Networking Updates</vt:lpstr>
      <vt:lpstr>Networking Updates</vt:lpstr>
      <vt:lpstr>PowerPoint Presentation</vt:lpstr>
      <vt:lpstr>Management &amp; Governance</vt:lpstr>
      <vt:lpstr>PowerPoint Presentation</vt:lpstr>
      <vt:lpstr>PowerPoint Presentation</vt:lpstr>
      <vt:lpstr>Security &amp; Identity Updates</vt:lpstr>
      <vt:lpstr>PowerPoint Presentation</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PowerPoint Presentation</vt:lpstr>
      <vt:lpstr>DevOps &amp; IaC &amp; Automation</vt:lpstr>
      <vt:lpstr>DevOps &amp; IaC &amp; Automation</vt:lpstr>
      <vt:lpstr>DevOps &amp; IaC &amp; Automation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Rotar, Maksim</cp:lastModifiedBy>
  <cp:revision>128</cp:revision>
  <dcterms:created xsi:type="dcterms:W3CDTF">2018-01-26T19:23:30Z</dcterms:created>
  <dcterms:modified xsi:type="dcterms:W3CDTF">2024-11-18T06:24:12Z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