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2"/>
  </p:notesMasterIdLst>
  <p:handoutMasterIdLst>
    <p:handoutMasterId r:id="rId33"/>
  </p:handoutMasterIdLst>
  <p:sldIdLst>
    <p:sldId id="2142532340" r:id="rId5"/>
    <p:sldId id="2146847045" r:id="rId6"/>
    <p:sldId id="10657" r:id="rId7"/>
    <p:sldId id="2146847046" r:id="rId8"/>
    <p:sldId id="2146847089" r:id="rId9"/>
    <p:sldId id="2146847047" r:id="rId10"/>
    <p:sldId id="2146847119" r:id="rId11"/>
    <p:sldId id="2146847090" r:id="rId12"/>
    <p:sldId id="2146847091" r:id="rId13"/>
    <p:sldId id="2146847048" r:id="rId14"/>
    <p:sldId id="2146847092" r:id="rId15"/>
    <p:sldId id="2146847049" r:id="rId16"/>
    <p:sldId id="2146847093" r:id="rId17"/>
    <p:sldId id="2146847050" r:id="rId18"/>
    <p:sldId id="2146847096" r:id="rId19"/>
    <p:sldId id="2146847097" r:id="rId20"/>
    <p:sldId id="2146847054" r:id="rId21"/>
    <p:sldId id="2146847103" r:id="rId22"/>
    <p:sldId id="2146847056" r:id="rId23"/>
    <p:sldId id="2146847107" r:id="rId24"/>
    <p:sldId id="2146847058" r:id="rId25"/>
    <p:sldId id="2146847111" r:id="rId26"/>
    <p:sldId id="2146847062" r:id="rId27"/>
    <p:sldId id="2146847115" r:id="rId28"/>
    <p:sldId id="2146847085" r:id="rId29"/>
    <p:sldId id="2146847084" r:id="rId30"/>
    <p:sldId id="2146847064" r:id="rId3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47"/>
            <p14:sldId id="2146847119"/>
            <p14:sldId id="2146847090"/>
            <p14:sldId id="2146847091"/>
          </p14:sldIdLst>
        </p14:section>
        <p14:section name="Management &amp; Governance" id="{34181601-6D48-4406-A525-C7B5A12C6C5B}">
          <p14:sldIdLst>
            <p14:sldId id="2146847048"/>
            <p14:sldId id="2146847092"/>
            <p14:sldId id="2146847049"/>
            <p14:sldId id="2146847093"/>
          </p14:sldIdLst>
        </p14:section>
        <p14:section name="Compute" id="{05AA80BB-8802-49AB-8336-A884227CE2F7}">
          <p14:sldIdLst>
            <p14:sldId id="2146847050"/>
            <p14:sldId id="2146847096"/>
            <p14:sldId id="2146847097"/>
          </p14:sldIdLst>
        </p14:section>
        <p14:section name="Storage &amp; Data" id="{1F159046-CE0A-45BC-9D5B-6E6C95980F78}">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1008" y="12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t5/windows-admin-center-blog/windows-admin-center-version-2311-is-now-generally-available/ba-p/4006939" TargetMode="External"/><Relationship Id="rId2" Type="http://schemas.openxmlformats.org/officeDocument/2006/relationships/hyperlink" Target="https://techcommunity.microsoft.com/t5/azure-compute-blog/public-preview-announcement-azure-vm-regional-to-zonal-move/ba-p/4005099"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public-preview-it-service-management-connector-itsmc-is-now-certified-with-servicenow-vancouver-version/" TargetMode="External"/><Relationship Id="rId2" Type="http://schemas.openxmlformats.org/officeDocument/2006/relationships/hyperlink" Target="https://techcommunity.microsoft.com/t5/azure-arc-blog/announcing-preview-of-run-command-on-arc-enabled-servers/ba-p/400687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community.microsoft.com/t5/azure-arc-blog/public-preview-of-the-arc-visual-studio-code-extension/ba-p/4006891" TargetMode="External"/><Relationship Id="rId2" Type="http://schemas.openxmlformats.org/officeDocument/2006/relationships/hyperlink" Target="https://techcommunity.microsoft.com/t5/containers/public-preview-for-azure-migrate-asp-net-assessments-amp/ba-p/3970902"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updates/azureappconfiguration-snapshots-ga/" TargetMode="External"/><Relationship Id="rId2" Type="http://schemas.openxmlformats.org/officeDocument/2006/relationships/hyperlink" Target="https://azure.microsoft.com/en-us/updates/public-preview-intel-tdx-based-confidential-vms-now-available-in-the-azure-portal-azure-cli-and-arm-template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ubernetes.io/blog/2023/12/13/kubernetes-v1-29-release/"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azure.microsoft.com/en-us/blog/microsoft-and-oracle-announce-that-oracle-databaseazure-is-now-generally-available/"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event-grid-graph-api-public-preview/"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echcommunity.microsoft.com/t5/ai-ai-platform-blog/continuing-to-advance-state-of-the-art-model-and-tooling-support/ba-p/400840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community.microsoft.com/t5/copilot-for-microsoft-365/announcing-updates-to-copilot-for-microsoft-365-availability/ba-p/4007075" TargetMode="External"/><Relationship Id="rId2" Type="http://schemas.openxmlformats.org/officeDocument/2006/relationships/hyperlink" Target="https://devblogs.microsoft.com/devops/december-patches-for-azure-devops-server-3/"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en-us/updates/delaying-domain-front-block-on-afd-and-cdn-service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logs.microsoft.com/blog/2023/12/14/microsoft-cloud-for-sovereignty-now-generally-available-opening-new-pathways-for-government-innova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t5/microsoft-entra-blog/enhancements-to-microsoft-entra-certificate-based-authentication/ba-p/1061417"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microsoft-entra-blog/introducing-new-features-of-microsoft-entra-permissions/ba-p/2466925"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#100</a:t>
            </a:r>
          </a:p>
        </p:txBody>
      </p:sp>
      <p:sp>
        <p:nvSpPr>
          <p:cNvPr id="4" name="Text Placeholder 3"/>
          <p:cNvSpPr>
            <a:spLocks noGrp="1"/>
          </p:cNvSpPr>
          <p:nvPr>
            <p:ph type="body" sz="quarter" idx="11"/>
          </p:nvPr>
        </p:nvSpPr>
        <p:spPr/>
        <p:txBody>
          <a:bodyPr/>
          <a:lstStyle/>
          <a:p>
            <a:r>
              <a:rPr lang="en-US" spc="300"/>
              <a:t>December 20, </a:t>
            </a:r>
            <a:r>
              <a:rPr lang="en-US" spc="300" dirty="0"/>
              <a:t>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Announcement: Azure VM Regional to Zonal Move</a:t>
            </a:r>
            <a:endParaRPr lang="ru-RU" sz="1000" dirty="0">
              <a:latin typeface="+mj-lt"/>
            </a:endParaRPr>
          </a:p>
          <a:p>
            <a:pPr algn="just"/>
            <a:r>
              <a:rPr lang="en-US" sz="1000" dirty="0">
                <a:latin typeface="+mj-lt"/>
              </a:rPr>
              <a:t>MS announced the public preview of single instance </a:t>
            </a:r>
            <a:r>
              <a:rPr lang="en-US" sz="1000" b="1" dirty="0">
                <a:latin typeface="+mj-lt"/>
              </a:rPr>
              <a:t>VM regional to zonal move</a:t>
            </a:r>
            <a:r>
              <a:rPr lang="en-US" sz="1000" dirty="0">
                <a:latin typeface="+mj-lt"/>
              </a:rPr>
              <a:t>, a new feature that allows to move an existing VM in a regional configuration (deployed without any infrastructure redundancy) to a zonal configuration (deployed into specific Azure availability zone) within the same region.</a:t>
            </a:r>
          </a:p>
          <a:p>
            <a:pPr algn="just"/>
            <a:r>
              <a:rPr lang="en-US" sz="1000" dirty="0">
                <a:latin typeface="+mj-lt"/>
              </a:rPr>
              <a:t>This </a:t>
            </a:r>
            <a:r>
              <a:rPr lang="en-US" sz="1000" b="1" dirty="0">
                <a:latin typeface="+mj-lt"/>
              </a:rPr>
              <a:t>feature is intended for single instance VMs </a:t>
            </a:r>
            <a:r>
              <a:rPr lang="en-US" sz="1000" dirty="0">
                <a:latin typeface="+mj-lt"/>
              </a:rPr>
              <a:t>in regional configurations only and not for VMs already in availability zones, or VMs part of an availability set (</a:t>
            </a:r>
            <a:r>
              <a:rPr lang="en-US" sz="1000" dirty="0" err="1">
                <a:latin typeface="+mj-lt"/>
              </a:rPr>
              <a:t>AvSet</a:t>
            </a:r>
            <a:r>
              <a:rPr lang="en-US" sz="1000" dirty="0">
                <a:latin typeface="+mj-lt"/>
              </a:rPr>
              <a:t>) or Virtual Machine Scale Sets (VMSS).</a:t>
            </a:r>
            <a:endParaRPr lang="ru-RU" sz="1000" dirty="0">
              <a:latin typeface="+mj-lt"/>
            </a:endParaRPr>
          </a:p>
          <a:p>
            <a:pPr algn="just"/>
            <a:r>
              <a:rPr lang="en-US" sz="1000" dirty="0">
                <a:latin typeface="+mj-lt"/>
              </a:rPr>
              <a:t>This feature also provides a </a:t>
            </a:r>
            <a:r>
              <a:rPr lang="en-US" sz="1000" b="1" dirty="0">
                <a:latin typeface="+mj-lt"/>
              </a:rPr>
              <a:t>built-in dependency analysis </a:t>
            </a:r>
            <a:r>
              <a:rPr lang="en-US" sz="1000" dirty="0">
                <a:latin typeface="+mj-lt"/>
              </a:rPr>
              <a:t>to identify the dependent resources of the VM (E.g.: VNET, Public IPs, NICs etc.) and makes the migration workflow much simpler.</a:t>
            </a:r>
          </a:p>
          <a:p>
            <a:pPr algn="just"/>
            <a:r>
              <a:rPr lang="en-US" sz="1000" dirty="0">
                <a:latin typeface="+mj-lt"/>
              </a:rPr>
              <a:t>Upon specifying the </a:t>
            </a:r>
            <a:r>
              <a:rPr lang="en-US" sz="1000" b="1" dirty="0">
                <a:latin typeface="+mj-lt"/>
              </a:rPr>
              <a:t>target zone number for the VM(s</a:t>
            </a:r>
            <a:r>
              <a:rPr lang="en-US" sz="1000" dirty="0">
                <a:latin typeface="+mj-lt"/>
              </a:rPr>
              <a:t>), a built-in dependency analysis is done to identify the dependent resources of the VM (E.g.: VNET, Public IPs, NICs etc.).</a:t>
            </a:r>
          </a:p>
          <a:p>
            <a:pPr algn="just"/>
            <a:r>
              <a:rPr lang="en-US" sz="1000" dirty="0">
                <a:latin typeface="+mj-lt"/>
              </a:rPr>
              <a:t>A </a:t>
            </a:r>
            <a:r>
              <a:rPr lang="en-US" sz="1000" b="1" dirty="0">
                <a:latin typeface="+mj-lt"/>
              </a:rPr>
              <a:t>copy of the source VM and disk is created in the </a:t>
            </a:r>
            <a:r>
              <a:rPr lang="en-US" sz="1000" dirty="0">
                <a:latin typeface="+mj-lt"/>
              </a:rPr>
              <a:t>specified availability zone (within the same region) and the source VM is shut down and configuration left intact, to ensure a seamless roll back and no data loss move. There will be </a:t>
            </a:r>
            <a:r>
              <a:rPr lang="en-US" sz="1000" b="1" dirty="0">
                <a:latin typeface="+mj-lt"/>
              </a:rPr>
              <a:t>a brief downtime of few minutes during the move process</a:t>
            </a:r>
            <a:r>
              <a:rPr lang="en-US" sz="1000" dirty="0">
                <a:latin typeface="+mj-lt"/>
              </a:rPr>
              <a:t>.</a:t>
            </a:r>
          </a:p>
          <a:p>
            <a:pPr algn="just"/>
            <a:r>
              <a:rPr lang="en-US" sz="1000" dirty="0">
                <a:latin typeface="+mj-lt"/>
              </a:rPr>
              <a:t>You can leverage the Single Instance VM Regional to Zonal Move capability through a variety of means including Azure Portal, Azure CLI, Azure PowerShell, and Azure SDKs.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Windows Admin Center version 2311 is now generally available!</a:t>
            </a:r>
            <a:endParaRPr lang="ru-RU" sz="1000" dirty="0"/>
          </a:p>
          <a:p>
            <a:pPr marL="171450" indent="-171450" algn="just">
              <a:buFont typeface="Arial" panose="020B0604020202020204" pitchFamily="34" charset="0"/>
              <a:buChar char="•"/>
            </a:pPr>
            <a:r>
              <a:rPr lang="en-US" sz="1000" b="1" dirty="0"/>
              <a:t>Azure Arc onboarding at-scale: </a:t>
            </a:r>
            <a:r>
              <a:rPr lang="en-US" sz="1000" dirty="0"/>
              <a:t>MS extended the onboarding experience to All Connections page (the first page after sign-in)</a:t>
            </a:r>
          </a:p>
          <a:p>
            <a:pPr marL="171450" indent="-171450" algn="just">
              <a:buFont typeface="Arial" panose="020B0604020202020204" pitchFamily="34" charset="0"/>
              <a:buChar char="•"/>
            </a:pPr>
            <a:r>
              <a:rPr lang="en-US" sz="1000" b="1" dirty="0"/>
              <a:t>Platform upgrade: </a:t>
            </a:r>
            <a:r>
              <a:rPr lang="en-US" sz="1000" dirty="0"/>
              <a:t>In Windows Admin Center, every tool, every solution, and every experience that is built on Angular. MS upgrade it from Angular 11 to Angular 15.</a:t>
            </a:r>
          </a:p>
          <a:p>
            <a:pPr marL="171450" indent="-171450" algn="just">
              <a:buFont typeface="Arial" panose="020B0604020202020204" pitchFamily="34" charset="0"/>
              <a:buChar char="•"/>
            </a:pPr>
            <a:r>
              <a:rPr lang="en-US" sz="1000" b="1" dirty="0"/>
              <a:t>UI updates: </a:t>
            </a:r>
            <a:r>
              <a:rPr lang="en-US" sz="1000" dirty="0"/>
              <a:t>MS announced a series of UI updates to Windows Admin Center, bringing it closer to Azure Portal. Pivots have been redesigned, and typography improved with updated font sizes and semi-bold headings. </a:t>
            </a:r>
            <a:endParaRPr lang="ru-RU" sz="1000" dirty="0"/>
          </a:p>
          <a:p>
            <a:pPr marL="171450" indent="-171450" algn="just">
              <a:buFont typeface="Arial" panose="020B0604020202020204" pitchFamily="34" charset="0"/>
              <a:buChar char="•"/>
            </a:pPr>
            <a:r>
              <a:rPr lang="en-US" sz="1000" b="1" dirty="0"/>
              <a:t>Tools update:</a:t>
            </a:r>
          </a:p>
          <a:p>
            <a:pPr marL="514350" lvl="1" indent="-171450" algn="just">
              <a:buFont typeface="Arial" panose="020B0604020202020204" pitchFamily="34" charset="0"/>
              <a:buChar char="•"/>
            </a:pPr>
            <a:r>
              <a:rPr lang="en-US" sz="1000" dirty="0">
                <a:latin typeface="+mj-lt"/>
              </a:rPr>
              <a:t>Improved virtual switches management for the virtual machines</a:t>
            </a:r>
            <a:endParaRPr lang="ru-RU" sz="1000" dirty="0">
              <a:latin typeface="+mj-lt"/>
            </a:endParaRPr>
          </a:p>
          <a:p>
            <a:pPr marL="514350" lvl="1" indent="-171450" algn="just">
              <a:buFont typeface="Arial" panose="020B0604020202020204" pitchFamily="34" charset="0"/>
              <a:buChar char="•"/>
            </a:pPr>
            <a:r>
              <a:rPr lang="en-US" sz="1000" dirty="0">
                <a:latin typeface="+mj-lt"/>
              </a:rPr>
              <a:t>MS updated the underlying logic to handle certain scenarios, improving the meaning and relevance of errors.</a:t>
            </a:r>
            <a:endParaRPr lang="ru-RU" sz="1000" dirty="0">
              <a:latin typeface="+mj-lt"/>
            </a:endParaRPr>
          </a:p>
          <a:p>
            <a:pPr marL="514350" lvl="1" indent="-171450" algn="just">
              <a:buFont typeface="Arial" panose="020B0604020202020204" pitchFamily="34" charset="0"/>
              <a:buChar char="•"/>
            </a:pPr>
            <a:r>
              <a:rPr lang="en-US" sz="1000" dirty="0">
                <a:latin typeface="+mj-lt"/>
              </a:rPr>
              <a:t>Errors and alerts</a:t>
            </a:r>
            <a:r>
              <a:rPr lang="ru-RU" sz="1000" dirty="0">
                <a:latin typeface="+mj-lt"/>
              </a:rPr>
              <a:t> </a:t>
            </a:r>
            <a:r>
              <a:rPr lang="en-US" sz="1000" dirty="0">
                <a:latin typeface="+mj-lt"/>
              </a:rPr>
              <a:t>were reviewed and approved</a:t>
            </a:r>
            <a:endParaRPr lang="ru-RU" sz="1000" dirty="0">
              <a:latin typeface="+mj-lt"/>
            </a:endParaRPr>
          </a:p>
          <a:p>
            <a:pPr marL="171450" indent="-171450" algn="just">
              <a:buFont typeface="Arial" panose="020B0604020202020204" pitchFamily="34" charset="0"/>
              <a:buChar char="•"/>
            </a:pPr>
            <a:r>
              <a:rPr lang="en-US" sz="1000" b="1" dirty="0"/>
              <a:t>Azure Migrate</a:t>
            </a:r>
            <a:endParaRPr lang="ru-RU" sz="1000" b="1" dirty="0"/>
          </a:p>
          <a:p>
            <a:pPr marL="514350" lvl="1" indent="-171450" algn="just">
              <a:buFont typeface="Arial" panose="020B0604020202020204" pitchFamily="34" charset="0"/>
              <a:buChar char="•"/>
            </a:pPr>
            <a:r>
              <a:rPr lang="en-US" sz="1000" dirty="0"/>
              <a:t>MS introduced a new experience in the Virtual Machines tool for assessing Hyper-V VMs for migration to Azure</a:t>
            </a:r>
            <a:r>
              <a:rPr lang="ru-RU" sz="1000" dirty="0"/>
              <a:t> </a:t>
            </a:r>
            <a:r>
              <a:rPr lang="en-US" sz="1000" dirty="0"/>
              <a:t>and generate both an assessment and business case</a:t>
            </a:r>
          </a:p>
        </p:txBody>
      </p:sp>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Announcing Preview of Run Command on Arc-enabled servers</a:t>
            </a:r>
            <a:endParaRPr lang="en-US" sz="1000" dirty="0">
              <a:latin typeface="+mj-lt"/>
            </a:endParaRPr>
          </a:p>
          <a:p>
            <a:pPr algn="just"/>
            <a:r>
              <a:rPr lang="en-US" sz="1000" dirty="0">
                <a:latin typeface="+mj-lt"/>
              </a:rPr>
              <a:t>MS announced </a:t>
            </a:r>
            <a:r>
              <a:rPr lang="en-US" sz="1000" b="1" dirty="0">
                <a:latin typeface="+mj-lt"/>
              </a:rPr>
              <a:t>the Public Preview of Run Command </a:t>
            </a:r>
            <a:r>
              <a:rPr lang="en-US" sz="1000" dirty="0">
                <a:latin typeface="+mj-lt"/>
              </a:rPr>
              <a:t>on Azure Arc-enabled servers. This feature is a game-changer for remotely and securely managing your Azure Arc-enabled servers. It allows to start using Azure CLI or API for Run Command, without requiring any additional extensions or configurations, and at no additional cost.</a:t>
            </a:r>
          </a:p>
          <a:p>
            <a:pPr algn="just"/>
            <a:r>
              <a:rPr lang="en-US" sz="1000" dirty="0">
                <a:latin typeface="+mj-lt"/>
              </a:rPr>
              <a:t>Run Command is built in the Connected Machine agent and supports not just the ability to run scripts but to centralize script management across creation, update, deletion, sequencing, and listing operations.</a:t>
            </a:r>
          </a:p>
          <a:p>
            <a:pPr marL="171450" indent="-171450" algn="just">
              <a:buFont typeface="Arial" panose="020B0604020202020204" pitchFamily="34" charset="0"/>
              <a:buChar char="•"/>
            </a:pPr>
            <a:r>
              <a:rPr lang="en-US" sz="1000" b="1" dirty="0">
                <a:latin typeface="+mj-lt"/>
              </a:rPr>
              <a:t>Experiences: </a:t>
            </a:r>
            <a:r>
              <a:rPr lang="en-US" sz="1000" dirty="0">
                <a:latin typeface="+mj-lt"/>
              </a:rPr>
              <a:t>Run Command is currently supported through Azure CLI and PowerShell.</a:t>
            </a:r>
          </a:p>
          <a:p>
            <a:pPr marL="171450" indent="-171450" algn="just">
              <a:buFont typeface="Arial" panose="020B0604020202020204" pitchFamily="34" charset="0"/>
              <a:buChar char="•"/>
            </a:pPr>
            <a:r>
              <a:rPr lang="en-US" sz="1000" b="1" dirty="0">
                <a:latin typeface="+mj-lt"/>
              </a:rPr>
              <a:t>Operating Systems: </a:t>
            </a:r>
            <a:r>
              <a:rPr lang="en-US" sz="1000" dirty="0">
                <a:latin typeface="+mj-lt"/>
              </a:rPr>
              <a:t>Run Command supports both Windows and Linux operating systems.</a:t>
            </a:r>
          </a:p>
          <a:p>
            <a:pPr marL="171450" indent="-171450" algn="just">
              <a:buFont typeface="Arial" panose="020B0604020202020204" pitchFamily="34" charset="0"/>
              <a:buChar char="•"/>
            </a:pPr>
            <a:r>
              <a:rPr lang="en-US" sz="1000" b="1" dirty="0">
                <a:latin typeface="+mj-lt"/>
              </a:rPr>
              <a:t>Environments</a:t>
            </a:r>
            <a:r>
              <a:rPr lang="en-US" sz="1000" dirty="0">
                <a:latin typeface="+mj-lt"/>
              </a:rPr>
              <a:t>: Run Command supports non-Azure environments including on-premises, VMware, SCVMM, AWS, GCP, and OCI.</a:t>
            </a:r>
          </a:p>
          <a:p>
            <a:pPr marL="171450" indent="-171450" algn="just">
              <a:buFont typeface="Arial" panose="020B0604020202020204" pitchFamily="34" charset="0"/>
              <a:buChar char="•"/>
            </a:pPr>
            <a:r>
              <a:rPr lang="en-US" sz="1000" b="1" dirty="0">
                <a:latin typeface="+mj-lt"/>
              </a:rPr>
              <a:t>Cost</a:t>
            </a:r>
            <a:r>
              <a:rPr lang="en-US" sz="1000" dirty="0">
                <a:latin typeface="+mj-lt"/>
              </a:rPr>
              <a:t>: Run Command is free of charge, however storage of scripts in Azure may incur billing.</a:t>
            </a:r>
          </a:p>
          <a:p>
            <a:pPr marL="171450" indent="-171450" algn="just">
              <a:buFont typeface="Arial" panose="020B0604020202020204" pitchFamily="34" charset="0"/>
              <a:buChar char="•"/>
            </a:pPr>
            <a:r>
              <a:rPr lang="en-US" sz="1000" b="1" dirty="0">
                <a:latin typeface="+mj-lt"/>
              </a:rPr>
              <a:t>Configuration</a:t>
            </a:r>
            <a:r>
              <a:rPr lang="en-US" sz="1000" dirty="0">
                <a:latin typeface="+mj-lt"/>
              </a:rPr>
              <a:t>: Run Command doesn't require more configuration or the deployment of any extensions. The Connected Machine agent version must be 1.37 or higher.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IT Service Management Connector (ITSMC) is now certified with ServiceNow Vancouver version</a:t>
            </a:r>
            <a:endParaRPr lang="en-US" sz="1000" dirty="0"/>
          </a:p>
          <a:p>
            <a:pPr algn="just"/>
            <a:r>
              <a:rPr lang="en-US" sz="1000" dirty="0"/>
              <a:t>MS is certifying IT Service Management Connector (ITSMC) on </a:t>
            </a:r>
            <a:r>
              <a:rPr lang="en-US" sz="1000" b="1" dirty="0"/>
              <a:t>Vancouver</a:t>
            </a:r>
            <a:r>
              <a:rPr lang="en-US" sz="1000" dirty="0"/>
              <a:t> version of ServiceNow.</a:t>
            </a:r>
          </a:p>
          <a:p>
            <a:pPr algn="just"/>
            <a:r>
              <a:rPr lang="en-US" sz="1000" dirty="0"/>
              <a:t>Azure services like </a:t>
            </a:r>
            <a:r>
              <a:rPr lang="en-US" sz="1000" b="1" dirty="0"/>
              <a:t>Log Analytics and Azure Monitor </a:t>
            </a:r>
            <a:r>
              <a:rPr lang="en-US" sz="1000" dirty="0"/>
              <a:t>provide tools to detect, analyze and troubleshoot issues with your Azure and non-Azure resources to enable work item integration with IT Service Management products.  The ITSM connector provides a bi-directional connection between Azure and ITSM tools to help track and resolve issues faster.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Public Preview for Azure Migrate ASP.NET Assessments &amp; Business Case for Windows Containers</a:t>
            </a:r>
            <a:endParaRPr lang="en-US" sz="1000" dirty="0">
              <a:latin typeface="+mj-lt"/>
            </a:endParaRPr>
          </a:p>
          <a:p>
            <a:r>
              <a:rPr lang="en-US" sz="1000" b="1" dirty="0">
                <a:latin typeface="+mj-lt"/>
              </a:rPr>
              <a:t>MS announced the public preview of ASP.NET Assessments and the Business Case </a:t>
            </a:r>
            <a:r>
              <a:rPr lang="en-US" sz="1000" dirty="0">
                <a:latin typeface="+mj-lt"/>
              </a:rPr>
              <a:t>features for Windows Containers on Azure Kubernetes Services (AKS) and App Service via Azure Migrate. </a:t>
            </a:r>
          </a:p>
          <a:p>
            <a:r>
              <a:rPr lang="en-US" sz="1000" dirty="0">
                <a:latin typeface="+mj-lt"/>
              </a:rPr>
              <a:t>With these new features, Azure Migrate now provides the following for ASP.NET web apps: </a:t>
            </a:r>
          </a:p>
          <a:p>
            <a:pPr marL="171450" indent="-171450">
              <a:buFont typeface="Arial" panose="020B0604020202020204" pitchFamily="34" charset="0"/>
              <a:buChar char="•"/>
            </a:pPr>
            <a:r>
              <a:rPr lang="en-US" sz="1000" dirty="0">
                <a:latin typeface="+mj-lt"/>
              </a:rPr>
              <a:t>Cloud readiness for AKS, and App Service  </a:t>
            </a:r>
          </a:p>
          <a:p>
            <a:pPr marL="171450" indent="-171450">
              <a:buFont typeface="Arial" panose="020B0604020202020204" pitchFamily="34" charset="0"/>
              <a:buChar char="•"/>
            </a:pPr>
            <a:r>
              <a:rPr lang="en-US" sz="1000" dirty="0">
                <a:latin typeface="+mj-lt"/>
              </a:rPr>
              <a:t>A recommended configuration of Node SKUs and Node count (or App Service plan) </a:t>
            </a:r>
          </a:p>
          <a:p>
            <a:pPr marL="171450" indent="-171450">
              <a:buFont typeface="Arial" panose="020B0604020202020204" pitchFamily="34" charset="0"/>
              <a:buChar char="•"/>
            </a:pPr>
            <a:r>
              <a:rPr lang="en-US" sz="1000" dirty="0">
                <a:latin typeface="+mj-lt"/>
              </a:rPr>
              <a:t>The yearly cost savings by running these apps on Azure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of the Arc Visual Studio Code Extension</a:t>
            </a:r>
            <a:endParaRPr lang="en-US" sz="1000" dirty="0"/>
          </a:p>
          <a:p>
            <a:pPr algn="just"/>
            <a:r>
              <a:rPr lang="en-US" sz="1000" b="1" dirty="0"/>
              <a:t>MS announced the public preview of the Arc VS Code Extension </a:t>
            </a:r>
            <a:r>
              <a:rPr lang="en-US" sz="1000" dirty="0"/>
              <a:t>- a one-stop-shop for all developer needs. The Arc VS Code extension is a home for Enterprise and ISV developers alike. The features built into the extension can help accelerate development for both workloads that running on the Edge, as well as services that building to publish on the Azure Marketplace. </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Intel TDX based confidential VMs now available in the Azure portal, Azure CLI and ARM templates</a:t>
            </a:r>
            <a:endParaRPr lang="ru-RU" sz="1000" dirty="0">
              <a:latin typeface="+mj-lt"/>
            </a:endParaRPr>
          </a:p>
          <a:p>
            <a:pPr algn="just"/>
            <a:r>
              <a:rPr lang="en-US" sz="1000" dirty="0">
                <a:latin typeface="+mj-lt"/>
              </a:rPr>
              <a:t>MS Announced the availability of the </a:t>
            </a:r>
            <a:r>
              <a:rPr lang="en-US" sz="1000" b="1" dirty="0">
                <a:latin typeface="+mj-lt"/>
              </a:rPr>
              <a:t>DCesv5 and ECesv5-series </a:t>
            </a:r>
            <a:r>
              <a:rPr lang="en-US" sz="1000" dirty="0">
                <a:latin typeface="+mj-lt"/>
              </a:rPr>
              <a:t>confidential virtual machines (VMs) in the Azure portal and via the CLI and ARM templates. These VMs are powered by 4th Gen Intel® Xeon® Scalable processors with Intel® Trust Domain Extensions (Intel® TDX) and enable organizations to bring confidential workloads to the cloud without code changes to applications.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 Snapshots feature of Azure App Configuration</a:t>
            </a:r>
            <a:endParaRPr lang="ru-RU" sz="1000" dirty="0"/>
          </a:p>
          <a:p>
            <a:pPr algn="just"/>
            <a:r>
              <a:rPr lang="en-US" sz="1000" dirty="0"/>
              <a:t>MS Announced General Availability of Snapshots in App Configuration. With Snapshots, App Configuration provides</a:t>
            </a:r>
          </a:p>
          <a:p>
            <a:pPr marL="171450" indent="-171450" algn="just">
              <a:buFont typeface="Arial" panose="020B0604020202020204" pitchFamily="34" charset="0"/>
              <a:buChar char="•"/>
            </a:pPr>
            <a:r>
              <a:rPr lang="en-US" sz="1000" b="1" dirty="0"/>
              <a:t>Production Stability Assurance: </a:t>
            </a:r>
            <a:r>
              <a:rPr lang="en-US" sz="1000" dirty="0"/>
              <a:t>Safeguard production configuration against unintended changes.</a:t>
            </a:r>
          </a:p>
          <a:p>
            <a:pPr marL="171450" indent="-171450" algn="just">
              <a:buFont typeface="Arial" panose="020B0604020202020204" pitchFamily="34" charset="0"/>
              <a:buChar char="•"/>
            </a:pPr>
            <a:r>
              <a:rPr lang="en-US" sz="1000" b="1" dirty="0"/>
              <a:t>Efficient Rollbacks, minimal Downtime: </a:t>
            </a:r>
            <a:r>
              <a:rPr lang="en-US" sz="1000" dirty="0"/>
              <a:t>Navigate through Configuration changes seamlessly by keeping last known good configuration quickly accessible.</a:t>
            </a:r>
          </a:p>
          <a:p>
            <a:pPr marL="171450" indent="-171450" algn="just">
              <a:buFont typeface="Arial" panose="020B0604020202020204" pitchFamily="34" charset="0"/>
              <a:buChar char="•"/>
            </a:pPr>
            <a:r>
              <a:rPr lang="en-US" sz="1000" b="1" dirty="0"/>
              <a:t>Comprehensive Audit Trail: </a:t>
            </a:r>
            <a:r>
              <a:rPr lang="en-US" sz="1000" dirty="0"/>
              <a:t>Delve into an in-depth history of Configuration changes and gain insights into your application's evolution.</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Announcing the release of Kubernetes v1.29: Mandala (The Universe), the last release of 2023!</a:t>
            </a:r>
            <a:endParaRPr lang="en-US" sz="1000" dirty="0"/>
          </a:p>
          <a:p>
            <a:pPr algn="just"/>
            <a:r>
              <a:rPr lang="en-US" sz="1000" dirty="0"/>
              <a:t>Announcing the release of </a:t>
            </a:r>
            <a:r>
              <a:rPr lang="en-US" sz="1000" b="1" dirty="0"/>
              <a:t>Kubernetes v1.29: Mandala </a:t>
            </a:r>
            <a:r>
              <a:rPr lang="en-US" sz="1000" dirty="0"/>
              <a:t>(The Universe), the last release of 2023!</a:t>
            </a:r>
          </a:p>
          <a:p>
            <a:pPr algn="just"/>
            <a:r>
              <a:rPr lang="en-US" sz="1000" dirty="0"/>
              <a:t>Similar to previous releases, the release of Kubernetes v1.29 introduces new stable, beta, and alpha features. The consistent delivery of top-notch releases underscores the strength of our development cycle and the vibrant support from our community.</a:t>
            </a:r>
          </a:p>
          <a:p>
            <a:pPr algn="just"/>
            <a:r>
              <a:rPr lang="en-US" sz="1000" dirty="0"/>
              <a:t>This release consists of 49 enhancements. Of those enhancements, 11 have graduated to Stable, 19 are entering Beta and 19 have graduated to Alpha.</a:t>
            </a:r>
          </a:p>
          <a:p>
            <a:pPr algn="just"/>
            <a:endParaRPr lang="en-US" sz="1000" dirty="0"/>
          </a:p>
        </p:txBody>
      </p:sp>
      <p:pic>
        <p:nvPicPr>
          <p:cNvPr id="1026" name="Picture 2" descr="Kubernetes 1.29 Mandala logo">
            <a:extLst>
              <a:ext uri="{FF2B5EF4-FFF2-40B4-BE49-F238E27FC236}">
                <a16:creationId xmlns:a16="http://schemas.microsoft.com/office/drawing/2014/main" id="{71D015C9-CA0F-7E11-2D91-26436A28DE1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5959" y="912448"/>
            <a:ext cx="3659332" cy="3659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Microsoft and Oracle announce that Oracle </a:t>
            </a:r>
            <a:r>
              <a:rPr lang="en-US" sz="1000" dirty="0" err="1">
                <a:hlinkClick r:id="rId2"/>
              </a:rPr>
              <a:t>Database@Azure</a:t>
            </a:r>
            <a:r>
              <a:rPr lang="en-US" sz="1000" dirty="0">
                <a:hlinkClick r:id="rId2"/>
              </a:rPr>
              <a:t> is now generally available</a:t>
            </a:r>
            <a:endParaRPr lang="en-US" sz="1000" dirty="0"/>
          </a:p>
          <a:p>
            <a:pPr algn="just"/>
            <a:r>
              <a:rPr lang="en-US" sz="1000" b="1" dirty="0"/>
              <a:t>MS announced that Oracle </a:t>
            </a:r>
            <a:r>
              <a:rPr lang="en-US" sz="1000" b="1" dirty="0" err="1"/>
              <a:t>Database@Azure</a:t>
            </a:r>
            <a:r>
              <a:rPr lang="en-US" sz="1000" b="1" dirty="0"/>
              <a:t> is generally available </a:t>
            </a:r>
            <a:r>
              <a:rPr lang="en-US" sz="1000" dirty="0"/>
              <a:t>in the Azure East United States region. It is now possible to use Oracle database services running on OCI hardware deployed in Azure data centers. This streamlines the migration of Oracle database workloads to Azure, where you can integrate and innovate with the breadth of Microsoft Cloud services like Azure AI and our application platform and developer services. You’ll be able to purchase this Oracle-managed service, running on OCI inside Azure datacenters, from the Azure Marketplace with the same features and pricing as Oracle Exadata cloud service on OCI. And, you can use your existing Azure and Oracle commitments, program benefits, and licenses to do so.</a:t>
            </a:r>
          </a:p>
          <a:p>
            <a:pPr algn="just"/>
            <a:r>
              <a:rPr lang="en-US" sz="1000" dirty="0"/>
              <a:t>Exadata Database Service is the first service to be available along with support for Oracle Real Application Clusters (RAC), Oracle </a:t>
            </a:r>
            <a:r>
              <a:rPr lang="en-US" sz="1000" dirty="0" err="1"/>
              <a:t>GoldenGate</a:t>
            </a:r>
            <a:r>
              <a:rPr lang="en-US" sz="1000" dirty="0"/>
              <a:t>, and Oracle Data Guard technologies.</a:t>
            </a:r>
          </a:p>
        </p:txBody>
      </p:sp>
      <p:pic>
        <p:nvPicPr>
          <p:cNvPr id="9218" name="Picture 2" descr="Microsoft expands partnership with Oracle to bring customers'  mission-critical database workloads to Azure - The Official Microsoft Blog">
            <a:extLst>
              <a:ext uri="{FF2B5EF4-FFF2-40B4-BE49-F238E27FC236}">
                <a16:creationId xmlns:a16="http://schemas.microsoft.com/office/drawing/2014/main" id="{F0AA32B1-B6BC-DFE8-477B-2530D1133D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790" y="1408184"/>
            <a:ext cx="4158945" cy="2327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Event Grid releases public preview support for events from services like Microsoft Entra ID, Microsoft Outlook, and Microsoft Teams.</a:t>
            </a:r>
            <a:endParaRPr lang="en-US" sz="1000" dirty="0"/>
          </a:p>
          <a:p>
            <a:pPr algn="just"/>
            <a:r>
              <a:rPr lang="en-US" sz="1000" dirty="0"/>
              <a:t>Using </a:t>
            </a:r>
            <a:r>
              <a:rPr lang="en-US" sz="1000" b="1" dirty="0"/>
              <a:t>Azure Event Grid, allows to automate workflows </a:t>
            </a:r>
            <a:r>
              <a:rPr lang="en-US" sz="1000" dirty="0"/>
              <a:t>in response to changes to a wide range of Microsoft resources. For example, if you are interested in providing additional access levels to an employee who changed roles, your application can receive Microsoft Entra ID’s user events notifying you about the changes in the employee’s position.</a:t>
            </a:r>
          </a:p>
          <a:p>
            <a:pPr algn="just"/>
            <a:r>
              <a:rPr lang="en-US" sz="1000" b="1" dirty="0"/>
              <a:t>MS announced the public preview availability of events from Microsoft resources through the integration of Microsoft Graph API with Azure Event Grid.  </a:t>
            </a:r>
            <a:r>
              <a:rPr lang="en-US" sz="1000" dirty="0"/>
              <a:t>Among others, It is now possible to receive events about state changes in resources of Microsoft Entra ID (formerly Azure Active Directory), Microsoft Outlook, Microsoft Teams, OneDrive, and SharePoint. This set of event notifications enables to create solutions that react to changes as they happen and avoid wasting computer resources by constantly querying resources.</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b="1" dirty="0">
                <a:latin typeface="+mj-lt"/>
              </a:rPr>
              <a:t>Expansion to the Azure AI Model Catalog</a:t>
            </a:r>
          </a:p>
          <a:p>
            <a:pPr marL="171450" indent="-171450">
              <a:buFont typeface="Arial" panose="020B0604020202020204" pitchFamily="34" charset="0"/>
              <a:buChar char="•"/>
            </a:pPr>
            <a:r>
              <a:rPr lang="en-US" sz="1000" dirty="0">
                <a:latin typeface="+mj-lt"/>
              </a:rPr>
              <a:t>Phi-2</a:t>
            </a:r>
          </a:p>
          <a:p>
            <a:pPr marL="171450" indent="-171450">
              <a:buFont typeface="Arial" panose="020B0604020202020204" pitchFamily="34" charset="0"/>
              <a:buChar char="•"/>
            </a:pPr>
            <a:r>
              <a:rPr lang="en-US" sz="1000" dirty="0" err="1">
                <a:latin typeface="+mj-lt"/>
              </a:rPr>
              <a:t>DeciLM</a:t>
            </a:r>
            <a:endParaRPr lang="en-US" sz="1000" dirty="0">
              <a:latin typeface="+mj-lt"/>
            </a:endParaRPr>
          </a:p>
          <a:p>
            <a:pPr marL="171450" indent="-171450">
              <a:buFont typeface="Arial" panose="020B0604020202020204" pitchFamily="34" charset="0"/>
              <a:buChar char="•"/>
            </a:pPr>
            <a:r>
              <a:rPr lang="en-US" sz="1000" dirty="0" err="1">
                <a:latin typeface="+mj-lt"/>
              </a:rPr>
              <a:t>DeciDiffussion</a:t>
            </a:r>
            <a:endParaRPr lang="en-US" sz="1000" dirty="0">
              <a:latin typeface="+mj-lt"/>
            </a:endParaRPr>
          </a:p>
          <a:p>
            <a:pPr marL="171450" indent="-171450">
              <a:buFont typeface="Arial" panose="020B0604020202020204" pitchFamily="34" charset="0"/>
              <a:buChar char="•"/>
            </a:pPr>
            <a:r>
              <a:rPr lang="en-US" sz="1000" dirty="0" err="1">
                <a:latin typeface="+mj-lt"/>
              </a:rPr>
              <a:t>DeciCoder</a:t>
            </a:r>
            <a:endParaRPr lang="en-US" sz="1000" dirty="0">
              <a:latin typeface="+mj-lt"/>
            </a:endParaRPr>
          </a:p>
          <a:p>
            <a:pPr marL="171450" indent="-171450">
              <a:buFont typeface="Arial" panose="020B0604020202020204" pitchFamily="34" charset="0"/>
              <a:buChar char="•"/>
            </a:pPr>
            <a:r>
              <a:rPr lang="en-US" sz="1000" dirty="0">
                <a:latin typeface="+mj-lt"/>
              </a:rPr>
              <a:t>Orca 2</a:t>
            </a:r>
          </a:p>
          <a:p>
            <a:pPr marL="171450" indent="-171450">
              <a:buFont typeface="Arial" panose="020B0604020202020204" pitchFamily="34" charset="0"/>
              <a:buChar char="•"/>
            </a:pPr>
            <a:r>
              <a:rPr lang="en-US" sz="1000" dirty="0" err="1">
                <a:latin typeface="+mj-lt"/>
              </a:rPr>
              <a:t>Mixtral</a:t>
            </a:r>
            <a:r>
              <a:rPr lang="en-US" sz="1000" dirty="0">
                <a:latin typeface="+mj-lt"/>
              </a:rPr>
              <a:t> 8x7b</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Now Available: Models as a Service for Llama 2</a:t>
            </a:r>
            <a:endParaRPr lang="en-US" sz="1000" dirty="0"/>
          </a:p>
          <a:p>
            <a:pPr marL="171450" indent="-171450" algn="just">
              <a:buFont typeface="Arial" panose="020B0604020202020204" pitchFamily="34" charset="0"/>
              <a:buChar char="•"/>
            </a:pPr>
            <a:r>
              <a:rPr lang="en-US" sz="1000" b="1" dirty="0"/>
              <a:t>Now Available: Models as a Service for Llama 2 </a:t>
            </a:r>
            <a:r>
              <a:rPr lang="en-US" sz="1000" dirty="0"/>
              <a:t>: MS released Meta’s Llama 2 available in Models as a Service through Azure AI in public preview, enabling Llama-2-7b (Text Generation), Llama-2-7b-Chat (Chat Completion), Llama-2-13b (Text Generation), Llama-2-13b-Chat (Chat Completion), Llama-2-70b (Text Generation), and Llama-2-70b-Chat (Chat Completion).</a:t>
            </a:r>
          </a:p>
          <a:p>
            <a:pPr marL="171450" indent="-171450" algn="just">
              <a:buFont typeface="Arial" panose="020B0604020202020204" pitchFamily="34" charset="0"/>
              <a:buChar char="•"/>
            </a:pPr>
            <a:r>
              <a:rPr lang="en-US" sz="1000" b="1" dirty="0"/>
              <a:t>Now Available: GPT-4 Turbo with Vision</a:t>
            </a:r>
            <a:r>
              <a:rPr lang="en-US" sz="1000" dirty="0"/>
              <a:t>: MS announced that GPT-4 Turbo with Vision is now in public preview in Azure OpenAI Service and in Azure AI Studio. GPT-4 Turbo with Vision is a large multimodal model (LMM) developed by OpenAI that can analyze images and provide textual responses to questions about them. It incorporates both natural language processing and visual understanding. This integration allows Azure users to benefit from Azure's reliable cloud infrastructure and OpenAI's advanced AI research.</a:t>
            </a:r>
          </a:p>
          <a:p>
            <a:pPr marL="171450" indent="-171450" algn="just">
              <a:buFont typeface="Arial" panose="020B0604020202020204" pitchFamily="34" charset="0"/>
              <a:buChar char="•"/>
            </a:pPr>
            <a:r>
              <a:rPr lang="en-US" sz="1000" b="1" dirty="0"/>
              <a:t>Now Available: </a:t>
            </a:r>
            <a:r>
              <a:rPr lang="en-US" sz="1000" dirty="0"/>
              <a:t>Fine Tuning for GPT 3.5 Turbo and Other Models: fine-tuning will be generally available for models including Babbage-002, Davinci-002, GPT-35-Turbo. Developers and data scientists can now customize these Azure OpenAI Service models for specific tasks.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Azure DevOps Server</a:t>
            </a:r>
            <a:endParaRPr lang="en-US" sz="1000" dirty="0">
              <a:latin typeface="+mj-lt"/>
            </a:endParaRPr>
          </a:p>
          <a:p>
            <a:r>
              <a:rPr lang="en-US" sz="1000" dirty="0">
                <a:latin typeface="+mj-lt"/>
              </a:rPr>
              <a:t>The following versions of the products have been patched. Check out the links for each version for more details.</a:t>
            </a:r>
          </a:p>
          <a:p>
            <a:pPr marL="171450" indent="-171450">
              <a:buFont typeface="Arial" panose="020B0604020202020204" pitchFamily="34" charset="0"/>
              <a:buChar char="•"/>
            </a:pPr>
            <a:r>
              <a:rPr lang="en-US" sz="1000" dirty="0">
                <a:latin typeface="+mj-lt"/>
              </a:rPr>
              <a:t>Azure DevOps Server 2022.1</a:t>
            </a:r>
          </a:p>
          <a:p>
            <a:pPr marL="171450" indent="-171450">
              <a:buFont typeface="Arial" panose="020B0604020202020204" pitchFamily="34" charset="0"/>
              <a:buChar char="•"/>
            </a:pPr>
            <a:r>
              <a:rPr lang="en-US" sz="1000" dirty="0">
                <a:latin typeface="+mj-lt"/>
              </a:rPr>
              <a:t>Azure DevOps Server 2020.1.2</a:t>
            </a:r>
          </a:p>
          <a:p>
            <a:r>
              <a:rPr lang="en-US" sz="1000" dirty="0">
                <a:latin typeface="+mj-lt"/>
              </a:rPr>
              <a:t>The updates includes:</a:t>
            </a:r>
          </a:p>
          <a:p>
            <a:pPr marL="171450" indent="-171450">
              <a:buFont typeface="Arial" panose="020B0604020202020204" pitchFamily="34" charset="0"/>
              <a:buChar char="•"/>
            </a:pPr>
            <a:r>
              <a:rPr lang="en-US" sz="1000" dirty="0">
                <a:latin typeface="+mj-lt"/>
              </a:rPr>
              <a:t>Prevent setting requested for when queuing a pipeline run</a:t>
            </a:r>
          </a:p>
          <a:p>
            <a:pPr marL="171450" indent="-171450">
              <a:buFont typeface="Arial" panose="020B0604020202020204" pitchFamily="34" charset="0"/>
              <a:buChar char="•"/>
            </a:pPr>
            <a:r>
              <a:rPr lang="en-US" sz="1000" dirty="0">
                <a:latin typeface="+mj-lt"/>
              </a:rPr>
              <a:t>Fixed a bug where pre deployment approval security inheritance was not working in pipelines stages.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Announcing updates to Copilot for Microsoft 365 availability</a:t>
            </a:r>
            <a:endParaRPr lang="en-US" sz="1000" dirty="0"/>
          </a:p>
          <a:p>
            <a:pPr algn="just"/>
            <a:r>
              <a:rPr lang="en-US" sz="1000" dirty="0"/>
              <a:t>MS announced that Copilot for Microsoft 365 will be available to purchase for faculty and staff with Microsoft 365 A3 and A5 licenses beginning January 1, 2024. Also, starting in early February 2024, Microsoft Copilot (formerly Bing Chat Enterprise) will be available for all faculty users and Higher Education students who are 18 years or older.</a:t>
            </a:r>
          </a:p>
          <a:p>
            <a:pPr marL="171450" indent="-171450" algn="just">
              <a:buFont typeface="Arial" panose="020B0604020202020204" pitchFamily="34" charset="0"/>
              <a:buChar char="•"/>
            </a:pPr>
            <a:r>
              <a:rPr lang="en-US" sz="1000" dirty="0"/>
              <a:t>Copilot for Microsoft 365 will be generally available for Microsoft 365 A3 and A5 faculty for $30 per user per month with a 300-seat minimum per tenant.</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Delaying Domain Front Block on AFD and CDN services</a:t>
            </a:r>
            <a:endParaRPr lang="en-US" sz="1000" dirty="0"/>
          </a:p>
          <a:p>
            <a:pPr algn="just"/>
            <a:r>
              <a:rPr lang="en-US" sz="1000" dirty="0"/>
              <a:t>Due to customer interest and feedback on the upcoming enforcement of blocking domain fronting on existing Azure Front Door and Azure CDN Standard from Microsoft (classic), MS is postponing domain fronting blocking enforcement </a:t>
            </a:r>
            <a:r>
              <a:rPr lang="en-US" sz="1000" b="1" dirty="0"/>
              <a:t>to January 22, 2024</a:t>
            </a:r>
            <a:r>
              <a:rPr lang="en-US" sz="1000" dirty="0"/>
              <a:t>, and will provide two log fields “SNI” and “Result” </a:t>
            </a:r>
            <a:r>
              <a:rPr lang="en-US" sz="1000" b="1" dirty="0"/>
              <a:t>by December 25, 2023</a:t>
            </a:r>
            <a:r>
              <a:rPr lang="en-US" sz="1000" dirty="0"/>
              <a:t>, to help customers in determining if the Azure Front Door and Azure CDN Standard from Microsoft (classic) resources display domain fronting behavior.</a:t>
            </a:r>
          </a:p>
          <a:p>
            <a:pPr algn="just"/>
            <a:r>
              <a:rPr lang="en-US" sz="1000" dirty="0"/>
              <a:t>Domain fronting is </a:t>
            </a:r>
            <a:r>
              <a:rPr lang="en-US" sz="1000" b="1" dirty="0"/>
              <a:t>a network technique that enables an attacker to conceal the actual destination </a:t>
            </a:r>
            <a:r>
              <a:rPr lang="en-US" sz="1000" dirty="0"/>
              <a:t>of a request by sending traffic to a different domain in HTTP host header than the one used in </a:t>
            </a:r>
            <a:r>
              <a:rPr lang="en-US" sz="1000" b="1" dirty="0"/>
              <a:t>the TLS/SSL handshake</a:t>
            </a:r>
            <a:r>
              <a:rPr lang="en-US" sz="1000" dirty="0"/>
              <a:t>. For example, an attacker can use a valid domain www.example.com in the TLS/SSL handshake but send traffic to a different domain www.example.org by specifying a different host header in subsequent http requests. The domain www.example.org might have certain restrictions (regional access restrictions, etc.) on it. With domain fronting, it is possible for the attacker to circumvent these restrictions. To the outside observers, all subsequent traffic appears to be headed to www.example.com, with no ability to discern the intended destination of www.example.org for requests within that traffic.</a:t>
            </a:r>
          </a:p>
        </p:txBody>
      </p:sp>
      <p:pic>
        <p:nvPicPr>
          <p:cNvPr id="8194" name="Picture 2" descr="Azure Front Door, AFD, domain fronting">
            <a:extLst>
              <a:ext uri="{FF2B5EF4-FFF2-40B4-BE49-F238E27FC236}">
                <a16:creationId xmlns:a16="http://schemas.microsoft.com/office/drawing/2014/main" id="{0FBB4666-D767-F3B0-1996-D40B1CDE4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561" y="1512310"/>
            <a:ext cx="4088623" cy="228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sz="1000" dirty="0">
                <a:hlinkClick r:id="rId2"/>
              </a:rPr>
              <a:t>Microsoft Cloud for Sovereignty now generally available, opening new pathways for government innovation</a:t>
            </a:r>
            <a:endParaRPr lang="en-US" sz="1000" dirty="0"/>
          </a:p>
          <a:p>
            <a:pPr algn="just"/>
            <a:r>
              <a:rPr lang="en-US" sz="1000" dirty="0"/>
              <a:t>Today, MS announced the general availability of </a:t>
            </a:r>
            <a:r>
              <a:rPr lang="en-US" sz="1000" b="1" dirty="0"/>
              <a:t>Microsoft Cloud for Sovereignty across all Azure regions</a:t>
            </a:r>
            <a:r>
              <a:rPr lang="en-US" sz="1000" dirty="0"/>
              <a:t>. Microsoft Cloud for Sovereignty helps governments meet their compliance, security, and policy requirements while utilizing the cloud to provide superior value to their citizens.</a:t>
            </a:r>
          </a:p>
          <a:p>
            <a:pPr algn="just"/>
            <a:r>
              <a:rPr lang="en-US" sz="1000" b="1" dirty="0"/>
              <a:t>Microsoft Cloud for Sovereignty </a:t>
            </a:r>
            <a:r>
              <a:rPr lang="en-US" sz="1000" dirty="0"/>
              <a:t>— offering governance, security, transparency and sovereign technology — supports the digital transformation of government customers unlike any other cloud provider in the world. Customers gain automation of best practices to address regulatory requirements while benefiting from the rapid pace of innovation in the hyperscale cloud.</a:t>
            </a:r>
          </a:p>
        </p:txBody>
      </p:sp>
      <p:pic>
        <p:nvPicPr>
          <p:cNvPr id="2050" name="Picture 2" descr="List of Cloud for Sovereignty capabilities">
            <a:extLst>
              <a:ext uri="{FF2B5EF4-FFF2-40B4-BE49-F238E27FC236}">
                <a16:creationId xmlns:a16="http://schemas.microsoft.com/office/drawing/2014/main" id="{22F927E2-1546-B093-76B4-9D7D632E7A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855080"/>
            <a:ext cx="4133575" cy="214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pPr marL="171450" indent="-171450" algn="just">
              <a:buFont typeface="Arial" panose="020B0604020202020204" pitchFamily="34" charset="0"/>
              <a:buChar char="•"/>
            </a:pPr>
            <a:r>
              <a:rPr lang="en-US" sz="1000" b="1" dirty="0">
                <a:latin typeface="+mj-lt"/>
              </a:rPr>
              <a:t>CBA Authentication policy rules </a:t>
            </a:r>
            <a:r>
              <a:rPr lang="en-US" sz="1000" dirty="0">
                <a:latin typeface="+mj-lt"/>
              </a:rPr>
              <a:t>help determine the strength of authentication as either single-factor or multi-factor. Unlike other authentication methods available in Entra ID, which are either always, CBA is capable of being either. MS likes to refer to this as CBA being a multi-factor capable authentication method, and the authentication policy rules allow the admin to configure protection levels to determine when Entra ID should consider a certificate to be single-factor or multi-factor. Multiple custom authentication binding rules can be created to assign default protection level for certificates based on the certificate attributes (Issuer or Policy OID or by combining the Issuer and OID).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386884"/>
          </a:xfrm>
        </p:spPr>
        <p:txBody>
          <a:bodyPr/>
          <a:lstStyle/>
          <a:p>
            <a:pPr algn="just"/>
            <a:r>
              <a:rPr lang="en-US" sz="1000" dirty="0">
                <a:hlinkClick r:id="rId2"/>
              </a:rPr>
              <a:t>Enhancements to Microsoft Entra certificate-based authentication</a:t>
            </a:r>
            <a:endParaRPr lang="en-US" sz="1000" dirty="0"/>
          </a:p>
          <a:p>
            <a:pPr marL="171450" indent="-171450" algn="just">
              <a:buFont typeface="Arial" panose="020B0604020202020204" pitchFamily="34" charset="0"/>
              <a:buChar char="•"/>
            </a:pPr>
            <a:r>
              <a:rPr lang="en-US" sz="1000" b="1" dirty="0"/>
              <a:t>CBA username bindings CBA </a:t>
            </a:r>
            <a:r>
              <a:rPr lang="en-US" sz="1000" dirty="0"/>
              <a:t>added support for three remaining username bindings and is now at parity with on-premises Active Directory. The three bindings that are being added are:  </a:t>
            </a:r>
          </a:p>
          <a:p>
            <a:pPr marL="514350" lvl="1" indent="-171450" algn="just">
              <a:buFont typeface="Arial" panose="020B0604020202020204" pitchFamily="34" charset="0"/>
              <a:buChar char="•"/>
            </a:pPr>
            <a:r>
              <a:rPr lang="en-US" sz="1000" dirty="0" err="1">
                <a:latin typeface="+mj-lt"/>
              </a:rPr>
              <a:t>IssuerAndSerialNumber</a:t>
            </a:r>
            <a:r>
              <a:rPr lang="en-US" sz="1000" dirty="0">
                <a:latin typeface="+mj-lt"/>
              </a:rPr>
              <a:t>   </a:t>
            </a:r>
          </a:p>
          <a:p>
            <a:pPr marL="514350" lvl="1" indent="-171450" algn="just">
              <a:buFont typeface="Arial" panose="020B0604020202020204" pitchFamily="34" charset="0"/>
              <a:buChar char="•"/>
            </a:pPr>
            <a:r>
              <a:rPr lang="en-US" sz="1000" dirty="0" err="1">
                <a:latin typeface="+mj-lt"/>
              </a:rPr>
              <a:t>IssuerAndSubject</a:t>
            </a:r>
            <a:r>
              <a:rPr lang="en-US" sz="1000" dirty="0">
                <a:latin typeface="+mj-lt"/>
              </a:rPr>
              <a:t>   </a:t>
            </a:r>
          </a:p>
          <a:p>
            <a:pPr marL="514350" lvl="1" indent="-171450" algn="just">
              <a:buFont typeface="Arial" panose="020B0604020202020204" pitchFamily="34" charset="0"/>
              <a:buChar char="•"/>
            </a:pPr>
            <a:r>
              <a:rPr lang="en-US" sz="1000" dirty="0">
                <a:latin typeface="+mj-lt"/>
              </a:rPr>
              <a:t>Subject Only   </a:t>
            </a:r>
          </a:p>
          <a:p>
            <a:pPr algn="just"/>
            <a:r>
              <a:rPr lang="en-US" sz="1000" dirty="0">
                <a:latin typeface="+mj-lt"/>
              </a:rPr>
              <a:t>The username binding policy allows admins to customize how Entra ID will match the certificate being presented by the user with their user account in Entra ID. By default, MS map Principal Name in the subject Alternative Name (SAN) attribute of the certificate to </a:t>
            </a:r>
            <a:r>
              <a:rPr lang="en-US" sz="1000" dirty="0" err="1">
                <a:latin typeface="+mj-lt"/>
              </a:rPr>
              <a:t>UserPrincipalName</a:t>
            </a:r>
            <a:r>
              <a:rPr lang="en-US" sz="1000" dirty="0">
                <a:latin typeface="+mj-lt"/>
              </a:rPr>
              <a:t> in the user object. An admin can override the default and create a custom mapping.</a:t>
            </a:r>
          </a:p>
        </p:txBody>
      </p:sp>
      <p:pic>
        <p:nvPicPr>
          <p:cNvPr id="6146" name="Picture 2" descr="thumbnail image 1 of blog post titled &#10; &#10; &#10;  &#10; &#10; &#10; &#10;    &#10;  &#10;   &#10;    &#10;      &#10;       Enhancements to Microsoft Entra certificate-based authentication&#10;       &#10;      &#10;     &#10;   &#10;  &#10; &#10;   &#10; &#10; &#10; &#10; &#10; &#10;">
            <a:extLst>
              <a:ext uri="{FF2B5EF4-FFF2-40B4-BE49-F238E27FC236}">
                <a16:creationId xmlns:a16="http://schemas.microsoft.com/office/drawing/2014/main" id="{843FB788-AD0A-2750-5797-483CF51A2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9872" y="3241965"/>
            <a:ext cx="2624715" cy="16000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umbnail image 2 of blog post titled &#10; &#10; &#10;  &#10; &#10; &#10; &#10;    &#10;  &#10;   &#10;    &#10;      &#10;       Enhancements to Microsoft Entra certificate-based authentication&#10;       &#10;      &#10;     &#10;   &#10;  &#10; &#10;   &#10; &#10; &#10; &#10; &#10; &#10;">
            <a:extLst>
              <a:ext uri="{FF2B5EF4-FFF2-40B4-BE49-F238E27FC236}">
                <a16:creationId xmlns:a16="http://schemas.microsoft.com/office/drawing/2014/main" id="{91CFD329-2159-B516-EA85-99C6DA87E5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4530" y="2473036"/>
            <a:ext cx="3317519" cy="225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8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474956"/>
          </a:xfrm>
        </p:spPr>
        <p:txBody>
          <a:bodyPr/>
          <a:lstStyle/>
          <a:p>
            <a:pPr marL="171450" indent="-171450" algn="just">
              <a:buFont typeface="Arial" panose="020B0604020202020204" pitchFamily="34" charset="0"/>
              <a:buChar char="•"/>
            </a:pPr>
            <a:r>
              <a:rPr lang="en-US" sz="1000" b="1" dirty="0">
                <a:latin typeface="+mj-lt"/>
              </a:rPr>
              <a:t>CBA as second factor </a:t>
            </a:r>
            <a:r>
              <a:rPr lang="en-US" sz="1000" dirty="0">
                <a:latin typeface="+mj-lt"/>
              </a:rPr>
              <a:t>will now support CBA as one of the factors to get multifactor authentication (MFA) to access Entra resources. </a:t>
            </a:r>
          </a:p>
          <a:p>
            <a:pPr algn="just"/>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41756"/>
          </a:xfrm>
        </p:spPr>
        <p:txBody>
          <a:bodyPr/>
          <a:lstStyle/>
          <a:p>
            <a:pPr marL="171450" indent="-171450" algn="just">
              <a:buFont typeface="Arial" panose="020B0604020202020204" pitchFamily="34" charset="0"/>
              <a:buChar char="•"/>
            </a:pPr>
            <a:r>
              <a:rPr lang="en-US" sz="1000" b="1" dirty="0"/>
              <a:t>CBA Affinity Binding </a:t>
            </a:r>
            <a:r>
              <a:rPr lang="en-US" sz="1000" dirty="0"/>
              <a:t>refers to certificate attributes used for validating a certificate for user authentication. As MS introduced earlier, there are several ways a certificate can be bound or matched to a user object. Some methods rely on properties of a user’s certificate that are easily reusable. This reusability characteristic is the key indicator to whether a particular user binding method is High (strong) or Low (weak) affinity. </a:t>
            </a:r>
          </a:p>
        </p:txBody>
      </p:sp>
      <p:pic>
        <p:nvPicPr>
          <p:cNvPr id="7170" name="Picture 2" descr="thumbnail image 3 of blog post titled &#10; &#10; &#10;  &#10; &#10; &#10; &#10;    &#10;  &#10;   &#10;    &#10;      &#10;       Enhancements to Microsoft Entra certificate-based authentication&#10;       &#10;      &#10;     &#10;   &#10;  &#10; &#10;   &#10; &#10; &#10; &#10; &#10; &#10;">
            <a:extLst>
              <a:ext uri="{FF2B5EF4-FFF2-40B4-BE49-F238E27FC236}">
                <a16:creationId xmlns:a16="http://schemas.microsoft.com/office/drawing/2014/main" id="{D5D6DAAC-EB41-A4D5-1C90-9403A7C378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5998" y="2026499"/>
            <a:ext cx="3841012" cy="20131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1A4C837-4D7E-9B0F-3B40-948A8493F692}"/>
              </a:ext>
            </a:extLst>
          </p:cNvPr>
          <p:cNvPicPr>
            <a:picLocks noChangeAspect="1"/>
          </p:cNvPicPr>
          <p:nvPr/>
        </p:nvPicPr>
        <p:blipFill>
          <a:blip r:embed="rId3"/>
          <a:stretch>
            <a:fillRect/>
          </a:stretch>
        </p:blipFill>
        <p:spPr>
          <a:xfrm>
            <a:off x="4395808" y="1330037"/>
            <a:ext cx="4440974" cy="1980152"/>
          </a:xfrm>
          <a:prstGeom prst="rect">
            <a:avLst/>
          </a:prstGeom>
        </p:spPr>
      </p:pic>
    </p:spTree>
    <p:extLst>
      <p:ext uri="{BB962C8B-B14F-4D97-AF65-F5344CB8AC3E}">
        <p14:creationId xmlns:p14="http://schemas.microsoft.com/office/powerpoint/2010/main" val="276360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040520"/>
          </a:xfrm>
        </p:spPr>
        <p:txBody>
          <a:bodyPr/>
          <a:lstStyle/>
          <a:p>
            <a:pPr marL="171450" indent="-171450" algn="just">
              <a:buFont typeface="Arial" panose="020B0604020202020204" pitchFamily="34" charset="0"/>
              <a:buChar char="•"/>
            </a:pPr>
            <a:r>
              <a:rPr lang="en-US" sz="1000" b="1" dirty="0">
                <a:latin typeface="+mj-lt"/>
              </a:rPr>
              <a:t>Integration with Microsoft Defender for Cloud </a:t>
            </a:r>
            <a:r>
              <a:rPr lang="en-US" sz="1000" dirty="0">
                <a:latin typeface="+mj-lt"/>
              </a:rPr>
              <a:t>(Public Preview)</a:t>
            </a:r>
          </a:p>
          <a:p>
            <a:pPr algn="just"/>
            <a:r>
              <a:rPr lang="en-US" sz="1000" dirty="0">
                <a:latin typeface="+mj-lt"/>
              </a:rPr>
              <a:t>MS Enhanced the cloud-native application protection program (CNAPP) by delivering basic permissions management insights through Microsoft Defender for Cloud. This integration strengthens the prevention of security breaches that can occur due to excessive permissions or misconfigurations in cloud environments. This enables organizations to implement the principle of least privilege for cloud resources and receive actionable recommendations for resolving permissions risks across Azure, AWS, and GCP.</a:t>
            </a:r>
          </a:p>
          <a:p>
            <a:pPr marL="171450" indent="-171450" algn="just">
              <a:buFont typeface="Arial" panose="020B0604020202020204" pitchFamily="34" charset="0"/>
              <a:buChar char="•"/>
            </a:pPr>
            <a:r>
              <a:rPr lang="en-US" sz="1000" dirty="0">
                <a:latin typeface="+mj-lt"/>
              </a:rPr>
              <a:t>Okta and AWS IAM Identity Center support</a:t>
            </a:r>
          </a:p>
          <a:p>
            <a:pPr algn="just"/>
            <a:r>
              <a:rPr lang="en-US" sz="1000" dirty="0">
                <a:latin typeface="+mj-lt"/>
              </a:rPr>
              <a:t>Permissions Management customers can now detect identities originating from Okta and AWS IAM Identity Center.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sz="1000" dirty="0">
                <a:hlinkClick r:id="rId2"/>
              </a:rPr>
              <a:t>New Features of Microsoft Entra Permissions Management</a:t>
            </a:r>
            <a:endParaRPr lang="en-US" sz="1000" dirty="0"/>
          </a:p>
          <a:p>
            <a:pPr marL="171450" indent="-171450" algn="just">
              <a:buFont typeface="Arial" panose="020B0604020202020204" pitchFamily="34" charset="0"/>
              <a:buChar char="•"/>
            </a:pPr>
            <a:r>
              <a:rPr lang="en-US" sz="1000" b="1" dirty="0"/>
              <a:t>Permissions Management app in the ServiceNow app store </a:t>
            </a:r>
            <a:r>
              <a:rPr lang="en-US" sz="1000" dirty="0"/>
              <a:t>(Generally Available)</a:t>
            </a:r>
          </a:p>
          <a:p>
            <a:pPr algn="just"/>
            <a:r>
              <a:rPr lang="en-US" sz="1000" dirty="0"/>
              <a:t>Users can now request time-bound, on-demand permissions for </a:t>
            </a:r>
            <a:r>
              <a:rPr lang="en-US" sz="1000" dirty="0" err="1"/>
              <a:t>multicloud</a:t>
            </a:r>
            <a:r>
              <a:rPr lang="en-US" sz="1000" dirty="0"/>
              <a:t> environments (Microsoft Azure, Amazon Web Services (AWS), and Google Cloud Platform (GCP)) via the ServiceNow portal. This integration will strengthen organizations’ Zero Trust posture by adding permission requests to existing approval workflows in ServiceNow, making it possible to enforce the principle of least privilege in </a:t>
            </a:r>
            <a:r>
              <a:rPr lang="en-US" sz="1000" dirty="0" err="1"/>
              <a:t>multicloud</a:t>
            </a:r>
            <a:r>
              <a:rPr lang="en-US" sz="1000" dirty="0"/>
              <a:t> environments</a:t>
            </a:r>
          </a:p>
        </p:txBody>
      </p:sp>
      <p:pic>
        <p:nvPicPr>
          <p:cNvPr id="4098" name="Picture 2" descr="thumbnail image 1 of blog post titled &#10; &#10; &#10;  &#10; &#10; &#10; &#10;    &#10;  &#10;   &#10;    &#10;      &#10;       Introducing New Features of Microsoft Entra Permissions Management&#10;       &#10;      &#10;     &#10;   &#10;  &#10; &#10;   &#10; &#10; &#10; &#10; &#10; &#10;">
            <a:extLst>
              <a:ext uri="{FF2B5EF4-FFF2-40B4-BE49-F238E27FC236}">
                <a16:creationId xmlns:a16="http://schemas.microsoft.com/office/drawing/2014/main" id="{1437D32B-30AD-ACA8-C01B-AA049EDEC1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702" y="2571750"/>
            <a:ext cx="3727708" cy="23119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umbnail image 2 of blog post titled &#10; &#10; &#10;  &#10; &#10; &#10; &#10;    &#10;  &#10;   &#10;    &#10;      &#10;       Introducing New Features of Microsoft Entra Permissions Management&#10;       &#10;      &#10;     &#10;   &#10;  &#10; &#10;   &#10; &#10; &#10; &#10; &#10; &#10;">
            <a:extLst>
              <a:ext uri="{FF2B5EF4-FFF2-40B4-BE49-F238E27FC236}">
                <a16:creationId xmlns:a16="http://schemas.microsoft.com/office/drawing/2014/main" id="{629BAF44-EF7B-2AD8-1DEC-AA9C389B8B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2126" y="2895601"/>
            <a:ext cx="3875172" cy="204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60756"/>
          </a:xfrm>
        </p:spPr>
        <p:txBody>
          <a:bodyPr/>
          <a:lstStyle/>
          <a:p>
            <a:pPr marL="171450" indent="-171450" algn="just">
              <a:buFont typeface="Arial" panose="020B0604020202020204" pitchFamily="34" charset="0"/>
              <a:buChar char="•"/>
            </a:pPr>
            <a:r>
              <a:rPr lang="en-US" sz="1000" b="1" dirty="0"/>
              <a:t>Permissions Analytic Report </a:t>
            </a:r>
            <a:r>
              <a:rPr lang="en-US" sz="1000" dirty="0"/>
              <a:t>(Public Preview)</a:t>
            </a:r>
          </a:p>
          <a:p>
            <a:pPr algn="just"/>
            <a:r>
              <a:rPr lang="en-US" sz="1000" dirty="0"/>
              <a:t>This report lists findings across identities and resources in Permissions Management. This report can be directly viewed on the Permissions Management page, downloaded in Excel format, and exported as a PDF. It’s available for all supported cloud environments, which include Microsoft Azure, AWS, and GCP.</a:t>
            </a:r>
          </a:p>
        </p:txBody>
      </p:sp>
      <p:pic>
        <p:nvPicPr>
          <p:cNvPr id="5122" name="Picture 2" descr="thumbnail image 3 of blog post titled &#10; &#10; &#10;  &#10; &#10; &#10; &#10;    &#10;  &#10;   &#10;    &#10;      &#10;       Introducing New Features of Microsoft Entra Permissions Management&#10;       &#10;      &#10;     &#10;   &#10;  &#10; &#10;   &#10; &#10; &#10; &#10; &#10; &#10;">
            <a:extLst>
              <a:ext uri="{FF2B5EF4-FFF2-40B4-BE49-F238E27FC236}">
                <a16:creationId xmlns:a16="http://schemas.microsoft.com/office/drawing/2014/main" id="{9ED20919-DFAF-020A-F7F3-A4822F027B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027" y="1896229"/>
            <a:ext cx="2715058" cy="307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1939</TotalTime>
  <Words>2883</Words>
  <Application>Microsoft Office PowerPoint</Application>
  <PresentationFormat>On-screen Show (16:9)</PresentationFormat>
  <Paragraphs>128</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Human Sans Regular</vt:lpstr>
      <vt:lpstr>Continuum Theme</vt:lpstr>
      <vt:lpstr>Azure Times #100</vt:lpstr>
      <vt:lpstr>PowerPoint Presentation</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Databases Updates</vt:lpstr>
      <vt:lpstr>PowerPoint Presentation</vt:lpstr>
      <vt:lpstr>Integration Updates</vt:lpstr>
      <vt:lpstr>PowerPoint Presentation</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148</cp:revision>
  <dcterms:created xsi:type="dcterms:W3CDTF">2018-01-26T19:23:30Z</dcterms:created>
  <dcterms:modified xsi:type="dcterms:W3CDTF">2023-12-17T11:06:34Z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