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0"/>
  </p:notesMasterIdLst>
  <p:handoutMasterIdLst>
    <p:handoutMasterId r:id="rId31"/>
  </p:handoutMasterIdLst>
  <p:sldIdLst>
    <p:sldId id="2142532340" r:id="rId5"/>
    <p:sldId id="2146847045" r:id="rId6"/>
    <p:sldId id="10657" r:id="rId7"/>
    <p:sldId id="2146847127" r:id="rId8"/>
    <p:sldId id="2146847046" r:id="rId9"/>
    <p:sldId id="2146847089" r:id="rId10"/>
    <p:sldId id="2146847048" r:id="rId11"/>
    <p:sldId id="2146847049" r:id="rId12"/>
    <p:sldId id="2146847050" r:id="rId13"/>
    <p:sldId id="2146847096" r:id="rId14"/>
    <p:sldId id="2146847134" r:id="rId15"/>
    <p:sldId id="2146847052" r:id="rId16"/>
    <p:sldId id="2146847100" r:id="rId17"/>
    <p:sldId id="2146847054" r:id="rId18"/>
    <p:sldId id="2146847141" r:id="rId19"/>
    <p:sldId id="2146847103" r:id="rId20"/>
    <p:sldId id="2146847142" r:id="rId21"/>
    <p:sldId id="2146847119" r:id="rId22"/>
    <p:sldId id="2146847156" r:id="rId23"/>
    <p:sldId id="2146847150" r:id="rId24"/>
    <p:sldId id="2146847158" r:id="rId25"/>
    <p:sldId id="2146847159" r:id="rId26"/>
    <p:sldId id="2146847085" r:id="rId27"/>
    <p:sldId id="2146847084" r:id="rId28"/>
    <p:sldId id="2146847064"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096"/>
            <p14:sldId id="2146847134"/>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41"/>
            <p14:sldId id="2146847103"/>
            <p14:sldId id="2146847142"/>
          </p14:sldIdLst>
        </p14:section>
        <p14:section name="Integration" id="{ACBD46A3-6F1C-451B-A154-0A056E0DEFF6}">
          <p14:sldIdLst/>
        </p14:section>
        <p14:section name="ML &amp; AI &amp; IOT" id="{F4E1EAF1-55E9-4CA4-8ADC-28B69C1D66D2}">
          <p14:sldIdLst>
            <p14:sldId id="2146847119"/>
            <p14:sldId id="2146847156"/>
            <p14:sldId id="2146847150"/>
            <p14:sldId id="2146847158"/>
            <p14:sldId id="2146847159"/>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509118-4797-472A-A4A7-948FA96E8B75}" v="32" dt="2025-02-17T06:11:15.2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9A509118-4797-472A-A4A7-948FA96E8B75}"/>
    <pc:docChg chg="modSld">
      <pc:chgData name="Maksim Rotar" userId="8b2649f8-c41a-4916-8e38-ef318e6f2079" providerId="ADAL" clId="{9A509118-4797-472A-A4A7-948FA96E8B75}" dt="2025-02-17T06:11:15.285" v="37" actId="20577"/>
      <pc:docMkLst>
        <pc:docMk/>
      </pc:docMkLst>
      <pc:sldChg chg="addSp modSp mod modAnim">
        <pc:chgData name="Maksim Rotar" userId="8b2649f8-c41a-4916-8e38-ef318e6f2079" providerId="ADAL" clId="{9A509118-4797-472A-A4A7-948FA96E8B75}" dt="2025-02-17T05:59:40.787" v="10"/>
        <pc:sldMkLst>
          <pc:docMk/>
          <pc:sldMk cId="3658580122" sldId="10657"/>
        </pc:sldMkLst>
        <pc:spChg chg="mod">
          <ac:chgData name="Maksim Rotar" userId="8b2649f8-c41a-4916-8e38-ef318e6f2079" providerId="ADAL" clId="{9A509118-4797-472A-A4A7-948FA96E8B75}" dt="2025-02-17T05:56:51.212" v="0" actId="14100"/>
          <ac:spMkLst>
            <pc:docMk/>
            <pc:sldMk cId="3658580122" sldId="10657"/>
            <ac:spMk id="12" creationId="{F5D0A865-EAC9-D4DF-765C-2BBCA9EC1F5C}"/>
          </ac:spMkLst>
        </pc:spChg>
        <pc:picChg chg="add mod">
          <ac:chgData name="Maksim Rotar" userId="8b2649f8-c41a-4916-8e38-ef318e6f2079" providerId="ADAL" clId="{9A509118-4797-472A-A4A7-948FA96E8B75}" dt="2025-02-17T05:57:10.155" v="4" actId="14100"/>
          <ac:picMkLst>
            <pc:docMk/>
            <pc:sldMk cId="3658580122" sldId="10657"/>
            <ac:picMk id="3" creationId="{C6EBDC0D-D5F8-709E-9A8F-329476CC2CB8}"/>
          </ac:picMkLst>
        </pc:picChg>
      </pc:sldChg>
      <pc:sldChg chg="modSp">
        <pc:chgData name="Maksim Rotar" userId="8b2649f8-c41a-4916-8e38-ef318e6f2079" providerId="ADAL" clId="{9A509118-4797-472A-A4A7-948FA96E8B75}" dt="2025-02-17T06:11:03.701" v="33" actId="20577"/>
        <pc:sldMkLst>
          <pc:docMk/>
          <pc:sldMk cId="520864076" sldId="2146847049"/>
        </pc:sldMkLst>
        <pc:spChg chg="mod">
          <ac:chgData name="Maksim Rotar" userId="8b2649f8-c41a-4916-8e38-ef318e6f2079" providerId="ADAL" clId="{9A509118-4797-472A-A4A7-948FA96E8B75}" dt="2025-02-17T06:11:03.701" v="33" actId="20577"/>
          <ac:spMkLst>
            <pc:docMk/>
            <pc:sldMk cId="520864076" sldId="2146847049"/>
            <ac:spMk id="12" creationId="{F5D0A865-EAC9-D4DF-765C-2BBCA9EC1F5C}"/>
          </ac:spMkLst>
        </pc:spChg>
      </pc:sldChg>
      <pc:sldChg chg="modSp">
        <pc:chgData name="Maksim Rotar" userId="8b2649f8-c41a-4916-8e38-ef318e6f2079" providerId="ADAL" clId="{9A509118-4797-472A-A4A7-948FA96E8B75}" dt="2025-02-17T06:11:15.285" v="37" actId="20577"/>
        <pc:sldMkLst>
          <pc:docMk/>
          <pc:sldMk cId="674135131" sldId="2146847096"/>
        </pc:sldMkLst>
        <pc:spChg chg="mod">
          <ac:chgData name="Maksim Rotar" userId="8b2649f8-c41a-4916-8e38-ef318e6f2079" providerId="ADAL" clId="{9A509118-4797-472A-A4A7-948FA96E8B75}" dt="2025-02-17T06:11:15.285" v="37" actId="20577"/>
          <ac:spMkLst>
            <pc:docMk/>
            <pc:sldMk cId="674135131" sldId="2146847096"/>
            <ac:spMk id="14" creationId="{1DF1A36F-4250-259D-24AE-F82FE69A7F7E}"/>
          </ac:spMkLst>
        </pc:spChg>
      </pc:sldChg>
      <pc:sldChg chg="addSp modSp mod modAnim">
        <pc:chgData name="Maksim Rotar" userId="8b2649f8-c41a-4916-8e38-ef318e6f2079" providerId="ADAL" clId="{9A509118-4797-472A-A4A7-948FA96E8B75}" dt="2025-02-17T05:59:49.130" v="12"/>
        <pc:sldMkLst>
          <pc:docMk/>
          <pc:sldMk cId="2890623450" sldId="2146847127"/>
        </pc:sldMkLst>
        <pc:spChg chg="mod">
          <ac:chgData name="Maksim Rotar" userId="8b2649f8-c41a-4916-8e38-ef318e6f2079" providerId="ADAL" clId="{9A509118-4797-472A-A4A7-948FA96E8B75}" dt="2025-02-17T05:59:23.577" v="5" actId="14100"/>
          <ac:spMkLst>
            <pc:docMk/>
            <pc:sldMk cId="2890623450" sldId="2146847127"/>
            <ac:spMk id="12" creationId="{08381F3B-4FD0-B81E-E9ED-5F1037B0948F}"/>
          </ac:spMkLst>
        </pc:spChg>
        <pc:picChg chg="add mod">
          <ac:chgData name="Maksim Rotar" userId="8b2649f8-c41a-4916-8e38-ef318e6f2079" providerId="ADAL" clId="{9A509118-4797-472A-A4A7-948FA96E8B75}" dt="2025-02-17T05:59:31.153" v="8" actId="1076"/>
          <ac:picMkLst>
            <pc:docMk/>
            <pc:sldMk cId="2890623450" sldId="2146847127"/>
            <ac:picMk id="1026" creationId="{2E08B6A0-4500-15B1-3071-1DF3A0CDA4E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2/17/2025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478996" TargetMode="External"/><Relationship Id="rId2" Type="http://schemas.openxmlformats.org/officeDocument/2006/relationships/hyperlink" Target="https://azure.microsoft.com/ru-ru/updates?id=481565"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techcommunity.microsoft.com/blog/azuredataexplorer/new-adx-dashboards-customization-features-more-control-better-usability-and-impr/437820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ru-ru/updates?id=481565" TargetMode="External"/><Relationship Id="rId2" Type="http://schemas.openxmlformats.org/officeDocument/2006/relationships/hyperlink" Target="https://blog.fabric.microsoft.com/en-US/blog/announcing-activation-of-billing-for-workspace-monitori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echcommunity.microsoft.com/blog/MicrosoftDataMigration/postgresql-installation-identification-by-azure-arc-enabled-servers/4378399" TargetMode="External"/><Relationship Id="rId2" Type="http://schemas.openxmlformats.org/officeDocument/2006/relationships/hyperlink" Target="https://azure.microsoft.com/ru-ru/updates?id=479176"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techcommunity.microsoft.com/blog/azuresqlblog/improving-the-conversion-to-hyperscale-with-greater-efficiency/4377505" TargetMode="External"/><Relationship Id="rId2" Type="http://schemas.openxmlformats.org/officeDocument/2006/relationships/hyperlink" Target="https://azure.microsoft.com/ru-ru/updates?id=479214"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hyperlink" Target="https://azure.microsoft.com/ru-ru/updates?id=479194"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techcommunity.microsoft.com/blog/appsonazureblog/introducing-support-for-multiple-jmeter-files-and-fragments-in-azure-load-testin/4374349" TargetMode="External"/><Relationship Id="rId2" Type="http://schemas.openxmlformats.org/officeDocument/2006/relationships/hyperlink" Target="https://techcommunity.microsoft.com/blog/appsonazureblog/automate-your-load-tests-introducing-scheduled-load-tests-in-azure-load-testing/4373779"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chcommunity.microsoft.com/blog/integrationsonazureblog/%F0%9F%9A%80-new--improved-data-mapper-ux-in-azure-logic-apps-%E2%80%93-now-in-public-preview/4377088" TargetMode="External"/><Relationship Id="rId1" Type="http://schemas.openxmlformats.org/officeDocument/2006/relationships/slideLayout" Target="../slideLayouts/slideLayout7.xml"/><Relationship Id="rId4" Type="http://schemas.openxmlformats.org/officeDocument/2006/relationships/hyperlink" Target="https://devblogs.microsoft.com/azure-sdk/announcing-the-end-of-support-for-node-js-18-x-in-the-azure-sdk-for-javascrip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blog/machinelearningblog/introducing-stability-ai-generative-visual-models-to-azure-ai-foundry/4377271"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azure/dns/private-dns-fallback" TargetMode="External"/><Relationship Id="rId2" Type="http://schemas.openxmlformats.org/officeDocument/2006/relationships/hyperlink" Target="https://azure.microsoft.com/ru-ru/updates?id=480669" TargetMode="Externa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ru-ru/updates?id=481565" TargetMode="External"/><Relationship Id="rId2" Type="http://schemas.openxmlformats.org/officeDocument/2006/relationships/hyperlink" Target="https://learn.microsoft.com/en-us/azure/firewall/secured-hub-customer-public-ip"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ourcloudnetwork.com/new-bulk-edit-features-for-users-in-microsoft-entra-id/?utm_source=rss&amp;utm_medium=rss&amp;utm_campaign=new-bulk-edit-features-for-users-in-microsoft-entra-id"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ru-ru/updates?id=481361" TargetMode="External"/><Relationship Id="rId2" Type="http://schemas.openxmlformats.org/officeDocument/2006/relationships/hyperlink" Target="https://techcommunity.microsoft.com/blog/microsoft-security-blog/general-availability-monitoring-and-logging-for-azure-managed-hsm-in-azure-porta/4377819"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#151</a:t>
            </a:r>
          </a:p>
        </p:txBody>
      </p:sp>
      <p:sp>
        <p:nvSpPr>
          <p:cNvPr id="4" name="Text Placeholder 3"/>
          <p:cNvSpPr>
            <a:spLocks noGrp="1"/>
          </p:cNvSpPr>
          <p:nvPr>
            <p:ph type="body" sz="quarter" idx="11"/>
          </p:nvPr>
        </p:nvSpPr>
        <p:spPr/>
        <p:txBody>
          <a:bodyPr/>
          <a:lstStyle/>
          <a:p>
            <a:r>
              <a:rPr lang="en-US" spc="300" dirty="0"/>
              <a:t>February 17,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PP: Upgrade Existing Azure Gen 1 VMs to Gen 2</a:t>
            </a:r>
            <a:endParaRPr lang="en-US" sz="1000" dirty="0"/>
          </a:p>
          <a:p>
            <a:pPr algn="just"/>
            <a:r>
              <a:rPr lang="en-US" sz="1000" dirty="0"/>
              <a:t>Azure Virtual Machines supports upgrading </a:t>
            </a:r>
            <a:r>
              <a:rPr lang="en-US" sz="1000" b="1" dirty="0"/>
              <a:t>Generation 1</a:t>
            </a:r>
            <a:r>
              <a:rPr lang="en-US" sz="1000" dirty="0"/>
              <a:t> virtual machines (VM) to </a:t>
            </a:r>
            <a:r>
              <a:rPr lang="en-US" sz="1000" b="1" dirty="0"/>
              <a:t>Generation 2 </a:t>
            </a:r>
            <a:r>
              <a:rPr lang="en-US" sz="1000" dirty="0"/>
              <a:t>by upgrading to the Trusted launch security type.</a:t>
            </a:r>
          </a:p>
          <a:p>
            <a:pPr algn="just"/>
            <a:r>
              <a:rPr lang="en-US" sz="1000" b="1" dirty="0"/>
              <a:t>Trusted launch </a:t>
            </a:r>
            <a:r>
              <a:rPr lang="en-US" sz="1000" dirty="0"/>
              <a:t>is a way to enable foundational compute security on </a:t>
            </a:r>
            <a:r>
              <a:rPr lang="en-US" sz="1000" b="1" dirty="0"/>
              <a:t>Azure Generation 2 </a:t>
            </a:r>
            <a:r>
              <a:rPr lang="en-US" sz="1000" dirty="0"/>
              <a:t>VMs and protects against advanced and persistent attack techniques like boot kits and rootkits. It does so by combining infrastructure technologies like Secure Boot, virtual Trusted Platform Module (</a:t>
            </a:r>
            <a:r>
              <a:rPr lang="en-US" sz="1000" b="1" dirty="0" err="1"/>
              <a:t>vTPM</a:t>
            </a:r>
            <a:r>
              <a:rPr lang="en-US" sz="1000" dirty="0"/>
              <a:t>), and boot integrity monitoring on VM.</a:t>
            </a:r>
          </a:p>
          <a:p>
            <a:pPr algn="just"/>
            <a:r>
              <a:rPr lang="en-US" sz="1000" dirty="0"/>
              <a:t>NOTE: It will not be possible to extend Windows OS disk system volume after MBR to GPT conversion. Recommendation is to extend system volume for future before executing the upgrade.</a:t>
            </a:r>
          </a:p>
          <a:p>
            <a:pPr algn="just"/>
            <a:endParaRPr lang="en-US" sz="1000" dirty="0"/>
          </a:p>
          <a:p>
            <a:pPr algn="just"/>
            <a:r>
              <a:rPr lang="en-US" sz="1000" dirty="0"/>
              <a:t>Get-</a:t>
            </a:r>
            <a:r>
              <a:rPr lang="en-US" sz="1000" dirty="0" err="1"/>
              <a:t>AzVM</a:t>
            </a:r>
            <a:r>
              <a:rPr lang="en-US" sz="1000" dirty="0"/>
              <a:t> -</a:t>
            </a:r>
            <a:r>
              <a:rPr lang="en-US" sz="1000" dirty="0" err="1"/>
              <a:t>ResourceGroupName</a:t>
            </a:r>
            <a:r>
              <a:rPr lang="en-US" sz="1000" dirty="0"/>
              <a:t> </a:t>
            </a:r>
            <a:r>
              <a:rPr lang="en-US" sz="1000" dirty="0" err="1"/>
              <a:t>myResourceGroup</a:t>
            </a:r>
            <a:r>
              <a:rPr lang="en-US" sz="1000" dirty="0"/>
              <a:t> -</a:t>
            </a:r>
            <a:r>
              <a:rPr lang="en-US" sz="1000" dirty="0" err="1"/>
              <a:t>VMName</a:t>
            </a:r>
            <a:r>
              <a:rPr lang="en-US" sz="1000" dirty="0"/>
              <a:t> </a:t>
            </a:r>
            <a:r>
              <a:rPr lang="en-US" sz="1000" dirty="0" err="1"/>
              <a:t>myVm</a:t>
            </a:r>
            <a:r>
              <a:rPr lang="en-US" sz="1000" dirty="0"/>
              <a:t> | </a:t>
            </a:r>
            <a:r>
              <a:rPr lang="en-US" sz="1000" b="1" dirty="0"/>
              <a:t>Update-</a:t>
            </a:r>
            <a:r>
              <a:rPr lang="en-US" sz="1000" b="1" dirty="0" err="1"/>
              <a:t>AzVM</a:t>
            </a:r>
            <a:r>
              <a:rPr lang="en-US" sz="1000" dirty="0"/>
              <a:t> -</a:t>
            </a:r>
            <a:r>
              <a:rPr lang="en-US" sz="1000" dirty="0" err="1"/>
              <a:t>SecurityType</a:t>
            </a:r>
            <a:r>
              <a:rPr lang="en-US" sz="1000" dirty="0"/>
              <a:t> </a:t>
            </a:r>
            <a:r>
              <a:rPr lang="en-US" sz="1000" b="1" dirty="0" err="1"/>
              <a:t>TrustedLaunch</a:t>
            </a:r>
            <a:r>
              <a:rPr lang="en-US" sz="1000" dirty="0"/>
              <a:t> -</a:t>
            </a:r>
            <a:r>
              <a:rPr lang="en-US" sz="1000" dirty="0" err="1"/>
              <a:t>EnableSecureBoot</a:t>
            </a:r>
            <a:r>
              <a:rPr lang="en-US" sz="1000" dirty="0"/>
              <a:t> $</a:t>
            </a:r>
            <a:r>
              <a:rPr lang="en-US" sz="1000" b="1" dirty="0"/>
              <a:t>true</a:t>
            </a:r>
            <a:r>
              <a:rPr lang="en-US" sz="1000" dirty="0"/>
              <a:t> -</a:t>
            </a:r>
            <a:r>
              <a:rPr lang="en-US" sz="1000" dirty="0" err="1"/>
              <a:t>EnableVtpm</a:t>
            </a:r>
            <a:r>
              <a:rPr lang="en-US" sz="1000" dirty="0"/>
              <a:t> $</a:t>
            </a:r>
            <a:r>
              <a:rPr lang="en-US" sz="1000" b="1" dirty="0"/>
              <a:t>true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Available: 6</a:t>
            </a:r>
            <a:r>
              <a:rPr lang="en-US" baseline="30000" dirty="0">
                <a:hlinkClick r:id="rId3"/>
              </a:rPr>
              <a:t>th</a:t>
            </a:r>
            <a:r>
              <a:rPr lang="en-US" dirty="0">
                <a:hlinkClick r:id="rId3"/>
              </a:rPr>
              <a:t> generation Intel-based VMs – Dv6 / Ev6</a:t>
            </a:r>
            <a:endParaRPr lang="en-US" dirty="0"/>
          </a:p>
          <a:p>
            <a:pPr algn="just"/>
            <a:r>
              <a:rPr lang="en-US"/>
              <a:t>MS announced </a:t>
            </a:r>
            <a:r>
              <a:rPr lang="en-US" b="1" dirty="0"/>
              <a:t>the general availability of the D and E family VMs </a:t>
            </a:r>
            <a:r>
              <a:rPr lang="en-US" dirty="0"/>
              <a:t>built on the new 5th Gen Intel® Xeon® Platinum 8537C (Emerald Rapids) processor. </a:t>
            </a:r>
          </a:p>
          <a:p>
            <a:pPr algn="just"/>
            <a:r>
              <a:rPr lang="en-US" dirty="0"/>
              <a:t>These VMs will offer: </a:t>
            </a:r>
          </a:p>
          <a:p>
            <a:pPr marL="171450" indent="-171450" algn="just">
              <a:buFont typeface="Arial" panose="020B0604020202020204" pitchFamily="34" charset="0"/>
              <a:buChar char="•"/>
            </a:pPr>
            <a:r>
              <a:rPr lang="en-US" dirty="0"/>
              <a:t>Up to </a:t>
            </a:r>
            <a:r>
              <a:rPr lang="en-US" b="1" dirty="0"/>
              <a:t>27% higher vCPU </a:t>
            </a:r>
            <a:r>
              <a:rPr lang="en-US" dirty="0"/>
              <a:t>performance and 3x larger L3 cache than the previous generation Intel Dl/D/Ev5 VMs </a:t>
            </a:r>
          </a:p>
          <a:p>
            <a:pPr marL="171450" indent="-171450" algn="just">
              <a:buFont typeface="Arial" panose="020B0604020202020204" pitchFamily="34" charset="0"/>
              <a:buChar char="•"/>
            </a:pPr>
            <a:r>
              <a:rPr lang="en-US" dirty="0"/>
              <a:t>Up to </a:t>
            </a:r>
            <a:r>
              <a:rPr lang="en-US" b="1" dirty="0"/>
              <a:t>192vCPU</a:t>
            </a:r>
            <a:r>
              <a:rPr lang="en-US" dirty="0"/>
              <a:t> and &gt;</a:t>
            </a:r>
            <a:r>
              <a:rPr lang="en-US" b="1" dirty="0"/>
              <a:t>18TiB</a:t>
            </a:r>
            <a:r>
              <a:rPr lang="en-US" dirty="0"/>
              <a:t> of memory </a:t>
            </a:r>
          </a:p>
          <a:p>
            <a:pPr marL="171450" indent="-171450" algn="just">
              <a:buFont typeface="Arial" panose="020B0604020202020204" pitchFamily="34" charset="0"/>
              <a:buChar char="•"/>
            </a:pPr>
            <a:r>
              <a:rPr lang="en-US" dirty="0"/>
              <a:t>Azure Boost which enables: </a:t>
            </a:r>
          </a:p>
          <a:p>
            <a:pPr marL="514350" lvl="1" indent="-171450" algn="just">
              <a:buFont typeface="Arial" panose="020B0604020202020204" pitchFamily="34" charset="0"/>
              <a:buChar char="•"/>
            </a:pPr>
            <a:r>
              <a:rPr lang="en-US" sz="1000" dirty="0">
                <a:latin typeface="+mj-lt"/>
              </a:rPr>
              <a:t>Up to </a:t>
            </a:r>
            <a:r>
              <a:rPr lang="en-US" sz="1000" b="1" dirty="0">
                <a:latin typeface="+mj-lt"/>
              </a:rPr>
              <a:t>400k IOPS </a:t>
            </a:r>
            <a:r>
              <a:rPr lang="en-US" sz="1000" dirty="0">
                <a:latin typeface="+mj-lt"/>
              </a:rPr>
              <a:t>and 12 GB/s remote storage throughput </a:t>
            </a:r>
          </a:p>
          <a:p>
            <a:pPr marL="514350" lvl="1" indent="-171450" algn="just">
              <a:buFont typeface="Arial" panose="020B0604020202020204" pitchFamily="34" charset="0"/>
              <a:buChar char="•"/>
            </a:pPr>
            <a:r>
              <a:rPr lang="en-US" sz="1000" dirty="0">
                <a:latin typeface="+mj-lt"/>
              </a:rPr>
              <a:t>Up to </a:t>
            </a:r>
            <a:r>
              <a:rPr lang="en-US" sz="1000" b="1" dirty="0">
                <a:latin typeface="+mj-lt"/>
              </a:rPr>
              <a:t>200 Gbps </a:t>
            </a:r>
            <a:r>
              <a:rPr lang="en-US" sz="1000" dirty="0">
                <a:latin typeface="+mj-lt"/>
              </a:rPr>
              <a:t>VM network bandwidth </a:t>
            </a:r>
          </a:p>
          <a:p>
            <a:pPr marL="171450" indent="-171450" algn="just">
              <a:buFont typeface="Arial" panose="020B0604020202020204" pitchFamily="34" charset="0"/>
              <a:buChar char="•"/>
            </a:pPr>
            <a:r>
              <a:rPr lang="en-US" dirty="0"/>
              <a:t>46% larger local SSD capacity and &gt;3X read IOPS </a:t>
            </a:r>
          </a:p>
          <a:p>
            <a:pPr marL="171450" indent="-171450" algn="just">
              <a:buFont typeface="Arial" panose="020B0604020202020204" pitchFamily="34" charset="0"/>
              <a:buChar char="•"/>
            </a:pPr>
            <a:r>
              <a:rPr lang="en-US" dirty="0" err="1"/>
              <a:t>NVMe</a:t>
            </a:r>
            <a:r>
              <a:rPr lang="en-US" dirty="0"/>
              <a:t> interface for local and remote disks </a:t>
            </a:r>
          </a:p>
          <a:p>
            <a:pPr marL="171450" indent="-171450" algn="just">
              <a:buFont typeface="Arial" panose="020B0604020202020204" pitchFamily="34" charset="0"/>
              <a:buChar char="•"/>
            </a:pPr>
            <a:r>
              <a:rPr lang="en-US" dirty="0"/>
              <a:t>Enhanced security through Total Memory Encryption (TME) technology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2"/>
              </a:rPr>
              <a:t>New ADX Dashboards Customization Features</a:t>
            </a:r>
            <a:endParaRPr lang="en-US" dirty="0"/>
          </a:p>
          <a:p>
            <a:pPr algn="just"/>
            <a:r>
              <a:rPr lang="en-US" dirty="0"/>
              <a:t>MS introduced new dashboard customization features to enhance control, usability, and performance. From managing data series visibility to improving navigation and map behavior, these updates help create a clearer, more efficient dashboard experience.</a:t>
            </a:r>
          </a:p>
          <a:p>
            <a:pPr marL="171450" indent="-171450" algn="just">
              <a:buFont typeface="Arial" panose="020B0604020202020204" pitchFamily="34" charset="0"/>
              <a:buChar char="•"/>
            </a:pPr>
            <a:r>
              <a:rPr lang="en-US" dirty="0"/>
              <a:t>Legend Number Configuration </a:t>
            </a:r>
          </a:p>
          <a:p>
            <a:pPr marL="171450" indent="-171450" algn="just">
              <a:buFont typeface="Arial" panose="020B0604020202020204" pitchFamily="34" charset="0"/>
              <a:buChar char="•"/>
            </a:pPr>
            <a:r>
              <a:rPr lang="en-US" dirty="0"/>
              <a:t>Adjustable Panel Width </a:t>
            </a:r>
          </a:p>
          <a:p>
            <a:pPr marL="171450" indent="-171450" algn="just">
              <a:buFont typeface="Arial" panose="020B0604020202020204" pitchFamily="34" charset="0"/>
              <a:buChar char="•"/>
            </a:pPr>
            <a:r>
              <a:rPr lang="en-US" dirty="0"/>
              <a:t>Crosshair Tooltip Number Configuration </a:t>
            </a:r>
          </a:p>
          <a:p>
            <a:pPr marL="171450" indent="-171450" algn="just">
              <a:buFont typeface="Arial" panose="020B0604020202020204" pitchFamily="34" charset="0"/>
              <a:buChar char="•"/>
            </a:pPr>
            <a:r>
              <a:rPr lang="en-US" dirty="0"/>
              <a:t>Map Centering Configuration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235850"/>
          </a:xfrm>
        </p:spPr>
        <p:txBody>
          <a:bodyPr/>
          <a:lstStyle/>
          <a:p>
            <a:pPr algn="just"/>
            <a:r>
              <a:rPr lang="en-US" sz="1000" dirty="0">
                <a:hlinkClick r:id="rId2"/>
              </a:rPr>
              <a:t>Announcing billing for Workspace monitoring </a:t>
            </a:r>
            <a:endParaRPr lang="en-US" sz="1000" dirty="0"/>
          </a:p>
          <a:p>
            <a:pPr algn="just"/>
            <a:r>
              <a:rPr lang="en-US" sz="1000" dirty="0"/>
              <a:t>Workspace Monitoring, is an observability feature within Fabric that enables monitoring capabilities across two key areas: </a:t>
            </a:r>
          </a:p>
          <a:p>
            <a:pPr marL="171450" indent="-171450" algn="just">
              <a:buFont typeface="Arial" panose="020B0604020202020204" pitchFamily="34" charset="0"/>
              <a:buChar char="•"/>
            </a:pPr>
            <a:r>
              <a:rPr lang="en-US" sz="1000" b="1" dirty="0"/>
              <a:t>Logging</a:t>
            </a:r>
            <a:r>
              <a:rPr lang="en-US" sz="1000" dirty="0"/>
              <a:t>: gain insights into system events and actions. </a:t>
            </a:r>
          </a:p>
          <a:p>
            <a:pPr marL="171450" indent="-171450" algn="just">
              <a:buFont typeface="Arial" panose="020B0604020202020204" pitchFamily="34" charset="0"/>
              <a:buChar char="•"/>
            </a:pPr>
            <a:r>
              <a:rPr lang="en-US" sz="1000" b="1" dirty="0"/>
              <a:t>Performance</a:t>
            </a:r>
            <a:r>
              <a:rPr lang="en-US" sz="1000" dirty="0"/>
              <a:t> metrics: get insights on performance metrics and queries in Fabric. </a:t>
            </a:r>
          </a:p>
          <a:p>
            <a:pPr algn="just"/>
            <a:r>
              <a:rPr lang="en-US" sz="1000" dirty="0"/>
              <a:t>Workspace monitoring allows Fabric developers and admins to access detailed logs and performance metrics for their workspaces. This helps troubleshoot performance issues, investigate errors, optimize queries, and minimize data downtime. </a:t>
            </a:r>
          </a:p>
          <a:p>
            <a:pPr algn="just"/>
            <a:r>
              <a:rPr lang="en-US" sz="1000" dirty="0"/>
              <a:t>MS announced an activation of billing for this feature that will commence on March 10, 2025, please read on for more details on billing.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572588"/>
          </a:xfrm>
        </p:spPr>
        <p:txBody>
          <a:bodyPr/>
          <a:lstStyle/>
          <a:p>
            <a:pPr algn="just"/>
            <a:r>
              <a:rPr lang="en-US" dirty="0">
                <a:hlinkClick r:id="rId3"/>
              </a:rPr>
              <a:t>GA: Azure Premium SSD V2 Disk is now available in the New Zeeland.</a:t>
            </a:r>
            <a:endParaRPr lang="en-US" dirty="0"/>
          </a:p>
          <a:p>
            <a:pPr algn="just"/>
            <a:r>
              <a:rPr lang="en-US" b="1" dirty="0"/>
              <a:t>Azure Premium SSD v2 Disk Storage </a:t>
            </a:r>
            <a:r>
              <a:rPr lang="en-US" dirty="0"/>
              <a:t>is now available </a:t>
            </a:r>
            <a:r>
              <a:rPr lang="en-US" b="1" dirty="0"/>
              <a:t>in New Zealand North </a:t>
            </a:r>
            <a:r>
              <a:rPr lang="en-US" dirty="0"/>
              <a:t>region. This next-generation storage solution offers advanced general-purpose block storage with the best price performance, delivering sub-millisecond disk latencies for demanding IO-intensive workloads at a low cost. It is well-suited for a wide range of enterprise production workloads, including SQL Server, Oracle, MariaDB, SAP, Cassandra, MongoDB, big data analytics, gaming on virtual machines, and stateful containers. </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r>
              <a:rPr lang="en-US" sz="1000" dirty="0">
                <a:hlinkClick r:id="rId2"/>
              </a:rPr>
              <a:t>PP: Virtual Canary Maintenance Program</a:t>
            </a:r>
            <a:endParaRPr lang="en-US" sz="1000" dirty="0"/>
          </a:p>
          <a:p>
            <a:r>
              <a:rPr lang="en-US" sz="1000" dirty="0"/>
              <a:t>MS introduced </a:t>
            </a:r>
            <a:r>
              <a:rPr lang="en-US" sz="1000" b="1" dirty="0"/>
              <a:t>the Virtual Canary maintenance program</a:t>
            </a:r>
            <a:r>
              <a:rPr lang="en-US" sz="1000" dirty="0"/>
              <a:t>, a new initiative designed to provide with early access to Azure Database for MySQL maintenance updates. This program empowers to stay ahead by testing workloads against new features and updates before they are broadly rolled out. With Virtual Canary, you can ensure compatibility, identify opportunities for optimization, and contribute valuable feedback to shape the future of Azure MySQL.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General availability: Discover of PostgreSQL Installed on Azure Arc-Enabled Servers</a:t>
            </a:r>
            <a:endParaRPr lang="en-US" dirty="0"/>
          </a:p>
          <a:p>
            <a:pPr algn="just"/>
            <a:r>
              <a:rPr lang="en-US" dirty="0"/>
              <a:t>MS announced that </a:t>
            </a:r>
            <a:r>
              <a:rPr lang="en-US" b="1" dirty="0"/>
              <a:t>Azure Arc-enabled servers </a:t>
            </a:r>
            <a:r>
              <a:rPr lang="en-US" dirty="0"/>
              <a:t>now have the capability to automatically identify </a:t>
            </a:r>
            <a:r>
              <a:rPr lang="en-US" b="1" dirty="0"/>
              <a:t>PostgreSQL installations</a:t>
            </a:r>
            <a:r>
              <a:rPr lang="en-US" dirty="0"/>
              <a:t>. This new feature allows to use Azure-based management for overseeing servers running PostgreSQL at-scale. It allows effortlessly find, group, and view all servers running PostgreSQL from a single, easy-to-use interface.</a:t>
            </a:r>
          </a:p>
          <a:p>
            <a:pPr algn="just"/>
            <a:endParaRPr lang="en-US" dirty="0"/>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243884"/>
          </a:xfrm>
        </p:spPr>
        <p:txBody>
          <a:bodyPr/>
          <a:lstStyle/>
          <a:p>
            <a:pPr algn="just"/>
            <a:r>
              <a:rPr lang="en-US" sz="1000" dirty="0">
                <a:hlinkClick r:id="rId2"/>
              </a:rPr>
              <a:t>Public Preview: Modernization Advisor for SQL Server on Azure Virtual Machines</a:t>
            </a:r>
            <a:endParaRPr lang="en-US" sz="1000" dirty="0"/>
          </a:p>
          <a:p>
            <a:pPr algn="just"/>
            <a:r>
              <a:rPr lang="en-US" sz="1000" dirty="0"/>
              <a:t>Modernization Advisor helps modernize </a:t>
            </a:r>
            <a:r>
              <a:rPr lang="en-US" sz="1000" b="1" dirty="0"/>
              <a:t>SQL Server on Azure Virtual Machines workloads </a:t>
            </a:r>
            <a:r>
              <a:rPr lang="en-US" sz="1000" dirty="0"/>
              <a:t>using fully managed PaaS by identifying suitable configurations and price points of </a:t>
            </a:r>
            <a:r>
              <a:rPr lang="en-US" sz="1000" b="1" dirty="0"/>
              <a:t>Azure SQL Managed Instance</a:t>
            </a:r>
            <a:r>
              <a:rPr lang="en-US" sz="1000" dirty="0"/>
              <a:t>. Modernizing with Azure SQL Managed Instance helps realize benefits that impact total cost of ownership, from built-in high availability of up to 99.995% to automated updates, backups, and enterprise grade security.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Azure SQL Updates For Mid-February 2025</a:t>
            </a:r>
            <a:endParaRPr lang="en-US" dirty="0"/>
          </a:p>
          <a:p>
            <a:pPr algn="just"/>
            <a:r>
              <a:rPr lang="en-US" dirty="0"/>
              <a:t>MS announced the latest improvement in the Azure SQL Database conversion process to Hyperscale</a:t>
            </a:r>
          </a:p>
          <a:p>
            <a:pPr marL="171450" indent="-171450" algn="just">
              <a:buFont typeface="Arial" panose="020B0604020202020204" pitchFamily="34" charset="0"/>
              <a:buChar char="•"/>
            </a:pPr>
            <a:r>
              <a:rPr lang="en-US" b="1" dirty="0"/>
              <a:t>Shorter cutover time </a:t>
            </a:r>
            <a:r>
              <a:rPr lang="en-US" dirty="0"/>
              <a:t>- cutover time has been reduced from ~6 minutes to less than ~1 minute.</a:t>
            </a:r>
          </a:p>
          <a:p>
            <a:pPr marL="171450" indent="-171450" algn="just">
              <a:buFont typeface="Arial" panose="020B0604020202020204" pitchFamily="34" charset="0"/>
              <a:buChar char="•"/>
            </a:pPr>
            <a:r>
              <a:rPr lang="en-US" b="1" dirty="0"/>
              <a:t>Support for higher log generation rate </a:t>
            </a:r>
            <a:r>
              <a:rPr lang="en-US" dirty="0"/>
              <a:t>-  MS now support up to 50 </a:t>
            </a:r>
            <a:r>
              <a:rPr lang="en-US" dirty="0" err="1"/>
              <a:t>MiBps</a:t>
            </a:r>
            <a:r>
              <a:rPr lang="en-US" dirty="0"/>
              <a:t> log generation on source instead of 8 </a:t>
            </a:r>
            <a:r>
              <a:rPr lang="en-US" dirty="0" err="1"/>
              <a:t>MiBps</a:t>
            </a:r>
            <a:endParaRPr lang="en-US" dirty="0"/>
          </a:p>
          <a:p>
            <a:pPr marL="171450" indent="-171450" algn="just">
              <a:buFont typeface="Arial" panose="020B0604020202020204" pitchFamily="34" charset="0"/>
              <a:buChar char="•"/>
            </a:pPr>
            <a:r>
              <a:rPr lang="en-US" b="1" dirty="0"/>
              <a:t>Manual cutover </a:t>
            </a:r>
            <a:r>
              <a:rPr lang="en-US" dirty="0"/>
              <a:t>– Allows to initiate the conversion process and pause it when the database is ready to cutover to Hyperscale. It give up to 72 hours to perform the cutover. If the manual cutover is not completed within the given timeframe, the process is automatically canceled, and the database remains on the original service tier, without any data loss.</a:t>
            </a:r>
          </a:p>
          <a:p>
            <a:pPr marL="171450" indent="-171450" algn="just">
              <a:buFont typeface="Arial" panose="020B0604020202020204" pitchFamily="34" charset="0"/>
              <a:buChar char="•"/>
            </a:pPr>
            <a:r>
              <a:rPr lang="en-US" b="1" dirty="0"/>
              <a:t>Granular progress reporting </a:t>
            </a:r>
            <a:r>
              <a:rPr lang="en-US" dirty="0"/>
              <a:t>- customers can monitor the entire conversion process at a granular level</a:t>
            </a:r>
          </a:p>
        </p:txBody>
      </p:sp>
      <p:pic>
        <p:nvPicPr>
          <p:cNvPr id="1026" name="Picture 2" descr="Screenshot of the Modernization Advisor in the Azure portal.">
            <a:extLst>
              <a:ext uri="{FF2B5EF4-FFF2-40B4-BE49-F238E27FC236}">
                <a16:creationId xmlns:a16="http://schemas.microsoft.com/office/drawing/2014/main" id="{A12EEF24-F390-9245-53C2-AA35FE5DAC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33777" y="2228850"/>
            <a:ext cx="4365038" cy="1889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0"/>
            <a:ext cx="3955312" cy="1971833"/>
          </a:xfrm>
        </p:spPr>
        <p:txBody>
          <a:bodyPr/>
          <a:lstStyle/>
          <a:p>
            <a:pPr algn="just"/>
            <a:r>
              <a:rPr lang="en-US" dirty="0">
                <a:hlinkClick r:id="rId2"/>
              </a:rPr>
              <a:t>GA: Azure Database for </a:t>
            </a:r>
            <a:r>
              <a:rPr lang="en-US" dirty="0" err="1">
                <a:hlinkClick r:id="rId2"/>
              </a:rPr>
              <a:t>PosgreSQL</a:t>
            </a:r>
            <a:r>
              <a:rPr lang="en-US" dirty="0">
                <a:hlinkClick r:id="rId2"/>
              </a:rPr>
              <a:t> </a:t>
            </a:r>
            <a:r>
              <a:rPr lang="en-US" dirty="0" err="1">
                <a:hlinkClick r:id="rId2"/>
              </a:rPr>
              <a:t>pg_signal_autovaccum_worker</a:t>
            </a:r>
            <a:r>
              <a:rPr lang="en-US" dirty="0">
                <a:hlinkClick r:id="rId2"/>
              </a:rPr>
              <a:t> role</a:t>
            </a:r>
            <a:endParaRPr lang="en-US" dirty="0"/>
          </a:p>
          <a:p>
            <a:pPr algn="just"/>
            <a:r>
              <a:rPr lang="en-US" dirty="0"/>
              <a:t>It is now possible to use the </a:t>
            </a:r>
            <a:r>
              <a:rPr lang="en-US" dirty="0" err="1"/>
              <a:t>pg_signal_autovacuum_worker</a:t>
            </a:r>
            <a:r>
              <a:rPr lang="en-US" dirty="0"/>
              <a:t> role backported from PostgreSQL version 18 with </a:t>
            </a:r>
            <a:r>
              <a:rPr lang="en-US" b="1" dirty="0"/>
              <a:t>Azure Database for PostgreSQL Flexible Server versions 15 and later</a:t>
            </a:r>
            <a:r>
              <a:rPr lang="en-US" dirty="0"/>
              <a:t>. The </a:t>
            </a:r>
            <a:r>
              <a:rPr lang="en-US" dirty="0" err="1"/>
              <a:t>autovacuum</a:t>
            </a:r>
            <a:r>
              <a:rPr lang="en-US" dirty="0"/>
              <a:t> process, once it is triggered, blocks the execution of DDL statements until the time it gets executed. This role allows to cancel the </a:t>
            </a:r>
            <a:r>
              <a:rPr lang="en-US" dirty="0" err="1"/>
              <a:t>autovacuum</a:t>
            </a:r>
            <a:r>
              <a:rPr lang="en-US" dirty="0"/>
              <a:t> process that gets triggered as part of maintenance activity on the PostgreSQL server using </a:t>
            </a:r>
            <a:r>
              <a:rPr lang="en-US" dirty="0" err="1"/>
              <a:t>pg_terminate_backend</a:t>
            </a:r>
            <a:r>
              <a:rPr lang="en-US" dirty="0"/>
              <a:t>()/</a:t>
            </a:r>
            <a:r>
              <a:rPr lang="en-US" dirty="0" err="1"/>
              <a:t>pg_cancel_backend</a:t>
            </a:r>
            <a:r>
              <a:rPr lang="en-US" dirty="0"/>
              <a:t>() statements. This is a significant improvement as it allows users with non-superuser privileges to cancel the </a:t>
            </a:r>
            <a:r>
              <a:rPr lang="en-US" dirty="0" err="1"/>
              <a:t>autovacuum</a:t>
            </a:r>
            <a:r>
              <a:rPr lang="en-US" dirty="0"/>
              <a:t> process. </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a:xfrm>
            <a:off x="4433776" y="855081"/>
            <a:ext cx="4365038" cy="2539284"/>
          </a:xfrm>
        </p:spPr>
        <p:txBody>
          <a:bodyPr/>
          <a:lstStyle/>
          <a:p>
            <a:pPr algn="just"/>
            <a:r>
              <a:rPr lang="en-US" sz="1000" dirty="0">
                <a:hlinkClick r:id="rId2"/>
              </a:rPr>
              <a:t>Introducing Scheduled Load Tests in Azure Load Testing</a:t>
            </a:r>
            <a:endParaRPr lang="en-US" sz="1000" dirty="0"/>
          </a:p>
          <a:p>
            <a:pPr algn="just"/>
            <a:r>
              <a:rPr lang="en-US" sz="1000" dirty="0"/>
              <a:t>It is now possible  to automate test runs at a predefined time or cadence, ensuring seamless performance validation without manual intervention. Azure Load Testing’s scheduling functionality offers flexible options to meet different testing needs:</a:t>
            </a:r>
          </a:p>
          <a:p>
            <a:pPr marL="171450" indent="-171450" algn="just">
              <a:buFont typeface="Arial" panose="020B0604020202020204" pitchFamily="34" charset="0"/>
              <a:buChar char="•"/>
            </a:pPr>
            <a:r>
              <a:rPr lang="en-US" sz="1000" b="1" dirty="0"/>
              <a:t>Customizable scheduling </a:t>
            </a:r>
            <a:r>
              <a:rPr lang="en-US" sz="1000" dirty="0"/>
              <a:t>– Set up tests to run once, hourly, daily, weekly, or monthly.</a:t>
            </a:r>
          </a:p>
          <a:p>
            <a:pPr marL="171450" indent="-171450" algn="just">
              <a:buFont typeface="Arial" panose="020B0604020202020204" pitchFamily="34" charset="0"/>
              <a:buChar char="•"/>
            </a:pPr>
            <a:r>
              <a:rPr lang="en-US" sz="1000" b="1" dirty="0"/>
              <a:t>Cron-based scheduling </a:t>
            </a:r>
            <a:r>
              <a:rPr lang="en-US" sz="1000" dirty="0"/>
              <a:t>– Define complex recurrence patterns using </a:t>
            </a:r>
            <a:r>
              <a:rPr lang="en-US" sz="1000" dirty="0" err="1"/>
              <a:t>cron</a:t>
            </a:r>
            <a:r>
              <a:rPr lang="en-US" sz="1000" dirty="0"/>
              <a:t> expressions.</a:t>
            </a:r>
          </a:p>
          <a:p>
            <a:pPr marL="171450" indent="-171450" algn="just">
              <a:buFont typeface="Arial" panose="020B0604020202020204" pitchFamily="34" charset="0"/>
              <a:buChar char="•"/>
            </a:pPr>
            <a:r>
              <a:rPr lang="en-US" sz="1000" b="1" dirty="0"/>
              <a:t>Controlled test runs </a:t>
            </a:r>
            <a:r>
              <a:rPr lang="en-US" sz="1000" dirty="0"/>
              <a:t>– Set an end condition based on a specific date or number of occurrences.</a:t>
            </a:r>
          </a:p>
          <a:p>
            <a:pPr marL="171450" indent="-171450" algn="just">
              <a:buFont typeface="Arial" panose="020B0604020202020204" pitchFamily="34" charset="0"/>
              <a:buChar char="•"/>
            </a:pPr>
            <a:r>
              <a:rPr lang="en-US" sz="1000" b="1" dirty="0"/>
              <a:t>Failure handling </a:t>
            </a:r>
            <a:r>
              <a:rPr lang="en-US" sz="1000" dirty="0"/>
              <a:t>– If three consecutive test runs fail, the schedule is automatically disabled, ensuring you can resolve issues before resuming testing to avoid unnecessary costs.</a:t>
            </a:r>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p:txBody>
          <a:bodyPr/>
          <a:lstStyle/>
          <a:p>
            <a:pPr algn="just"/>
            <a:r>
              <a:rPr lang="en-US" dirty="0">
                <a:hlinkClick r:id="rId3"/>
              </a:rPr>
              <a:t>Multiple JMeter Files and Fragments in Azure Load Testing</a:t>
            </a:r>
            <a:endParaRPr lang="en-US" dirty="0"/>
          </a:p>
          <a:p>
            <a:pPr algn="just"/>
            <a:r>
              <a:rPr lang="en-US" dirty="0"/>
              <a:t>MS announced a significant update to </a:t>
            </a:r>
            <a:r>
              <a:rPr lang="en-US" b="1" dirty="0"/>
              <a:t>Azure Load Testing </a:t>
            </a:r>
            <a:r>
              <a:rPr lang="en-US" dirty="0"/>
              <a:t>that allows to use </a:t>
            </a:r>
            <a:r>
              <a:rPr lang="en-US" b="1" dirty="0"/>
              <a:t>multiple JMeter files and fragments </a:t>
            </a:r>
            <a:r>
              <a:rPr lang="en-US" dirty="0"/>
              <a:t>in test configurations. This feature allow users to:</a:t>
            </a:r>
          </a:p>
          <a:p>
            <a:pPr marL="171450" indent="-171450" algn="just">
              <a:buFont typeface="Arial" panose="020B0604020202020204" pitchFamily="34" charset="0"/>
              <a:buChar char="•"/>
            </a:pPr>
            <a:r>
              <a:rPr lang="en-US" b="1" dirty="0"/>
              <a:t>Modularity</a:t>
            </a:r>
            <a:r>
              <a:rPr lang="en-US" dirty="0"/>
              <a:t> - Using multiple JMeter files allows you to break down test scenarios into smaller, manageable units.</a:t>
            </a:r>
          </a:p>
          <a:p>
            <a:pPr marL="171450" indent="-171450" algn="just">
              <a:buFont typeface="Arial" panose="020B0604020202020204" pitchFamily="34" charset="0"/>
              <a:buChar char="•"/>
            </a:pPr>
            <a:r>
              <a:rPr lang="en-US" b="1" dirty="0"/>
              <a:t>Reusability</a:t>
            </a:r>
            <a:r>
              <a:rPr lang="en-US" dirty="0"/>
              <a:t> - JMeter fragments are reusable components of test plans</a:t>
            </a:r>
          </a:p>
          <a:p>
            <a:pPr marL="171450" indent="-171450" algn="just">
              <a:buFont typeface="Arial" panose="020B0604020202020204" pitchFamily="34" charset="0"/>
              <a:buChar char="•"/>
            </a:pPr>
            <a:r>
              <a:rPr lang="en-US" b="1" dirty="0"/>
              <a:t>Collaboration</a:t>
            </a:r>
            <a:r>
              <a:rPr lang="en-US" dirty="0"/>
              <a:t> </a:t>
            </a:r>
            <a:r>
              <a:rPr lang="en-US" b="1" dirty="0"/>
              <a:t>Across Teams </a:t>
            </a:r>
            <a:r>
              <a:rPr lang="en-US" dirty="0"/>
              <a:t>- With modular scripts, different team members can work on specific JMeter files or fragments simultaneously, improving collaboration and accelerating test development.</a:t>
            </a:r>
          </a:p>
          <a:p>
            <a:pPr marL="171450" indent="-171450" algn="just">
              <a:buFont typeface="Arial" panose="020B0604020202020204" pitchFamily="34" charset="0"/>
              <a:buChar char="•"/>
            </a:pPr>
            <a:r>
              <a:rPr lang="en-US" b="1" dirty="0"/>
              <a:t>Easier Debugging and Maintenance </a:t>
            </a:r>
            <a:r>
              <a:rPr lang="en-US" dirty="0"/>
              <a:t>- Debugging a modular test setup is more straightforward, as you can isolate and troubleshoot specific files or fragments without affecting the entire test plan</a:t>
            </a:r>
          </a:p>
        </p:txBody>
      </p:sp>
      <p:pic>
        <p:nvPicPr>
          <p:cNvPr id="3" name="Picture 2">
            <a:extLst>
              <a:ext uri="{FF2B5EF4-FFF2-40B4-BE49-F238E27FC236}">
                <a16:creationId xmlns:a16="http://schemas.microsoft.com/office/drawing/2014/main" id="{85566530-1A50-F253-0494-0A05559C3A2F}"/>
              </a:ext>
            </a:extLst>
          </p:cNvPr>
          <p:cNvPicPr>
            <a:picLocks noChangeAspect="1"/>
          </p:cNvPicPr>
          <p:nvPr/>
        </p:nvPicPr>
        <p:blipFill>
          <a:blip r:embed="rId4"/>
          <a:stretch>
            <a:fillRect/>
          </a:stretch>
        </p:blipFill>
        <p:spPr>
          <a:xfrm>
            <a:off x="5723011" y="3311236"/>
            <a:ext cx="2579974" cy="1749135"/>
          </a:xfrm>
          <a:prstGeom prst="rect">
            <a:avLst/>
          </a:prstGeom>
        </p:spPr>
      </p:pic>
    </p:spTree>
    <p:extLst>
      <p:ext uri="{BB962C8B-B14F-4D97-AF65-F5344CB8AC3E}">
        <p14:creationId xmlns:p14="http://schemas.microsoft.com/office/powerpoint/2010/main" val="371848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081"/>
            <a:ext cx="3955312" cy="1933196"/>
          </a:xfrm>
        </p:spPr>
        <p:txBody>
          <a:bodyPr/>
          <a:lstStyle/>
          <a:p>
            <a:pPr algn="just"/>
            <a:r>
              <a:rPr lang="en-US" dirty="0">
                <a:hlinkClick r:id="rId2"/>
              </a:rPr>
              <a:t>New &amp; Improved Data Mapper UX in Azure Logic Apps – Now in Public Preview</a:t>
            </a:r>
            <a:endParaRPr lang="en-US" dirty="0"/>
          </a:p>
          <a:p>
            <a:pPr algn="just"/>
            <a:r>
              <a:rPr lang="en-US" dirty="0"/>
              <a:t>MS announced that </a:t>
            </a:r>
            <a:r>
              <a:rPr lang="en-US" b="1" dirty="0"/>
              <a:t>a UX update for Data Mapper in Azure Logic </a:t>
            </a:r>
            <a:r>
              <a:rPr lang="en-US" dirty="0"/>
              <a:t>Apps is now in Public Preview!</a:t>
            </a:r>
          </a:p>
          <a:p>
            <a:pPr marL="171450" indent="-171450" algn="just">
              <a:buFont typeface="Arial" panose="020B0604020202020204" pitchFamily="34" charset="0"/>
              <a:buChar char="•"/>
            </a:pPr>
            <a:r>
              <a:rPr lang="en-US" dirty="0"/>
              <a:t>Easier navigation</a:t>
            </a:r>
          </a:p>
          <a:p>
            <a:pPr marL="171450" indent="-171450" algn="just">
              <a:buFont typeface="Arial" panose="020B0604020202020204" pitchFamily="34" charset="0"/>
              <a:buChar char="•"/>
            </a:pPr>
            <a:r>
              <a:rPr lang="en-US" dirty="0"/>
              <a:t>Side-by-side function panel</a:t>
            </a:r>
          </a:p>
          <a:p>
            <a:pPr marL="171450" indent="-171450" algn="just">
              <a:buFont typeface="Arial" panose="020B0604020202020204" pitchFamily="34" charset="0"/>
              <a:buChar char="•"/>
            </a:pPr>
            <a:r>
              <a:rPr lang="en-US" dirty="0"/>
              <a:t>Automatic looping for repeating nodes</a:t>
            </a:r>
          </a:p>
          <a:p>
            <a:pPr marL="171450" indent="-171450" algn="just">
              <a:buFont typeface="Arial" panose="020B0604020202020204" pitchFamily="34" charset="0"/>
              <a:buChar char="•"/>
            </a:pPr>
            <a:r>
              <a:rPr lang="en-US" dirty="0"/>
              <a:t>Real-time error detection</a:t>
            </a:r>
          </a:p>
          <a:p>
            <a:pPr marL="171450" indent="-171450" algn="just">
              <a:buFont typeface="Arial" panose="020B0604020202020204" pitchFamily="34" charset="0"/>
              <a:buChar char="•"/>
            </a:pPr>
            <a:r>
              <a:rPr lang="en-US" dirty="0"/>
              <a:t>Test Your Map Instantly</a:t>
            </a:r>
          </a:p>
        </p:txBody>
      </p:sp>
      <p:pic>
        <p:nvPicPr>
          <p:cNvPr id="3" name="Picture 2">
            <a:extLst>
              <a:ext uri="{FF2B5EF4-FFF2-40B4-BE49-F238E27FC236}">
                <a16:creationId xmlns:a16="http://schemas.microsoft.com/office/drawing/2014/main" id="{3ABAE2BF-BA4D-67A6-5D16-649A860B236F}"/>
              </a:ext>
            </a:extLst>
          </p:cNvPr>
          <p:cNvPicPr>
            <a:picLocks noChangeAspect="1"/>
          </p:cNvPicPr>
          <p:nvPr/>
        </p:nvPicPr>
        <p:blipFill>
          <a:blip r:embed="rId3"/>
          <a:stretch>
            <a:fillRect/>
          </a:stretch>
        </p:blipFill>
        <p:spPr>
          <a:xfrm>
            <a:off x="567065" y="2788277"/>
            <a:ext cx="3256526" cy="1764405"/>
          </a:xfrm>
          <a:prstGeom prst="rect">
            <a:avLst/>
          </a:prstGeom>
        </p:spPr>
      </p:pic>
      <p:sp>
        <p:nvSpPr>
          <p:cNvPr id="7" name="Text Placeholder 6">
            <a:extLst>
              <a:ext uri="{FF2B5EF4-FFF2-40B4-BE49-F238E27FC236}">
                <a16:creationId xmlns:a16="http://schemas.microsoft.com/office/drawing/2014/main" id="{913FCF77-0FC2-6245-3B76-548326687C61}"/>
              </a:ext>
            </a:extLst>
          </p:cNvPr>
          <p:cNvSpPr>
            <a:spLocks noGrp="1"/>
          </p:cNvSpPr>
          <p:nvPr>
            <p:ph type="body" sz="quarter" idx="10"/>
          </p:nvPr>
        </p:nvSpPr>
        <p:spPr/>
        <p:txBody>
          <a:bodyPr/>
          <a:lstStyle/>
          <a:p>
            <a:pPr algn="just"/>
            <a:r>
              <a:rPr lang="en-US" sz="1000" dirty="0">
                <a:hlinkClick r:id="rId4"/>
              </a:rPr>
              <a:t>Announcing the end of support for Node.js 18.x in the Azure SDK for JavaScript</a:t>
            </a:r>
            <a:endParaRPr lang="en-US" sz="1000" dirty="0"/>
          </a:p>
          <a:p>
            <a:pPr algn="just"/>
            <a:r>
              <a:rPr lang="en-US" sz="1000" dirty="0"/>
              <a:t>After July 10, 2025, the Azure SDK for JavaScript will no longer support Node.js 18.x, which reaches end-of-life on April 30, 2025.</a:t>
            </a:r>
          </a:p>
          <a:p>
            <a:endParaRPr lang="ru-RU" sz="1000" dirty="0"/>
          </a:p>
        </p:txBody>
      </p:sp>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3032B-9722-5551-B859-FBBA79FD0679}"/>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2249C49-E403-8BD3-1B2E-2EFFEBC564FD}"/>
              </a:ext>
            </a:extLst>
          </p:cNvPr>
          <p:cNvSpPr>
            <a:spLocks noGrp="1"/>
          </p:cNvSpPr>
          <p:nvPr>
            <p:ph type="body" sz="quarter" idx="13"/>
          </p:nvPr>
        </p:nvSpPr>
        <p:spPr>
          <a:xfrm>
            <a:off x="252845" y="1285875"/>
            <a:ext cx="4748646" cy="1714500"/>
          </a:xfrm>
        </p:spPr>
        <p:txBody>
          <a:bodyPr/>
          <a:lstStyle/>
          <a:p>
            <a:r>
              <a:rPr lang="en-US" sz="4000" dirty="0"/>
              <a:t>ML &amp; AI &amp; IOT</a:t>
            </a:r>
          </a:p>
        </p:txBody>
      </p:sp>
    </p:spTree>
    <p:extLst>
      <p:ext uri="{BB962C8B-B14F-4D97-AF65-F5344CB8AC3E}">
        <p14:creationId xmlns:p14="http://schemas.microsoft.com/office/powerpoint/2010/main" val="469677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F2C38-6F9F-C7B8-7294-C73141DC8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C862B2E6-4B71-907D-106F-EEFA20AF0792}"/>
              </a:ext>
            </a:extLst>
          </p:cNvPr>
          <p:cNvSpPr>
            <a:spLocks noGrp="1"/>
          </p:cNvSpPr>
          <p:nvPr>
            <p:ph type="body" sz="quarter" idx="10"/>
          </p:nvPr>
        </p:nvSpPr>
        <p:spPr>
          <a:xfrm>
            <a:off x="299978" y="855080"/>
            <a:ext cx="4365038" cy="1134706"/>
          </a:xfrm>
        </p:spPr>
        <p:txBody>
          <a:bodyPr/>
          <a:lstStyle/>
          <a:p>
            <a:r>
              <a:rPr lang="it-IT" sz="1000" dirty="0">
                <a:hlinkClick r:id="rId2"/>
              </a:rPr>
              <a:t>Introducing Stability AI Generative Visual Models to Azure AI Foundry</a:t>
            </a:r>
            <a:endParaRPr lang="it-IT" sz="1000" dirty="0"/>
          </a:p>
          <a:p>
            <a:r>
              <a:rPr lang="en-US" sz="1000" dirty="0"/>
              <a:t>Microsoft brings Stable Diffusion 3.5 Large, Stable Image Ultra, and Stable Image Core to the model catalog in Azure AI Foundry.</a:t>
            </a:r>
          </a:p>
          <a:p>
            <a:r>
              <a:rPr lang="en-US" sz="1000" dirty="0"/>
              <a:t>At 8.1 billion parameters, Stable Diffusion 3.5 is the most powerful model in the Stable Diffusion family.</a:t>
            </a:r>
          </a:p>
        </p:txBody>
      </p:sp>
      <p:sp>
        <p:nvSpPr>
          <p:cNvPr id="11" name="Title 10">
            <a:extLst>
              <a:ext uri="{FF2B5EF4-FFF2-40B4-BE49-F238E27FC236}">
                <a16:creationId xmlns:a16="http://schemas.microsoft.com/office/drawing/2014/main" id="{CA7DAFEB-36A0-781E-7E0B-63DD0BB44115}"/>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00F2B3D5-4AEA-60C5-EDA4-A99D538A2D81}"/>
              </a:ext>
            </a:extLst>
          </p:cNvPr>
          <p:cNvSpPr>
            <a:spLocks noGrp="1"/>
          </p:cNvSpPr>
          <p:nvPr>
            <p:ph type="body" sz="quarter" idx="15"/>
          </p:nvPr>
        </p:nvSpPr>
        <p:spPr/>
        <p:txBody>
          <a:bodyPr/>
          <a:lstStyle/>
          <a:p>
            <a:endParaRPr lang="en-US"/>
          </a:p>
        </p:txBody>
      </p:sp>
      <p:pic>
        <p:nvPicPr>
          <p:cNvPr id="5" name="Picture 4">
            <a:extLst>
              <a:ext uri="{FF2B5EF4-FFF2-40B4-BE49-F238E27FC236}">
                <a16:creationId xmlns:a16="http://schemas.microsoft.com/office/drawing/2014/main" id="{F7926D8B-A3B3-BA37-A1C1-69CF94C2EE44}"/>
              </a:ext>
            </a:extLst>
          </p:cNvPr>
          <p:cNvPicPr>
            <a:picLocks noChangeAspect="1"/>
          </p:cNvPicPr>
          <p:nvPr/>
        </p:nvPicPr>
        <p:blipFill>
          <a:blip r:embed="rId3"/>
          <a:stretch>
            <a:fillRect/>
          </a:stretch>
        </p:blipFill>
        <p:spPr>
          <a:xfrm>
            <a:off x="342900" y="1899831"/>
            <a:ext cx="4179006" cy="1343837"/>
          </a:xfrm>
          <a:prstGeom prst="rect">
            <a:avLst/>
          </a:prstGeom>
        </p:spPr>
      </p:pic>
    </p:spTree>
    <p:extLst>
      <p:ext uri="{BB962C8B-B14F-4D97-AF65-F5344CB8AC3E}">
        <p14:creationId xmlns:p14="http://schemas.microsoft.com/office/powerpoint/2010/main" val="358727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407665"/>
          </a:xfrm>
        </p:spPr>
        <p:txBody>
          <a:bodyPr/>
          <a:lstStyle/>
          <a:p>
            <a:pPr algn="just"/>
            <a:r>
              <a:rPr lang="en-US" sz="1000" dirty="0">
                <a:hlinkClick r:id="rId2"/>
              </a:rPr>
              <a:t>GA: Azure Virtual Network Manager new pricing</a:t>
            </a:r>
            <a:endParaRPr lang="en-US" sz="1000" dirty="0"/>
          </a:p>
          <a:p>
            <a:pPr algn="just"/>
            <a:r>
              <a:rPr lang="en-US" sz="1000" dirty="0"/>
              <a:t>Starting February 11, 2025, all newly created </a:t>
            </a:r>
            <a:r>
              <a:rPr lang="en-US" sz="1000" b="1" dirty="0"/>
              <a:t>Azure Virtual Network Manager instances</a:t>
            </a:r>
            <a:r>
              <a:rPr lang="en-US" sz="1000" dirty="0"/>
              <a:t> will incur charges based on the </a:t>
            </a:r>
            <a:r>
              <a:rPr lang="en-US" sz="1000" b="1" dirty="0"/>
              <a:t>number of virtual networks </a:t>
            </a:r>
            <a:r>
              <a:rPr lang="en-US" sz="1000" dirty="0"/>
              <a:t>where an active Azure Virtual Network Manager configuration is deployed, replacing the </a:t>
            </a:r>
            <a:r>
              <a:rPr lang="en-US" sz="1000" b="1" dirty="0"/>
              <a:t>subscription-based pricing</a:t>
            </a:r>
            <a:r>
              <a:rPr lang="en-US" sz="1000" dirty="0"/>
              <a:t>. These charges apply only with Azure Virtual Network Manager’s configuration features, such as connectivity, security admin, and routing. This virtual network-based pricing is closely aligned to usage of Azure Virtual Network Manager, offering a more flexible approach for a wider range of customers.  </a:t>
            </a:r>
          </a:p>
          <a:p>
            <a:pPr algn="just"/>
            <a:r>
              <a:rPr lang="en-US" sz="1000" dirty="0"/>
              <a:t>Existing Azure Virtual Network Manager instances can be switched from subscription-based pricing to this virtual network-based pricing. No pricing changes will be automatically applied to existing Azure Virtual Network Manager instances until February 2028, allowing to maintain current billing structure without immediate changes. </a:t>
            </a:r>
          </a:p>
          <a:p>
            <a:pPr algn="just"/>
            <a:endParaRPr lang="en-US" sz="1000" dirty="0"/>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533951"/>
          </a:xfrm>
        </p:spPr>
        <p:txBody>
          <a:bodyPr/>
          <a:lstStyle/>
          <a:p>
            <a:pPr algn="just"/>
            <a:r>
              <a:rPr lang="en-US" dirty="0">
                <a:hlinkClick r:id="rId3"/>
              </a:rPr>
              <a:t>GA: </a:t>
            </a:r>
            <a:r>
              <a:rPr lang="nb-NO" dirty="0">
                <a:hlinkClick r:id="rId3"/>
              </a:rPr>
              <a:t>Fallback to internet for Azure Private DNS zones</a:t>
            </a:r>
            <a:endParaRPr lang="nb-NO" dirty="0"/>
          </a:p>
          <a:p>
            <a:pPr algn="just"/>
            <a:r>
              <a:rPr lang="en-US" dirty="0"/>
              <a:t>Fallback to internet in Azure Private DNS is a fully managed native solution. This property enables </a:t>
            </a:r>
            <a:r>
              <a:rPr lang="en-US" b="1" dirty="0"/>
              <a:t>public recursion </a:t>
            </a:r>
            <a:r>
              <a:rPr lang="en-US" dirty="0"/>
              <a:t>via </a:t>
            </a:r>
            <a:r>
              <a:rPr lang="en-US" b="1" dirty="0"/>
              <a:t>Azure’s recursive resolver </a:t>
            </a:r>
            <a:r>
              <a:rPr lang="en-US" dirty="0"/>
              <a:t>fleet when an authoritative </a:t>
            </a:r>
            <a:r>
              <a:rPr lang="en-US" b="1" dirty="0"/>
              <a:t>NXDOMAIN</a:t>
            </a:r>
            <a:r>
              <a:rPr lang="en-US" dirty="0"/>
              <a:t> response is received for a private link zone. This Resolution policy is enabled at the virtual network link level. In the Azure portal, this resolution policy property is enabled by selecting Enable fallback to internet in virtual network link configuration. </a:t>
            </a:r>
          </a:p>
        </p:txBody>
      </p:sp>
      <p:pic>
        <p:nvPicPr>
          <p:cNvPr id="1026" name="Picture 2" descr="Fallback to internet for Azure Private DNS zones - Azure DNS | Microsoft  Learn">
            <a:extLst>
              <a:ext uri="{FF2B5EF4-FFF2-40B4-BE49-F238E27FC236}">
                <a16:creationId xmlns:a16="http://schemas.microsoft.com/office/drawing/2014/main" id="{73363D2B-96D1-7338-DC2D-98CC401140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673" y="2246136"/>
            <a:ext cx="2564573" cy="204228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6EBDC0D-D5F8-709E-9A8F-329476CC2CB8}"/>
              </a:ext>
            </a:extLst>
          </p:cNvPr>
          <p:cNvPicPr>
            <a:picLocks noChangeAspect="1"/>
          </p:cNvPicPr>
          <p:nvPr/>
        </p:nvPicPr>
        <p:blipFill>
          <a:blip r:embed="rId5"/>
          <a:stretch>
            <a:fillRect/>
          </a:stretch>
        </p:blipFill>
        <p:spPr>
          <a:xfrm>
            <a:off x="4433775" y="3241963"/>
            <a:ext cx="4673649" cy="1330037"/>
          </a:xfrm>
          <a:prstGeom prst="rect">
            <a:avLst/>
          </a:prstGeom>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a:xfrm>
            <a:off x="4433776" y="855081"/>
            <a:ext cx="4365038" cy="1278520"/>
          </a:xfrm>
        </p:spPr>
        <p:txBody>
          <a:bodyPr/>
          <a:lstStyle/>
          <a:p>
            <a:pPr algn="just"/>
            <a:r>
              <a:rPr lang="en-US" sz="1000" dirty="0">
                <a:hlinkClick r:id="rId2"/>
              </a:rPr>
              <a:t>PP: Azure Firewall Updates – BYOIP support for Secure Hub</a:t>
            </a:r>
            <a:endParaRPr lang="en-US" sz="1000" dirty="0"/>
          </a:p>
          <a:p>
            <a:pPr algn="just"/>
            <a:r>
              <a:rPr lang="en-US" sz="1000" dirty="0"/>
              <a:t>Virtual WAN hub deployments can now associate customer tenant public IP addresses with secured </a:t>
            </a:r>
            <a:r>
              <a:rPr lang="en-US" sz="1000" b="1" dirty="0"/>
              <a:t>hub Azure Firewalls</a:t>
            </a:r>
            <a:r>
              <a:rPr lang="en-US" sz="1000" dirty="0"/>
              <a:t>.</a:t>
            </a:r>
          </a:p>
          <a:p>
            <a:pPr algn="just"/>
            <a:r>
              <a:rPr lang="en-US" sz="1000" dirty="0"/>
              <a:t>The capability is available only to </a:t>
            </a:r>
            <a:r>
              <a:rPr lang="en-US" sz="1000" b="1" dirty="0"/>
              <a:t>new deployments </a:t>
            </a:r>
            <a:r>
              <a:rPr lang="en-US" sz="1000" dirty="0"/>
              <a:t>of secured hub Firewalls. For existing secured virtual WAN hubs, </a:t>
            </a:r>
            <a:r>
              <a:rPr lang="en-US" sz="1000" b="1" dirty="0"/>
              <a:t>delete the hub firewall and redeploy </a:t>
            </a:r>
            <a:r>
              <a:rPr lang="en-US" sz="1000" dirty="0"/>
              <a:t>a new Firewall during scheduled maintenance hours.</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sz="1000" dirty="0">
                <a:hlinkClick r:id="rId3"/>
              </a:rPr>
              <a:t>GA: Azure Firewall IP Groups Limits</a:t>
            </a:r>
            <a:endParaRPr lang="en-US" sz="1000" dirty="0"/>
          </a:p>
          <a:p>
            <a:pPr algn="just"/>
            <a:r>
              <a:rPr lang="en-US" sz="1000" dirty="0"/>
              <a:t>Increased IP Group Limits: </a:t>
            </a:r>
            <a:r>
              <a:rPr lang="en-US" sz="1000" b="1" dirty="0"/>
              <a:t>MS doubled the IP Group </a:t>
            </a:r>
            <a:r>
              <a:rPr lang="en-US" sz="1000" dirty="0"/>
              <a:t>limit in Azure Firewall policies from </a:t>
            </a:r>
            <a:r>
              <a:rPr lang="en-US" sz="1000" b="1" dirty="0"/>
              <a:t>100 to 200 </a:t>
            </a:r>
            <a:r>
              <a:rPr lang="en-US" sz="1000" dirty="0"/>
              <a:t>per policy. </a:t>
            </a:r>
          </a:p>
          <a:p>
            <a:pPr algn="just"/>
            <a:r>
              <a:rPr lang="en-US" sz="1000" dirty="0"/>
              <a:t>Key benefits: </a:t>
            </a:r>
          </a:p>
          <a:p>
            <a:pPr marL="171450" indent="-171450" algn="just">
              <a:buFont typeface="Arial" panose="020B0604020202020204" pitchFamily="34" charset="0"/>
              <a:buChar char="•"/>
            </a:pPr>
            <a:r>
              <a:rPr lang="en-US" sz="1000" b="1" dirty="0"/>
              <a:t>Better policy organization </a:t>
            </a:r>
            <a:r>
              <a:rPr lang="en-US" sz="1000" dirty="0"/>
              <a:t>– Manage more IP addresses within firewall policies. </a:t>
            </a:r>
          </a:p>
          <a:p>
            <a:pPr marL="171450" indent="-171450" algn="just">
              <a:buFont typeface="Arial" panose="020B0604020202020204" pitchFamily="34" charset="0"/>
              <a:buChar char="•"/>
            </a:pPr>
            <a:r>
              <a:rPr lang="en-US" sz="1000" b="1" dirty="0"/>
              <a:t>Greater flexibility </a:t>
            </a:r>
            <a:r>
              <a:rPr lang="en-US" sz="1000" dirty="0"/>
              <a:t>– Optimize configurations for complex network security needs.</a:t>
            </a:r>
          </a:p>
          <a:p>
            <a:endParaRPr lang="en-US" dirty="0"/>
          </a:p>
        </p:txBody>
      </p:sp>
      <p:pic>
        <p:nvPicPr>
          <p:cNvPr id="1026" name="Picture 2" descr="Screenshot showing new secured virtual hub.">
            <a:extLst>
              <a:ext uri="{FF2B5EF4-FFF2-40B4-BE49-F238E27FC236}">
                <a16:creationId xmlns:a16="http://schemas.microsoft.com/office/drawing/2014/main" id="{2E08B6A0-4500-15B1-3071-1DF3A0CDA4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9752" y="2133601"/>
            <a:ext cx="4007644"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38492"/>
          </a:xfrm>
        </p:spPr>
        <p:txBody>
          <a:bodyPr/>
          <a:lstStyle/>
          <a:p>
            <a:pPr algn="just"/>
            <a:r>
              <a:rPr lang="en-US" dirty="0">
                <a:hlinkClick r:id="rId2"/>
              </a:rPr>
              <a:t>New bulk edit features for users in Microsoft Entra ID</a:t>
            </a:r>
            <a:endParaRPr lang="en-US" dirty="0"/>
          </a:p>
          <a:p>
            <a:pPr algn="just"/>
            <a:r>
              <a:rPr lang="en-US" dirty="0"/>
              <a:t>New functionality has been added to the Microsoft Entra admin portal which enables admins to perform bulk edits to existing users. </a:t>
            </a:r>
          </a:p>
          <a:p>
            <a:pPr algn="just"/>
            <a:endParaRPr lang="en-US" dirty="0"/>
          </a:p>
        </p:txBody>
      </p:sp>
      <p:pic>
        <p:nvPicPr>
          <p:cNvPr id="2050" name="Picture 2">
            <a:extLst>
              <a:ext uri="{FF2B5EF4-FFF2-40B4-BE49-F238E27FC236}">
                <a16:creationId xmlns:a16="http://schemas.microsoft.com/office/drawing/2014/main" id="{3AE27455-FFB3-F091-DB13-1665B97965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978" y="1526147"/>
            <a:ext cx="3585156" cy="175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145697"/>
          </a:xfrm>
        </p:spPr>
        <p:txBody>
          <a:bodyPr/>
          <a:lstStyle/>
          <a:p>
            <a:pPr algn="just"/>
            <a:r>
              <a:rPr lang="en-US" sz="1000" dirty="0">
                <a:hlinkClick r:id="rId2"/>
              </a:rPr>
              <a:t>General Availability: Monitoring and Logging for Azure Managed HSM in Azure Portal</a:t>
            </a:r>
            <a:endParaRPr lang="en-US" sz="1000" dirty="0"/>
          </a:p>
          <a:p>
            <a:pPr algn="just"/>
            <a:r>
              <a:rPr lang="en-US" sz="1000" dirty="0"/>
              <a:t>MS announced the </a:t>
            </a:r>
            <a:r>
              <a:rPr lang="en-US" sz="1000" b="1" dirty="0"/>
              <a:t>general availability of Azure Monitor </a:t>
            </a:r>
            <a:r>
              <a:rPr lang="en-US" sz="1000" dirty="0"/>
              <a:t>with </a:t>
            </a:r>
            <a:r>
              <a:rPr lang="en-US" sz="1000" b="1" dirty="0"/>
              <a:t>Azure Managed HSM </a:t>
            </a:r>
            <a:r>
              <a:rPr lang="en-US" sz="1000" dirty="0"/>
              <a:t>in the Azure portal. The enhanced </a:t>
            </a:r>
            <a:r>
              <a:rPr lang="en-US" sz="1000" b="1" dirty="0"/>
              <a:t>Azure Managed HSM </a:t>
            </a:r>
            <a:r>
              <a:rPr lang="en-US" sz="1000" dirty="0"/>
              <a:t>portal experience will allow  get visibility into HSM environments more easily and proactively identify issues and get notified.</a:t>
            </a:r>
          </a:p>
          <a:p>
            <a:pPr algn="just"/>
            <a:r>
              <a:rPr lang="en-US" sz="1000" dirty="0"/>
              <a:t>For each managed HSM view the following metrics are available: </a:t>
            </a:r>
          </a:p>
          <a:p>
            <a:pPr marL="171450" indent="-171450" algn="just">
              <a:buFont typeface="Arial" panose="020B0604020202020204" pitchFamily="34" charset="0"/>
              <a:buChar char="•"/>
            </a:pPr>
            <a:r>
              <a:rPr lang="en-US" sz="1000" dirty="0"/>
              <a:t>Overall service API latency</a:t>
            </a:r>
          </a:p>
          <a:p>
            <a:pPr marL="171450" indent="-171450" algn="just">
              <a:buFont typeface="Arial" panose="020B0604020202020204" pitchFamily="34" charset="0"/>
              <a:buChar char="•"/>
            </a:pPr>
            <a:r>
              <a:rPr lang="en-US" sz="1000" dirty="0"/>
              <a:t>Overall service availability</a:t>
            </a:r>
          </a:p>
          <a:p>
            <a:pPr marL="171450" indent="-171450" algn="just">
              <a:buFont typeface="Arial" panose="020B0604020202020204" pitchFamily="34" charset="0"/>
              <a:buChar char="•"/>
            </a:pPr>
            <a:r>
              <a:rPr lang="en-US" sz="1000" dirty="0"/>
              <a:t>Total service API hits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005917"/>
          </a:xfrm>
        </p:spPr>
        <p:txBody>
          <a:bodyPr/>
          <a:lstStyle/>
          <a:p>
            <a:pPr algn="just"/>
            <a:r>
              <a:rPr lang="en-US" dirty="0">
                <a:hlinkClick r:id="rId3"/>
              </a:rPr>
              <a:t>GA: The Modern Version of the Azure Storage Data Movement Library</a:t>
            </a:r>
            <a:endParaRPr lang="en-US" dirty="0"/>
          </a:p>
          <a:p>
            <a:pPr algn="just"/>
            <a:r>
              <a:rPr lang="en-US" dirty="0"/>
              <a:t>This update simplifies data movement experience when storing data in Azure Blob and Azure File Storage. The enhanced functionality includes the ability to track </a:t>
            </a:r>
            <a:r>
              <a:rPr lang="en-US" b="1" dirty="0"/>
              <a:t>transfer progress, pause and resume transfers, and checkpointing</a:t>
            </a:r>
            <a:r>
              <a:rPr lang="en-US" dirty="0"/>
              <a:t>.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1988</TotalTime>
  <Words>1992</Words>
  <Application>Microsoft Office PowerPoint</Application>
  <PresentationFormat>On-screen Show (16:9)</PresentationFormat>
  <Paragraphs>120</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Human Sans</vt:lpstr>
      <vt:lpstr>Human Sans Regular</vt:lpstr>
      <vt:lpstr>Continuum Theme</vt:lpstr>
      <vt:lpstr>Azure Times #151</vt:lpstr>
      <vt:lpstr>PowerPoint Presentation</vt:lpstr>
      <vt:lpstr>Networking Updates</vt:lpstr>
      <vt:lpstr>Networking Updates</vt:lpstr>
      <vt:lpstr>PowerPoint Presentation</vt:lpstr>
      <vt:lpstr>Security &amp; Identity Updates</vt:lpstr>
      <vt:lpstr>PowerPoint Presentation</vt:lpstr>
      <vt:lpstr>Management &amp; Governance Updates</vt:lpstr>
      <vt:lpstr>PowerPoint Presentation</vt:lpstr>
      <vt:lpstr>Compute Updates</vt:lpstr>
      <vt:lpstr>Compute Updates</vt:lpstr>
      <vt:lpstr>PowerPoint Presentation</vt:lpstr>
      <vt:lpstr>Storage &amp; Data Updates</vt:lpstr>
      <vt:lpstr>PowerPoint Presentation</vt:lpstr>
      <vt:lpstr>Databases Updates</vt:lpstr>
      <vt:lpstr>Databases Updates</vt:lpstr>
      <vt:lpstr>Databases Updates</vt:lpstr>
      <vt:lpstr>PowerPoint Presentation</vt:lpstr>
      <vt:lpstr>DevOps &amp; IaC &amp; Automation</vt:lpstr>
      <vt:lpstr>DevOps &amp; IaC &amp; Automation</vt:lpstr>
      <vt:lpstr>PowerPoint Presentation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Maksim Rotar</dc:creator>
  <cp:lastModifiedBy>Maksim Rotar</cp:lastModifiedBy>
  <cp:revision>135</cp:revision>
  <dcterms:created xsi:type="dcterms:W3CDTF">2018-01-26T19:23:30Z</dcterms:created>
  <dcterms:modified xsi:type="dcterms:W3CDTF">2025-02-17T06:11:15Z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