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97"/>
  </p:notesMasterIdLst>
  <p:handoutMasterIdLst>
    <p:handoutMasterId r:id="rId98"/>
  </p:handoutMasterIdLst>
  <p:sldIdLst>
    <p:sldId id="2142532340" r:id="rId5"/>
    <p:sldId id="2146847045" r:id="rId6"/>
    <p:sldId id="10657" r:id="rId7"/>
    <p:sldId id="2146847127" r:id="rId8"/>
    <p:sldId id="2146847046" r:id="rId9"/>
    <p:sldId id="2146847089" r:id="rId10"/>
    <p:sldId id="2146847048" r:id="rId11"/>
    <p:sldId id="2146847132" r:id="rId12"/>
    <p:sldId id="2146847133" r:id="rId13"/>
    <p:sldId id="2146847183" r:id="rId14"/>
    <p:sldId id="2146847049" r:id="rId15"/>
    <p:sldId id="2146847177" r:id="rId16"/>
    <p:sldId id="2146847193" r:id="rId17"/>
    <p:sldId id="2146847202" r:id="rId18"/>
    <p:sldId id="2146847176" r:id="rId19"/>
    <p:sldId id="2146847131" r:id="rId20"/>
    <p:sldId id="2146847050" r:id="rId21"/>
    <p:sldId id="2146847192" r:id="rId22"/>
    <p:sldId id="2146847134" r:id="rId23"/>
    <p:sldId id="2146847203" r:id="rId24"/>
    <p:sldId id="2146847204" r:id="rId25"/>
    <p:sldId id="2146847205" r:id="rId26"/>
    <p:sldId id="2146847165" r:id="rId27"/>
    <p:sldId id="2146847164" r:id="rId28"/>
    <p:sldId id="2146847136" r:id="rId29"/>
    <p:sldId id="2146847166" r:id="rId30"/>
    <p:sldId id="2146847175" r:id="rId31"/>
    <p:sldId id="2146847178" r:id="rId32"/>
    <p:sldId id="2146847168" r:id="rId33"/>
    <p:sldId id="2146847169" r:id="rId34"/>
    <p:sldId id="2146847170" r:id="rId35"/>
    <p:sldId id="2146847171" r:id="rId36"/>
    <p:sldId id="2146847172" r:id="rId37"/>
    <p:sldId id="2146847173" r:id="rId38"/>
    <p:sldId id="2146847186" r:id="rId39"/>
    <p:sldId id="2146847187" r:id="rId40"/>
    <p:sldId id="2146847179" r:id="rId41"/>
    <p:sldId id="2146847096" r:id="rId42"/>
    <p:sldId id="2146847135" r:id="rId43"/>
    <p:sldId id="2146847190" r:id="rId44"/>
    <p:sldId id="2146847052" r:id="rId45"/>
    <p:sldId id="2146847100" r:id="rId46"/>
    <p:sldId id="2146847137" r:id="rId47"/>
    <p:sldId id="2146847138" r:id="rId48"/>
    <p:sldId id="2146847054" r:id="rId49"/>
    <p:sldId id="2146847103" r:id="rId50"/>
    <p:sldId id="2146847141" r:id="rId51"/>
    <p:sldId id="2146847191" r:id="rId52"/>
    <p:sldId id="2146847142" r:id="rId53"/>
    <p:sldId id="2146847140" r:id="rId54"/>
    <p:sldId id="2146847156" r:id="rId55"/>
    <p:sldId id="2146847161" r:id="rId56"/>
    <p:sldId id="2146847200" r:id="rId57"/>
    <p:sldId id="2146847157" r:id="rId58"/>
    <p:sldId id="2146847201" r:id="rId59"/>
    <p:sldId id="2146847182" r:id="rId60"/>
    <p:sldId id="2146847159" r:id="rId61"/>
    <p:sldId id="2146847160" r:id="rId62"/>
    <p:sldId id="2146847158" r:id="rId63"/>
    <p:sldId id="2146847162" r:id="rId64"/>
    <p:sldId id="2146847163" r:id="rId65"/>
    <p:sldId id="2146847180" r:id="rId66"/>
    <p:sldId id="2146847184" r:id="rId67"/>
    <p:sldId id="2146847185" r:id="rId68"/>
    <p:sldId id="2146847056" r:id="rId69"/>
    <p:sldId id="2146847107" r:id="rId70"/>
    <p:sldId id="2146847143" r:id="rId71"/>
    <p:sldId id="2146847195" r:id="rId72"/>
    <p:sldId id="2146847189" r:id="rId73"/>
    <p:sldId id="2146847188" r:id="rId74"/>
    <p:sldId id="2146847145" r:id="rId75"/>
    <p:sldId id="2146847144" r:id="rId76"/>
    <p:sldId id="2146847196" r:id="rId77"/>
    <p:sldId id="2146847197" r:id="rId78"/>
    <p:sldId id="2146847058" r:id="rId79"/>
    <p:sldId id="2146847111" r:id="rId80"/>
    <p:sldId id="2146847146" r:id="rId81"/>
    <p:sldId id="2146847147" r:id="rId82"/>
    <p:sldId id="2146847148" r:id="rId83"/>
    <p:sldId id="2146847149" r:id="rId84"/>
    <p:sldId id="2146847198" r:id="rId85"/>
    <p:sldId id="2146847119" r:id="rId86"/>
    <p:sldId id="2146847120" r:id="rId87"/>
    <p:sldId id="2146847150" r:id="rId88"/>
    <p:sldId id="2146847151" r:id="rId89"/>
    <p:sldId id="2146847152" r:id="rId90"/>
    <p:sldId id="2146847062" r:id="rId91"/>
    <p:sldId id="2146847115" r:id="rId92"/>
    <p:sldId id="2146847153" r:id="rId93"/>
    <p:sldId id="2146847085" r:id="rId94"/>
    <p:sldId id="2146847084" r:id="rId95"/>
    <p:sldId id="2146847064" r:id="rId9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132"/>
            <p14:sldId id="2146847133"/>
            <p14:sldId id="2146847183"/>
            <p14:sldId id="2146847049"/>
            <p14:sldId id="2146847177"/>
            <p14:sldId id="2146847193"/>
            <p14:sldId id="2146847202"/>
            <p14:sldId id="2146847176"/>
            <p14:sldId id="2146847131"/>
          </p14:sldIdLst>
        </p14:section>
        <p14:section name="Compute" id="{05AA80BB-8802-49AB-8336-A884227CE2F7}">
          <p14:sldIdLst>
            <p14:sldId id="2146847050"/>
            <p14:sldId id="2146847192"/>
            <p14:sldId id="2146847134"/>
            <p14:sldId id="2146847203"/>
            <p14:sldId id="2146847204"/>
            <p14:sldId id="2146847205"/>
            <p14:sldId id="2146847165"/>
            <p14:sldId id="2146847164"/>
            <p14:sldId id="2146847136"/>
            <p14:sldId id="2146847166"/>
            <p14:sldId id="2146847175"/>
            <p14:sldId id="2146847178"/>
            <p14:sldId id="2146847168"/>
            <p14:sldId id="2146847169"/>
            <p14:sldId id="2146847170"/>
            <p14:sldId id="2146847171"/>
            <p14:sldId id="2146847172"/>
            <p14:sldId id="2146847173"/>
            <p14:sldId id="2146847186"/>
            <p14:sldId id="2146847187"/>
            <p14:sldId id="2146847179"/>
            <p14:sldId id="2146847096"/>
            <p14:sldId id="2146847135"/>
            <p14:sldId id="2146847190"/>
          </p14:sldIdLst>
        </p14:section>
        <p14:section name="Storage &amp; Data" id="{1F159046-CE0A-45BC-9D5B-6E6C95980F78}">
          <p14:sldIdLst>
            <p14:sldId id="2146847052"/>
            <p14:sldId id="2146847100"/>
            <p14:sldId id="2146847137"/>
            <p14:sldId id="2146847138"/>
          </p14:sldIdLst>
        </p14:section>
        <p14:section name="Databases" id="{AEAFAE72-AD56-48F3-926B-38BAE269038F}">
          <p14:sldIdLst>
            <p14:sldId id="2146847054"/>
            <p14:sldId id="2146847103"/>
            <p14:sldId id="2146847141"/>
            <p14:sldId id="2146847191"/>
            <p14:sldId id="2146847142"/>
            <p14:sldId id="2146847140"/>
            <p14:sldId id="2146847156"/>
            <p14:sldId id="2146847161"/>
            <p14:sldId id="2146847200"/>
            <p14:sldId id="2146847157"/>
            <p14:sldId id="2146847201"/>
            <p14:sldId id="2146847182"/>
            <p14:sldId id="2146847159"/>
            <p14:sldId id="2146847160"/>
            <p14:sldId id="2146847158"/>
            <p14:sldId id="2146847162"/>
            <p14:sldId id="2146847163"/>
            <p14:sldId id="2146847180"/>
            <p14:sldId id="2146847184"/>
            <p14:sldId id="2146847185"/>
          </p14:sldIdLst>
        </p14:section>
        <p14:section name="Integration" id="{ACBD46A3-6F1C-451B-A154-0A056E0DEFF6}">
          <p14:sldIdLst>
            <p14:sldId id="2146847056"/>
            <p14:sldId id="2146847107"/>
            <p14:sldId id="2146847143"/>
            <p14:sldId id="2146847195"/>
            <p14:sldId id="2146847189"/>
            <p14:sldId id="2146847188"/>
            <p14:sldId id="2146847145"/>
            <p14:sldId id="2146847144"/>
            <p14:sldId id="2146847196"/>
            <p14:sldId id="2146847197"/>
          </p14:sldIdLst>
        </p14:section>
        <p14:section name="ML &amp; AI &amp; IOT" id="{F4E1EAF1-55E9-4CA4-8ADC-28B69C1D66D2}">
          <p14:sldIdLst>
            <p14:sldId id="2146847058"/>
            <p14:sldId id="2146847111"/>
            <p14:sldId id="2146847146"/>
            <p14:sldId id="2146847147"/>
            <p14:sldId id="2146847148"/>
            <p14:sldId id="2146847149"/>
            <p14:sldId id="2146847198"/>
            <p14:sldId id="2146847119"/>
            <p14:sldId id="2146847120"/>
            <p14:sldId id="2146847150"/>
            <p14:sldId id="2146847151"/>
            <p14:sldId id="2146847152"/>
          </p14:sldIdLst>
        </p14:section>
        <p14:section name="Miscellaneous" id="{A1456D7A-93BE-4023-90AA-7269D2F177BA}">
          <p14:sldIdLst>
            <p14:sldId id="2146847062"/>
            <p14:sldId id="2146847115"/>
            <p14:sldId id="2146847153"/>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heme" Target="theme/theme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notesMaster" Target="notesMasters/notesMaster1.xml"/><Relationship Id="rId104"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5/26/2025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ru-ru/updates?id=491656" TargetMode="External"/><Relationship Id="rId2" Type="http://schemas.openxmlformats.org/officeDocument/2006/relationships/hyperlink" Target="https://techcommunity.microsoft.com/blog/azureobservabilityblog/public-preview-simple-log-alerts-in-azure-monitor/4411857"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ru-ru/updates?id=491576" TargetMode="External"/><Relationship Id="rId2" Type="http://schemas.openxmlformats.org/officeDocument/2006/relationships/hyperlink" Target="https://azure.microsoft.com/ru-ru/updates?id=494297"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ru-ru/updates?id=492123" TargetMode="External"/><Relationship Id="rId2" Type="http://schemas.openxmlformats.org/officeDocument/2006/relationships/hyperlink" Target="https://azure.microsoft.com/ru-ru/updates?id=492200"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blog/azuregovernanceandmanagementblog/everything-new-in-azure-governance--build-2025/4415414"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echcommunity.microsoft.com/blog/azureobservabilityblog/announcing-the-public-preview-of-azure-monitor-health-models/4414693" TargetMode="External"/><Relationship Id="rId2" Type="http://schemas.openxmlformats.org/officeDocument/2006/relationships/hyperlink" Target="https://techcommunity.microsoft.com/blog/azurearcblog/cloud-infrastructure-for-disconnected-environments-enabled-by-azure-arc/4413561"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ru-ru/updates?id=492195" TargetMode="External"/><Relationship Id="rId2" Type="http://schemas.openxmlformats.org/officeDocument/2006/relationships/hyperlink" Target="https://azure.microsoft.com/ru-ru/updates?id=492190"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techcommunity.microsoft.com/blog/azureinfrastructureblog/azure-migrate-migration-to-confidential-virtual-machines-cvms/4415828" TargetMode="External"/><Relationship Id="rId2" Type="http://schemas.openxmlformats.org/officeDocument/2006/relationships/hyperlink" Target="https://azure.microsoft.com/ru-ru/updates?id=491533"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techcommunity.microsoft.com/blog/azurecompute/announcing-the-general-availability-of-azure-fxv2-series-virtual-machines/4414399" TargetMode="External"/><Relationship Id="rId2" Type="http://schemas.openxmlformats.org/officeDocument/2006/relationships/hyperlink" Target="https://techcommunity.microsoft.com/blog/azurecompute/announcing-preview-of-new-azure-dnldnen-v6-vms-powered-by-intel-5th-gen-processo/4413459"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azure.microsoft.com/ru-ru/updates?id=492071" TargetMode="External"/><Relationship Id="rId2" Type="http://schemas.openxmlformats.org/officeDocument/2006/relationships/hyperlink" Target="https://azure.microsoft.com/ru-ru/updates?id=492042"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ru-ru/updates?id=493829" TargetMode="External"/><Relationship Id="rId2" Type="http://schemas.openxmlformats.org/officeDocument/2006/relationships/hyperlink" Target="https://azure.microsoft.com/ru-ru/updates?id=492047"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ru-ru/updates?id=492076" TargetMode="External"/><Relationship Id="rId2" Type="http://schemas.openxmlformats.org/officeDocument/2006/relationships/hyperlink" Target="https://azure.microsoft.com/ru-ru/updates?id=492057"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ru-ru/updates?id=494175" TargetMode="External"/><Relationship Id="rId2" Type="http://schemas.openxmlformats.org/officeDocument/2006/relationships/hyperlink" Target="https://azure.microsoft.com/ru-ru/updates?id=492062"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ru-ru/updates?id=492461" TargetMode="External"/><Relationship Id="rId2" Type="http://schemas.openxmlformats.org/officeDocument/2006/relationships/hyperlink" Target="https://azure.microsoft.com/ru-ru/updates?id=493477"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azure.microsoft.com/ru-ru/updates?id=490286"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zure.microsoft.com/ru-ru/updates?id=492099" TargetMode="Externa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hyperlink" Target="https://azure.microsoft.com/ru-ru/updates?id=492114"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ru-ru/updates?id=492133" TargetMode="External"/><Relationship Id="rId2" Type="http://schemas.openxmlformats.org/officeDocument/2006/relationships/hyperlink" Target="https://azure.microsoft.com/ru-ru/updates?id=492094"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ru-ru/updates?id=492109" TargetMode="External"/><Relationship Id="rId2" Type="http://schemas.openxmlformats.org/officeDocument/2006/relationships/hyperlink" Target="https://azure.microsoft.com/ru-ru/updates?id=492089"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azure.microsoft.com/ru-ru/updates?id=492104"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azure.microsoft.com/ru-ru/updates?id=491830" TargetMode="External"/><Relationship Id="rId2" Type="http://schemas.openxmlformats.org/officeDocument/2006/relationships/hyperlink" Target="https://azure.microsoft.com/ru-ru/updates?id=491885"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ru-ru/updates?id=491437"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ru-ru/updates?id=491880" TargetMode="External"/><Relationship Id="rId2" Type="http://schemas.openxmlformats.org/officeDocument/2006/relationships/hyperlink" Target="https://azure.microsoft.com/ru-ru/updates?id=491855"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ru-ru/updates?id=491825" TargetMode="External"/><Relationship Id="rId2" Type="http://schemas.openxmlformats.org/officeDocument/2006/relationships/hyperlink" Target="https://azure.microsoft.com/ru-ru/updates?id=491860"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ru-ru/updates?id=491875" TargetMode="External"/><Relationship Id="rId2" Type="http://schemas.openxmlformats.org/officeDocument/2006/relationships/hyperlink" Target="https://azure.microsoft.com/ru-ru/updates?id=491923"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azure.microsoft.com/ru-ru/updates?id=492185" TargetMode="External"/><Relationship Id="rId2" Type="http://schemas.openxmlformats.org/officeDocument/2006/relationships/hyperlink" Target="https://azure.microsoft.com/ru-ru/updates?id=492579"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azure.microsoft.com/ru-ru/updates?id=491890" TargetMode="External"/><Relationship Id="rId2" Type="http://schemas.openxmlformats.org/officeDocument/2006/relationships/hyperlink" Target="https://azure.microsoft.com/ru-ru/updates?id=491865"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hyperlink" Target="https://azure.microsoft.com/ru-ru/updates?id=491928" TargetMode="External"/><Relationship Id="rId2" Type="http://schemas.openxmlformats.org/officeDocument/2006/relationships/hyperlink" Target="https://azure.microsoft.com/ru-ru/updates?id=491933"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azure.microsoft.com/ru-ru/updates?id=491938" TargetMode="External"/><Relationship Id="rId2" Type="http://schemas.openxmlformats.org/officeDocument/2006/relationships/hyperlink" Target="https://azure.microsoft.com/ru-ru/updates?id=491840"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azure.microsoft.com/ru-ru/updates?id=491948"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zure.microsoft.com/ru-ru/updates?id=491414" TargetMode="Externa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hyperlink" Target="https://techcommunity.microsoft.com/blog/appsonazureblog/red-hat-openshift-virtualization-on-azure-red-hat-openshift-in-public-preview/4409301"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azure.microsoft.com/ru-ru/updates?id=490296" TargetMode="External"/><Relationship Id="rId2" Type="http://schemas.openxmlformats.org/officeDocument/2006/relationships/hyperlink" Target="https://azure.microsoft.com/ru-ru/updates?id=494088"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ru-ru/updates?id=493002" TargetMode="External"/><Relationship Id="rId2" Type="http://schemas.openxmlformats.org/officeDocument/2006/relationships/hyperlink" Target="https://azure.microsoft.com/ru-ru/updates?id=492128"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hyperlink" Target="https://azure.microsoft.com/ru-ru/updates?id=490578"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azure.microsoft.com/ru-ru/updates?id=492547" TargetMode="External"/><Relationship Id="rId2" Type="http://schemas.openxmlformats.org/officeDocument/2006/relationships/hyperlink" Target="https://azure.microsoft.com/ru-ru/updates?id=494540"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azure.microsoft.com/ru-ru/updates?id=494649"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hyperlink" Target="https://blog.fabric.microsoft.com/en-US/blog/get-to-insights-faster-with-saas-databases-and-chat-with-your-data-experiences/" TargetMode="External"/><Relationship Id="rId13" Type="http://schemas.openxmlformats.org/officeDocument/2006/relationships/hyperlink" Target="https://blog.fabric.microsoft.com/en-US/blog/whats-new-with-fabric-ci-cd-may-2025/" TargetMode="External"/><Relationship Id="rId18" Type="http://schemas.openxmlformats.org/officeDocument/2006/relationships/hyperlink" Target="https://blog.fabric.microsoft.com/en-US/blog/continuous-ingestion-from-azure-storage-to-eventhouse-preview/" TargetMode="External"/><Relationship Id="rId3" Type="http://schemas.openxmlformats.org/officeDocument/2006/relationships/hyperlink" Target="https://blog.fabric.microsoft.com/en-US/blog/22820/" TargetMode="External"/><Relationship Id="rId21" Type="http://schemas.openxmlformats.org/officeDocument/2006/relationships/hyperlink" Target="https://blog.fabric.microsoft.com/en-US/blog/encrypt-data-at-rest-in-your-fabric-workspaces-using-customer-managed-keys/" TargetMode="External"/><Relationship Id="rId7" Type="http://schemas.openxmlformats.org/officeDocument/2006/relationships/hyperlink" Target="https://blog.fabric.microsoft.com/en-US/blog/digital-twin-builder-in-microsoft-fabric-real-time-intelligence-revolutionizing-digital-twin-creation-and-management/" TargetMode="External"/><Relationship Id="rId12" Type="http://schemas.openxmlformats.org/officeDocument/2006/relationships/hyperlink" Target="https://blog.fabric.microsoft.com/en-US/blog/ai-powered-development-with-copilot-for-data-pipeline-boost-your-productivity-in-understanding-and-updating-pipeline/" TargetMode="External"/><Relationship Id="rId17" Type="http://schemas.openxmlformats.org/officeDocument/2006/relationships/hyperlink" Target="https://blog.fabric.microsoft.com/en-US/blog/simplifying-data-ingestion-with-copy-job-introducing-change-data-capture-cdc-support/" TargetMode="External"/><Relationship Id="rId2" Type="http://schemas.openxmlformats.org/officeDocument/2006/relationships/hyperlink" Target="https://blog.fabric.microsoft.com/en-US/blog/warehouse-snapshots-in-microsoft-fabric-public-preview/" TargetMode="External"/><Relationship Id="rId16" Type="http://schemas.openxmlformats.org/officeDocument/2006/relationships/hyperlink" Target="https://blog.fabric.microsoft.com/en-US/blog/efficient-json-loading-to-eventhouse-in-fabric-real-time-intelligence/" TargetMode="External"/><Relationship Id="rId20" Type="http://schemas.openxmlformats.org/officeDocument/2006/relationships/hyperlink" Target="https://blog.fabric.microsoft.com/en-US/blog/extracting-deeper-insights-with-fabric-data-agents-in-copilot-in-power-bi/" TargetMode="External"/><Relationship Id="rId1" Type="http://schemas.openxmlformats.org/officeDocument/2006/relationships/slideLayout" Target="../slideLayouts/slideLayout7.xml"/><Relationship Id="rId6" Type="http://schemas.openxmlformats.org/officeDocument/2006/relationships/hyperlink" Target="https://blog.fabric.microsoft.com/en-US/blog/announcing-materialized-lake-views-at-build-2025/" TargetMode="External"/><Relationship Id="rId11" Type="http://schemas.openxmlformats.org/officeDocument/2006/relationships/hyperlink" Target="https://blog.fabric.microsoft.com/en-US/blog/sharepoint-files-destination-the-first-file-based-destination-for-dataflows-gen2/" TargetMode="External"/><Relationship Id="rId5" Type="http://schemas.openxmlformats.org/officeDocument/2006/relationships/hyperlink" Target="https://blog.fabric.microsoft.com/en-US/blog/new-shortcut-type-for-azure-blob-storage-in-onelake-shortcuts/" TargetMode="External"/><Relationship Id="rId15" Type="http://schemas.openxmlformats.org/officeDocument/2006/relationships/hyperlink" Target="https://blog.fabric.microsoft.com/en-US/blog/on-premises-data-gateway-may-2025-release/" TargetMode="External"/><Relationship Id="rId10" Type="http://schemas.openxmlformats.org/officeDocument/2006/relationships/hyperlink" Target="https://blog.fabric.microsoft.com/en-US/blog/enhance-data-prep-with-ai-powered-capabilities-in-data-wrangler-preview/" TargetMode="External"/><Relationship Id="rId19" Type="http://schemas.openxmlformats.org/officeDocument/2006/relationships/hyperlink" Target="https://blog.fabric.microsoft.com/en-US/blog/new-copilot-experience-in-dataflow-gen2-natural-language-to-custom-column/" TargetMode="External"/><Relationship Id="rId4" Type="http://schemas.openxmlformats.org/officeDocument/2006/relationships/hyperlink" Target="https://blog.fabric.microsoft.com/en-US/blog/fabric-may-2025-feature-summary/" TargetMode="External"/><Relationship Id="rId9" Type="http://schemas.openxmlformats.org/officeDocument/2006/relationships/hyperlink" Target="https://blog.fabric.microsoft.com/en-US/blog/thats-a-wrap-on-build-2025/" TargetMode="External"/><Relationship Id="rId14" Type="http://schemas.openxmlformats.org/officeDocument/2006/relationships/hyperlink" Target="https://blog.fabric.microsoft.com/en-US/blog/fabric-cli-is-now-generally-available-explore-and-automate-microsoft-fabric-from-your-termina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azure.microsoft.com/ru-ru/updates?id=493534" TargetMode="External"/><Relationship Id="rId2" Type="http://schemas.openxmlformats.org/officeDocument/2006/relationships/hyperlink" Target="https://azure.microsoft.com/ru-ru/updates?id=491161"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zure.microsoft.com/ru-ru/updates?id=491156" TargetMode="Externa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s://azure.microsoft.com/ru-ru/updates?id=489644" TargetMode="External"/><Relationship Id="rId2" Type="http://schemas.openxmlformats.org/officeDocument/2006/relationships/hyperlink" Target="https://techcommunity.microsoft.com/blog/adforpostgresql/long-term-backups-in-azure-database-for-postgresql-%E2%80%93-flexible-server-now-general/4415743"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hyperlink" Target="https://azure.microsoft.com/ru-ru/updates?id=492138" TargetMode="External"/><Relationship Id="rId2" Type="http://schemas.openxmlformats.org/officeDocument/2006/relationships/hyperlink" Target="DiskANN%20on%20Azure%20Database%20for%20PostgreSQL%20&#8211;%20Now%20Generally%20Available" TargetMode="Externa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azure.microsoft.com/ru-ru/updates?id=490601" TargetMode="External"/><Relationship Id="rId2" Type="http://schemas.openxmlformats.org/officeDocument/2006/relationships/hyperlink" Target="https://azure.microsoft.com/ru-ru/updates?id=490611"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azure.microsoft.com/ru-ru/updates?id=491287" TargetMode="External"/><Relationship Id="rId2" Type="http://schemas.openxmlformats.org/officeDocument/2006/relationships/hyperlink" Target="https://azure.microsoft.com/ru-ru/updates?id=491282" TargetMode="Externa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azure.microsoft.com/ru-ru/updates?id=491267" TargetMode="External"/><Relationship Id="rId2" Type="http://schemas.openxmlformats.org/officeDocument/2006/relationships/hyperlink" Target="https://devblogs.microsoft.com/cosmosdb/general-availability-of-change-streams-in-vcore-based-azure-cosmos-db-for-mongodb/" TargetMode="Externa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2" Type="http://schemas.openxmlformats.org/officeDocument/2006/relationships/hyperlink" Target="https://azure.microsoft.com/ru-ru/updates?id=467490"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azure.microsoft.com/ru-ru/updates?id=491232" TargetMode="External"/><Relationship Id="rId2" Type="http://schemas.openxmlformats.org/officeDocument/2006/relationships/hyperlink" Target="https://azure.microsoft.com/ru-ru/updates?id=491223"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s://azure.microsoft.com/ru-ru/updates?id=467425" TargetMode="Externa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hyperlink" Target="https://azure.microsoft.com/ru-ru/updates?id=491237" TargetMode="External"/><Relationship Id="rId2" Type="http://schemas.openxmlformats.org/officeDocument/2006/relationships/hyperlink" Target="https://azure.microsoft.com/ru-ru/updates?id=public-preview-change-from-serverless-to-provisioned-capacity-mode" TargetMode="Externa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azure.microsoft.com/ru-ru/updates?id=490606" TargetMode="External"/><Relationship Id="rId2" Type="http://schemas.openxmlformats.org/officeDocument/2006/relationships/hyperlink" Target="https://azure.microsoft.com/ru-ru/updates?id=490596"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hyperlink" Target="https://azure.microsoft.com/ru-ru/updates?id=491175" TargetMode="External"/><Relationship Id="rId2" Type="http://schemas.openxmlformats.org/officeDocument/2006/relationships/hyperlink" Target="https://azure.microsoft.com/ru-ru/updates?id=491214"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s://azure.microsoft.com/ru-ru/updates?id=491252" TargetMode="External"/><Relationship Id="rId2" Type="http://schemas.openxmlformats.org/officeDocument/2006/relationships/hyperlink" Target="https://azure.microsoft.com/ru-ru/updates?id=491257" TargetMode="Externa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hyperlink" Target="https://azure.microsoft.com/ru-ru/updates?id=491845"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hyperlink" Target="https://azure.microsoft.com/ru-ru/updates?id=491247" TargetMode="External"/><Relationship Id="rId2" Type="http://schemas.openxmlformats.org/officeDocument/2006/relationships/hyperlink" Target="https://azure.microsoft.com/ru-ru/updates?id=491180"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hyperlink" Target="https://azure.microsoft.com/ru-ru/updates?id=491242" TargetMode="External"/><Relationship Id="rId2" Type="http://schemas.openxmlformats.org/officeDocument/2006/relationships/hyperlink" Target="https://azure.microsoft.com/ru-ru/updates?id=492016"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hyperlink" Target="https://azure.microsoft.com/ru-ru/updates?id=494265" TargetMode="External"/><Relationship Id="rId2" Type="http://schemas.openxmlformats.org/officeDocument/2006/relationships/hyperlink" Target="https://azure.microsoft.com/ru-ru/updates?id=491478" TargetMode="Externa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hyperlink" Target="https://azure.microsoft.com/ru-ru/updates?id=491277" TargetMode="Externa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zure.microsoft.com/ru-ru/updates?id=467264" TargetMode="Externa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https://azure.microsoft.com/ru-ru/updates?id=492010" TargetMode="External"/><Relationship Id="rId2" Type="http://schemas.openxmlformats.org/officeDocument/2006/relationships/hyperlink" Target="https://azure.microsoft.com/ru-ru/updates?id=491820" TargetMode="Externa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hyperlink" Target="https://azure.microsoft.com/ru-ru/updates?id=492000" TargetMode="External"/><Relationship Id="rId2" Type="http://schemas.openxmlformats.org/officeDocument/2006/relationships/hyperlink" Target="https://azure.microsoft.com/ru-ru/updates?id=491810" TargetMode="Externa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hyperlink" Target="https://techcommunity.microsoft.com/blog/integrationsonazureblog/%F0%9F%9A%80-announcement-azure-logic-apps-document-indexer-in-azure-cosmos-db/4415695" TargetMode="Externa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hyperlink" Target="https://azure.microsoft.com/ru-ru/updates?id=491990" TargetMode="External"/><Relationship Id="rId2" Type="http://schemas.openxmlformats.org/officeDocument/2006/relationships/hyperlink" Target="https://azure.microsoft.com/ru-ru/updates?id=491985"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azure.microsoft.com/ru-ru/updates?id=492158" TargetMode="External"/><Relationship Id="rId2" Type="http://schemas.openxmlformats.org/officeDocument/2006/relationships/hyperlink" Target="https://azure.microsoft.com/ru-ru/updates?id=492153" TargetMode="Externa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1.xml.rels><?xml version="1.0" encoding="UTF-8" standalone="yes"?>
<Relationships xmlns="http://schemas.openxmlformats.org/package/2006/relationships"><Relationship Id="rId3" Type="http://schemas.openxmlformats.org/officeDocument/2006/relationships/hyperlink" Target="https://azure.microsoft.com/ru-ru/updates?id=492163" TargetMode="External"/><Relationship Id="rId2" Type="http://schemas.openxmlformats.org/officeDocument/2006/relationships/hyperlink" Target="https://azure.microsoft.com/ru-ru/updates?id=491980" TargetMode="Externa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hyperlink" Target="https://azure.microsoft.com/ru-ru/updates?id=491995" TargetMode="External"/><Relationship Id="rId2" Type="http://schemas.openxmlformats.org/officeDocument/2006/relationships/hyperlink" Target="https://azure.microsoft.com/ru-ru/updates?id=492168" TargetMode="Externa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hyperlink" Target="https://techcommunity.microsoft.com/blog/integrationsonazureblog/announcing-federated-logging-in-azure-api-management/4413838" TargetMode="External"/><Relationship Id="rId2" Type="http://schemas.openxmlformats.org/officeDocument/2006/relationships/hyperlink" Target="https://techcommunity.microsoft.com/blog/integrationsonazureblog/introducing-workspace-gateway-metrics-and-autoscale-in-azure-api-management/4413900" TargetMode="Externa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hyperlink" Target="https://techcommunity.microsoft.com/blog/messagingonazureblog/announcing-new-features-and-updates-in-azure-event-grid/4414748"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techcommunity.microsoft.com/blog/azurepaasblog/introducing-azure-sre-agent/4414569" TargetMode="External"/><Relationship Id="rId2" Type="http://schemas.openxmlformats.org/officeDocument/2006/relationships/hyperlink" Target="https://azure.microsoft.com/ru-ru/updates?id=492884" TargetMode="Externa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77.xml.rels><?xml version="1.0" encoding="UTF-8" standalone="yes"?>
<Relationships xmlns="http://schemas.openxmlformats.org/package/2006/relationships"><Relationship Id="rId3" Type="http://schemas.openxmlformats.org/officeDocument/2006/relationships/hyperlink" Target="https://azure.microsoft.com/ru-ru/updates?id=492584" TargetMode="External"/><Relationship Id="rId2" Type="http://schemas.openxmlformats.org/officeDocument/2006/relationships/hyperlink" Target="https://azure.microsoft.com/ru-ru/updates?id=492589" TargetMode="Externa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hyperlink" Target="https://azure.microsoft.com/ru-ru/updates?id=494654" TargetMode="External"/><Relationship Id="rId2" Type="http://schemas.openxmlformats.org/officeDocument/2006/relationships/hyperlink" Target="https://azure.microsoft.com/ru-ru/updates?id=494248" TargetMode="Externa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79.xml.rels><?xml version="1.0" encoding="UTF-8" standalone="yes"?>
<Relationships xmlns="http://schemas.openxmlformats.org/package/2006/relationships"><Relationship Id="rId3" Type="http://schemas.openxmlformats.org/officeDocument/2006/relationships/hyperlink" Target="https://azure.microsoft.com/ru-ru/updates?id=492005" TargetMode="External"/><Relationship Id="rId2" Type="http://schemas.openxmlformats.org/officeDocument/2006/relationships/hyperlink" Target="https://techcommunity.microsoft.com/blog/integrationsonazureblog/%F0%9F%93%A2announcement-power-your-agents-in-azure-ai-foundry-agent-service-with-azure-lo/4414995"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ru-ru/updates?id=491953" TargetMode="External"/><Relationship Id="rId2" Type="http://schemas.openxmlformats.org/officeDocument/2006/relationships/hyperlink" Target="https://azure.microsoft.com/ru-ru/updates?id=491567"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hyperlink" Target="https://techcommunity.microsoft.com/blog/azure-ai-services-blog/from-extraction-to-insight-evolving-azure-ai-content-understanding-with-reasonin/4414347" TargetMode="External"/><Relationship Id="rId2" Type="http://schemas.openxmlformats.org/officeDocument/2006/relationships/hyperlink" Target="https://techcommunity.microsoft.com/blog/appsonazureblog/public-preview-github-copilot-app-modernization-for-java/4414784" TargetMode="Externa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81.xml.rels><?xml version="1.0" encoding="UTF-8" standalone="yes"?>
<Relationships xmlns="http://schemas.openxmlformats.org/package/2006/relationships"><Relationship Id="rId2" Type="http://schemas.openxmlformats.org/officeDocument/2006/relationships/hyperlink" Target="https://techcommunity.microsoft.com/blog/adforpostgresql/azure-mcp-server-now-includes-support-for-azure-database-for-postgresql/4413744" TargetMode="Externa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azure.microsoft.com/ru-ru/updates?id=491042" TargetMode="External"/><Relationship Id="rId2" Type="http://schemas.openxmlformats.org/officeDocument/2006/relationships/hyperlink" Target="https://devblogs.microsoft.com/azure-sql/vscode-mssql-copilot-preview-ui-ga/" TargetMode="Externa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84.xml.rels><?xml version="1.0" encoding="UTF-8" standalone="yes"?>
<Relationships xmlns="http://schemas.openxmlformats.org/package/2006/relationships"><Relationship Id="rId3" Type="http://schemas.openxmlformats.org/officeDocument/2006/relationships/hyperlink" Target="https://azure.microsoft.com/ru-ru/updates?id=491262" TargetMode="External"/><Relationship Id="rId2" Type="http://schemas.openxmlformats.org/officeDocument/2006/relationships/hyperlink" Target="https://azure.microsoft.com/ru-ru/updates?id=491166" TargetMode="Externa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hyperlink" Target="https://azure.microsoft.com/ru-ru/updates?id=492632" TargetMode="External"/><Relationship Id="rId2" Type="http://schemas.openxmlformats.org/officeDocument/2006/relationships/hyperlink" Target="https://azure.microsoft.com/ru-ru/updates?id=494317" TargetMode="Externa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hyperlink" Target="https://azure.microsoft.com/ru-ru/updates?id=494663" TargetMode="Externa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azure.microsoft.com/ru-ru/updates?id=491141" TargetMode="External"/><Relationship Id="rId2" Type="http://schemas.openxmlformats.org/officeDocument/2006/relationships/hyperlink" Target="https://azure.microsoft.com/ru-ru/updates?id=491146" TargetMode="External"/><Relationship Id="rId1" Type="http://schemas.openxmlformats.org/officeDocument/2006/relationships/slideLayout" Target="../slideLayouts/slideLayout7.xml"/><Relationship Id="rId6" Type="http://schemas.openxmlformats.org/officeDocument/2006/relationships/hyperlink" Target="https://learn.microsoft.com/ssms/migrate-sql-server-component" TargetMode="External"/><Relationship Id="rId5" Type="http://schemas.openxmlformats.org/officeDocument/2006/relationships/hyperlink" Target="https://learn.microsoft.com/sql/relational-databases/security/encryption/always-encrypted-wizard" TargetMode="External"/><Relationship Id="rId4" Type="http://schemas.openxmlformats.org/officeDocument/2006/relationships/hyperlink" Target="https://learn.microsoft.com/ssms/quickstarts/ssms-connect-query-sql-server?tabs=modern#connect-to-a-sql-server-instance" TargetMode="External"/></Relationships>
</file>

<file path=ppt/slides/_rels/slide89.xml.rels><?xml version="1.0" encoding="UTF-8" standalone="yes"?>
<Relationships xmlns="http://schemas.openxmlformats.org/package/2006/relationships"><Relationship Id="rId3" Type="http://schemas.openxmlformats.org/officeDocument/2006/relationships/hyperlink" Target="https://techcommunity.microsoft.com/blog/iotblog/introducing-microsoft-planetary-computer-pro-%E2%80%94-now-in-public-preview/4414341" TargetMode="External"/><Relationship Id="rId2" Type="http://schemas.openxmlformats.org/officeDocument/2006/relationships/hyperlink" Target="https://blogs.windows.com/windowsdeveloper/2025/05/19/the-windows-subsystem-for-linux-is-now-open-source/" TargetMode="Externa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ru-ru/updates?id=490961" TargetMode="External"/><Relationship Id="rId2" Type="http://schemas.openxmlformats.org/officeDocument/2006/relationships/hyperlink" Target="https://azure.microsoft.com/ru-ru/updates?id=491364" TargetMode="Externa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#163</a:t>
            </a:r>
          </a:p>
        </p:txBody>
      </p:sp>
      <p:sp>
        <p:nvSpPr>
          <p:cNvPr id="4" name="Text Placeholder 3"/>
          <p:cNvSpPr>
            <a:spLocks noGrp="1"/>
          </p:cNvSpPr>
          <p:nvPr>
            <p:ph type="body" sz="quarter" idx="11"/>
          </p:nvPr>
        </p:nvSpPr>
        <p:spPr/>
        <p:txBody>
          <a:bodyPr/>
          <a:lstStyle/>
          <a:p>
            <a:r>
              <a:rPr lang="en-US" spc="300" dirty="0"/>
              <a:t>May 26,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810C9D-234A-49D1-7D51-70BF3183B2E3}"/>
              </a:ext>
            </a:extLst>
          </p:cNvPr>
          <p:cNvSpPr>
            <a:spLocks noGrp="1"/>
          </p:cNvSpPr>
          <p:nvPr>
            <p:ph type="body" sz="quarter" idx="10"/>
          </p:nvPr>
        </p:nvSpPr>
        <p:spPr/>
        <p:txBody>
          <a:bodyPr/>
          <a:lstStyle/>
          <a:p>
            <a:pPr algn="just"/>
            <a:r>
              <a:rPr lang="en-US" sz="1000" dirty="0">
                <a:hlinkClick r:id="rId2"/>
              </a:rPr>
              <a:t>Public Preview: Simple Log Alerts in Azure Monitor</a:t>
            </a:r>
            <a:endParaRPr lang="en-US" sz="1000" dirty="0"/>
          </a:p>
          <a:p>
            <a:pPr algn="just"/>
            <a:r>
              <a:rPr lang="en-US" sz="1000" dirty="0"/>
              <a:t>This new feature is designed to provide </a:t>
            </a:r>
            <a:r>
              <a:rPr lang="en-US" sz="1000" b="1" dirty="0"/>
              <a:t>a simplified and more intuitive experience </a:t>
            </a:r>
            <a:r>
              <a:rPr lang="en-US" sz="1000" dirty="0"/>
              <a:t>for monitoring and alerting, enhancing ability to detect and respond to issues in near real-time. Unlike Log Search Alerts that aggregate rows over a defined period, Simple Log Alerts evaluate each row individually.</a:t>
            </a:r>
          </a:p>
          <a:p>
            <a:pPr algn="just"/>
            <a:r>
              <a:rPr lang="en-US" sz="1000" dirty="0"/>
              <a:t>Key Benefits</a:t>
            </a:r>
          </a:p>
          <a:p>
            <a:pPr marL="171450" indent="-171450" algn="just">
              <a:buFont typeface="Arial" panose="020B0604020202020204" pitchFamily="34" charset="0"/>
              <a:buChar char="•"/>
            </a:pPr>
            <a:r>
              <a:rPr lang="en-US" sz="1000" b="1" dirty="0"/>
              <a:t>Simplified Query Language: </a:t>
            </a:r>
            <a:r>
              <a:rPr lang="en-US" sz="1000" dirty="0"/>
              <a:t>Unlike Log Search Alerts that use complex queries, Simple Log Alerts use the transform Kusto Query Language (KQL).</a:t>
            </a:r>
          </a:p>
          <a:p>
            <a:pPr marL="171450" indent="-171450" algn="just">
              <a:buFont typeface="Arial" panose="020B0604020202020204" pitchFamily="34" charset="0"/>
              <a:buChar char="•"/>
            </a:pPr>
            <a:r>
              <a:rPr lang="en-US" sz="1000" b="1" dirty="0"/>
              <a:t>Low Latency Alerting: </a:t>
            </a:r>
            <a:r>
              <a:rPr lang="en-US" sz="1000" dirty="0"/>
              <a:t>By evaluating each row individually, Simple Log Alerts provide faster alerting compared to Log Search Alerts. This means that alerts are triggered </a:t>
            </a:r>
            <a:r>
              <a:rPr lang="en-US" sz="1000" b="1" dirty="0"/>
              <a:t>in near real-time, </a:t>
            </a:r>
            <a:r>
              <a:rPr lang="en-US" sz="1000" dirty="0"/>
              <a:t>allowing for quicker incident response.</a:t>
            </a:r>
          </a:p>
          <a:p>
            <a:pPr marL="171450" indent="-171450" algn="just">
              <a:buFont typeface="Arial" panose="020B0604020202020204" pitchFamily="34" charset="0"/>
              <a:buChar char="•"/>
            </a:pPr>
            <a:r>
              <a:rPr lang="en-US" sz="1000" b="1" dirty="0"/>
              <a:t>Broad Applicability: </a:t>
            </a:r>
            <a:r>
              <a:rPr lang="en-US" sz="1000" dirty="0"/>
              <a:t>Simple Log Alerts support multiple log tiers, including Analytics and Basic Logs, which previously did not have any alerting solution.</a:t>
            </a:r>
          </a:p>
          <a:p>
            <a:pPr algn="just"/>
            <a:r>
              <a:rPr lang="en-US" sz="1000" dirty="0"/>
              <a:t>NOTE: Simple log alert rule queries don't support print, </a:t>
            </a:r>
            <a:r>
              <a:rPr lang="en-US" sz="1000" dirty="0" err="1"/>
              <a:t>datatable</a:t>
            </a:r>
            <a:r>
              <a:rPr lang="en-US" sz="1000" dirty="0"/>
              <a:t>, and let.</a:t>
            </a:r>
          </a:p>
          <a:p>
            <a:pPr algn="just"/>
            <a:endParaRPr lang="en-US" sz="1000" dirty="0"/>
          </a:p>
        </p:txBody>
      </p:sp>
      <p:sp>
        <p:nvSpPr>
          <p:cNvPr id="3" name="Title 2">
            <a:extLst>
              <a:ext uri="{FF2B5EF4-FFF2-40B4-BE49-F238E27FC236}">
                <a16:creationId xmlns:a16="http://schemas.microsoft.com/office/drawing/2014/main" id="{A78F61AB-31D9-DF8B-BE5C-AC608858956D}"/>
              </a:ext>
            </a:extLst>
          </p:cNvPr>
          <p:cNvSpPr>
            <a:spLocks noGrp="1"/>
          </p:cNvSpPr>
          <p:nvPr>
            <p:ph type="title"/>
          </p:nvPr>
        </p:nvSpPr>
        <p:spPr/>
        <p:txBody>
          <a:bodyPr/>
          <a:lstStyle/>
          <a:p>
            <a:r>
              <a:rPr lang="en-US" sz="1600" dirty="0"/>
              <a:t>Azure Log Analytics Updates (3/3)</a:t>
            </a:r>
            <a:endParaRPr lang="en-US" dirty="0"/>
          </a:p>
        </p:txBody>
      </p:sp>
      <p:sp>
        <p:nvSpPr>
          <p:cNvPr id="4" name="Text Placeholder 3">
            <a:extLst>
              <a:ext uri="{FF2B5EF4-FFF2-40B4-BE49-F238E27FC236}">
                <a16:creationId xmlns:a16="http://schemas.microsoft.com/office/drawing/2014/main" id="{5BD430AE-88EE-E601-7ECB-E63459382FD1}"/>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CAD1193B-5FBD-7E40-942F-D8A22C2755C2}"/>
              </a:ext>
            </a:extLst>
          </p:cNvPr>
          <p:cNvSpPr>
            <a:spLocks noGrp="1"/>
          </p:cNvSpPr>
          <p:nvPr>
            <p:ph type="body" sz="quarter" idx="16"/>
          </p:nvPr>
        </p:nvSpPr>
        <p:spPr/>
        <p:txBody>
          <a:bodyPr/>
          <a:lstStyle/>
          <a:p>
            <a:pPr algn="just"/>
            <a:r>
              <a:rPr lang="en-US" dirty="0">
                <a:hlinkClick r:id="rId3"/>
              </a:rPr>
              <a:t>Private Preview: Customizable Email Subjects for Log Search Alerts V2</a:t>
            </a:r>
            <a:endParaRPr lang="en-US" dirty="0"/>
          </a:p>
          <a:p>
            <a:pPr algn="just"/>
            <a:r>
              <a:rPr lang="en-US" dirty="0"/>
              <a:t>MS announced the launch of a </a:t>
            </a:r>
            <a:r>
              <a:rPr lang="en-US" b="1" dirty="0"/>
              <a:t>new feature in Azure Monitor</a:t>
            </a:r>
            <a:r>
              <a:rPr lang="en-US" dirty="0"/>
              <a:t>: </a:t>
            </a:r>
            <a:r>
              <a:rPr lang="en-US" b="1" dirty="0"/>
              <a:t>Customizable</a:t>
            </a:r>
            <a:r>
              <a:rPr lang="en-US" dirty="0"/>
              <a:t> Email Subjects for Log Search Alerts V2, available during May.</a:t>
            </a:r>
          </a:p>
          <a:p>
            <a:pPr algn="just"/>
            <a:r>
              <a:rPr lang="en-US" dirty="0"/>
              <a:t>Key Benefits:</a:t>
            </a:r>
          </a:p>
          <a:p>
            <a:pPr marL="171450" indent="-171450" algn="just">
              <a:buFont typeface="Arial" panose="020B0604020202020204" pitchFamily="34" charset="0"/>
              <a:buChar char="•"/>
            </a:pPr>
            <a:r>
              <a:rPr lang="en-US" b="1" dirty="0"/>
              <a:t>Personalized Alert Emails: </a:t>
            </a:r>
            <a:r>
              <a:rPr lang="en-US" dirty="0"/>
              <a:t>This feature enables customers to personalize the subject lines of alert emails, making it easier to quickly identify and respond to alerts with more relevant and specific information.</a:t>
            </a:r>
          </a:p>
          <a:p>
            <a:pPr marL="171450" indent="-171450" algn="just">
              <a:buFont typeface="Arial" panose="020B0604020202020204" pitchFamily="34" charset="0"/>
              <a:buChar char="•"/>
            </a:pPr>
            <a:r>
              <a:rPr lang="en-US" b="1" dirty="0"/>
              <a:t>Dynamic Values: </a:t>
            </a:r>
            <a:r>
              <a:rPr lang="en-US" dirty="0"/>
              <a:t>Ability to override email subjects with dynamic values by concatenating information from the common schema and custom text.</a:t>
            </a:r>
          </a:p>
        </p:txBody>
      </p:sp>
    </p:spTree>
    <p:extLst>
      <p:ext uri="{BB962C8B-B14F-4D97-AF65-F5344CB8AC3E}">
        <p14:creationId xmlns:p14="http://schemas.microsoft.com/office/powerpoint/2010/main" val="3766108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Retirement: MICROSOFT AZURE OPERATED BY 21VIANET - Action required to migrate to Azure China North 3 region by July 1, 2026 due to China North 1 and China East 1 region retirement</a:t>
            </a:r>
            <a:endParaRPr lang="en-US" sz="1000" dirty="0"/>
          </a:p>
          <a:p>
            <a:pPr algn="just"/>
            <a:r>
              <a:rPr lang="en-US" sz="1000" dirty="0"/>
              <a:t>With this in mind, Azure in China announces the 2 first-generation regions,</a:t>
            </a:r>
            <a:r>
              <a:rPr lang="en-US" sz="1000" b="1" dirty="0"/>
              <a:t> China North 1 and China East 1</a:t>
            </a:r>
            <a:r>
              <a:rPr lang="en-US" sz="1000" dirty="0"/>
              <a:t>, will be retired on July 1, 2026, as the infrastructure of these regions does not support advanced Azure products and workloads.</a:t>
            </a:r>
          </a:p>
          <a:p>
            <a:pPr algn="just"/>
            <a:r>
              <a:rPr lang="en-US" sz="1000" dirty="0"/>
              <a:t>Azure in China will continue to operate in multiple regions, such as </a:t>
            </a:r>
            <a:r>
              <a:rPr lang="en-US" sz="1000" b="1" dirty="0"/>
              <a:t>China North 3, </a:t>
            </a:r>
            <a:r>
              <a:rPr lang="en-US" sz="1000" dirty="0"/>
              <a:t>which provide enhanced capabilities to the China North 1 and China East 1 regions. As long as customer migrates out of these regions before July 1, 2026, this will not impact the ability to use Azure in China.</a:t>
            </a:r>
          </a:p>
          <a:p>
            <a:pPr algn="just"/>
            <a:r>
              <a:rPr lang="en-US" sz="1000" dirty="0"/>
              <a:t>Beginning July 1, 2026, China North 1 and China East 1 regions will be retired, and customers will experience disruption in their services if they have not migrated their Azure resources from these two regions.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 (1/6)</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Vaulted Backups by Azure Backup for Azure Database for PostgreSQL – Flexible Server in all regions</a:t>
            </a:r>
            <a:endParaRPr lang="en-US" dirty="0"/>
          </a:p>
          <a:p>
            <a:pPr algn="just"/>
            <a:r>
              <a:rPr lang="en-US" dirty="0"/>
              <a:t>MS announced  the general availability (GA) of vaulted backups by Azure </a:t>
            </a:r>
            <a:r>
              <a:rPr lang="en-US" b="1" dirty="0"/>
              <a:t>Backup for Azure Database for PostgreSQL </a:t>
            </a:r>
            <a:r>
              <a:rPr lang="en-US" dirty="0"/>
              <a:t>- flexible server, a robust and scalable backup solution designed to meet the needs of enterprises and developers alike.</a:t>
            </a:r>
          </a:p>
          <a:p>
            <a:pPr algn="just"/>
            <a:r>
              <a:rPr lang="en-US" dirty="0"/>
              <a:t>Key benefits: </a:t>
            </a:r>
          </a:p>
          <a:p>
            <a:pPr marL="171450" indent="-171450" algn="just">
              <a:buFont typeface="Arial" panose="020B0604020202020204" pitchFamily="34" charset="0"/>
              <a:buChar char="•"/>
            </a:pPr>
            <a:r>
              <a:rPr lang="en-US" b="1" dirty="0"/>
              <a:t>Enhanced Security and Cyber Resilience: </a:t>
            </a:r>
            <a:r>
              <a:rPr lang="en-US" dirty="0"/>
              <a:t>Safeguard backups from ransomware and unauthorized access using immutable vaults and role-based controls. </a:t>
            </a:r>
          </a:p>
          <a:p>
            <a:pPr marL="171450" indent="-171450" algn="just">
              <a:buFont typeface="Arial" panose="020B0604020202020204" pitchFamily="34" charset="0"/>
              <a:buChar char="•"/>
            </a:pPr>
            <a:r>
              <a:rPr lang="en-US" b="1" dirty="0"/>
              <a:t>Compliance with Regulations: </a:t>
            </a:r>
            <a:r>
              <a:rPr lang="en-US" dirty="0"/>
              <a:t>Secure Long-Term Retention (LTR) for up to 10 years in accordance with global standards. </a:t>
            </a:r>
          </a:p>
          <a:p>
            <a:pPr marL="171450" indent="-171450" algn="just">
              <a:buFont typeface="Arial" panose="020B0604020202020204" pitchFamily="34" charset="0"/>
              <a:buChar char="•"/>
            </a:pPr>
            <a:r>
              <a:rPr lang="en-US" b="1" dirty="0"/>
              <a:t>At scale management: </a:t>
            </a:r>
            <a:r>
              <a:rPr lang="en-US" dirty="0"/>
              <a:t>Enterprise grade features and management via Azure Business Continuity Center, which offers a single pane of glass experience to manage, operate and govern all protected resources. </a:t>
            </a:r>
          </a:p>
          <a:p>
            <a:pPr algn="just"/>
            <a:endParaRPr lang="en-US" dirty="0"/>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80B2B-9F0D-607A-D456-CAF5EC46AF4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1CC50C87-F88E-45E1-EB78-1C4483A7EE1A}"/>
              </a:ext>
            </a:extLst>
          </p:cNvPr>
          <p:cNvSpPr>
            <a:spLocks noGrp="1"/>
          </p:cNvSpPr>
          <p:nvPr>
            <p:ph type="body" sz="quarter" idx="10"/>
          </p:nvPr>
        </p:nvSpPr>
        <p:spPr>
          <a:xfrm>
            <a:off x="4433776" y="855080"/>
            <a:ext cx="4365038" cy="2276047"/>
          </a:xfrm>
        </p:spPr>
        <p:txBody>
          <a:bodyPr/>
          <a:lstStyle/>
          <a:p>
            <a:pPr algn="just"/>
            <a:r>
              <a:rPr lang="en-US" sz="1000" dirty="0">
                <a:hlinkClick r:id="rId2"/>
              </a:rPr>
              <a:t>Public Preview: Managed Prometheus visualizations in Azure Monitor for Arc-enabled Kubernetes clusters</a:t>
            </a:r>
            <a:endParaRPr lang="en-US" sz="1000" dirty="0"/>
          </a:p>
          <a:p>
            <a:pPr algn="just"/>
            <a:r>
              <a:rPr lang="en-US" sz="1000" dirty="0"/>
              <a:t>Container insights visualizations were previously </a:t>
            </a:r>
            <a:r>
              <a:rPr lang="en-US" sz="1000" b="1" dirty="0"/>
              <a:t>powered by metric data from Log Analytics. </a:t>
            </a:r>
            <a:r>
              <a:rPr lang="en-US" sz="1000" dirty="0"/>
              <a:t>This new feature offers customers the option to power these visualizations </a:t>
            </a:r>
            <a:r>
              <a:rPr lang="en-US" sz="1000" b="1" dirty="0"/>
              <a:t>using managed Prometheus data</a:t>
            </a:r>
            <a:r>
              <a:rPr lang="en-US" sz="1000" dirty="0"/>
              <a:t>, offering a more cost-efficient and performant solution. </a:t>
            </a:r>
          </a:p>
          <a:p>
            <a:pPr marL="171450" indent="-171450" algn="just">
              <a:buFont typeface="Arial" panose="020B0604020202020204" pitchFamily="34" charset="0"/>
              <a:buChar char="•"/>
            </a:pPr>
            <a:r>
              <a:rPr lang="en-US" sz="1000" dirty="0"/>
              <a:t>Optimize costs by migrating from Log Analytics based metrics to managed Prometheus </a:t>
            </a:r>
          </a:p>
          <a:p>
            <a:pPr marL="171450" indent="-171450" algn="just">
              <a:buFont typeface="Arial" panose="020B0604020202020204" pitchFamily="34" charset="0"/>
              <a:buChar char="•"/>
            </a:pPr>
            <a:r>
              <a:rPr lang="en-US" sz="1000" dirty="0"/>
              <a:t>Improve performance with faster metric query load times </a:t>
            </a:r>
          </a:p>
          <a:p>
            <a:pPr marL="171450" indent="-171450" algn="just">
              <a:buFont typeface="Arial" panose="020B0604020202020204" pitchFamily="34" charset="0"/>
              <a:buChar char="•"/>
            </a:pPr>
            <a:r>
              <a:rPr lang="en-US" sz="1000" dirty="0"/>
              <a:t>Integrate with the new Prometheus based recommended alerts</a:t>
            </a:r>
          </a:p>
          <a:p>
            <a:pPr marL="171450" indent="-171450" algn="just">
              <a:buFont typeface="Arial" panose="020B0604020202020204" pitchFamily="34" charset="0"/>
              <a:buChar char="•"/>
            </a:pPr>
            <a:r>
              <a:rPr lang="en-US" sz="1000" dirty="0"/>
              <a:t>Monitor at scale with the improved multi-cluster view </a:t>
            </a:r>
          </a:p>
        </p:txBody>
      </p:sp>
      <p:sp>
        <p:nvSpPr>
          <p:cNvPr id="11" name="Title 10">
            <a:extLst>
              <a:ext uri="{FF2B5EF4-FFF2-40B4-BE49-F238E27FC236}">
                <a16:creationId xmlns:a16="http://schemas.microsoft.com/office/drawing/2014/main" id="{12E6F1DF-0F7A-98B3-3775-EA3B6FE87520}"/>
              </a:ext>
            </a:extLst>
          </p:cNvPr>
          <p:cNvSpPr>
            <a:spLocks noGrp="1"/>
          </p:cNvSpPr>
          <p:nvPr>
            <p:ph type="title"/>
          </p:nvPr>
        </p:nvSpPr>
        <p:spPr/>
        <p:txBody>
          <a:bodyPr/>
          <a:lstStyle/>
          <a:p>
            <a:r>
              <a:rPr lang="en-US" sz="1800" dirty="0"/>
              <a:t>Management &amp; Governance Updates (2/6)</a:t>
            </a:r>
            <a:endParaRPr lang="en-US" dirty="0"/>
          </a:p>
        </p:txBody>
      </p:sp>
      <p:sp>
        <p:nvSpPr>
          <p:cNvPr id="13" name="Text Placeholder 12">
            <a:extLst>
              <a:ext uri="{FF2B5EF4-FFF2-40B4-BE49-F238E27FC236}">
                <a16:creationId xmlns:a16="http://schemas.microsoft.com/office/drawing/2014/main" id="{DA96F571-B73D-9B28-8428-2A06F256F47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F31D951-D23F-89F6-302D-37270C0E2380}"/>
              </a:ext>
            </a:extLst>
          </p:cNvPr>
          <p:cNvSpPr>
            <a:spLocks noGrp="1"/>
          </p:cNvSpPr>
          <p:nvPr>
            <p:ph type="body" sz="quarter" idx="16"/>
          </p:nvPr>
        </p:nvSpPr>
        <p:spPr/>
        <p:txBody>
          <a:bodyPr/>
          <a:lstStyle/>
          <a:p>
            <a:pPr algn="just"/>
            <a:r>
              <a:rPr lang="en-US" dirty="0">
                <a:hlinkClick r:id="rId3"/>
              </a:rPr>
              <a:t>Generally Available: Azure Arc enabled Azure Container Apps</a:t>
            </a:r>
            <a:endParaRPr lang="en-US" dirty="0"/>
          </a:p>
          <a:p>
            <a:pPr algn="just"/>
            <a:r>
              <a:rPr lang="en-US" dirty="0"/>
              <a:t>The capability to run </a:t>
            </a:r>
            <a:r>
              <a:rPr lang="en-US" b="1" dirty="0"/>
              <a:t>Azure Container Apps </a:t>
            </a:r>
            <a:r>
              <a:rPr lang="en-US" dirty="0"/>
              <a:t>on </a:t>
            </a:r>
            <a:r>
              <a:rPr lang="en-US" b="1" dirty="0"/>
              <a:t>Azure Arc-enabled Kubernetes clusters (AKS and AKS-HCI) is now generally available</a:t>
            </a:r>
            <a:r>
              <a:rPr lang="en-US" dirty="0"/>
              <a:t>.  The cluster can be on-premises or </a:t>
            </a:r>
            <a:r>
              <a:rPr lang="en-US" b="1" dirty="0"/>
              <a:t>hosted in a third-party cloud</a:t>
            </a:r>
            <a:r>
              <a:rPr lang="en-US" dirty="0"/>
              <a:t>.  This approach allows developers to take advantage of the features and developer productivity of Azure Container Apps.  Meanwhile it allows IT Administrators to maintain corporate compliance by hosting the application in Hybrid environments. </a:t>
            </a:r>
          </a:p>
          <a:p>
            <a:pPr algn="just"/>
            <a:r>
              <a:rPr lang="en-US" dirty="0"/>
              <a:t>By deploying an Arc extension on the Azure Arc-enabled Kubernetes cluster, IT administrators gain control of the underlying hardware and environment, while still enabling the high productivity of Azure PaaS services from within a hybrid environment. </a:t>
            </a:r>
          </a:p>
        </p:txBody>
      </p:sp>
    </p:spTree>
    <p:extLst>
      <p:ext uri="{BB962C8B-B14F-4D97-AF65-F5344CB8AC3E}">
        <p14:creationId xmlns:p14="http://schemas.microsoft.com/office/powerpoint/2010/main" val="3863326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98CAB-F7DA-B726-6258-CB7571778D42}"/>
              </a:ext>
            </a:extLst>
          </p:cNvPr>
          <p:cNvSpPr>
            <a:spLocks noGrp="1"/>
          </p:cNvSpPr>
          <p:nvPr>
            <p:ph type="title"/>
          </p:nvPr>
        </p:nvSpPr>
        <p:spPr/>
        <p:txBody>
          <a:bodyPr/>
          <a:lstStyle/>
          <a:p>
            <a:r>
              <a:rPr lang="en-US" sz="1600" dirty="0"/>
              <a:t>Management &amp; Governance Updates (6/6)</a:t>
            </a:r>
            <a:endParaRPr lang="en-US" dirty="0"/>
          </a:p>
        </p:txBody>
      </p:sp>
      <p:sp>
        <p:nvSpPr>
          <p:cNvPr id="4" name="Text Placeholder 3">
            <a:extLst>
              <a:ext uri="{FF2B5EF4-FFF2-40B4-BE49-F238E27FC236}">
                <a16:creationId xmlns:a16="http://schemas.microsoft.com/office/drawing/2014/main" id="{B31F6089-E1B7-B1D8-576F-FC4E5B04DEA2}"/>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42126B14-192C-0A4C-7EDC-45B2767FDF69}"/>
              </a:ext>
            </a:extLst>
          </p:cNvPr>
          <p:cNvSpPr>
            <a:spLocks noGrp="1"/>
          </p:cNvSpPr>
          <p:nvPr>
            <p:ph type="body" sz="quarter" idx="16"/>
          </p:nvPr>
        </p:nvSpPr>
        <p:spPr/>
        <p:txBody>
          <a:bodyPr/>
          <a:lstStyle/>
          <a:p>
            <a:pPr algn="just"/>
            <a:r>
              <a:rPr lang="en-US" dirty="0">
                <a:hlinkClick r:id="rId2"/>
              </a:rPr>
              <a:t>Azure Service Groups - Public Preview </a:t>
            </a:r>
            <a:endParaRPr lang="en-US" dirty="0"/>
          </a:p>
          <a:p>
            <a:pPr algn="just"/>
            <a:r>
              <a:rPr lang="en-US" dirty="0"/>
              <a:t>A Service Group (SG) is a new grouping structure in Azure that supports flexible grouping of cross-subscription resources and multiple hierarchies of groups. Service Groups provide a unified view and management capabilities, enabling:</a:t>
            </a:r>
          </a:p>
          <a:p>
            <a:pPr marL="171450" indent="-171450" algn="just">
              <a:buFont typeface="Arial" panose="020B0604020202020204" pitchFamily="34" charset="0"/>
              <a:buChar char="•"/>
            </a:pPr>
            <a:r>
              <a:rPr lang="en-US" b="1" dirty="0"/>
              <a:t>Low Privilege Management: </a:t>
            </a:r>
            <a:r>
              <a:rPr lang="en-US" dirty="0"/>
              <a:t>Service Groups are designed to operate with minimal permissions, ensuring that users can manage resources without needing excessive access rights and appealing to multiple personas.</a:t>
            </a:r>
          </a:p>
          <a:p>
            <a:pPr marL="171450" indent="-171450" algn="just">
              <a:buFont typeface="Arial" panose="020B0604020202020204" pitchFamily="34" charset="0"/>
              <a:buChar char="•"/>
            </a:pPr>
            <a:r>
              <a:rPr lang="en-US" b="1" dirty="0"/>
              <a:t>Flexible Cross-Subscription Grouping: </a:t>
            </a:r>
            <a:r>
              <a:rPr lang="en-US" dirty="0"/>
              <a:t>Azure resources and scopes, from anywhere in the tenant, can become members of one or multiple service groups.</a:t>
            </a:r>
          </a:p>
          <a:p>
            <a:pPr marL="171450" indent="-171450" algn="just">
              <a:buFont typeface="Arial" panose="020B0604020202020204" pitchFamily="34" charset="0"/>
              <a:buChar char="•"/>
            </a:pPr>
            <a:r>
              <a:rPr lang="en-US" b="1" dirty="0"/>
              <a:t>Varying Hierarchies: </a:t>
            </a:r>
            <a:r>
              <a:rPr lang="en-US" dirty="0"/>
              <a:t>Service Groups can be self-nested providing the ability to have multiple hierarchy structures of resource containers.</a:t>
            </a:r>
          </a:p>
          <a:p>
            <a:pPr marL="171450" indent="-171450" algn="just">
              <a:buFont typeface="Arial" panose="020B0604020202020204" pitchFamily="34" charset="0"/>
              <a:buChar char="•"/>
            </a:pPr>
            <a:r>
              <a:rPr lang="en-US" b="1" dirty="0"/>
              <a:t>Data Aggregation &amp; Views: </a:t>
            </a:r>
            <a:r>
              <a:rPr lang="en-US" dirty="0"/>
              <a:t>Aggregate data from resources across subscriptions for practical workloads. View application health (via Health Model) and important data values centered around your wanted perspective.</a:t>
            </a:r>
          </a:p>
        </p:txBody>
      </p:sp>
      <p:pic>
        <p:nvPicPr>
          <p:cNvPr id="7" name="Picture 6">
            <a:extLst>
              <a:ext uri="{FF2B5EF4-FFF2-40B4-BE49-F238E27FC236}">
                <a16:creationId xmlns:a16="http://schemas.microsoft.com/office/drawing/2014/main" id="{940853B5-81A2-ED88-9CE6-450EBB3693A1}"/>
              </a:ext>
            </a:extLst>
          </p:cNvPr>
          <p:cNvPicPr>
            <a:picLocks noChangeAspect="1"/>
          </p:cNvPicPr>
          <p:nvPr/>
        </p:nvPicPr>
        <p:blipFill>
          <a:blip r:embed="rId3"/>
          <a:stretch>
            <a:fillRect/>
          </a:stretch>
        </p:blipFill>
        <p:spPr>
          <a:xfrm>
            <a:off x="4572000" y="1331684"/>
            <a:ext cx="3905185" cy="2646571"/>
          </a:xfrm>
          <a:prstGeom prst="rect">
            <a:avLst/>
          </a:prstGeom>
        </p:spPr>
      </p:pic>
    </p:spTree>
    <p:extLst>
      <p:ext uri="{BB962C8B-B14F-4D97-AF65-F5344CB8AC3E}">
        <p14:creationId xmlns:p14="http://schemas.microsoft.com/office/powerpoint/2010/main" val="371380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737B7D-0FD9-DF7E-D0AD-0A693D0B7C38}"/>
              </a:ext>
            </a:extLst>
          </p:cNvPr>
          <p:cNvSpPr>
            <a:spLocks noGrp="1"/>
          </p:cNvSpPr>
          <p:nvPr>
            <p:ph type="title"/>
          </p:nvPr>
        </p:nvSpPr>
        <p:spPr/>
        <p:txBody>
          <a:bodyPr/>
          <a:lstStyle/>
          <a:p>
            <a:r>
              <a:rPr lang="en-US" sz="1600" dirty="0"/>
              <a:t>Management &amp; Governance Updates (3/6)</a:t>
            </a:r>
            <a:endParaRPr lang="en-US" dirty="0"/>
          </a:p>
        </p:txBody>
      </p:sp>
      <p:sp>
        <p:nvSpPr>
          <p:cNvPr id="4" name="Text Placeholder 3">
            <a:extLst>
              <a:ext uri="{FF2B5EF4-FFF2-40B4-BE49-F238E27FC236}">
                <a16:creationId xmlns:a16="http://schemas.microsoft.com/office/drawing/2014/main" id="{6892B01E-5EE4-8176-9E45-7A784E34F536}"/>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BCF8D948-C82E-0D47-0E06-6BD59C364C1F}"/>
              </a:ext>
            </a:extLst>
          </p:cNvPr>
          <p:cNvSpPr>
            <a:spLocks noGrp="1"/>
          </p:cNvSpPr>
          <p:nvPr>
            <p:ph type="body" sz="quarter" idx="16"/>
          </p:nvPr>
        </p:nvSpPr>
        <p:spPr/>
        <p:txBody>
          <a:bodyPr/>
          <a:lstStyle/>
          <a:p>
            <a:pPr algn="just"/>
            <a:r>
              <a:rPr lang="en-US" dirty="0">
                <a:hlinkClick r:id="rId2"/>
              </a:rPr>
              <a:t>Azure Local with Disconnected Operations</a:t>
            </a:r>
            <a:endParaRPr lang="en-US" dirty="0"/>
          </a:p>
          <a:p>
            <a:pPr algn="just"/>
            <a:r>
              <a:rPr lang="en-US" dirty="0"/>
              <a:t>Available in preview to pre-qualified customers, Azure Local with disconnected operations extends these capabilities even further – enabling organizations to deploy, manage, and operate cloud-native infrastructure and services in completely disconnected or air-gapped networks.</a:t>
            </a:r>
          </a:p>
          <a:p>
            <a:pPr algn="just"/>
            <a:r>
              <a:rPr lang="en-US" dirty="0"/>
              <a:t>Disconnected operations is an add-on capability of Azure Local, delivered as a virtual appliance, that enables the deployment and lifecycle management of your Azure Local infrastructure and Arc-enabled services, without any dependency on a continuous cloud connection.</a:t>
            </a:r>
          </a:p>
          <a:p>
            <a:pPr algn="just"/>
            <a:r>
              <a:rPr lang="en-US" dirty="0"/>
              <a:t>Key Benefits</a:t>
            </a:r>
          </a:p>
          <a:p>
            <a:pPr marL="171450" indent="-171450" algn="just">
              <a:buFont typeface="Arial" panose="020B0604020202020204" pitchFamily="34" charset="0"/>
              <a:buChar char="•"/>
            </a:pPr>
            <a:r>
              <a:rPr lang="en-US" b="1" dirty="0"/>
              <a:t>Consistent Azure Experience: </a:t>
            </a:r>
            <a:r>
              <a:rPr lang="en-US" dirty="0"/>
              <a:t>It is possible to operate disconnected environment using the same tools already know - Azure Portal, Azure CLI and ARM Templates extended through a local control plane.</a:t>
            </a:r>
          </a:p>
          <a:p>
            <a:pPr marL="171450" indent="-171450" algn="just">
              <a:buFont typeface="Arial" panose="020B0604020202020204" pitchFamily="34" charset="0"/>
              <a:buChar char="•"/>
            </a:pPr>
            <a:r>
              <a:rPr lang="en-US" b="1" dirty="0"/>
              <a:t>Built-in Azure Services: </a:t>
            </a:r>
            <a:r>
              <a:rPr lang="en-US" dirty="0"/>
              <a:t>Through Azure Arc, you can deploy, update, and manage Azure services such as Azure Local VMs, Azure Kubernetes Service (AKS), etc.</a:t>
            </a:r>
          </a:p>
          <a:p>
            <a:pPr marL="171450" indent="-171450" algn="just">
              <a:buFont typeface="Arial" panose="020B0604020202020204" pitchFamily="34" charset="0"/>
              <a:buChar char="•"/>
            </a:pPr>
            <a:r>
              <a:rPr lang="en-US" b="1" dirty="0"/>
              <a:t>Data Residency and Control: </a:t>
            </a:r>
            <a:r>
              <a:rPr lang="en-US" dirty="0"/>
              <a:t>You can govern and keep data within your organization's physical and legal jurisdiction to meet data residency, operational autonomy, and technological isolation requirements.</a:t>
            </a:r>
          </a:p>
        </p:txBody>
      </p:sp>
      <p:sp>
        <p:nvSpPr>
          <p:cNvPr id="6" name="Text Placeholder 4">
            <a:extLst>
              <a:ext uri="{FF2B5EF4-FFF2-40B4-BE49-F238E27FC236}">
                <a16:creationId xmlns:a16="http://schemas.microsoft.com/office/drawing/2014/main" id="{8A640448-50DC-16D2-B84F-749D3CC71056}"/>
              </a:ext>
            </a:extLst>
          </p:cNvPr>
          <p:cNvSpPr txBox="1">
            <a:spLocks/>
          </p:cNvSpPr>
          <p:nvPr/>
        </p:nvSpPr>
        <p:spPr>
          <a:xfrm>
            <a:off x="4714009" y="878887"/>
            <a:ext cx="3955312" cy="1590247"/>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Announcing the Public Preview of Azure Monitor health models</a:t>
            </a:r>
            <a:endParaRPr lang="en-US" dirty="0"/>
          </a:p>
          <a:p>
            <a:pPr algn="just"/>
            <a:r>
              <a:rPr lang="en-US" dirty="0"/>
              <a:t>Azure Monitor health models enable customers to monitor the health of their applications with ease and confidence. These models use the Azure-wide workload concept of </a:t>
            </a:r>
            <a:r>
              <a:rPr lang="en-US" b="1" dirty="0"/>
              <a:t>Service Groups </a:t>
            </a:r>
            <a:r>
              <a:rPr lang="en-US" dirty="0"/>
              <a:t>to infer the scope of workloads and provide out-of-the-box health criteria based on platform metrics for Azure resources. </a:t>
            </a:r>
          </a:p>
          <a:p>
            <a:pPr algn="just"/>
            <a:r>
              <a:rPr lang="en-US" dirty="0"/>
              <a:t>Azure Monitor health models provide a simplified out-of-the-box health experience built using Azure Service Group membership.</a:t>
            </a:r>
          </a:p>
          <a:p>
            <a:pPr algn="just"/>
            <a:endParaRPr lang="en-US" dirty="0"/>
          </a:p>
        </p:txBody>
      </p:sp>
      <p:pic>
        <p:nvPicPr>
          <p:cNvPr id="7" name="Picture 6">
            <a:extLst>
              <a:ext uri="{FF2B5EF4-FFF2-40B4-BE49-F238E27FC236}">
                <a16:creationId xmlns:a16="http://schemas.microsoft.com/office/drawing/2014/main" id="{909C08D8-01EF-B597-C70F-DF7EE86AA434}"/>
              </a:ext>
            </a:extLst>
          </p:cNvPr>
          <p:cNvPicPr>
            <a:picLocks noChangeAspect="1"/>
          </p:cNvPicPr>
          <p:nvPr/>
        </p:nvPicPr>
        <p:blipFill>
          <a:blip r:embed="rId4"/>
          <a:stretch>
            <a:fillRect/>
          </a:stretch>
        </p:blipFill>
        <p:spPr>
          <a:xfrm>
            <a:off x="4791513" y="2392934"/>
            <a:ext cx="3800304" cy="1461655"/>
          </a:xfrm>
          <a:prstGeom prst="rect">
            <a:avLst/>
          </a:prstGeom>
        </p:spPr>
      </p:pic>
    </p:spTree>
    <p:extLst>
      <p:ext uri="{BB962C8B-B14F-4D97-AF65-F5344CB8AC3E}">
        <p14:creationId xmlns:p14="http://schemas.microsoft.com/office/powerpoint/2010/main" val="378421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317BA-AF96-A4F7-71C3-82BDDED899A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6CCF0D6B-ED23-5D8E-7FA1-4277A7E73577}"/>
              </a:ext>
            </a:extLst>
          </p:cNvPr>
          <p:cNvSpPr>
            <a:spLocks noGrp="1"/>
          </p:cNvSpPr>
          <p:nvPr>
            <p:ph type="body" sz="quarter" idx="10"/>
          </p:nvPr>
        </p:nvSpPr>
        <p:spPr>
          <a:xfrm>
            <a:off x="287642" y="927379"/>
            <a:ext cx="4365038" cy="1455604"/>
          </a:xfrm>
        </p:spPr>
        <p:txBody>
          <a:bodyPr/>
          <a:lstStyle/>
          <a:p>
            <a:pPr algn="just"/>
            <a:r>
              <a:rPr lang="en-US" sz="1000" dirty="0">
                <a:hlinkClick r:id="rId2"/>
              </a:rPr>
              <a:t>Public Preview: Azure Monitor introduces Prometheus community recommended alerts for Azure Arc-enabled Kubernetes</a:t>
            </a:r>
            <a:endParaRPr lang="en-US" sz="1000" dirty="0"/>
          </a:p>
          <a:p>
            <a:pPr algn="just"/>
            <a:r>
              <a:rPr lang="en-US" sz="1000" dirty="0"/>
              <a:t>Azure Monitor now </a:t>
            </a:r>
            <a:r>
              <a:rPr lang="en-US" sz="1000" b="1" dirty="0"/>
              <a:t>offers one-click enablement of Prometheus recommended alerts directly in the Azure Portal </a:t>
            </a:r>
            <a:r>
              <a:rPr lang="en-US" sz="1000" dirty="0"/>
              <a:t>for Azure Arc-enabled Kubernetes clusters. These alerts, based on enhanced Prometheus community rules, provide comprehensive coverage across cluster, node, and pod levels. Previously, enabling these alerts required manual template downloads and CLI deployment. </a:t>
            </a:r>
          </a:p>
          <a:p>
            <a:pPr algn="just"/>
            <a:endParaRPr lang="en-US" sz="1000" dirty="0"/>
          </a:p>
        </p:txBody>
      </p:sp>
      <p:sp>
        <p:nvSpPr>
          <p:cNvPr id="11" name="Title 10">
            <a:extLst>
              <a:ext uri="{FF2B5EF4-FFF2-40B4-BE49-F238E27FC236}">
                <a16:creationId xmlns:a16="http://schemas.microsoft.com/office/drawing/2014/main" id="{13DA6A62-2B37-2644-EDA5-9357FF64DCEE}"/>
              </a:ext>
            </a:extLst>
          </p:cNvPr>
          <p:cNvSpPr>
            <a:spLocks noGrp="1"/>
          </p:cNvSpPr>
          <p:nvPr>
            <p:ph type="title"/>
          </p:nvPr>
        </p:nvSpPr>
        <p:spPr/>
        <p:txBody>
          <a:bodyPr/>
          <a:lstStyle/>
          <a:p>
            <a:r>
              <a:rPr lang="en-US" sz="1800" dirty="0"/>
              <a:t>Management &amp; Governance Updates (4/6)</a:t>
            </a:r>
            <a:endParaRPr lang="en-US" dirty="0"/>
          </a:p>
        </p:txBody>
      </p:sp>
      <p:sp>
        <p:nvSpPr>
          <p:cNvPr id="13" name="Text Placeholder 12">
            <a:extLst>
              <a:ext uri="{FF2B5EF4-FFF2-40B4-BE49-F238E27FC236}">
                <a16:creationId xmlns:a16="http://schemas.microsoft.com/office/drawing/2014/main" id="{A9337FB8-5B27-53C7-6ECF-8677A390838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2D22957-7F68-6747-0902-DCDE635B000C}"/>
              </a:ext>
            </a:extLst>
          </p:cNvPr>
          <p:cNvSpPr>
            <a:spLocks noGrp="1"/>
          </p:cNvSpPr>
          <p:nvPr>
            <p:ph type="body" sz="quarter" idx="16"/>
          </p:nvPr>
        </p:nvSpPr>
        <p:spPr>
          <a:xfrm>
            <a:off x="4949537" y="910498"/>
            <a:ext cx="3955312" cy="3774069"/>
          </a:xfrm>
        </p:spPr>
        <p:txBody>
          <a:bodyPr/>
          <a:lstStyle/>
          <a:p>
            <a:pPr algn="just"/>
            <a:r>
              <a:rPr lang="en-US" dirty="0">
                <a:hlinkClick r:id="rId3"/>
              </a:rPr>
              <a:t>Generally Available: Managed Prometheus visualizations and enhanced monitoring experience in Azure Monitor for AKS</a:t>
            </a:r>
            <a:endParaRPr lang="en-US" dirty="0"/>
          </a:p>
          <a:p>
            <a:pPr algn="just"/>
            <a:r>
              <a:rPr lang="en-US" dirty="0"/>
              <a:t>Managed Prometheus visualizations in Azure Monitor are now generally available, along with an enhanced, u</a:t>
            </a:r>
            <a:r>
              <a:rPr lang="en-US" b="1" dirty="0"/>
              <a:t>nified monitoring experience for Azure Kubernetes Service (AKS). </a:t>
            </a:r>
          </a:p>
          <a:p>
            <a:pPr algn="just"/>
            <a:r>
              <a:rPr lang="en-US" dirty="0"/>
              <a:t>This release brings comprehensive monitoring capabilities into a single, streamlined view—designed to address common challenges customers face when managing AKS clusters. </a:t>
            </a:r>
          </a:p>
          <a:p>
            <a:pPr algn="just"/>
            <a:r>
              <a:rPr lang="en-US" dirty="0"/>
              <a:t>Previously, Container insights visualizations were powered </a:t>
            </a:r>
            <a:r>
              <a:rPr lang="en-US" b="1" dirty="0"/>
              <a:t>by metric data from Log Analytics. </a:t>
            </a:r>
            <a:r>
              <a:rPr lang="en-US" dirty="0"/>
              <a:t>Customers now have the option to power </a:t>
            </a:r>
            <a:r>
              <a:rPr lang="en-US" b="1" dirty="0"/>
              <a:t>these visualizations using managed Prometheus data</a:t>
            </a:r>
            <a:r>
              <a:rPr lang="en-US" dirty="0"/>
              <a:t>, offering a more cost-efficient and performant solution. </a:t>
            </a:r>
          </a:p>
        </p:txBody>
      </p:sp>
    </p:spTree>
    <p:extLst>
      <p:ext uri="{BB962C8B-B14F-4D97-AF65-F5344CB8AC3E}">
        <p14:creationId xmlns:p14="http://schemas.microsoft.com/office/powerpoint/2010/main" val="4177960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ACE-2947-B6B2-9E8D-58D66D66FE2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799D386-8FFB-9287-3092-EBC4EED0ED44}"/>
              </a:ext>
            </a:extLst>
          </p:cNvPr>
          <p:cNvSpPr>
            <a:spLocks noGrp="1"/>
          </p:cNvSpPr>
          <p:nvPr>
            <p:ph type="title"/>
          </p:nvPr>
        </p:nvSpPr>
        <p:spPr/>
        <p:txBody>
          <a:bodyPr/>
          <a:lstStyle/>
          <a:p>
            <a:r>
              <a:rPr lang="en-US" sz="1800" dirty="0"/>
              <a:t>Management &amp; Governance Updates (5/6)</a:t>
            </a:r>
            <a:endParaRPr lang="en-US" dirty="0"/>
          </a:p>
        </p:txBody>
      </p:sp>
      <p:sp>
        <p:nvSpPr>
          <p:cNvPr id="13" name="Text Placeholder 12">
            <a:extLst>
              <a:ext uri="{FF2B5EF4-FFF2-40B4-BE49-F238E27FC236}">
                <a16:creationId xmlns:a16="http://schemas.microsoft.com/office/drawing/2014/main" id="{3ECB1CBE-D19D-DB22-C144-06273C1863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9E41336-3964-F676-4CD6-656D0DDBD34A}"/>
              </a:ext>
            </a:extLst>
          </p:cNvPr>
          <p:cNvSpPr>
            <a:spLocks noGrp="1"/>
          </p:cNvSpPr>
          <p:nvPr>
            <p:ph type="body" sz="quarter" idx="16"/>
          </p:nvPr>
        </p:nvSpPr>
        <p:spPr>
          <a:xfrm>
            <a:off x="342900" y="855080"/>
            <a:ext cx="3955312" cy="2220629"/>
          </a:xfrm>
        </p:spPr>
        <p:txBody>
          <a:bodyPr/>
          <a:lstStyle/>
          <a:p>
            <a:pPr algn="just"/>
            <a:r>
              <a:rPr lang="en-US" dirty="0">
                <a:hlinkClick r:id="rId2"/>
              </a:rPr>
              <a:t>Generally Available: Send a Custom Event from the Azure Monitor </a:t>
            </a:r>
            <a:r>
              <a:rPr lang="en-US" dirty="0" err="1">
                <a:hlinkClick r:id="rId2"/>
              </a:rPr>
              <a:t>OpenTelemetry</a:t>
            </a:r>
            <a:r>
              <a:rPr lang="en-US" dirty="0">
                <a:hlinkClick r:id="rId2"/>
              </a:rPr>
              <a:t> Distro</a:t>
            </a:r>
            <a:endParaRPr lang="en-US" dirty="0"/>
          </a:p>
          <a:p>
            <a:pPr algn="just"/>
            <a:r>
              <a:rPr lang="en-US" dirty="0"/>
              <a:t>Custom Events offer developers a way to track user or system actions that matter to their business or observability objectives. </a:t>
            </a:r>
          </a:p>
          <a:p>
            <a:pPr algn="just"/>
            <a:r>
              <a:rPr lang="en-US" dirty="0"/>
              <a:t>For example, a developer may want to track an end-user action such as selecting a button, submitting a form, or completing a purchase. These events </a:t>
            </a:r>
            <a:r>
              <a:rPr lang="en-US" b="1" dirty="0"/>
              <a:t>can be sliced and diced in Application Insights Experiences </a:t>
            </a:r>
            <a:r>
              <a:rPr lang="en-US" dirty="0"/>
              <a:t>including the Usage Analysis Views. </a:t>
            </a:r>
          </a:p>
          <a:p>
            <a:pPr algn="just"/>
            <a:r>
              <a:rPr lang="en-US" dirty="0"/>
              <a:t>Custom Events have </a:t>
            </a:r>
            <a:r>
              <a:rPr lang="en-US" b="1" dirty="0"/>
              <a:t>long been a staple of Azure Monitor Application Insights</a:t>
            </a:r>
            <a:r>
              <a:rPr lang="en-US" dirty="0"/>
              <a:t>. Now that they're available in the Azure Monitor </a:t>
            </a:r>
            <a:r>
              <a:rPr lang="en-US" dirty="0" err="1"/>
              <a:t>OpenTelemetry</a:t>
            </a:r>
            <a:r>
              <a:rPr lang="en-US" dirty="0"/>
              <a:t> Distro, it removes an impediment to migrate to </a:t>
            </a:r>
            <a:r>
              <a:rPr lang="en-US" dirty="0" err="1"/>
              <a:t>OpenTelemetry</a:t>
            </a:r>
            <a:r>
              <a:rPr lang="en-US" dirty="0"/>
              <a:t>.</a:t>
            </a:r>
          </a:p>
        </p:txBody>
      </p:sp>
      <p:sp>
        <p:nvSpPr>
          <p:cNvPr id="5" name="Text Placeholder 4">
            <a:extLst>
              <a:ext uri="{FF2B5EF4-FFF2-40B4-BE49-F238E27FC236}">
                <a16:creationId xmlns:a16="http://schemas.microsoft.com/office/drawing/2014/main" id="{61E21B8C-A47E-C1A7-6C4C-9312F403F5C5}"/>
              </a:ext>
            </a:extLst>
          </p:cNvPr>
          <p:cNvSpPr txBox="1">
            <a:spLocks/>
          </p:cNvSpPr>
          <p:nvPr/>
        </p:nvSpPr>
        <p:spPr>
          <a:xfrm>
            <a:off x="4727864"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Azure Migrate: Migration to Confidential Virtual Machines (CVMs)</a:t>
            </a:r>
            <a:endParaRPr lang="en-US" dirty="0"/>
          </a:p>
          <a:p>
            <a:pPr algn="just"/>
            <a:r>
              <a:rPr lang="en-US" dirty="0"/>
              <a:t>Azure Migrate now supports the </a:t>
            </a:r>
            <a:r>
              <a:rPr lang="en-US" b="1" dirty="0"/>
              <a:t>migration of both Generation 1 and Generation 2 virtual machines (VMs) from on-premises or other cloud platforms to Azure Confidential Virtual machine (CVM) in </a:t>
            </a:r>
            <a:r>
              <a:rPr lang="en-US" dirty="0"/>
              <a:t>Private Preview.</a:t>
            </a:r>
          </a:p>
          <a:p>
            <a:pPr algn="just"/>
            <a:r>
              <a:rPr lang="en-US" dirty="0"/>
              <a:t>Customers can seamlessly migrate their VMs to Confidential Virtual Machines (CVMs) using the Simplified Agent-Based Migration method or the VMware Agentless Migration flow. </a:t>
            </a:r>
          </a:p>
        </p:txBody>
      </p:sp>
    </p:spTree>
    <p:extLst>
      <p:ext uri="{BB962C8B-B14F-4D97-AF65-F5344CB8AC3E}">
        <p14:creationId xmlns:p14="http://schemas.microsoft.com/office/powerpoint/2010/main" val="30897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0602BF-B575-5FBF-5F43-66EC184EE9B0}"/>
              </a:ext>
            </a:extLst>
          </p:cNvPr>
          <p:cNvSpPr>
            <a:spLocks noGrp="1"/>
          </p:cNvSpPr>
          <p:nvPr>
            <p:ph type="body" sz="quarter" idx="10"/>
          </p:nvPr>
        </p:nvSpPr>
        <p:spPr>
          <a:xfrm>
            <a:off x="4433776" y="723462"/>
            <a:ext cx="4365038" cy="3774069"/>
          </a:xfrm>
        </p:spPr>
        <p:txBody>
          <a:bodyPr/>
          <a:lstStyle/>
          <a:p>
            <a:pPr algn="just"/>
            <a:r>
              <a:rPr lang="en-US" sz="1000" dirty="0">
                <a:hlinkClick r:id="rId2"/>
              </a:rPr>
              <a:t>Announcing Preview of New Azure </a:t>
            </a:r>
            <a:r>
              <a:rPr lang="en-US" sz="1000" dirty="0" err="1">
                <a:hlinkClick r:id="rId2"/>
              </a:rPr>
              <a:t>Dnl</a:t>
            </a:r>
            <a:r>
              <a:rPr lang="en-US" sz="1000" dirty="0">
                <a:hlinkClick r:id="rId2"/>
              </a:rPr>
              <a:t>/</a:t>
            </a:r>
            <a:r>
              <a:rPr lang="en-US" sz="1000" dirty="0" err="1">
                <a:hlinkClick r:id="rId2"/>
              </a:rPr>
              <a:t>Dn</a:t>
            </a:r>
            <a:r>
              <a:rPr lang="en-US" sz="1000" dirty="0">
                <a:hlinkClick r:id="rId2"/>
              </a:rPr>
              <a:t>/En v6 VMs powered by Intel 5th Gen processor &amp; Azure Boost</a:t>
            </a:r>
            <a:endParaRPr lang="en-US" sz="1000" dirty="0"/>
          </a:p>
          <a:p>
            <a:pPr algn="just"/>
            <a:r>
              <a:rPr lang="en-US" sz="1000" dirty="0"/>
              <a:t>Azure's first </a:t>
            </a:r>
            <a:r>
              <a:rPr lang="en-US" sz="1000" b="1" dirty="0"/>
              <a:t>Network Optimized VMs powered by the latest 5th Gen Intel® Xeon</a:t>
            </a:r>
            <a:r>
              <a:rPr lang="en-US" sz="1000" dirty="0"/>
              <a:t>® processor offering unparalleled performance and flexibility. The network optimized VMs will be relevant for workloads such as network virtual appliances, </a:t>
            </a:r>
            <a:r>
              <a:rPr lang="en-US" sz="1000" b="1" dirty="0"/>
              <a:t>large-scale e-commerce applications, express route​, application gateway, central DNS and monitoring servers​, firewall​s</a:t>
            </a:r>
            <a:r>
              <a:rPr lang="en-US" sz="1000" dirty="0"/>
              <a:t>, media processing tasks that involve transferring large amounts of data quickly, and any workloads that require the ability to handle a high number of user connections and data transfers.</a:t>
            </a:r>
          </a:p>
          <a:p>
            <a:pPr algn="just"/>
            <a:r>
              <a:rPr lang="en-US" sz="1000" dirty="0"/>
              <a:t>Compared to the current Intel Dl/D/Ev6 VMs, the network optimized VMs have: </a:t>
            </a:r>
          </a:p>
          <a:p>
            <a:pPr marL="171450" indent="-171450" algn="just">
              <a:buFont typeface="Arial" panose="020B0604020202020204" pitchFamily="34" charset="0"/>
              <a:buChar char="•"/>
            </a:pPr>
            <a:r>
              <a:rPr lang="en-US" sz="1000" dirty="0"/>
              <a:t>Up to 3x improvement in NW BW/vCPU </a:t>
            </a:r>
          </a:p>
          <a:p>
            <a:pPr marL="171450" indent="-171450" algn="just">
              <a:buFont typeface="Arial" panose="020B0604020202020204" pitchFamily="34" charset="0"/>
              <a:buChar char="•"/>
            </a:pPr>
            <a:r>
              <a:rPr lang="en-US" sz="1000" dirty="0"/>
              <a:t>2x </a:t>
            </a:r>
            <a:r>
              <a:rPr lang="en-US" sz="1000" dirty="0" err="1"/>
              <a:t>vNIC</a:t>
            </a:r>
            <a:r>
              <a:rPr lang="en-US" sz="1000" dirty="0"/>
              <a:t> allocation on smaller vCPU sizes </a:t>
            </a:r>
          </a:p>
          <a:p>
            <a:pPr marL="171450" indent="-171450" algn="just">
              <a:buFont typeface="Arial" panose="020B0604020202020204" pitchFamily="34" charset="0"/>
              <a:buChar char="•"/>
            </a:pPr>
            <a:r>
              <a:rPr lang="en-US" sz="1000" dirty="0"/>
              <a:t>Up to 200 Gbps VM network bandwidth  </a:t>
            </a:r>
          </a:p>
          <a:p>
            <a:pPr marL="171450" indent="-171450" algn="just">
              <a:buFont typeface="Arial" panose="020B0604020202020204" pitchFamily="34" charset="0"/>
              <a:buChar char="•"/>
            </a:pPr>
            <a:r>
              <a:rPr lang="en-US" sz="1000" dirty="0"/>
              <a:t>Up to 8x CPS connections enhancement across sizes </a:t>
            </a:r>
          </a:p>
          <a:p>
            <a:pPr marL="171450" indent="-171450" algn="just">
              <a:buFont typeface="Arial" panose="020B0604020202020204" pitchFamily="34" charset="0"/>
              <a:buChar char="•"/>
            </a:pPr>
            <a:r>
              <a:rPr lang="en-US" sz="1000" dirty="0"/>
              <a:t>Up to 192vCPU and &gt;18GiB of memory  </a:t>
            </a:r>
          </a:p>
          <a:p>
            <a:pPr algn="just"/>
            <a:r>
              <a:rPr lang="en-US" sz="1000" dirty="0"/>
              <a:t>Azure Boost which enables:  </a:t>
            </a:r>
          </a:p>
          <a:p>
            <a:pPr marL="171450" indent="-171450" algn="just">
              <a:buFont typeface="Arial" panose="020B0604020202020204" pitchFamily="34" charset="0"/>
              <a:buChar char="•"/>
            </a:pPr>
            <a:r>
              <a:rPr lang="en-US" sz="1000" dirty="0"/>
              <a:t>Up to 400k IOPS and 12 GB/s remote storage throughput  </a:t>
            </a:r>
          </a:p>
          <a:p>
            <a:pPr marL="171450" indent="-171450" algn="just">
              <a:buFont typeface="Arial" panose="020B0604020202020204" pitchFamily="34" charset="0"/>
              <a:buChar char="•"/>
            </a:pPr>
            <a:r>
              <a:rPr lang="en-US" sz="1000" dirty="0"/>
              <a:t>Up to 200 Gbps VM network bandwidth  </a:t>
            </a:r>
          </a:p>
          <a:p>
            <a:pPr marL="171450" indent="-171450" algn="just">
              <a:buFont typeface="Arial" panose="020B0604020202020204" pitchFamily="34" charset="0"/>
              <a:buChar char="•"/>
            </a:pPr>
            <a:r>
              <a:rPr lang="en-US" sz="1000" dirty="0" err="1"/>
              <a:t>NVMe</a:t>
            </a:r>
            <a:r>
              <a:rPr lang="en-US" sz="1000" dirty="0"/>
              <a:t> interface for local and remote disks  </a:t>
            </a:r>
          </a:p>
          <a:p>
            <a:pPr marL="171450" indent="-171450" algn="just">
              <a:buFont typeface="Arial" panose="020B0604020202020204" pitchFamily="34" charset="0"/>
              <a:buChar char="•"/>
            </a:pPr>
            <a:r>
              <a:rPr lang="en-US" sz="1000" dirty="0"/>
              <a:t>Enhanced security through Total Memory Encryption (TME) technology   </a:t>
            </a:r>
          </a:p>
        </p:txBody>
      </p:sp>
      <p:sp>
        <p:nvSpPr>
          <p:cNvPr id="3" name="Title 2">
            <a:extLst>
              <a:ext uri="{FF2B5EF4-FFF2-40B4-BE49-F238E27FC236}">
                <a16:creationId xmlns:a16="http://schemas.microsoft.com/office/drawing/2014/main" id="{E052666F-611A-0B03-C24D-874D76DB7507}"/>
              </a:ext>
            </a:extLst>
          </p:cNvPr>
          <p:cNvSpPr>
            <a:spLocks noGrp="1"/>
          </p:cNvSpPr>
          <p:nvPr>
            <p:ph type="title"/>
          </p:nvPr>
        </p:nvSpPr>
        <p:spPr/>
        <p:txBody>
          <a:bodyPr/>
          <a:lstStyle/>
          <a:p>
            <a:r>
              <a:rPr lang="en-US" dirty="0"/>
              <a:t>Virtual Machines(1/1)</a:t>
            </a:r>
          </a:p>
        </p:txBody>
      </p:sp>
      <p:sp>
        <p:nvSpPr>
          <p:cNvPr id="4" name="Text Placeholder 3">
            <a:extLst>
              <a:ext uri="{FF2B5EF4-FFF2-40B4-BE49-F238E27FC236}">
                <a16:creationId xmlns:a16="http://schemas.microsoft.com/office/drawing/2014/main" id="{66476142-B904-4E2D-0684-B7AC05DD6F27}"/>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755033FE-C2A0-0A2E-5568-C9B3DB5568CC}"/>
              </a:ext>
            </a:extLst>
          </p:cNvPr>
          <p:cNvSpPr>
            <a:spLocks noGrp="1"/>
          </p:cNvSpPr>
          <p:nvPr>
            <p:ph type="body" sz="quarter" idx="16"/>
          </p:nvPr>
        </p:nvSpPr>
        <p:spPr/>
        <p:txBody>
          <a:bodyPr/>
          <a:lstStyle/>
          <a:p>
            <a:pPr algn="just"/>
            <a:r>
              <a:rPr lang="en-US" dirty="0">
                <a:hlinkClick r:id="rId3"/>
              </a:rPr>
              <a:t>Announcing the General Availability of Azure FXv2-series Virtual Machines</a:t>
            </a:r>
            <a:endParaRPr lang="en-US" dirty="0"/>
          </a:p>
          <a:p>
            <a:pPr algn="just"/>
            <a:r>
              <a:rPr lang="en-US" dirty="0"/>
              <a:t>New Azure </a:t>
            </a:r>
            <a:r>
              <a:rPr lang="en-US" b="1" dirty="0"/>
              <a:t>FXv2-series Virtual Machines (VMs), </a:t>
            </a:r>
            <a:r>
              <a:rPr lang="en-US" dirty="0"/>
              <a:t>powered by the 5th Generation Intel® Xeon® Platinum 8573C (Emerald Rapids) processor. This release includes Compute-optimized VMs FXmsv2-series and FXmdsv2-series</a:t>
            </a:r>
            <a:r>
              <a:rPr lang="en-US" b="1" dirty="0"/>
              <a:t>. The FXv2-series VMs are optimally designed and purpose-built for compute-intensive workloads </a:t>
            </a:r>
            <a:r>
              <a:rPr lang="en-US" dirty="0"/>
              <a:t>such as databases, data analytics, and electronic design automation (EDA), demanding substantial memory, high-performance storage, and I/O bandwidth.</a:t>
            </a:r>
          </a:p>
          <a:p>
            <a:pPr algn="just"/>
            <a:r>
              <a:rPr lang="en-US" dirty="0"/>
              <a:t>Azure FXv2-series VMs have been engineered to deliver exceptional CPU performance of up to 50% better than the previous generation FXv1-series VMs. Azure FXv2-series VMs feature an all-core-turbo frequency up to 4.0 GHz. The FXv2-series offers VM sizes up to 96 vCPUs, which is twice the number of vCPUs compared to the previous generation. Furthermore, these new VMs offer up to 1,832 GiB memory with a memory to core ratio of 21GiB/vCPU.</a:t>
            </a:r>
          </a:p>
        </p:txBody>
      </p:sp>
    </p:spTree>
    <p:extLst>
      <p:ext uri="{BB962C8B-B14F-4D97-AF65-F5344CB8AC3E}">
        <p14:creationId xmlns:p14="http://schemas.microsoft.com/office/powerpoint/2010/main" val="414227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a:xfrm>
            <a:off x="4433776" y="855080"/>
            <a:ext cx="4365038" cy="1514047"/>
          </a:xfrm>
        </p:spPr>
        <p:txBody>
          <a:bodyPr/>
          <a:lstStyle/>
          <a:p>
            <a:r>
              <a:rPr lang="en-US" sz="1000" dirty="0">
                <a:hlinkClick r:id="rId2"/>
              </a:rPr>
              <a:t>Public Preview: Azure Functions Flex Consumption now supports availability zones and 512 MB instances</a:t>
            </a:r>
            <a:endParaRPr lang="en-US" sz="1000" dirty="0"/>
          </a:p>
          <a:p>
            <a:pPr algn="just"/>
            <a:r>
              <a:rPr lang="en-US" sz="1000" dirty="0"/>
              <a:t>It is now possible to enable </a:t>
            </a:r>
            <a:r>
              <a:rPr lang="en-US" sz="1000" b="1" dirty="0"/>
              <a:t>availability zones for </a:t>
            </a:r>
            <a:r>
              <a:rPr lang="en-US" sz="1000" dirty="0"/>
              <a:t>Flex Consumption apps during create or post-create and choose the </a:t>
            </a:r>
            <a:r>
              <a:rPr lang="en-US" sz="1000" b="1" dirty="0"/>
              <a:t>512 MB instance memory size.  </a:t>
            </a:r>
          </a:p>
          <a:p>
            <a:pPr algn="just"/>
            <a:r>
              <a:rPr lang="en-US" sz="1000" dirty="0"/>
              <a:t>Availability zones are physically separate groups of datacenters within each Azure region. When one zone fails, services can fail over to one of the remaining zones. When availability zones are enabled, instances are distributed across availability zones for increased reliability. </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Azure Function Updates (1/4)</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r>
              <a:rPr lang="en-US" dirty="0">
                <a:hlinkClick r:id="rId3"/>
              </a:rPr>
              <a:t>Generally Available: Durable functions v3 in Azure Functions</a:t>
            </a:r>
            <a:endParaRPr lang="en-US" dirty="0"/>
          </a:p>
          <a:p>
            <a:pPr algn="just"/>
            <a:r>
              <a:rPr lang="en-US" dirty="0"/>
              <a:t>Major improvements in this new major version include</a:t>
            </a:r>
            <a:r>
              <a:rPr lang="en-US" b="1" dirty="0"/>
              <a:t> improved cost efficiency for usage of Azure Storage v2 </a:t>
            </a:r>
            <a:r>
              <a:rPr lang="en-US" dirty="0"/>
              <a:t>accounts and an upgrade to the latest </a:t>
            </a:r>
            <a:r>
              <a:rPr lang="en-US" b="1" dirty="0"/>
              <a:t>Azure Storage SDKs, as well as the .NET Framework </a:t>
            </a:r>
            <a:r>
              <a:rPr lang="en-US" dirty="0"/>
              <a:t>used by the extension. </a:t>
            </a:r>
          </a:p>
          <a:p>
            <a:pPr algn="just"/>
            <a:r>
              <a:rPr lang="en-US" dirty="0"/>
              <a:t>Specifically, the </a:t>
            </a:r>
            <a:r>
              <a:rPr lang="en-US" b="1" dirty="0" err="1"/>
              <a:t>Microsoft.Azure.WebJobs.Extensions.DurableTask</a:t>
            </a:r>
            <a:r>
              <a:rPr lang="en-US" b="1" dirty="0"/>
              <a:t> </a:t>
            </a:r>
            <a:r>
              <a:rPr lang="en-US" dirty="0"/>
              <a:t>v3.x package (referred to as </a:t>
            </a:r>
            <a:r>
              <a:rPr lang="en-US" dirty="0" err="1"/>
              <a:t>Extensions.DurableTask</a:t>
            </a:r>
            <a:r>
              <a:rPr lang="en-US" dirty="0"/>
              <a:t> from now on) is introduced, which represents a breaking change for </a:t>
            </a:r>
            <a:r>
              <a:rPr lang="en-US" b="1" dirty="0"/>
              <a:t>durable functions C# apps </a:t>
            </a:r>
            <a:r>
              <a:rPr lang="en-US" dirty="0"/>
              <a:t>that use the in-process model. Since the durable functions .NET isolated package, namely </a:t>
            </a:r>
            <a:r>
              <a:rPr lang="en-US" dirty="0" err="1"/>
              <a:t>Microsoft.Azure.Functions.Worker.Extensions.DurableTask</a:t>
            </a:r>
            <a:r>
              <a:rPr lang="en-US" dirty="0"/>
              <a:t>, references </a:t>
            </a:r>
            <a:r>
              <a:rPr lang="en-US" dirty="0" err="1"/>
              <a:t>Extensions.DurableTask</a:t>
            </a:r>
            <a:r>
              <a:rPr lang="en-US" dirty="0"/>
              <a:t> as its underlying assembly, the improvements mentioned above also apply to the isolated package starting from version 1.2.x.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D0AFDF-F55B-BF80-88F6-282779A7D6DD}"/>
              </a:ext>
            </a:extLst>
          </p:cNvPr>
          <p:cNvSpPr>
            <a:spLocks noGrp="1"/>
          </p:cNvSpPr>
          <p:nvPr>
            <p:ph type="title"/>
          </p:nvPr>
        </p:nvSpPr>
        <p:spPr/>
        <p:txBody>
          <a:bodyPr/>
          <a:lstStyle/>
          <a:p>
            <a:r>
              <a:rPr lang="en-US" sz="1600" dirty="0"/>
              <a:t>Azure Function Updates (2/4)</a:t>
            </a:r>
            <a:endParaRPr lang="en-US" dirty="0"/>
          </a:p>
        </p:txBody>
      </p:sp>
      <p:sp>
        <p:nvSpPr>
          <p:cNvPr id="4" name="Text Placeholder 3">
            <a:extLst>
              <a:ext uri="{FF2B5EF4-FFF2-40B4-BE49-F238E27FC236}">
                <a16:creationId xmlns:a16="http://schemas.microsoft.com/office/drawing/2014/main" id="{99D65DD1-5610-5648-67BF-2EB44DAA60C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419100" y="855078"/>
            <a:ext cx="3955312" cy="3774069"/>
          </a:xfrm>
        </p:spPr>
        <p:txBody>
          <a:bodyPr/>
          <a:lstStyle/>
          <a:p>
            <a:r>
              <a:rPr lang="en-US" dirty="0">
                <a:hlinkClick r:id="rId2"/>
              </a:rPr>
              <a:t>Generally Available: New regions for Azure Functions Flex consumption</a:t>
            </a:r>
            <a:endParaRPr lang="en-US" dirty="0"/>
          </a:p>
          <a:p>
            <a:r>
              <a:rPr lang="en-US" dirty="0"/>
              <a:t>Beyond the already generally available regions, Microsoft  added 22 new regions, a few listed below:</a:t>
            </a:r>
          </a:p>
          <a:p>
            <a:pPr marL="171450" indent="-171450">
              <a:buFont typeface="Arial" panose="020B0604020202020204" pitchFamily="34" charset="0"/>
              <a:buChar char="•"/>
            </a:pPr>
            <a:r>
              <a:rPr lang="en-US" dirty="0"/>
              <a:t>Australia Southeast  </a:t>
            </a:r>
          </a:p>
          <a:p>
            <a:pPr marL="171450" indent="-171450">
              <a:buFont typeface="Arial" panose="020B0604020202020204" pitchFamily="34" charset="0"/>
              <a:buChar char="•"/>
            </a:pPr>
            <a:r>
              <a:rPr lang="en-US" dirty="0"/>
              <a:t>Brazil South </a:t>
            </a:r>
          </a:p>
          <a:p>
            <a:pPr marL="171450" indent="-171450">
              <a:buFont typeface="Arial" panose="020B0604020202020204" pitchFamily="34" charset="0"/>
              <a:buChar char="•"/>
            </a:pPr>
            <a:r>
              <a:rPr lang="en-US" dirty="0"/>
              <a:t>Canada Central </a:t>
            </a:r>
          </a:p>
          <a:p>
            <a:pPr marL="171450" indent="-171450">
              <a:buFont typeface="Arial" panose="020B0604020202020204" pitchFamily="34" charset="0"/>
              <a:buChar char="•"/>
            </a:pPr>
            <a:r>
              <a:rPr lang="en-US" dirty="0"/>
              <a:t>Central India </a:t>
            </a:r>
          </a:p>
          <a:p>
            <a:pPr marL="171450" indent="-171450">
              <a:buFont typeface="Arial" panose="020B0604020202020204" pitchFamily="34" charset="0"/>
              <a:buChar char="•"/>
            </a:pPr>
            <a:r>
              <a:rPr lang="en-US" dirty="0"/>
              <a:t>Central US </a:t>
            </a:r>
          </a:p>
          <a:p>
            <a:pPr marL="171450" indent="-171450">
              <a:buFont typeface="Arial" panose="020B0604020202020204" pitchFamily="34" charset="0"/>
              <a:buChar char="•"/>
            </a:pPr>
            <a:r>
              <a:rPr lang="en-US" dirty="0"/>
              <a:t>France Central </a:t>
            </a:r>
          </a:p>
          <a:p>
            <a:pPr marL="171450" indent="-171450">
              <a:buFont typeface="Arial" panose="020B0604020202020204" pitchFamily="34" charset="0"/>
              <a:buChar char="•"/>
            </a:pPr>
            <a:r>
              <a:rPr lang="en-US" dirty="0"/>
              <a:t>Germany West Central </a:t>
            </a:r>
          </a:p>
          <a:p>
            <a:pPr marL="171450" indent="-171450">
              <a:buFont typeface="Arial" panose="020B0604020202020204" pitchFamily="34" charset="0"/>
              <a:buChar char="•"/>
            </a:pPr>
            <a:r>
              <a:rPr lang="en-US" dirty="0"/>
              <a:t>Italy North </a:t>
            </a:r>
          </a:p>
          <a:p>
            <a:pPr marL="171450" indent="-171450">
              <a:buFont typeface="Arial" panose="020B0604020202020204" pitchFamily="34" charset="0"/>
              <a:buChar char="•"/>
            </a:pPr>
            <a:r>
              <a:rPr lang="en-US" dirty="0"/>
              <a:t>Japan East </a:t>
            </a:r>
          </a:p>
          <a:p>
            <a:pPr marL="171450" indent="-171450">
              <a:buFont typeface="Arial" panose="020B0604020202020204" pitchFamily="34" charset="0"/>
              <a:buChar char="•"/>
            </a:pPr>
            <a:r>
              <a:rPr lang="en-US" dirty="0"/>
              <a:t>Korea Central  </a:t>
            </a:r>
          </a:p>
          <a:p>
            <a:pPr marL="171450" indent="-171450">
              <a:buFont typeface="Arial" panose="020B0604020202020204" pitchFamily="34" charset="0"/>
              <a:buChar char="•"/>
            </a:pPr>
            <a:r>
              <a:rPr lang="en-US" dirty="0"/>
              <a:t>North Central US </a:t>
            </a:r>
          </a:p>
          <a:p>
            <a:pPr marL="171450" indent="-171450">
              <a:buFont typeface="Arial" panose="020B0604020202020204" pitchFamily="34" charset="0"/>
              <a:buChar char="•"/>
            </a:pPr>
            <a:r>
              <a:rPr lang="en-US" dirty="0"/>
              <a:t>Norway East </a:t>
            </a:r>
          </a:p>
          <a:p>
            <a:pPr marL="171450" indent="-171450">
              <a:buFont typeface="Arial" panose="020B0604020202020204" pitchFamily="34" charset="0"/>
              <a:buChar char="•"/>
            </a:pPr>
            <a:r>
              <a:rPr lang="en-US" dirty="0"/>
              <a:t>South Africa North </a:t>
            </a:r>
          </a:p>
        </p:txBody>
      </p:sp>
      <p:sp>
        <p:nvSpPr>
          <p:cNvPr id="6" name="Text Placeholder 4">
            <a:extLst>
              <a:ext uri="{FF2B5EF4-FFF2-40B4-BE49-F238E27FC236}">
                <a16:creationId xmlns:a16="http://schemas.microsoft.com/office/drawing/2014/main" id="{01E09542-DCE7-022C-E893-3D46FC86EF7D}"/>
              </a:ext>
            </a:extLst>
          </p:cNvPr>
          <p:cNvSpPr txBox="1">
            <a:spLocks/>
          </p:cNvSpPr>
          <p:nvPr/>
        </p:nvSpPr>
        <p:spPr>
          <a:xfrm>
            <a:off x="4570857" y="855079"/>
            <a:ext cx="3955312" cy="2158286"/>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Generally Available: Azure Functions integration with Azure AI Foundry Agent Service</a:t>
            </a:r>
            <a:endParaRPr lang="en-US" dirty="0"/>
          </a:p>
          <a:p>
            <a:pPr algn="just"/>
            <a:r>
              <a:rPr lang="en-US" dirty="0"/>
              <a:t>Integrating Azure Functions with AI Foundry Agent service enables to build intelligent, event-driven applications that are scalable, secure, and cost-efficient. </a:t>
            </a:r>
            <a:r>
              <a:rPr lang="en-US" b="1" dirty="0"/>
              <a:t>Azure Functions act as custom tools </a:t>
            </a:r>
            <a:r>
              <a:rPr lang="en-US" dirty="0"/>
              <a:t>that </a:t>
            </a:r>
            <a:r>
              <a:rPr lang="en-US" b="1" dirty="0"/>
              <a:t>AI agents can call to execute business logic, </a:t>
            </a:r>
            <a:r>
              <a:rPr lang="en-US" dirty="0"/>
              <a:t>access secure systems, or process data dynamically in response to events like HTTP requests or queue messages.</a:t>
            </a:r>
          </a:p>
          <a:p>
            <a:pPr algn="just"/>
            <a:r>
              <a:rPr lang="en-US" dirty="0"/>
              <a:t>This integration allows for </a:t>
            </a:r>
            <a:r>
              <a:rPr lang="en-US" b="1" dirty="0"/>
              <a:t>modular AI workflows</a:t>
            </a:r>
            <a:r>
              <a:rPr lang="en-US" dirty="0"/>
              <a:t>, where agents can reason through tasks and trigger specific functions as needed—ideal for scenarios like customer support, document processing, or automated insights—without the need to manage infrastructure.</a:t>
            </a:r>
          </a:p>
        </p:txBody>
      </p:sp>
    </p:spTree>
    <p:extLst>
      <p:ext uri="{BB962C8B-B14F-4D97-AF65-F5344CB8AC3E}">
        <p14:creationId xmlns:p14="http://schemas.microsoft.com/office/powerpoint/2010/main" val="85513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BBA2F2-56D2-0B90-149D-D6AD38F48B62}"/>
              </a:ext>
            </a:extLst>
          </p:cNvPr>
          <p:cNvSpPr>
            <a:spLocks noGrp="1"/>
          </p:cNvSpPr>
          <p:nvPr>
            <p:ph type="title"/>
          </p:nvPr>
        </p:nvSpPr>
        <p:spPr/>
        <p:txBody>
          <a:bodyPr/>
          <a:lstStyle/>
          <a:p>
            <a:r>
              <a:rPr lang="en-US" sz="1800" dirty="0"/>
              <a:t>Azure Function Updates (3/4)</a:t>
            </a:r>
            <a:endParaRPr lang="en-US" dirty="0"/>
          </a:p>
        </p:txBody>
      </p:sp>
      <p:sp>
        <p:nvSpPr>
          <p:cNvPr id="4" name="Text Placeholder 3">
            <a:extLst>
              <a:ext uri="{FF2B5EF4-FFF2-40B4-BE49-F238E27FC236}">
                <a16:creationId xmlns:a16="http://schemas.microsoft.com/office/drawing/2014/main" id="{46FE4224-E638-D0DE-FEBB-B7A77CC0024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a:xfrm>
            <a:off x="342900" y="855080"/>
            <a:ext cx="3955312" cy="2345320"/>
          </a:xfrm>
        </p:spPr>
        <p:txBody>
          <a:bodyPr/>
          <a:lstStyle/>
          <a:p>
            <a:pPr algn="just"/>
            <a:r>
              <a:rPr lang="en-US" dirty="0">
                <a:hlinkClick r:id="rId2"/>
              </a:rPr>
              <a:t>Generally Available: Azure Functions support for HTTP streams in Python</a:t>
            </a:r>
            <a:endParaRPr lang="en-US" dirty="0"/>
          </a:p>
          <a:p>
            <a:pPr algn="just"/>
            <a:r>
              <a:rPr lang="en-US" dirty="0"/>
              <a:t>With this feature, </a:t>
            </a:r>
            <a:r>
              <a:rPr lang="en-US" b="1" dirty="0"/>
              <a:t>customers can stream HTTP requests </a:t>
            </a:r>
            <a:r>
              <a:rPr lang="en-US" dirty="0"/>
              <a:t>to and responses from their Function Apps, using function exposed </a:t>
            </a:r>
            <a:r>
              <a:rPr lang="en-US" dirty="0" err="1"/>
              <a:t>FastAPI</a:t>
            </a:r>
            <a:r>
              <a:rPr lang="en-US" dirty="0"/>
              <a:t> request and response APIs.  </a:t>
            </a:r>
          </a:p>
          <a:p>
            <a:pPr algn="just"/>
            <a:r>
              <a:rPr lang="en-US" dirty="0"/>
              <a:t>Previously </a:t>
            </a:r>
            <a:r>
              <a:rPr lang="en-US" b="1" dirty="0"/>
              <a:t>with HTTP requests, </a:t>
            </a:r>
            <a:r>
              <a:rPr lang="en-US" dirty="0"/>
              <a:t>the amount of data that could be transmitted was limited at the SKU instance memory size. With HTTP streaming, large amounts of data can be processed with chunking. </a:t>
            </a:r>
          </a:p>
          <a:p>
            <a:pPr algn="just"/>
            <a:r>
              <a:rPr lang="en-US" dirty="0"/>
              <a:t>This feature enables new scenarios including processing large data streaming OpenAI responses and delivering dynamic content. It is possible to leverage this feature for use cases where real time exchange and interaction between client and server over HTTP connections is needed. Additionally, </a:t>
            </a:r>
            <a:r>
              <a:rPr lang="en-US" dirty="0" err="1"/>
              <a:t>FastAPI</a:t>
            </a:r>
            <a:r>
              <a:rPr lang="en-US" dirty="0"/>
              <a:t> response types are supported with this feature. </a:t>
            </a:r>
          </a:p>
        </p:txBody>
      </p:sp>
      <p:sp>
        <p:nvSpPr>
          <p:cNvPr id="6" name="Text Placeholder 1">
            <a:extLst>
              <a:ext uri="{FF2B5EF4-FFF2-40B4-BE49-F238E27FC236}">
                <a16:creationId xmlns:a16="http://schemas.microsoft.com/office/drawing/2014/main" id="{0F2733D0-4F2D-377D-A1B2-843DB86A0135}"/>
              </a:ext>
            </a:extLst>
          </p:cNvPr>
          <p:cNvSpPr>
            <a:spLocks noGrp="1"/>
          </p:cNvSpPr>
          <p:nvPr>
            <p:ph type="body" sz="quarter" idx="10"/>
          </p:nvPr>
        </p:nvSpPr>
        <p:spPr>
          <a:xfrm>
            <a:off x="4433776" y="899670"/>
            <a:ext cx="4365038" cy="2238386"/>
          </a:xfrm>
        </p:spPr>
        <p:txBody>
          <a:bodyPr/>
          <a:lstStyle/>
          <a:p>
            <a:pPr algn="just"/>
            <a:r>
              <a:rPr lang="en-US" sz="1000" dirty="0">
                <a:hlinkClick r:id="rId3"/>
              </a:rPr>
              <a:t>Public Preview: Azure Functions MCP extension now supports additional capabilities</a:t>
            </a:r>
            <a:endParaRPr lang="en-US" sz="1000" dirty="0"/>
          </a:p>
          <a:p>
            <a:pPr algn="just"/>
            <a:r>
              <a:rPr lang="en-US" sz="1000" b="1" dirty="0"/>
              <a:t>The Model Context Protocol (MCP) </a:t>
            </a:r>
            <a:r>
              <a:rPr lang="en-US" sz="1000" dirty="0"/>
              <a:t>is a way for apps to provide capabilities and context to a large language model. Azure Functions recently introduced an MCP extension as an early preview to enable conversations with the community. The extension makes it easy to build remote MCP servers that run at cloud scale.  </a:t>
            </a:r>
          </a:p>
          <a:p>
            <a:pPr algn="just"/>
            <a:r>
              <a:rPr lang="en-US" sz="1000" dirty="0"/>
              <a:t>The preview now includes functions written in Java, enabling even more teams to create remote MCP servers with this model. The extension has also been updated with additional support for returning server instructions and metadata and defining required tool properties. Function authors can use these new options to customize how LLMs interacts with their tools. MCP tool trigger invocations are now also instrumented to provide insights into app behavior and assist in debugging MCP servers. </a:t>
            </a:r>
          </a:p>
        </p:txBody>
      </p:sp>
    </p:spTree>
    <p:extLst>
      <p:ext uri="{BB962C8B-B14F-4D97-AF65-F5344CB8AC3E}">
        <p14:creationId xmlns:p14="http://schemas.microsoft.com/office/powerpoint/2010/main" val="56314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50E37-798C-39CA-97A3-559807F523CF}"/>
              </a:ext>
            </a:extLst>
          </p:cNvPr>
          <p:cNvSpPr>
            <a:spLocks noGrp="1"/>
          </p:cNvSpPr>
          <p:nvPr>
            <p:ph type="title"/>
          </p:nvPr>
        </p:nvSpPr>
        <p:spPr/>
        <p:txBody>
          <a:bodyPr/>
          <a:lstStyle/>
          <a:p>
            <a:r>
              <a:rPr lang="en-US" sz="1600" dirty="0"/>
              <a:t>Azure Function Updates (4/4)</a:t>
            </a:r>
            <a:endParaRPr lang="en-US" dirty="0"/>
          </a:p>
        </p:txBody>
      </p:sp>
      <p:sp>
        <p:nvSpPr>
          <p:cNvPr id="4" name="Text Placeholder 3">
            <a:extLst>
              <a:ext uri="{FF2B5EF4-FFF2-40B4-BE49-F238E27FC236}">
                <a16:creationId xmlns:a16="http://schemas.microsoft.com/office/drawing/2014/main" id="{5BFC2BDE-33E1-AAB4-4DE2-2CD028C2C2BC}"/>
              </a:ext>
            </a:extLst>
          </p:cNvPr>
          <p:cNvSpPr>
            <a:spLocks noGrp="1"/>
          </p:cNvSpPr>
          <p:nvPr>
            <p:ph type="body" sz="quarter" idx="15"/>
          </p:nvPr>
        </p:nvSpPr>
        <p:spPr/>
        <p:txBody>
          <a:bodyPr/>
          <a:lstStyle/>
          <a:p>
            <a:endParaRPr lang="en-US"/>
          </a:p>
        </p:txBody>
      </p:sp>
      <p:sp>
        <p:nvSpPr>
          <p:cNvPr id="6" name="Text Placeholder 4">
            <a:extLst>
              <a:ext uri="{FF2B5EF4-FFF2-40B4-BE49-F238E27FC236}">
                <a16:creationId xmlns:a16="http://schemas.microsoft.com/office/drawing/2014/main" id="{44C3063B-EBF4-71A1-9811-CD72110282D0}"/>
              </a:ext>
            </a:extLst>
          </p:cNvPr>
          <p:cNvSpPr>
            <a:spLocks noGrp="1"/>
          </p:cNvSpPr>
          <p:nvPr>
            <p:ph type="body" sz="quarter" idx="16"/>
          </p:nvPr>
        </p:nvSpPr>
        <p:spPr>
          <a:xfrm>
            <a:off x="342900" y="855080"/>
            <a:ext cx="3955312" cy="3774069"/>
          </a:xfrm>
        </p:spPr>
        <p:txBody>
          <a:bodyPr/>
          <a:lstStyle/>
          <a:p>
            <a:pPr algn="just"/>
            <a:r>
              <a:rPr lang="en-US" dirty="0">
                <a:hlinkClick r:id="rId2"/>
              </a:rPr>
              <a:t>Public Preview: SDK type bindings in Azure Functions for Azure Blob Storage, Azure Service Bus, Azure Cosmos DB and Azure Event Hubs</a:t>
            </a:r>
            <a:endParaRPr lang="en-US" dirty="0"/>
          </a:p>
          <a:p>
            <a:pPr algn="just"/>
            <a:r>
              <a:rPr lang="en-US" dirty="0"/>
              <a:t>Azure Functions triggers and bindings enable to </a:t>
            </a:r>
            <a:r>
              <a:rPr lang="en-US" b="1" dirty="0"/>
              <a:t>easily integrate event and data sources with function applications</a:t>
            </a:r>
            <a:r>
              <a:rPr lang="en-US" dirty="0"/>
              <a:t>. This feature enables to use types from service SDKs and frameworks, providing more capability beyond what is currently offered.   </a:t>
            </a:r>
          </a:p>
          <a:p>
            <a:pPr algn="just"/>
            <a:r>
              <a:rPr lang="en-US" dirty="0"/>
              <a:t>Azure Blob Storage:</a:t>
            </a:r>
          </a:p>
          <a:p>
            <a:pPr algn="just"/>
            <a:r>
              <a:rPr lang="en-US" dirty="0"/>
              <a:t>SDK type bindings for Azure Blob Storage enable the following key scenarios:  </a:t>
            </a:r>
          </a:p>
          <a:p>
            <a:pPr marL="171450" indent="-171450" algn="just">
              <a:buFont typeface="Arial" panose="020B0604020202020204" pitchFamily="34" charset="0"/>
              <a:buChar char="•"/>
            </a:pPr>
            <a:r>
              <a:rPr lang="en-US" dirty="0"/>
              <a:t>Downloading and uploading blobs of large sizes, reducing current memory limitations and GRPC limits.  </a:t>
            </a:r>
          </a:p>
          <a:p>
            <a:pPr marL="171450" indent="-171450" algn="just">
              <a:buFont typeface="Arial" panose="020B0604020202020204" pitchFamily="34" charset="0"/>
              <a:buChar char="•"/>
            </a:pPr>
            <a:r>
              <a:rPr lang="en-US" dirty="0"/>
              <a:t>Enabling advanced operations including partial reads, parallel uploads, and direct property manipulations. </a:t>
            </a:r>
          </a:p>
          <a:p>
            <a:pPr marL="171450" indent="-171450" algn="just">
              <a:buFont typeface="Arial" panose="020B0604020202020204" pitchFamily="34" charset="0"/>
              <a:buChar char="•"/>
            </a:pPr>
            <a:r>
              <a:rPr lang="en-US" dirty="0"/>
              <a:t>Improved performance by using blobs with Azure Functions </a:t>
            </a:r>
          </a:p>
        </p:txBody>
      </p:sp>
      <p:sp>
        <p:nvSpPr>
          <p:cNvPr id="12" name="Text Placeholder 11">
            <a:extLst>
              <a:ext uri="{FF2B5EF4-FFF2-40B4-BE49-F238E27FC236}">
                <a16:creationId xmlns:a16="http://schemas.microsoft.com/office/drawing/2014/main" id="{4C86138B-1004-7351-0DE3-DF7A7201E26B}"/>
              </a:ext>
            </a:extLst>
          </p:cNvPr>
          <p:cNvSpPr>
            <a:spLocks noGrp="1"/>
          </p:cNvSpPr>
          <p:nvPr>
            <p:ph type="body" sz="quarter" idx="10"/>
          </p:nvPr>
        </p:nvSpPr>
        <p:spPr>
          <a:xfrm>
            <a:off x="4433776" y="855080"/>
            <a:ext cx="4365038" cy="1716670"/>
          </a:xfrm>
        </p:spPr>
        <p:txBody>
          <a:bodyPr/>
          <a:lstStyle/>
          <a:p>
            <a:pPr algn="just"/>
            <a:r>
              <a:rPr lang="en-US" sz="1000" dirty="0">
                <a:hlinkClick r:id="rId3"/>
              </a:rPr>
              <a:t>Public Preview: Enhanced Azure Functions experience in Azure Container Apps</a:t>
            </a:r>
            <a:endParaRPr lang="en-US" sz="1000" dirty="0"/>
          </a:p>
          <a:p>
            <a:pPr algn="just"/>
            <a:r>
              <a:rPr lang="en-US" sz="1000" dirty="0"/>
              <a:t>MS introduced a new, streamlined method for running </a:t>
            </a:r>
            <a:r>
              <a:rPr lang="en-US" sz="1000" b="1" dirty="0"/>
              <a:t>Azure Functions directly in Azure Container Apps. </a:t>
            </a:r>
            <a:r>
              <a:rPr lang="en-US" sz="1000" dirty="0"/>
              <a:t>This integration allows to leverage the full features and capabilities of Azure Container Apps while benefiting from the simplicity of auto-scaling provided by Azure Functions. </a:t>
            </a:r>
          </a:p>
          <a:p>
            <a:pPr algn="just"/>
            <a:r>
              <a:rPr lang="en-US" sz="1000" dirty="0"/>
              <a:t>With the new native hosting model, it is possible to deploy Azure Functions directly onto Azure Container Apps using the </a:t>
            </a:r>
            <a:r>
              <a:rPr lang="en-US" sz="1000" dirty="0" err="1"/>
              <a:t>Microsoft.App</a:t>
            </a:r>
            <a:r>
              <a:rPr lang="en-US" sz="1000" dirty="0"/>
              <a:t> resource provider by setting “kind=</a:t>
            </a:r>
            <a:r>
              <a:rPr lang="en-US" sz="1000" dirty="0" err="1"/>
              <a:t>functionapp</a:t>
            </a:r>
            <a:r>
              <a:rPr lang="en-US" sz="1000" dirty="0"/>
              <a:t>” property on the container app resource. </a:t>
            </a:r>
          </a:p>
        </p:txBody>
      </p:sp>
    </p:spTree>
    <p:extLst>
      <p:ext uri="{BB962C8B-B14F-4D97-AF65-F5344CB8AC3E}">
        <p14:creationId xmlns:p14="http://schemas.microsoft.com/office/powerpoint/2010/main" val="362537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55E3F-44F6-EBE9-4B9F-FF081975D2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25862D7-C8B9-9185-2855-0FF1F67DDA20}"/>
              </a:ext>
            </a:extLst>
          </p:cNvPr>
          <p:cNvSpPr>
            <a:spLocks noGrp="1"/>
          </p:cNvSpPr>
          <p:nvPr>
            <p:ph type="body" sz="quarter" idx="10"/>
          </p:nvPr>
        </p:nvSpPr>
        <p:spPr/>
        <p:txBody>
          <a:bodyPr/>
          <a:lstStyle/>
          <a:p>
            <a:pPr algn="just"/>
            <a:r>
              <a:rPr lang="en-US" sz="1000" dirty="0">
                <a:hlinkClick r:id="rId2"/>
              </a:rPr>
              <a:t>Generally Available: New Availability Zone Features for Azure App Service</a:t>
            </a:r>
            <a:endParaRPr lang="en-US" sz="1000" dirty="0"/>
          </a:p>
          <a:p>
            <a:pPr algn="just"/>
            <a:r>
              <a:rPr lang="en-US" sz="1000" dirty="0"/>
              <a:t>Enhanced </a:t>
            </a:r>
            <a:r>
              <a:rPr lang="en-US" sz="1000" b="1" dirty="0"/>
              <a:t>Availability Zone support for Azure App Service is now generally available</a:t>
            </a:r>
            <a:r>
              <a:rPr lang="en-US" sz="1000" dirty="0"/>
              <a:t>. This update simplifies the pre-requisites to enable zone resilience, reduces the cost of running in high availability, and enhances reliability and resilience for your apps. </a:t>
            </a:r>
          </a:p>
          <a:p>
            <a:pPr algn="just"/>
            <a:r>
              <a:rPr lang="en-US" sz="1000" dirty="0"/>
              <a:t>Key Updates</a:t>
            </a:r>
          </a:p>
          <a:p>
            <a:pPr marL="171450" indent="-171450" algn="just">
              <a:buFont typeface="Arial" panose="020B0604020202020204" pitchFamily="34" charset="0"/>
              <a:buChar char="•"/>
            </a:pPr>
            <a:r>
              <a:rPr lang="en-US" sz="1000" dirty="0"/>
              <a:t>Reduced minimum instance requirement for enabling </a:t>
            </a:r>
            <a:r>
              <a:rPr lang="en-US" sz="1000" b="1" dirty="0"/>
              <a:t>Availability Zones from three to two</a:t>
            </a:r>
            <a:r>
              <a:rPr lang="en-US" sz="1000" dirty="0"/>
              <a:t>, while still maintaining a 99.99% SLA.</a:t>
            </a:r>
          </a:p>
          <a:p>
            <a:pPr marL="171450" indent="-171450" algn="just">
              <a:buFont typeface="Arial" panose="020B0604020202020204" pitchFamily="34" charset="0"/>
              <a:buChar char="•"/>
            </a:pPr>
            <a:r>
              <a:rPr lang="en-US" sz="1000" dirty="0"/>
              <a:t>Some App Service plans </a:t>
            </a:r>
            <a:r>
              <a:rPr lang="en-US" sz="1000" b="1" dirty="0"/>
              <a:t>with two or more instances may be able to automatically </a:t>
            </a:r>
            <a:r>
              <a:rPr lang="en-US" sz="1000" dirty="0"/>
              <a:t>support Availability Zones without additional setup.</a:t>
            </a:r>
          </a:p>
          <a:p>
            <a:pPr marL="171450" indent="-171450" algn="just">
              <a:buFont typeface="Arial" panose="020B0604020202020204" pitchFamily="34" charset="0"/>
              <a:buChar char="•"/>
            </a:pPr>
            <a:r>
              <a:rPr lang="en-US" sz="1000" dirty="0"/>
              <a:t>The zone redundant setting for App Service plans and App Service Environment v3 is now mutable throughout the life of the resources.</a:t>
            </a:r>
          </a:p>
          <a:p>
            <a:pPr marL="171450" indent="-171450" algn="just">
              <a:buFont typeface="Arial" panose="020B0604020202020204" pitchFamily="34" charset="0"/>
              <a:buChar char="•"/>
            </a:pPr>
            <a:r>
              <a:rPr lang="en-US" sz="1000" dirty="0"/>
              <a:t>Enhanced dashboard for visibility into Availability Zone information, including </a:t>
            </a:r>
            <a:r>
              <a:rPr lang="en-US" sz="1000" b="1" dirty="0"/>
              <a:t>physical zone placement and zone counts.</a:t>
            </a:r>
          </a:p>
          <a:p>
            <a:pPr marL="171450" indent="-171450" algn="just">
              <a:buFont typeface="Arial" panose="020B0604020202020204" pitchFamily="34" charset="0"/>
              <a:buChar char="•"/>
            </a:pPr>
            <a:r>
              <a:rPr lang="en-US" sz="1000" dirty="0"/>
              <a:t>Eliminates minimum instance fee for App Service Environment v3. </a:t>
            </a:r>
          </a:p>
        </p:txBody>
      </p:sp>
      <p:sp>
        <p:nvSpPr>
          <p:cNvPr id="11" name="Title 10">
            <a:extLst>
              <a:ext uri="{FF2B5EF4-FFF2-40B4-BE49-F238E27FC236}">
                <a16:creationId xmlns:a16="http://schemas.microsoft.com/office/drawing/2014/main" id="{A708FF94-A4B6-30DF-EC3E-F926AF146399}"/>
              </a:ext>
            </a:extLst>
          </p:cNvPr>
          <p:cNvSpPr>
            <a:spLocks noGrp="1"/>
          </p:cNvSpPr>
          <p:nvPr>
            <p:ph type="title"/>
          </p:nvPr>
        </p:nvSpPr>
        <p:spPr/>
        <p:txBody>
          <a:bodyPr/>
          <a:lstStyle/>
          <a:p>
            <a:r>
              <a:rPr lang="en-US" sz="1800" dirty="0"/>
              <a:t>Azure App Service Updates (1/2)</a:t>
            </a:r>
            <a:endParaRPr lang="en-US" dirty="0"/>
          </a:p>
        </p:txBody>
      </p:sp>
      <p:sp>
        <p:nvSpPr>
          <p:cNvPr id="13" name="Text Placeholder 12">
            <a:extLst>
              <a:ext uri="{FF2B5EF4-FFF2-40B4-BE49-F238E27FC236}">
                <a16:creationId xmlns:a16="http://schemas.microsoft.com/office/drawing/2014/main" id="{192D3286-26F9-D0CC-D812-55955E754911}"/>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07F2C8C0-B347-C405-4546-140A9B78AB6D}"/>
              </a:ext>
            </a:extLst>
          </p:cNvPr>
          <p:cNvSpPr>
            <a:spLocks noGrp="1"/>
          </p:cNvSpPr>
          <p:nvPr>
            <p:ph type="body" sz="quarter" idx="16"/>
          </p:nvPr>
        </p:nvSpPr>
        <p:spPr>
          <a:xfrm>
            <a:off x="342900" y="855081"/>
            <a:ext cx="3955312" cy="2072270"/>
          </a:xfrm>
        </p:spPr>
        <p:txBody>
          <a:bodyPr/>
          <a:lstStyle/>
          <a:p>
            <a:pPr algn="just"/>
            <a:r>
              <a:rPr lang="en-US" dirty="0">
                <a:hlinkClick r:id="rId3"/>
              </a:rPr>
              <a:t>Public Preview: .NET Aspire support on Azure App Service</a:t>
            </a:r>
            <a:endParaRPr lang="en-US" dirty="0"/>
          </a:p>
          <a:p>
            <a:pPr algn="just"/>
            <a:r>
              <a:rPr lang="en-US" dirty="0"/>
              <a:t>.NET Aspire simplifies </a:t>
            </a:r>
            <a:r>
              <a:rPr lang="en-US" b="1" dirty="0"/>
              <a:t>cloud-native development with opinionated APIs</a:t>
            </a:r>
            <a:r>
              <a:rPr lang="en-US" dirty="0"/>
              <a:t>, integrations, and orchestration features. It boosts productivity, and provides a dashboard for managing services, making it easier to build and deploy distributed applications. </a:t>
            </a:r>
          </a:p>
          <a:p>
            <a:pPr algn="just"/>
            <a:r>
              <a:rPr lang="en-US" dirty="0"/>
              <a:t>With </a:t>
            </a:r>
            <a:r>
              <a:rPr lang="en-US" b="1" dirty="0"/>
              <a:t>.NET Aspire 9.2 the team is introducing Publishers </a:t>
            </a:r>
            <a:r>
              <a:rPr lang="en-US" dirty="0"/>
              <a:t>to help write code that will define how application gets packaged and deployed for different platforms. </a:t>
            </a:r>
          </a:p>
          <a:p>
            <a:pPr algn="just"/>
            <a:r>
              <a:rPr lang="en-US" dirty="0"/>
              <a:t>App Service team is working with.NET Aspire team to offer a publisher that targets App Service and other Azure PaaS resources to host your application.</a:t>
            </a:r>
          </a:p>
        </p:txBody>
      </p:sp>
    </p:spTree>
    <p:extLst>
      <p:ext uri="{BB962C8B-B14F-4D97-AF65-F5344CB8AC3E}">
        <p14:creationId xmlns:p14="http://schemas.microsoft.com/office/powerpoint/2010/main" val="158371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B49ED-BD17-CC2A-7FD7-A0647541E0E4}"/>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ADA285C1-93AF-19F2-BF0D-D3F3CCDFF7F5}"/>
              </a:ext>
            </a:extLst>
          </p:cNvPr>
          <p:cNvSpPr>
            <a:spLocks noGrp="1"/>
          </p:cNvSpPr>
          <p:nvPr>
            <p:ph type="title"/>
          </p:nvPr>
        </p:nvSpPr>
        <p:spPr/>
        <p:txBody>
          <a:bodyPr/>
          <a:lstStyle/>
          <a:p>
            <a:r>
              <a:rPr lang="en-US" sz="1800" dirty="0"/>
              <a:t>Azure App Service Updates (1/2)</a:t>
            </a:r>
            <a:endParaRPr lang="en-US" dirty="0"/>
          </a:p>
        </p:txBody>
      </p:sp>
      <p:sp>
        <p:nvSpPr>
          <p:cNvPr id="13" name="Text Placeholder 12">
            <a:extLst>
              <a:ext uri="{FF2B5EF4-FFF2-40B4-BE49-F238E27FC236}">
                <a16:creationId xmlns:a16="http://schemas.microsoft.com/office/drawing/2014/main" id="{C9850F3A-3A02-CDED-1CE8-D7766BC92644}"/>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C92E62C6-53B5-40B8-BBBD-AB2019416245}"/>
              </a:ext>
            </a:extLst>
          </p:cNvPr>
          <p:cNvSpPr>
            <a:spLocks noGrp="1"/>
          </p:cNvSpPr>
          <p:nvPr>
            <p:ph type="body" sz="quarter" idx="16"/>
          </p:nvPr>
        </p:nvSpPr>
        <p:spPr>
          <a:xfrm>
            <a:off x="342900" y="855081"/>
            <a:ext cx="3955312" cy="1354719"/>
          </a:xfrm>
        </p:spPr>
        <p:txBody>
          <a:bodyPr/>
          <a:lstStyle/>
          <a:p>
            <a:pPr algn="just"/>
            <a:r>
              <a:rPr lang="en-US" dirty="0">
                <a:hlinkClick r:id="rId2"/>
              </a:rPr>
              <a:t>Public Preview: Azure App Service - New Premium v4 Offering</a:t>
            </a:r>
            <a:endParaRPr lang="en-US" dirty="0"/>
          </a:p>
          <a:p>
            <a:pPr algn="just"/>
            <a:r>
              <a:rPr lang="en-US" dirty="0"/>
              <a:t>The new Premium v4 includes sizes starting </a:t>
            </a:r>
            <a:r>
              <a:rPr lang="en-US" dirty="0" err="1"/>
              <a:t>f</a:t>
            </a:r>
            <a:r>
              <a:rPr lang="en-US" b="1" dirty="0" err="1"/>
              <a:t>Premium</a:t>
            </a:r>
            <a:r>
              <a:rPr lang="en-US" b="1" dirty="0"/>
              <a:t> v4 offering provides faster processors, </a:t>
            </a:r>
            <a:r>
              <a:rPr lang="en-US" b="1" dirty="0" err="1"/>
              <a:t>NVMe</a:t>
            </a:r>
            <a:r>
              <a:rPr lang="en-US" b="1" dirty="0"/>
              <a:t> local storage, and memory-optimized options, running on the latest Azure hardware. </a:t>
            </a:r>
            <a:r>
              <a:rPr lang="en-US" dirty="0"/>
              <a:t>rom 1 vCPU and 4GB of memory all the way up to 32 vCPU and 256GB memory. </a:t>
            </a:r>
          </a:p>
        </p:txBody>
      </p:sp>
    </p:spTree>
    <p:extLst>
      <p:ext uri="{BB962C8B-B14F-4D97-AF65-F5344CB8AC3E}">
        <p14:creationId xmlns:p14="http://schemas.microsoft.com/office/powerpoint/2010/main" val="126103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a:xfrm>
            <a:off x="4433776" y="855081"/>
            <a:ext cx="4365038" cy="1557920"/>
          </a:xfrm>
        </p:spPr>
        <p:txBody>
          <a:bodyPr/>
          <a:lstStyle/>
          <a:p>
            <a:pPr algn="just"/>
            <a:r>
              <a:rPr lang="en-US" sz="1000" dirty="0">
                <a:hlinkClick r:id="rId2"/>
              </a:rPr>
              <a:t>Generally Available: Aspire Dashboard in Azure Container Apps</a:t>
            </a:r>
            <a:endParaRPr lang="en-US" sz="1000" dirty="0"/>
          </a:p>
          <a:p>
            <a:pPr algn="just"/>
            <a:r>
              <a:rPr lang="en-US" sz="1000" b="1" dirty="0"/>
              <a:t>Azure Container Apps .NET 8’s Aspire dashboard </a:t>
            </a:r>
            <a:r>
              <a:rPr lang="en-US" sz="1000" dirty="0"/>
              <a:t>is now generally available, and it is possible to access live data about project and containers in the cloud to evaluate the performance of applications and debug errors with comprehensive logs, metrics, traces, and more.</a:t>
            </a:r>
          </a:p>
          <a:p>
            <a:pPr algn="just"/>
            <a:r>
              <a:rPr lang="en-US" sz="1000" dirty="0"/>
              <a:t>As well as access the Aspire dashboard in Azure Portal for project in Azure Container Apps, which previously could only locally.</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Azure Container Apps (1/4)</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pic>
        <p:nvPicPr>
          <p:cNvPr id="3074" name="Picture 2" descr="Screenshot of an Aspire Dashboard trace window.">
            <a:extLst>
              <a:ext uri="{FF2B5EF4-FFF2-40B4-BE49-F238E27FC236}">
                <a16:creationId xmlns:a16="http://schemas.microsoft.com/office/drawing/2014/main" id="{3BEAEC69-7503-3300-4BAE-4F5B47758BB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9978" y="2280929"/>
            <a:ext cx="3955313" cy="1510023"/>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1">
            <a:extLst>
              <a:ext uri="{FF2B5EF4-FFF2-40B4-BE49-F238E27FC236}">
                <a16:creationId xmlns:a16="http://schemas.microsoft.com/office/drawing/2014/main" id="{D082964C-E8A1-73CC-B206-1A488254620C}"/>
              </a:ext>
            </a:extLst>
          </p:cNvPr>
          <p:cNvSpPr txBox="1">
            <a:spLocks/>
          </p:cNvSpPr>
          <p:nvPr/>
        </p:nvSpPr>
        <p:spPr>
          <a:xfrm>
            <a:off x="199378" y="845048"/>
            <a:ext cx="4077994" cy="151982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Public Preview: Premium Ingress in Azure Container Apps</a:t>
            </a:r>
            <a:endParaRPr lang="en-US" sz="1000" dirty="0"/>
          </a:p>
          <a:p>
            <a:pPr algn="just"/>
            <a:r>
              <a:rPr lang="en-US" sz="1000" dirty="0"/>
              <a:t>Azure Container Apps now </a:t>
            </a:r>
            <a:r>
              <a:rPr lang="en-US" sz="1000" b="1" dirty="0"/>
              <a:t>supports premium ingress in public preview</a:t>
            </a:r>
            <a:r>
              <a:rPr lang="en-US" sz="1000" dirty="0"/>
              <a:t>. This feature introduces environment-level ingress configuration options, with the primary highlight being customizable ingress scaling. This capability supports the scaling of the ingress proxy, enabling customers to better handle higher demand workloads, such as large performance tests. By configuring ingress proxy to run on workload profiles, it is possible to scale out more ingress instances to handle more load. Running the ingress proxy on a workload profile will incur associated costs.</a:t>
            </a:r>
          </a:p>
        </p:txBody>
      </p:sp>
      <p:pic>
        <p:nvPicPr>
          <p:cNvPr id="2050" name="Picture 2" descr="Diagram of how the ingress proxy routes traffic to your container apps.">
            <a:extLst>
              <a:ext uri="{FF2B5EF4-FFF2-40B4-BE49-F238E27FC236}">
                <a16:creationId xmlns:a16="http://schemas.microsoft.com/office/drawing/2014/main" id="{5BDC313E-D81D-874B-A89B-415DBCCCAA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 y="2573482"/>
            <a:ext cx="3790951" cy="181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698F78-97B1-0C86-92A2-1774D9AE5C3D}"/>
              </a:ext>
            </a:extLst>
          </p:cNvPr>
          <p:cNvSpPr>
            <a:spLocks noGrp="1"/>
          </p:cNvSpPr>
          <p:nvPr>
            <p:ph type="title"/>
          </p:nvPr>
        </p:nvSpPr>
        <p:spPr/>
        <p:txBody>
          <a:bodyPr/>
          <a:lstStyle/>
          <a:p>
            <a:r>
              <a:rPr lang="en-US" sz="1600" dirty="0"/>
              <a:t>Azure Container Apps (2/4)</a:t>
            </a:r>
            <a:endParaRPr lang="en-US" dirty="0"/>
          </a:p>
        </p:txBody>
      </p:sp>
      <p:sp>
        <p:nvSpPr>
          <p:cNvPr id="4" name="Text Placeholder 3">
            <a:extLst>
              <a:ext uri="{FF2B5EF4-FFF2-40B4-BE49-F238E27FC236}">
                <a16:creationId xmlns:a16="http://schemas.microsoft.com/office/drawing/2014/main" id="{334EE540-9D02-D74B-731B-4FFC3421E895}"/>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581CB8D7-3AA0-14E0-FFA9-0D3F750751E1}"/>
              </a:ext>
            </a:extLst>
          </p:cNvPr>
          <p:cNvSpPr>
            <a:spLocks noGrp="1"/>
          </p:cNvSpPr>
          <p:nvPr>
            <p:ph type="body" sz="quarter" idx="16"/>
          </p:nvPr>
        </p:nvSpPr>
        <p:spPr>
          <a:xfrm>
            <a:off x="342900" y="855081"/>
            <a:ext cx="3955312" cy="1913520"/>
          </a:xfrm>
        </p:spPr>
        <p:txBody>
          <a:bodyPr/>
          <a:lstStyle/>
          <a:p>
            <a:pPr algn="just"/>
            <a:r>
              <a:rPr lang="en-US" dirty="0">
                <a:hlinkClick r:id="rId2"/>
              </a:rPr>
              <a:t>Generally Available: </a:t>
            </a:r>
            <a:r>
              <a:rPr lang="en-US" dirty="0" err="1">
                <a:hlinkClick r:id="rId2"/>
              </a:rPr>
              <a:t>OpenTelemetry</a:t>
            </a:r>
            <a:r>
              <a:rPr lang="en-US" dirty="0">
                <a:hlinkClick r:id="rId2"/>
              </a:rPr>
              <a:t> agent in Azure Container Apps</a:t>
            </a:r>
            <a:endParaRPr lang="en-US" dirty="0"/>
          </a:p>
          <a:p>
            <a:pPr algn="just"/>
            <a:r>
              <a:rPr lang="en-US" dirty="0" err="1"/>
              <a:t>OpenTelemetry</a:t>
            </a:r>
            <a:r>
              <a:rPr lang="en-US" dirty="0"/>
              <a:t> agent in </a:t>
            </a:r>
            <a:r>
              <a:rPr lang="en-US" b="1" dirty="0"/>
              <a:t>Azure Container Apps is now generally available. This feature enables to use open-source standards </a:t>
            </a:r>
            <a:r>
              <a:rPr lang="en-US" dirty="0"/>
              <a:t>to send app’s data without setting up the </a:t>
            </a:r>
            <a:r>
              <a:rPr lang="en-US" dirty="0" err="1"/>
              <a:t>OpenTelemetry</a:t>
            </a:r>
            <a:r>
              <a:rPr lang="en-US" dirty="0"/>
              <a:t> collector yourself. </a:t>
            </a:r>
          </a:p>
          <a:p>
            <a:pPr algn="just"/>
            <a:r>
              <a:rPr lang="en-US" dirty="0"/>
              <a:t>Once enabled, the agent runs in Container Apps environment and automatically collects and exports telemetry data. It is possible  to send data to Azure Monitor Application Insights (logs, traces), Datadog (metrics, logs, traces), or any generic OTLP-configured endpoint (logs, metrics, traces).  It is possible to configure and manage the agent today using the Azure portal, ARM templates, Bicep, Terraform, or the Azure CLI. </a:t>
            </a:r>
          </a:p>
        </p:txBody>
      </p:sp>
      <p:sp>
        <p:nvSpPr>
          <p:cNvPr id="8" name="Text Placeholder 1">
            <a:extLst>
              <a:ext uri="{FF2B5EF4-FFF2-40B4-BE49-F238E27FC236}">
                <a16:creationId xmlns:a16="http://schemas.microsoft.com/office/drawing/2014/main" id="{4B5C8532-E883-8D44-0B8C-8B4359784185}"/>
              </a:ext>
            </a:extLst>
          </p:cNvPr>
          <p:cNvSpPr>
            <a:spLocks noGrp="1"/>
          </p:cNvSpPr>
          <p:nvPr>
            <p:ph type="body" sz="quarter" idx="10"/>
          </p:nvPr>
        </p:nvSpPr>
        <p:spPr>
          <a:xfrm>
            <a:off x="4433776" y="855080"/>
            <a:ext cx="4365038" cy="3774069"/>
          </a:xfrm>
        </p:spPr>
        <p:txBody>
          <a:bodyPr/>
          <a:lstStyle/>
          <a:p>
            <a:pPr algn="just"/>
            <a:r>
              <a:rPr lang="en-US" sz="1000" dirty="0">
                <a:hlinkClick r:id="rId3"/>
              </a:rPr>
              <a:t>Generally Available: Planned maintenance in Azure Container Apps</a:t>
            </a:r>
            <a:endParaRPr lang="en-US" sz="1000" dirty="0"/>
          </a:p>
          <a:p>
            <a:pPr algn="just"/>
            <a:r>
              <a:rPr lang="en-US" sz="1000" dirty="0"/>
              <a:t>This feature allows to control when </a:t>
            </a:r>
            <a:r>
              <a:rPr lang="en-US" sz="1000" b="1" dirty="0"/>
              <a:t>non-critical updates are applied to Container Apps environmen</a:t>
            </a:r>
            <a:r>
              <a:rPr lang="en-US" sz="1000" dirty="0"/>
              <a:t>t to minimize downtime and impact to applications. Non-critical updates include </a:t>
            </a:r>
            <a:r>
              <a:rPr lang="en-US" sz="1000" b="1" dirty="0"/>
              <a:t>minor security patches, bug fixes, and new releases</a:t>
            </a:r>
            <a:r>
              <a:rPr lang="en-US" sz="1000" dirty="0"/>
              <a:t>. Critical and urgent updates, however, are applied as needed to ensure security and reliability compliance, even outside of planned maintenance windows.  </a:t>
            </a:r>
          </a:p>
          <a:p>
            <a:pPr algn="just"/>
            <a:r>
              <a:rPr lang="en-US" sz="1000" dirty="0"/>
              <a:t>To configure a weekly maintenance window, specify a day of week, a start time in the UTC time zone, and a duration. This can be done using Azure CLI as well as Azure portal. </a:t>
            </a:r>
          </a:p>
        </p:txBody>
      </p:sp>
    </p:spTree>
    <p:extLst>
      <p:ext uri="{BB962C8B-B14F-4D97-AF65-F5344CB8AC3E}">
        <p14:creationId xmlns:p14="http://schemas.microsoft.com/office/powerpoint/2010/main" val="56673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DD0CD5-F303-3E49-285E-E5A9C2CABB26}"/>
              </a:ext>
            </a:extLst>
          </p:cNvPr>
          <p:cNvSpPr>
            <a:spLocks noGrp="1"/>
          </p:cNvSpPr>
          <p:nvPr>
            <p:ph type="body" sz="quarter" idx="10"/>
          </p:nvPr>
        </p:nvSpPr>
        <p:spPr/>
        <p:txBody>
          <a:bodyPr/>
          <a:lstStyle/>
          <a:p>
            <a:pPr algn="just"/>
            <a:r>
              <a:rPr lang="en-US" sz="1000" dirty="0">
                <a:hlinkClick r:id="rId2"/>
              </a:rPr>
              <a:t>Public Preview: Durable task scheduler support in Azure Container Apps</a:t>
            </a:r>
            <a:endParaRPr lang="en-US" sz="1000" dirty="0"/>
          </a:p>
          <a:p>
            <a:pPr algn="just"/>
            <a:r>
              <a:rPr lang="en-US" sz="1000" b="1" dirty="0"/>
              <a:t>Durable task scheduler, a fully managed backend for durable execution</a:t>
            </a:r>
            <a:r>
              <a:rPr lang="en-US" sz="1000" dirty="0"/>
              <a:t>, is now available in public preview in Azure Container Apps. The durable task scheduler features a managed workflow engine responsible for scheduling workflow execution and persisting workflow state. Additionally, the durable task scheduler includes an out-of-the-box monitoring and management dashboard, making it easy to debug and manage workflows on demand.  </a:t>
            </a:r>
          </a:p>
          <a:p>
            <a:pPr algn="just"/>
            <a:r>
              <a:rPr lang="en-US" sz="1000" dirty="0"/>
              <a:t>With the durable task SDKs, which are client SDKs that connect directly to the durable task scheduler managed workflow engine, you can author your workflows as code and rely on the durable task scheduler for efficient task scheduling and state persistence. </a:t>
            </a:r>
          </a:p>
          <a:p>
            <a:pPr algn="just"/>
            <a:r>
              <a:rPr lang="en-US" sz="1000" dirty="0"/>
              <a:t>The durable task scheduler offers:  </a:t>
            </a:r>
          </a:p>
          <a:p>
            <a:pPr marL="171450" indent="-171450" algn="just">
              <a:buFont typeface="Arial" panose="020B0604020202020204" pitchFamily="34" charset="0"/>
              <a:buChar char="•"/>
            </a:pPr>
            <a:r>
              <a:rPr lang="en-US" sz="1000" dirty="0"/>
              <a:t>A fully managed backend for workflow task scheduling and persistence  </a:t>
            </a:r>
          </a:p>
          <a:p>
            <a:pPr marL="171450" indent="-171450" algn="just">
              <a:buFont typeface="Arial" panose="020B0604020202020204" pitchFamily="34" charset="0"/>
              <a:buChar char="•"/>
            </a:pPr>
            <a:r>
              <a:rPr lang="en-US" sz="1000" dirty="0"/>
              <a:t>Superior performance and scalability  </a:t>
            </a:r>
          </a:p>
          <a:p>
            <a:pPr marL="171450" indent="-171450" algn="just">
              <a:buFont typeface="Arial" panose="020B0604020202020204" pitchFamily="34" charset="0"/>
              <a:buChar char="•"/>
            </a:pPr>
            <a:r>
              <a:rPr lang="en-US" sz="1000" dirty="0"/>
              <a:t>A workflow debugging and management dashboard  </a:t>
            </a:r>
          </a:p>
          <a:p>
            <a:pPr marL="171450" indent="-171450" algn="just">
              <a:buFont typeface="Arial" panose="020B0604020202020204" pitchFamily="34" charset="0"/>
              <a:buChar char="•"/>
            </a:pPr>
            <a:r>
              <a:rPr lang="en-US" sz="1000" dirty="0"/>
              <a:t>Security best practices with identity-based authentication  </a:t>
            </a:r>
          </a:p>
          <a:p>
            <a:pPr marL="171450" indent="-171450" algn="just">
              <a:buFont typeface="Arial" panose="020B0604020202020204" pitchFamily="34" charset="0"/>
              <a:buChar char="•"/>
            </a:pPr>
            <a:r>
              <a:rPr lang="en-US" sz="1000" dirty="0"/>
              <a:t>A local emulator for a simple development experience </a:t>
            </a:r>
          </a:p>
        </p:txBody>
      </p:sp>
      <p:sp>
        <p:nvSpPr>
          <p:cNvPr id="3" name="Title 2">
            <a:extLst>
              <a:ext uri="{FF2B5EF4-FFF2-40B4-BE49-F238E27FC236}">
                <a16:creationId xmlns:a16="http://schemas.microsoft.com/office/drawing/2014/main" id="{5F024879-19D6-BF6C-A6D4-FD6EC48BD082}"/>
              </a:ext>
            </a:extLst>
          </p:cNvPr>
          <p:cNvSpPr>
            <a:spLocks noGrp="1"/>
          </p:cNvSpPr>
          <p:nvPr>
            <p:ph type="title"/>
          </p:nvPr>
        </p:nvSpPr>
        <p:spPr/>
        <p:txBody>
          <a:bodyPr/>
          <a:lstStyle/>
          <a:p>
            <a:r>
              <a:rPr lang="en-US" sz="1600" dirty="0"/>
              <a:t>Azure Container Apps (3/4)</a:t>
            </a:r>
            <a:endParaRPr lang="en-US" dirty="0"/>
          </a:p>
        </p:txBody>
      </p:sp>
      <p:sp>
        <p:nvSpPr>
          <p:cNvPr id="4" name="Text Placeholder 3">
            <a:extLst>
              <a:ext uri="{FF2B5EF4-FFF2-40B4-BE49-F238E27FC236}">
                <a16:creationId xmlns:a16="http://schemas.microsoft.com/office/drawing/2014/main" id="{F024358A-8593-0C34-EAA0-1D276DD28616}"/>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071BB6D7-B1B6-48BA-214A-52FD3054C176}"/>
              </a:ext>
            </a:extLst>
          </p:cNvPr>
          <p:cNvSpPr>
            <a:spLocks noGrp="1"/>
          </p:cNvSpPr>
          <p:nvPr>
            <p:ph type="body" sz="quarter" idx="16"/>
          </p:nvPr>
        </p:nvSpPr>
        <p:spPr>
          <a:xfrm>
            <a:off x="342900" y="855080"/>
            <a:ext cx="3955312" cy="2068229"/>
          </a:xfrm>
        </p:spPr>
        <p:txBody>
          <a:bodyPr/>
          <a:lstStyle/>
          <a:p>
            <a:pPr algn="just"/>
            <a:r>
              <a:rPr lang="en-US" dirty="0">
                <a:hlinkClick r:id="rId3"/>
              </a:rPr>
              <a:t>Generally Available: Dedicated GPU in Azure Container Apps</a:t>
            </a:r>
            <a:endParaRPr lang="en-US" dirty="0"/>
          </a:p>
          <a:p>
            <a:pPr algn="just"/>
            <a:r>
              <a:rPr lang="en-US" b="1" dirty="0"/>
              <a:t>Dedicated GPU support in Azure Container Apps </a:t>
            </a:r>
            <a:r>
              <a:rPr lang="en-US" dirty="0"/>
              <a:t>is now generally available. Dedicated GPUs provide additional compute options tailored for AI applications, making them ideal for AI scenarios which require continuous availability and don’t scale to zero.  </a:t>
            </a:r>
          </a:p>
          <a:p>
            <a:pPr algn="just"/>
            <a:r>
              <a:rPr lang="en-US" dirty="0"/>
              <a:t>This feature supports NC A100 v4 series GPUs that are optimized to support AI workloads. GPU workload profiles are offered as part of the Dedicated Plan and only supported in the Workload Profiles type environment. </a:t>
            </a:r>
          </a:p>
        </p:txBody>
      </p:sp>
    </p:spTree>
    <p:extLst>
      <p:ext uri="{BB962C8B-B14F-4D97-AF65-F5344CB8AC3E}">
        <p14:creationId xmlns:p14="http://schemas.microsoft.com/office/powerpoint/2010/main" val="212323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45C3F-E9C0-DCCF-F852-CC2F9CF8223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FE8B006-23C9-9DD8-117E-FB24ACA930A7}"/>
              </a:ext>
            </a:extLst>
          </p:cNvPr>
          <p:cNvSpPr>
            <a:spLocks noGrp="1"/>
          </p:cNvSpPr>
          <p:nvPr>
            <p:ph type="title"/>
          </p:nvPr>
        </p:nvSpPr>
        <p:spPr/>
        <p:txBody>
          <a:bodyPr/>
          <a:lstStyle/>
          <a:p>
            <a:r>
              <a:rPr lang="en-US" sz="1600" dirty="0"/>
              <a:t>Azure Container Apps (4/4)</a:t>
            </a:r>
            <a:endParaRPr lang="en-US" dirty="0"/>
          </a:p>
        </p:txBody>
      </p:sp>
      <p:sp>
        <p:nvSpPr>
          <p:cNvPr id="4" name="Text Placeholder 3">
            <a:extLst>
              <a:ext uri="{FF2B5EF4-FFF2-40B4-BE49-F238E27FC236}">
                <a16:creationId xmlns:a16="http://schemas.microsoft.com/office/drawing/2014/main" id="{0EAE57B1-84B7-F850-3C96-9A113124BAC3}"/>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F1AC2757-96A9-133D-391E-8422D9F5A929}"/>
              </a:ext>
            </a:extLst>
          </p:cNvPr>
          <p:cNvSpPr>
            <a:spLocks noGrp="1"/>
          </p:cNvSpPr>
          <p:nvPr>
            <p:ph type="body" sz="quarter" idx="16"/>
          </p:nvPr>
        </p:nvSpPr>
        <p:spPr/>
        <p:txBody>
          <a:bodyPr/>
          <a:lstStyle/>
          <a:p>
            <a:r>
              <a:rPr lang="en-US" dirty="0">
                <a:hlinkClick r:id="rId2"/>
              </a:rPr>
              <a:t>Public Preview: Azure Container Apps serverless GPUs now support Azure AI Foundry models</a:t>
            </a:r>
            <a:endParaRPr lang="en-US" dirty="0"/>
          </a:p>
          <a:p>
            <a:pPr algn="just"/>
            <a:r>
              <a:rPr lang="en-US" b="1" dirty="0"/>
              <a:t>Azure AI Foundry Models </a:t>
            </a:r>
            <a:r>
              <a:rPr lang="en-US" dirty="0"/>
              <a:t>have two deployment options - </a:t>
            </a:r>
            <a:r>
              <a:rPr lang="en-US" b="1" dirty="0"/>
              <a:t>serverless APIs </a:t>
            </a:r>
            <a:r>
              <a:rPr lang="en-US" dirty="0"/>
              <a:t>and managed compute. Azure Container Apps serverless GPU offers a balanced deployment option for you to deploy the Foundry Models on-demand with serverless scaling that goes back down to zero when not in use and comply with your data residency needs.</a:t>
            </a:r>
          </a:p>
          <a:p>
            <a:pPr algn="just"/>
            <a:r>
              <a:rPr lang="en-US" dirty="0"/>
              <a:t>With serverless GPUs, using Foundry Models gives you the full flexibility to run any supported model with </a:t>
            </a:r>
            <a:r>
              <a:rPr lang="en-US" b="1" dirty="0"/>
              <a:t>automatic scaling, pay-per-second-pricing, full data governance,</a:t>
            </a:r>
            <a:r>
              <a:rPr lang="en-US" dirty="0"/>
              <a:t> out of the box enterprise networking/security support, and more. </a:t>
            </a:r>
          </a:p>
        </p:txBody>
      </p:sp>
    </p:spTree>
    <p:extLst>
      <p:ext uri="{BB962C8B-B14F-4D97-AF65-F5344CB8AC3E}">
        <p14:creationId xmlns:p14="http://schemas.microsoft.com/office/powerpoint/2010/main" val="330911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409736-E824-A3F9-560B-0EEBECBEEDA6}"/>
              </a:ext>
            </a:extLst>
          </p:cNvPr>
          <p:cNvSpPr>
            <a:spLocks noGrp="1"/>
          </p:cNvSpPr>
          <p:nvPr>
            <p:ph type="body" sz="quarter" idx="10"/>
          </p:nvPr>
        </p:nvSpPr>
        <p:spPr>
          <a:xfrm>
            <a:off x="4433776" y="855081"/>
            <a:ext cx="4365038" cy="2116720"/>
          </a:xfrm>
        </p:spPr>
        <p:txBody>
          <a:bodyPr/>
          <a:lstStyle/>
          <a:p>
            <a:pPr algn="just"/>
            <a:r>
              <a:rPr lang="en-US" sz="1000" dirty="0">
                <a:hlinkClick r:id="rId2"/>
              </a:rPr>
              <a:t>Generally Available: Custom certificate authority support in AKS</a:t>
            </a:r>
            <a:endParaRPr lang="en-US" sz="1000" dirty="0"/>
          </a:p>
          <a:p>
            <a:pPr algn="just"/>
            <a:r>
              <a:rPr lang="en-US" sz="1000" dirty="0"/>
              <a:t>Custom certificate authority (CA) support in AKS is now generally available.  </a:t>
            </a:r>
          </a:p>
          <a:p>
            <a:pPr algn="just"/>
            <a:r>
              <a:rPr lang="en-US" sz="1000" dirty="0"/>
              <a:t>CAs allow to establish trust between </a:t>
            </a:r>
            <a:r>
              <a:rPr lang="en-US" sz="1000" b="1" dirty="0"/>
              <a:t>Azure Kubernetes Service (AKS) cluster and workloads as private registries</a:t>
            </a:r>
            <a:r>
              <a:rPr lang="en-US" sz="1000" dirty="0"/>
              <a:t>, proxies, and firewalls. A Kubernetes secret is used to store the certificate authority's information until it is passed to all nodes in the cluster. </a:t>
            </a:r>
          </a:p>
          <a:p>
            <a:pPr algn="just"/>
            <a:r>
              <a:rPr lang="en-US" sz="1000" dirty="0"/>
              <a:t>Limitations:</a:t>
            </a:r>
          </a:p>
          <a:p>
            <a:pPr marL="171450" indent="-171450" algn="just">
              <a:buFont typeface="Arial" panose="020B0604020202020204" pitchFamily="34" charset="0"/>
              <a:buChar char="•"/>
            </a:pPr>
            <a:r>
              <a:rPr lang="en-US" sz="1000" dirty="0"/>
              <a:t>Windows node pools aren't supported.</a:t>
            </a:r>
          </a:p>
          <a:p>
            <a:pPr marL="171450" indent="-171450" algn="just">
              <a:buFont typeface="Arial" panose="020B0604020202020204" pitchFamily="34" charset="0"/>
              <a:buChar char="•"/>
            </a:pPr>
            <a:r>
              <a:rPr lang="en-US" sz="1000" dirty="0"/>
              <a:t>Installing different CAs in the same cluster isn't supported.</a:t>
            </a:r>
          </a:p>
        </p:txBody>
      </p:sp>
      <p:sp>
        <p:nvSpPr>
          <p:cNvPr id="3" name="Title 2">
            <a:extLst>
              <a:ext uri="{FF2B5EF4-FFF2-40B4-BE49-F238E27FC236}">
                <a16:creationId xmlns:a16="http://schemas.microsoft.com/office/drawing/2014/main" id="{BA9A8A52-FE29-83CB-C58E-A4CAFEF963B3}"/>
              </a:ext>
            </a:extLst>
          </p:cNvPr>
          <p:cNvSpPr>
            <a:spLocks noGrp="1"/>
          </p:cNvSpPr>
          <p:nvPr>
            <p:ph type="title"/>
          </p:nvPr>
        </p:nvSpPr>
        <p:spPr/>
        <p:txBody>
          <a:bodyPr/>
          <a:lstStyle/>
          <a:p>
            <a:r>
              <a:rPr lang="en-US" sz="1800" dirty="0"/>
              <a:t>Azure Kubernetes Service (AKS) (1/8)</a:t>
            </a:r>
            <a:endParaRPr lang="en-US" dirty="0"/>
          </a:p>
        </p:txBody>
      </p:sp>
      <p:sp>
        <p:nvSpPr>
          <p:cNvPr id="4" name="Text Placeholder 3">
            <a:extLst>
              <a:ext uri="{FF2B5EF4-FFF2-40B4-BE49-F238E27FC236}">
                <a16:creationId xmlns:a16="http://schemas.microsoft.com/office/drawing/2014/main" id="{5E73D9C1-A6AD-3CEB-8159-D7BF01E09E8D}"/>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C4FA0A39-727B-28BB-17DF-86EF2BDAB203}"/>
              </a:ext>
            </a:extLst>
          </p:cNvPr>
          <p:cNvSpPr>
            <a:spLocks noGrp="1"/>
          </p:cNvSpPr>
          <p:nvPr>
            <p:ph type="body" sz="quarter" idx="16"/>
          </p:nvPr>
        </p:nvSpPr>
        <p:spPr>
          <a:xfrm>
            <a:off x="342900" y="855081"/>
            <a:ext cx="3955312" cy="1259470"/>
          </a:xfrm>
        </p:spPr>
        <p:txBody>
          <a:bodyPr/>
          <a:lstStyle/>
          <a:p>
            <a:r>
              <a:rPr lang="en-US" dirty="0">
                <a:hlinkClick r:id="rId3"/>
              </a:rPr>
              <a:t>Public Preview: Agentless runtime vulnerability assessment for AKS-owned images (Microsoft Defender for Cloud)</a:t>
            </a:r>
            <a:endParaRPr lang="en-US" dirty="0"/>
          </a:p>
          <a:p>
            <a:r>
              <a:rPr lang="en-US" dirty="0"/>
              <a:t>This new public preview capability allows users to distinguish </a:t>
            </a:r>
            <a:r>
              <a:rPr lang="en-US" b="1" dirty="0"/>
              <a:t>AKS-owned images from customer-owned images</a:t>
            </a:r>
            <a:r>
              <a:rPr lang="en-US" dirty="0"/>
              <a:t>, provides visibility into any CVEs in the AKS image, and provides recommendations on the AKS version or release containing the fixes for the vulnerabilities. </a:t>
            </a:r>
          </a:p>
          <a:p>
            <a:endParaRPr lang="en-US" dirty="0"/>
          </a:p>
        </p:txBody>
      </p:sp>
    </p:spTree>
    <p:extLst>
      <p:ext uri="{BB962C8B-B14F-4D97-AF65-F5344CB8AC3E}">
        <p14:creationId xmlns:p14="http://schemas.microsoft.com/office/powerpoint/2010/main" val="221106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 (1/2)</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892575"/>
          </a:xfrm>
        </p:spPr>
        <p:txBody>
          <a:bodyPr/>
          <a:lstStyle/>
          <a:p>
            <a:pPr algn="just"/>
            <a:r>
              <a:rPr lang="en-US" dirty="0">
                <a:hlinkClick r:id="rId2"/>
              </a:rPr>
              <a:t>Public Preview: VM Network Troubleshooter</a:t>
            </a:r>
            <a:endParaRPr lang="en-US" dirty="0"/>
          </a:p>
          <a:p>
            <a:pPr algn="just"/>
            <a:r>
              <a:rPr lang="en-US" dirty="0"/>
              <a:t>Blocked ports on Virtual Machines (VMs) are one of the most common connectivity issues faced by Azure customers. </a:t>
            </a:r>
            <a:r>
              <a:rPr lang="en-US" b="1" dirty="0"/>
              <a:t>The VM Network Troubleshooter </a:t>
            </a:r>
            <a:r>
              <a:rPr lang="en-US" dirty="0"/>
              <a:t>helps customers quickly check if commonly used ports are blocked on their Azure virtual machine.</a:t>
            </a:r>
          </a:p>
          <a:p>
            <a:pPr algn="just"/>
            <a:r>
              <a:rPr lang="en-US" dirty="0"/>
              <a:t>The VM Network Troubleshooter checks for the following ports:</a:t>
            </a:r>
          </a:p>
          <a:p>
            <a:pPr marL="171450" indent="-171450" algn="just">
              <a:buFont typeface="Arial" panose="020B0604020202020204" pitchFamily="34" charset="0"/>
              <a:buChar char="•"/>
            </a:pPr>
            <a:r>
              <a:rPr lang="en-US" b="1" dirty="0"/>
              <a:t>Port 80 (HTTP)</a:t>
            </a:r>
          </a:p>
          <a:p>
            <a:pPr marL="171450" indent="-171450" algn="just">
              <a:buFont typeface="Arial" panose="020B0604020202020204" pitchFamily="34" charset="0"/>
              <a:buChar char="•"/>
            </a:pPr>
            <a:r>
              <a:rPr lang="en-US" b="1" dirty="0"/>
              <a:t>Port 443 (HTTPS)</a:t>
            </a:r>
          </a:p>
          <a:p>
            <a:pPr marL="171450" indent="-171450" algn="just">
              <a:buFont typeface="Arial" panose="020B0604020202020204" pitchFamily="34" charset="0"/>
              <a:buChar char="•"/>
            </a:pPr>
            <a:r>
              <a:rPr lang="en-US" b="1" dirty="0"/>
              <a:t>Port 3389 (RDP)</a:t>
            </a:r>
          </a:p>
          <a:p>
            <a:pPr algn="just"/>
            <a:r>
              <a:rPr lang="en-US" dirty="0"/>
              <a:t>The VM Network Troubleshooter is built on top of the </a:t>
            </a:r>
            <a:r>
              <a:rPr lang="en-US" b="1" dirty="0"/>
              <a:t>NSG diagnostics tool</a:t>
            </a:r>
            <a:r>
              <a:rPr lang="en-US" dirty="0"/>
              <a:t>. The troubleshooter simulates traffic to the VM for common ports. It returns whether the flow is allowed or denied with detailed information about the security rule allowing or denying the flow. Customers can clickthrough from the results to the NSG rules and edit them as needed.</a:t>
            </a:r>
          </a:p>
        </p:txBody>
      </p:sp>
      <p:pic>
        <p:nvPicPr>
          <p:cNvPr id="3" name="Picture 2">
            <a:extLst>
              <a:ext uri="{FF2B5EF4-FFF2-40B4-BE49-F238E27FC236}">
                <a16:creationId xmlns:a16="http://schemas.microsoft.com/office/drawing/2014/main" id="{4B24130B-24C5-8813-39CB-154291916204}"/>
              </a:ext>
            </a:extLst>
          </p:cNvPr>
          <p:cNvPicPr>
            <a:picLocks noChangeAspect="1"/>
          </p:cNvPicPr>
          <p:nvPr/>
        </p:nvPicPr>
        <p:blipFill>
          <a:blip r:embed="rId3"/>
          <a:stretch>
            <a:fillRect/>
          </a:stretch>
        </p:blipFill>
        <p:spPr>
          <a:xfrm>
            <a:off x="4697756" y="1087582"/>
            <a:ext cx="4101058" cy="2552699"/>
          </a:xfrm>
          <a:prstGeom prst="rect">
            <a:avLst/>
          </a:prstGeom>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73253-2A14-06E0-0E5C-4B40C95157F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BED2FBF-2F93-0E15-CCBE-9AA784B8A94B}"/>
              </a:ext>
            </a:extLst>
          </p:cNvPr>
          <p:cNvSpPr>
            <a:spLocks noGrp="1"/>
          </p:cNvSpPr>
          <p:nvPr>
            <p:ph type="body" sz="quarter" idx="10"/>
          </p:nvPr>
        </p:nvSpPr>
        <p:spPr/>
        <p:txBody>
          <a:bodyPr/>
          <a:lstStyle/>
          <a:p>
            <a:pPr algn="just"/>
            <a:r>
              <a:rPr lang="en-US" sz="1000" dirty="0">
                <a:hlinkClick r:id="rId2"/>
              </a:rPr>
              <a:t>Public Preview: Onboarding of individual AKS clusters in Microsoft Defender for Cloud</a:t>
            </a:r>
            <a:endParaRPr lang="en-US" sz="1000" dirty="0"/>
          </a:p>
          <a:p>
            <a:pPr algn="just"/>
            <a:r>
              <a:rPr lang="en-US" sz="1000" dirty="0"/>
              <a:t>Microsoft Defender for Cloud now supports, in public preview, onboarding of individual AKS clusters. Instead of having a pre-requisite for onboarding an entire subscription, Microsoft Defender for Cloud now allows for resource level onboarding for AKS clusters. This provides agentless and sensor-based alerts in AKS dashboard, sensor onboarding/offboarding, and cluster operator view of security findings within AKS portal. </a:t>
            </a:r>
          </a:p>
        </p:txBody>
      </p:sp>
      <p:sp>
        <p:nvSpPr>
          <p:cNvPr id="3" name="Title 2">
            <a:extLst>
              <a:ext uri="{FF2B5EF4-FFF2-40B4-BE49-F238E27FC236}">
                <a16:creationId xmlns:a16="http://schemas.microsoft.com/office/drawing/2014/main" id="{D33F07A0-AAC6-5E8E-A676-24EFE71428BA}"/>
              </a:ext>
            </a:extLst>
          </p:cNvPr>
          <p:cNvSpPr>
            <a:spLocks noGrp="1"/>
          </p:cNvSpPr>
          <p:nvPr>
            <p:ph type="title"/>
          </p:nvPr>
        </p:nvSpPr>
        <p:spPr/>
        <p:txBody>
          <a:bodyPr/>
          <a:lstStyle/>
          <a:p>
            <a:r>
              <a:rPr lang="en-US" sz="1600" dirty="0"/>
              <a:t>Azure Kubernetes Service (AKS) (2/8)</a:t>
            </a:r>
            <a:endParaRPr lang="en-US" dirty="0"/>
          </a:p>
        </p:txBody>
      </p:sp>
      <p:sp>
        <p:nvSpPr>
          <p:cNvPr id="4" name="Text Placeholder 3">
            <a:extLst>
              <a:ext uri="{FF2B5EF4-FFF2-40B4-BE49-F238E27FC236}">
                <a16:creationId xmlns:a16="http://schemas.microsoft.com/office/drawing/2014/main" id="{E4DAA512-998E-8A13-AFB3-4C250E9F32B3}"/>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A4220CD1-2841-C431-4E41-5E1AB936C99B}"/>
              </a:ext>
            </a:extLst>
          </p:cNvPr>
          <p:cNvSpPr>
            <a:spLocks noGrp="1"/>
          </p:cNvSpPr>
          <p:nvPr>
            <p:ph type="body" sz="quarter" idx="16"/>
          </p:nvPr>
        </p:nvSpPr>
        <p:spPr/>
        <p:txBody>
          <a:bodyPr/>
          <a:lstStyle/>
          <a:p>
            <a:pPr algn="just"/>
            <a:r>
              <a:rPr lang="en-US" dirty="0">
                <a:hlinkClick r:id="rId3"/>
              </a:rPr>
              <a:t>Generally Available: HTTP proxy can now be enabled on an existing AKS cluster</a:t>
            </a:r>
            <a:endParaRPr lang="en-US" dirty="0"/>
          </a:p>
          <a:p>
            <a:pPr algn="just"/>
            <a:r>
              <a:rPr lang="en-US" dirty="0"/>
              <a:t>The HTTP proxy feature adds HTTP proxy support to AKS clusters, exposing a straightforward interface that can be used to secure AKS-required network traffic in proxy-dependent environments. With this feature, both AKS nodes and pods are configured to use the HTTP proxy. The feature also enables installation of a trusted certificate authority onto the nodes as part of bootstrapping a cluster. </a:t>
            </a:r>
          </a:p>
          <a:p>
            <a:pPr algn="just"/>
            <a:r>
              <a:rPr lang="en-US" dirty="0"/>
              <a:t>HTTP Proxy can now be enabled on an existing cluster by updating the cluster to add an HTTP Proxy configuration. AKS will automatically reimage all node pools in the cluster when you update the proxy configuration on your cluster using the </a:t>
            </a:r>
            <a:r>
              <a:rPr lang="en-US" dirty="0" err="1"/>
              <a:t>az</a:t>
            </a:r>
            <a:r>
              <a:rPr lang="en-US" dirty="0"/>
              <a:t> </a:t>
            </a:r>
            <a:r>
              <a:rPr lang="en-US" dirty="0" err="1"/>
              <a:t>aks</a:t>
            </a:r>
            <a:r>
              <a:rPr lang="en-US" dirty="0"/>
              <a:t> update command. You can use Pod Disruption Budgets (PDBs) to safeguard disruption to critical pods during reimage.</a:t>
            </a:r>
          </a:p>
        </p:txBody>
      </p:sp>
    </p:spTree>
    <p:extLst>
      <p:ext uri="{BB962C8B-B14F-4D97-AF65-F5344CB8AC3E}">
        <p14:creationId xmlns:p14="http://schemas.microsoft.com/office/powerpoint/2010/main" val="2133984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54230-C22C-A422-96FD-DBAF6444E7F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357E048-3F21-E742-AF88-6041CA9D9828}"/>
              </a:ext>
            </a:extLst>
          </p:cNvPr>
          <p:cNvSpPr>
            <a:spLocks noGrp="1"/>
          </p:cNvSpPr>
          <p:nvPr>
            <p:ph type="body" sz="quarter" idx="10"/>
          </p:nvPr>
        </p:nvSpPr>
        <p:spPr/>
        <p:txBody>
          <a:bodyPr/>
          <a:lstStyle/>
          <a:p>
            <a:pPr algn="just"/>
            <a:r>
              <a:rPr lang="en-US" sz="1000" dirty="0">
                <a:hlinkClick r:id="rId2"/>
              </a:rPr>
              <a:t>Public Preview: Managed namespaces for Azure Kubernetes Service</a:t>
            </a:r>
            <a:endParaRPr lang="en-US" sz="1000" dirty="0"/>
          </a:p>
          <a:p>
            <a:pPr algn="just"/>
            <a:r>
              <a:rPr lang="en-US" sz="1000" dirty="0"/>
              <a:t>Platform admins who provide shared clusters for their developer teams frequently end up implementing scripts and processes to create namespaces, set resource limits, apply network policies, and grant team access via role-based access control. Designing and creating such self-service setup from scratch often takes months.  </a:t>
            </a:r>
          </a:p>
          <a:p>
            <a:pPr algn="just"/>
            <a:r>
              <a:rPr lang="en-US" sz="1000" dirty="0"/>
              <a:t>Managed namespaces for AKS, now in public preview, addresses this need. With managed namespaces, it is possible to configure all that via the Azure CLI, ARM/Bicep, REST API, and the Azure portal, providing a foundation on which more complex platform engineering configuration can be built.</a:t>
            </a:r>
          </a:p>
        </p:txBody>
      </p:sp>
      <p:sp>
        <p:nvSpPr>
          <p:cNvPr id="3" name="Title 2">
            <a:extLst>
              <a:ext uri="{FF2B5EF4-FFF2-40B4-BE49-F238E27FC236}">
                <a16:creationId xmlns:a16="http://schemas.microsoft.com/office/drawing/2014/main" id="{F735BBA9-C1D9-0FE7-3421-631A8A8C2F10}"/>
              </a:ext>
            </a:extLst>
          </p:cNvPr>
          <p:cNvSpPr>
            <a:spLocks noGrp="1"/>
          </p:cNvSpPr>
          <p:nvPr>
            <p:ph type="title"/>
          </p:nvPr>
        </p:nvSpPr>
        <p:spPr/>
        <p:txBody>
          <a:bodyPr/>
          <a:lstStyle/>
          <a:p>
            <a:r>
              <a:rPr lang="en-US" sz="1800" dirty="0"/>
              <a:t>Azure Kubernetes Service (AKS) (3/8)</a:t>
            </a:r>
            <a:endParaRPr lang="en-US" dirty="0"/>
          </a:p>
        </p:txBody>
      </p:sp>
      <p:sp>
        <p:nvSpPr>
          <p:cNvPr id="4" name="Text Placeholder 3">
            <a:extLst>
              <a:ext uri="{FF2B5EF4-FFF2-40B4-BE49-F238E27FC236}">
                <a16:creationId xmlns:a16="http://schemas.microsoft.com/office/drawing/2014/main" id="{1A1F8795-112F-55E2-0A4D-BB33297186C8}"/>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B409E4D-46C0-8E43-5112-C3919B9E9443}"/>
              </a:ext>
            </a:extLst>
          </p:cNvPr>
          <p:cNvSpPr>
            <a:spLocks noGrp="1"/>
          </p:cNvSpPr>
          <p:nvPr>
            <p:ph type="body" sz="quarter" idx="16"/>
          </p:nvPr>
        </p:nvSpPr>
        <p:spPr/>
        <p:txBody>
          <a:bodyPr/>
          <a:lstStyle/>
          <a:p>
            <a:pPr algn="just"/>
            <a:r>
              <a:rPr lang="en-US" dirty="0">
                <a:hlinkClick r:id="rId3"/>
              </a:rPr>
              <a:t>Public Preview: Gating vulnerable deployments in AKS (Microsoft Defender for Cloud)</a:t>
            </a:r>
            <a:endParaRPr lang="en-US" dirty="0"/>
          </a:p>
          <a:p>
            <a:pPr algn="just"/>
            <a:r>
              <a:rPr lang="en-US" dirty="0"/>
              <a:t>This feature allows to evaluate </a:t>
            </a:r>
            <a:r>
              <a:rPr lang="en-US" b="1" dirty="0"/>
              <a:t>deployments in Kubernetes and ensure each image is safe before deployment</a:t>
            </a:r>
            <a:r>
              <a:rPr lang="en-US" dirty="0"/>
              <a:t>, based on Vulnerability Assessment and organization security policy. </a:t>
            </a:r>
            <a:r>
              <a:rPr lang="en-US" b="1" dirty="0"/>
              <a:t>Gating involves both auditing and blocking deployments,</a:t>
            </a:r>
            <a:r>
              <a:rPr lang="en-US" dirty="0"/>
              <a:t> as well as terminating existing deployments which do not adhere to the required policies. </a:t>
            </a:r>
          </a:p>
          <a:p>
            <a:pPr algn="just"/>
            <a:r>
              <a:rPr lang="en-US" dirty="0"/>
              <a:t>This feature is based on two new capabilities:</a:t>
            </a:r>
          </a:p>
          <a:p>
            <a:pPr marL="171450" indent="-171450" algn="just">
              <a:buFont typeface="Arial" panose="020B0604020202020204" pitchFamily="34" charset="0"/>
              <a:buChar char="•"/>
            </a:pPr>
            <a:r>
              <a:rPr lang="en-US" b="1" dirty="0"/>
              <a:t>Vulnerability findings artifact: </a:t>
            </a:r>
            <a:r>
              <a:rPr lang="en-US" dirty="0"/>
              <a:t>Generation of findings for each container image scanned for vulnerability assessment. </a:t>
            </a:r>
          </a:p>
          <a:p>
            <a:pPr marL="171450" indent="-171450" algn="just">
              <a:buFont typeface="Arial" panose="020B0604020202020204" pitchFamily="34" charset="0"/>
              <a:buChar char="•"/>
            </a:pPr>
            <a:r>
              <a:rPr lang="en-US" b="1" dirty="0"/>
              <a:t>Customized security rules: </a:t>
            </a:r>
            <a:r>
              <a:rPr lang="en-US" dirty="0"/>
              <a:t>It is possible to customize security rules and configure required actions - 'audit' or 'deny' - for various environments, for Kubernetes clusters, or for namespaces, tailored to specific organization needs and compliance requirements. </a:t>
            </a:r>
          </a:p>
        </p:txBody>
      </p:sp>
    </p:spTree>
    <p:extLst>
      <p:ext uri="{BB962C8B-B14F-4D97-AF65-F5344CB8AC3E}">
        <p14:creationId xmlns:p14="http://schemas.microsoft.com/office/powerpoint/2010/main" val="141304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BA764-A712-5BAC-7D17-B62DD974080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6DF3116-10CE-5C9D-4961-045EA21DFC46}"/>
              </a:ext>
            </a:extLst>
          </p:cNvPr>
          <p:cNvSpPr>
            <a:spLocks noGrp="1"/>
          </p:cNvSpPr>
          <p:nvPr>
            <p:ph type="body" sz="quarter" idx="10"/>
          </p:nvPr>
        </p:nvSpPr>
        <p:spPr>
          <a:xfrm>
            <a:off x="4433776" y="855081"/>
            <a:ext cx="4365038" cy="1465556"/>
          </a:xfrm>
        </p:spPr>
        <p:txBody>
          <a:bodyPr/>
          <a:lstStyle/>
          <a:p>
            <a:pPr algn="just"/>
            <a:r>
              <a:rPr lang="en-US" sz="1000" dirty="0">
                <a:hlinkClick r:id="rId2"/>
              </a:rPr>
              <a:t>Generally Available: Smart VM defaults in AKS</a:t>
            </a:r>
            <a:endParaRPr lang="en-US" sz="1000" dirty="0"/>
          </a:p>
          <a:p>
            <a:pPr algn="just"/>
            <a:r>
              <a:rPr lang="en-US" sz="1000" dirty="0"/>
              <a:t>Smart VM defaults are now generally available in AKS. Smart VM defaults automatically select the </a:t>
            </a:r>
            <a:r>
              <a:rPr lang="en-US" sz="1000" b="1" dirty="0"/>
              <a:t>optimal default VM SKU based </a:t>
            </a:r>
            <a:r>
              <a:rPr lang="en-US" sz="1000" dirty="0"/>
              <a:t>on available capacity and quota. This feature ensures that deployments are matched with the best possible SKU, enhancing performance and reliability while optimizing resource utilization. Previously, the </a:t>
            </a:r>
            <a:r>
              <a:rPr lang="en-US" sz="1000" b="1" dirty="0"/>
              <a:t>default AKS VM SKU </a:t>
            </a:r>
            <a:r>
              <a:rPr lang="en-US" sz="1000" dirty="0"/>
              <a:t>was typically Standard_DS2_V2, but now it will be a </a:t>
            </a:r>
            <a:r>
              <a:rPr lang="en-US" sz="1000" b="1" dirty="0"/>
              <a:t>dynamic outcomes </a:t>
            </a:r>
            <a:r>
              <a:rPr lang="en-US" sz="1000" dirty="0"/>
              <a:t>in default provisioning based on SKU availability.</a:t>
            </a:r>
          </a:p>
        </p:txBody>
      </p:sp>
      <p:sp>
        <p:nvSpPr>
          <p:cNvPr id="3" name="Title 2">
            <a:extLst>
              <a:ext uri="{FF2B5EF4-FFF2-40B4-BE49-F238E27FC236}">
                <a16:creationId xmlns:a16="http://schemas.microsoft.com/office/drawing/2014/main" id="{81C2FF5E-FB5E-2103-9B41-20B250A5635E}"/>
              </a:ext>
            </a:extLst>
          </p:cNvPr>
          <p:cNvSpPr>
            <a:spLocks noGrp="1"/>
          </p:cNvSpPr>
          <p:nvPr>
            <p:ph type="title"/>
          </p:nvPr>
        </p:nvSpPr>
        <p:spPr/>
        <p:txBody>
          <a:bodyPr/>
          <a:lstStyle/>
          <a:p>
            <a:r>
              <a:rPr lang="en-US" sz="1800" dirty="0"/>
              <a:t>Azure Kubernetes Service (AKS) (4/8)</a:t>
            </a:r>
            <a:endParaRPr lang="en-US" dirty="0"/>
          </a:p>
        </p:txBody>
      </p:sp>
      <p:sp>
        <p:nvSpPr>
          <p:cNvPr id="4" name="Text Placeholder 3">
            <a:extLst>
              <a:ext uri="{FF2B5EF4-FFF2-40B4-BE49-F238E27FC236}">
                <a16:creationId xmlns:a16="http://schemas.microsoft.com/office/drawing/2014/main" id="{B8FDB741-01CD-C7B5-45F4-ADD23DD7F329}"/>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2F9C2663-3537-51A8-D1CD-69598E63E69D}"/>
              </a:ext>
            </a:extLst>
          </p:cNvPr>
          <p:cNvSpPr>
            <a:spLocks noGrp="1"/>
          </p:cNvSpPr>
          <p:nvPr>
            <p:ph type="body" sz="quarter" idx="16"/>
          </p:nvPr>
        </p:nvSpPr>
        <p:spPr/>
        <p:txBody>
          <a:bodyPr/>
          <a:lstStyle/>
          <a:p>
            <a:r>
              <a:rPr lang="en-US" dirty="0">
                <a:hlinkClick r:id="rId3"/>
              </a:rPr>
              <a:t>Generally Available: Automated deployments in AKS now supports Azure DevOps (ADO), AKS-ready templates and service connectors</a:t>
            </a:r>
            <a:endParaRPr lang="en-US" dirty="0"/>
          </a:p>
          <a:p>
            <a:r>
              <a:rPr lang="en-US" dirty="0"/>
              <a:t>Automated deployments in AKS now supports the following features:</a:t>
            </a:r>
          </a:p>
          <a:p>
            <a:pPr marL="171450" indent="-171450">
              <a:buFont typeface="Arial" panose="020B0604020202020204" pitchFamily="34" charset="0"/>
              <a:buChar char="•"/>
            </a:pPr>
            <a:r>
              <a:rPr lang="en-US" dirty="0"/>
              <a:t>Azure DevOps support</a:t>
            </a:r>
          </a:p>
          <a:p>
            <a:pPr marL="171450" indent="-171450">
              <a:buFont typeface="Arial" panose="020B0604020202020204" pitchFamily="34" charset="0"/>
              <a:buChar char="•"/>
            </a:pPr>
            <a:r>
              <a:rPr lang="en-US" dirty="0"/>
              <a:t>AKS-ready templates</a:t>
            </a:r>
          </a:p>
          <a:p>
            <a:pPr marL="171450" indent="-171450">
              <a:buFont typeface="Arial" panose="020B0604020202020204" pitchFamily="34" charset="0"/>
              <a:buChar char="•"/>
            </a:pPr>
            <a:r>
              <a:rPr lang="en-US" dirty="0"/>
              <a:t>Built-in Horizontal Pod </a:t>
            </a:r>
            <a:r>
              <a:rPr lang="en-US" dirty="0" err="1"/>
              <a:t>Autoscaler</a:t>
            </a:r>
            <a:r>
              <a:rPr lang="en-US" dirty="0"/>
              <a:t> (HPA) configs </a:t>
            </a:r>
          </a:p>
          <a:p>
            <a:pPr marL="171450" indent="-171450">
              <a:buFont typeface="Arial" panose="020B0604020202020204" pitchFamily="34" charset="0"/>
              <a:buChar char="•"/>
            </a:pPr>
            <a:r>
              <a:rPr lang="en-US" dirty="0"/>
              <a:t>Secure </a:t>
            </a:r>
            <a:r>
              <a:rPr lang="en-US" dirty="0" err="1"/>
              <a:t>securityContext</a:t>
            </a:r>
            <a:r>
              <a:rPr lang="en-US" dirty="0"/>
              <a:t> settings for container hardening </a:t>
            </a:r>
          </a:p>
          <a:p>
            <a:pPr marL="171450" indent="-171450">
              <a:buFont typeface="Arial" panose="020B0604020202020204" pitchFamily="34" charset="0"/>
              <a:buChar char="•"/>
            </a:pPr>
            <a:r>
              <a:rPr lang="en-US" dirty="0"/>
              <a:t>Fully templated readiness, liveness, and startup probes </a:t>
            </a:r>
          </a:p>
          <a:p>
            <a:pPr marL="171450" indent="-171450">
              <a:buFont typeface="Arial" panose="020B0604020202020204" pitchFamily="34" charset="0"/>
              <a:buChar char="•"/>
            </a:pPr>
            <a:r>
              <a:rPr lang="en-US" dirty="0"/>
              <a:t>Optional Ingress with managed TLS certificates via app routing</a:t>
            </a:r>
          </a:p>
          <a:p>
            <a:pPr marL="171450" indent="-171450">
              <a:buFont typeface="Arial" panose="020B0604020202020204" pitchFamily="34" charset="0"/>
              <a:buChar char="•"/>
            </a:pPr>
            <a:r>
              <a:rPr lang="en-US" dirty="0"/>
              <a:t>Service connector support</a:t>
            </a:r>
          </a:p>
          <a:p>
            <a:pPr marL="514350" lvl="1" indent="-171450">
              <a:buFont typeface="Arial" panose="020B0604020202020204" pitchFamily="34" charset="0"/>
              <a:buChar char="•"/>
            </a:pPr>
            <a:r>
              <a:rPr lang="en-US" sz="1000" dirty="0">
                <a:latin typeface="+mj-lt"/>
              </a:rPr>
              <a:t>Provision secure bindings to Azure services </a:t>
            </a:r>
          </a:p>
          <a:p>
            <a:pPr marL="514350" lvl="1" indent="-171450">
              <a:buFont typeface="Arial" panose="020B0604020202020204" pitchFamily="34" charset="0"/>
              <a:buChar char="•"/>
            </a:pPr>
            <a:r>
              <a:rPr lang="en-US" sz="1000" dirty="0">
                <a:latin typeface="+mj-lt"/>
              </a:rPr>
              <a:t>Automatically inject credentials into your application via Kubernetes secret objects — no manual setup needed </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00179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00146-47CD-C7D2-9C19-FF19698D668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938C9EC-7609-E37D-F51E-F65C717D2149}"/>
              </a:ext>
            </a:extLst>
          </p:cNvPr>
          <p:cNvSpPr>
            <a:spLocks noGrp="1"/>
          </p:cNvSpPr>
          <p:nvPr>
            <p:ph type="body" sz="quarter" idx="10"/>
          </p:nvPr>
        </p:nvSpPr>
        <p:spPr>
          <a:xfrm>
            <a:off x="4433776" y="855080"/>
            <a:ext cx="4365038" cy="1437847"/>
          </a:xfrm>
        </p:spPr>
        <p:txBody>
          <a:bodyPr/>
          <a:lstStyle/>
          <a:p>
            <a:pPr algn="just"/>
            <a:r>
              <a:rPr lang="en-US" sz="1000" dirty="0">
                <a:hlinkClick r:id="rId2"/>
              </a:rPr>
              <a:t>Generally Available: Every AKS version is now long term support (LTS) compatible</a:t>
            </a:r>
            <a:endParaRPr lang="en-US" sz="1000" dirty="0"/>
          </a:p>
          <a:p>
            <a:pPr algn="just"/>
            <a:r>
              <a:rPr lang="en-US" sz="1000" dirty="0"/>
              <a:t>AKS will now ensure that every community version released (GA) is compatible with long term support (LTS), starting with version 1.28 LTS from April 2025. Versions 1.27, 1.28, 1.29, and 1.30 are now LTS, with 1.31 and 1.32 expected soon. LTS provides an additional year of support beyond the community support EOL period, ensuring all core AKS components, add-ons, and Kubernetes components are supported and promptly patched for CVEs and fixes by AKS. </a:t>
            </a:r>
          </a:p>
        </p:txBody>
      </p:sp>
      <p:sp>
        <p:nvSpPr>
          <p:cNvPr id="3" name="Title 2">
            <a:extLst>
              <a:ext uri="{FF2B5EF4-FFF2-40B4-BE49-F238E27FC236}">
                <a16:creationId xmlns:a16="http://schemas.microsoft.com/office/drawing/2014/main" id="{06BA2648-9D77-58B1-DD3F-B808F7700B99}"/>
              </a:ext>
            </a:extLst>
          </p:cNvPr>
          <p:cNvSpPr>
            <a:spLocks noGrp="1"/>
          </p:cNvSpPr>
          <p:nvPr>
            <p:ph type="title"/>
          </p:nvPr>
        </p:nvSpPr>
        <p:spPr/>
        <p:txBody>
          <a:bodyPr/>
          <a:lstStyle/>
          <a:p>
            <a:r>
              <a:rPr lang="en-US" sz="1800" dirty="0"/>
              <a:t>Azure Kubernetes Service (AKS) (5/8)</a:t>
            </a:r>
            <a:endParaRPr lang="en-US" dirty="0"/>
          </a:p>
        </p:txBody>
      </p:sp>
      <p:sp>
        <p:nvSpPr>
          <p:cNvPr id="4" name="Text Placeholder 3">
            <a:extLst>
              <a:ext uri="{FF2B5EF4-FFF2-40B4-BE49-F238E27FC236}">
                <a16:creationId xmlns:a16="http://schemas.microsoft.com/office/drawing/2014/main" id="{9D07F9FB-1BBF-6E06-ABA9-FAC73CF3CB35}"/>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BEF7C19B-584B-7192-B414-1963FAFBE4D8}"/>
              </a:ext>
            </a:extLst>
          </p:cNvPr>
          <p:cNvSpPr>
            <a:spLocks noGrp="1"/>
          </p:cNvSpPr>
          <p:nvPr>
            <p:ph type="body" sz="quarter" idx="16"/>
          </p:nvPr>
        </p:nvSpPr>
        <p:spPr/>
        <p:txBody>
          <a:bodyPr/>
          <a:lstStyle/>
          <a:p>
            <a:pPr algn="just"/>
            <a:r>
              <a:rPr lang="en-US" dirty="0">
                <a:hlinkClick r:id="rId3"/>
              </a:rPr>
              <a:t>Generally Available: Azure Monitor Prometheus community recommended alerts for AKS</a:t>
            </a:r>
            <a:endParaRPr lang="en-US" dirty="0"/>
          </a:p>
          <a:p>
            <a:pPr algn="just"/>
            <a:r>
              <a:rPr lang="en-US" dirty="0"/>
              <a:t>Azure Monitor now offers one-click enablement of Prometheus recommended alerts directly in the Azure Portal for AKS clusters. These alerts, based on enhanced Prometheus community rules, provide comprehensive coverage across cluster, node, and pod levels. Previously, enabling these alerts required manual template downloads and CLI deployment. </a:t>
            </a:r>
          </a:p>
          <a:p>
            <a:pPr algn="just"/>
            <a:r>
              <a:rPr lang="en-US" dirty="0"/>
              <a:t>To use these alerts, cluster must have Azure Monitor managed service for Prometheus enabled. They serve as the replacement for the legacy Container insights recommended alerts (custom metrics) (preview). </a:t>
            </a:r>
          </a:p>
          <a:p>
            <a:pPr algn="just"/>
            <a:r>
              <a:rPr lang="en-US" dirty="0"/>
              <a:t>By enabling these alerts, customers will: </a:t>
            </a:r>
          </a:p>
          <a:p>
            <a:pPr marL="171450" indent="-171450" algn="just">
              <a:buFont typeface="Arial" panose="020B0604020202020204" pitchFamily="34" charset="0"/>
              <a:buChar char="•"/>
            </a:pPr>
            <a:r>
              <a:rPr lang="en-US" dirty="0"/>
              <a:t>Receive timely notifications on critical cluster issues. </a:t>
            </a:r>
          </a:p>
          <a:p>
            <a:pPr marL="171450" indent="-171450" algn="just">
              <a:buFont typeface="Arial" panose="020B0604020202020204" pitchFamily="34" charset="0"/>
              <a:buChar char="•"/>
            </a:pPr>
            <a:r>
              <a:rPr lang="en-US" dirty="0"/>
              <a:t>Accelerate triage and troubleshooting with preconfigured signal coverage. </a:t>
            </a:r>
          </a:p>
          <a:p>
            <a:pPr marL="171450" indent="-171450" algn="just">
              <a:buFont typeface="Arial" panose="020B0604020202020204" pitchFamily="34" charset="0"/>
              <a:buChar char="•"/>
            </a:pPr>
            <a:r>
              <a:rPr lang="en-US" dirty="0"/>
              <a:t>Improve cluster reliability and performance with minimal configuration. </a:t>
            </a:r>
          </a:p>
          <a:p>
            <a:pPr algn="just"/>
            <a:endParaRPr lang="en-US" dirty="0"/>
          </a:p>
        </p:txBody>
      </p:sp>
    </p:spTree>
    <p:extLst>
      <p:ext uri="{BB962C8B-B14F-4D97-AF65-F5344CB8AC3E}">
        <p14:creationId xmlns:p14="http://schemas.microsoft.com/office/powerpoint/2010/main" val="62877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DD675-C24F-8900-91B2-51D850F586B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9DEC587-082C-ED34-72DA-737A739A61E2}"/>
              </a:ext>
            </a:extLst>
          </p:cNvPr>
          <p:cNvSpPr>
            <a:spLocks noGrp="1"/>
          </p:cNvSpPr>
          <p:nvPr>
            <p:ph type="body" sz="quarter" idx="10"/>
          </p:nvPr>
        </p:nvSpPr>
        <p:spPr>
          <a:xfrm>
            <a:off x="4433776" y="855080"/>
            <a:ext cx="4365038" cy="2373029"/>
          </a:xfrm>
        </p:spPr>
        <p:txBody>
          <a:bodyPr/>
          <a:lstStyle/>
          <a:p>
            <a:pPr algn="just"/>
            <a:r>
              <a:rPr lang="en-US" sz="1000" dirty="0">
                <a:hlinkClick r:id="rId2"/>
              </a:rPr>
              <a:t>Generally Available: Entity Tags (</a:t>
            </a:r>
            <a:r>
              <a:rPr lang="en-US" sz="1000" dirty="0" err="1">
                <a:hlinkClick r:id="rId2"/>
              </a:rPr>
              <a:t>eTags</a:t>
            </a:r>
            <a:r>
              <a:rPr lang="en-US" sz="1000" dirty="0">
                <a:hlinkClick r:id="rId2"/>
              </a:rPr>
              <a:t>) for Concurrency Control in AKS</a:t>
            </a:r>
            <a:endParaRPr lang="en-US" sz="1000" dirty="0"/>
          </a:p>
          <a:p>
            <a:pPr algn="just"/>
            <a:r>
              <a:rPr lang="en-US" sz="1000" dirty="0"/>
              <a:t>Cluster operators and platform teams managing shared Azure Kubernetes Service (AKS) environments often face challenges with conflicting update requests—especially when multiple users or systems interact with the same resource simultaneously. This can result in unintended overwrites or inconsistent states. </a:t>
            </a:r>
          </a:p>
          <a:p>
            <a:pPr algn="just"/>
            <a:r>
              <a:rPr lang="en-US" sz="1000" dirty="0"/>
              <a:t>The Entity Tags (</a:t>
            </a:r>
            <a:r>
              <a:rPr lang="en-US" sz="1000" dirty="0" err="1"/>
              <a:t>eTags</a:t>
            </a:r>
            <a:r>
              <a:rPr lang="en-US" sz="1000" dirty="0"/>
              <a:t>) feature in AKS, now generally available, provides a built-in mechanism to detect and prevent conflicting operations. AKS now performs concurrency checks during update requests, comparing the provided eTag with the latest stored version. If there’s a mismatch, the request is automatically rejected—ensuring that only the most recent and valid changes are applied to your cluster. This improves reliability and safeguards your configurations during concurrent operations. </a:t>
            </a:r>
          </a:p>
        </p:txBody>
      </p:sp>
      <p:sp>
        <p:nvSpPr>
          <p:cNvPr id="3" name="Title 2">
            <a:extLst>
              <a:ext uri="{FF2B5EF4-FFF2-40B4-BE49-F238E27FC236}">
                <a16:creationId xmlns:a16="http://schemas.microsoft.com/office/drawing/2014/main" id="{A190FDD5-7889-DF22-4184-4C1C6A2A4993}"/>
              </a:ext>
            </a:extLst>
          </p:cNvPr>
          <p:cNvSpPr>
            <a:spLocks noGrp="1"/>
          </p:cNvSpPr>
          <p:nvPr>
            <p:ph type="title"/>
          </p:nvPr>
        </p:nvSpPr>
        <p:spPr/>
        <p:txBody>
          <a:bodyPr/>
          <a:lstStyle/>
          <a:p>
            <a:r>
              <a:rPr lang="en-US" sz="1800" dirty="0"/>
              <a:t>Azure Kubernetes Service (AKS) (6/8)</a:t>
            </a:r>
            <a:endParaRPr lang="en-US" dirty="0"/>
          </a:p>
        </p:txBody>
      </p:sp>
      <p:sp>
        <p:nvSpPr>
          <p:cNvPr id="4" name="Text Placeholder 3">
            <a:extLst>
              <a:ext uri="{FF2B5EF4-FFF2-40B4-BE49-F238E27FC236}">
                <a16:creationId xmlns:a16="http://schemas.microsoft.com/office/drawing/2014/main" id="{B4E84F8C-E1D5-B090-9F8B-582E49D5D279}"/>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F5E77140-6AEE-BDD5-AFF7-A482417CE98E}"/>
              </a:ext>
            </a:extLst>
          </p:cNvPr>
          <p:cNvSpPr>
            <a:spLocks noGrp="1"/>
          </p:cNvSpPr>
          <p:nvPr>
            <p:ph type="body" sz="quarter" idx="16"/>
          </p:nvPr>
        </p:nvSpPr>
        <p:spPr>
          <a:xfrm>
            <a:off x="342900" y="855080"/>
            <a:ext cx="3955312" cy="1423993"/>
          </a:xfrm>
        </p:spPr>
        <p:txBody>
          <a:bodyPr/>
          <a:lstStyle/>
          <a:p>
            <a:pPr algn="just"/>
            <a:r>
              <a:rPr lang="en-US" dirty="0">
                <a:hlinkClick r:id="rId3"/>
              </a:rPr>
              <a:t>Generally Available: Track AKS supported Kubernetes version regional updates in AKS release tracker</a:t>
            </a:r>
            <a:endParaRPr lang="en-US" dirty="0"/>
          </a:p>
          <a:p>
            <a:pPr algn="just"/>
            <a:r>
              <a:rPr lang="en-US" dirty="0"/>
              <a:t>AKS supported Kubernetes version release updates are available in AKS release tracker. Users can check current in-support Kubernetes versions and LTS versions for a specific region and track new patches version release progress with release tracker. </a:t>
            </a:r>
          </a:p>
          <a:p>
            <a:pPr algn="just"/>
            <a:r>
              <a:rPr lang="en-US" dirty="0"/>
              <a:t>https://releases.aks.azure.com/webpage/index.html</a:t>
            </a:r>
          </a:p>
        </p:txBody>
      </p:sp>
      <p:pic>
        <p:nvPicPr>
          <p:cNvPr id="7" name="Picture 6">
            <a:extLst>
              <a:ext uri="{FF2B5EF4-FFF2-40B4-BE49-F238E27FC236}">
                <a16:creationId xmlns:a16="http://schemas.microsoft.com/office/drawing/2014/main" id="{C4B5FDD5-4DEC-AA05-466F-90F3935A5ED5}"/>
              </a:ext>
            </a:extLst>
          </p:cNvPr>
          <p:cNvPicPr>
            <a:picLocks noChangeAspect="1"/>
          </p:cNvPicPr>
          <p:nvPr/>
        </p:nvPicPr>
        <p:blipFill>
          <a:blip r:embed="rId4"/>
          <a:stretch>
            <a:fillRect/>
          </a:stretch>
        </p:blipFill>
        <p:spPr>
          <a:xfrm>
            <a:off x="457200" y="2279073"/>
            <a:ext cx="3708873" cy="1600200"/>
          </a:xfrm>
          <a:prstGeom prst="rect">
            <a:avLst/>
          </a:prstGeom>
        </p:spPr>
      </p:pic>
    </p:spTree>
    <p:extLst>
      <p:ext uri="{BB962C8B-B14F-4D97-AF65-F5344CB8AC3E}">
        <p14:creationId xmlns:p14="http://schemas.microsoft.com/office/powerpoint/2010/main" val="175180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D5EA3E-DE42-7D82-5485-44728469FF5F}"/>
              </a:ext>
            </a:extLst>
          </p:cNvPr>
          <p:cNvSpPr>
            <a:spLocks noGrp="1"/>
          </p:cNvSpPr>
          <p:nvPr>
            <p:ph type="body" sz="quarter" idx="10"/>
          </p:nvPr>
        </p:nvSpPr>
        <p:spPr>
          <a:xfrm>
            <a:off x="4433776" y="855080"/>
            <a:ext cx="4365038" cy="1950465"/>
          </a:xfrm>
        </p:spPr>
        <p:txBody>
          <a:bodyPr/>
          <a:lstStyle/>
          <a:p>
            <a:pPr algn="just"/>
            <a:r>
              <a:rPr lang="en-US" sz="1000" dirty="0">
                <a:hlinkClick r:id="rId2"/>
              </a:rPr>
              <a:t>Public Preview: Azure Kubernetes Fleet Manager now supports placement drift detection and takeover</a:t>
            </a:r>
            <a:endParaRPr lang="en-US" sz="1000" dirty="0"/>
          </a:p>
          <a:p>
            <a:pPr algn="just"/>
            <a:r>
              <a:rPr lang="en-US" sz="1000" dirty="0"/>
              <a:t>Azure Kubernetes Fleet Manager’s cluster resource placement has two new preview features to provide more control over placement conflict resolution.  </a:t>
            </a:r>
          </a:p>
          <a:p>
            <a:pPr marL="171450" indent="-171450" algn="just">
              <a:buFont typeface="Arial" panose="020B0604020202020204" pitchFamily="34" charset="0"/>
              <a:buChar char="•"/>
            </a:pPr>
            <a:r>
              <a:rPr lang="en-US" sz="1000" dirty="0"/>
              <a:t>Using the new “</a:t>
            </a:r>
            <a:r>
              <a:rPr lang="en-US" sz="1000" b="1" dirty="0" err="1"/>
              <a:t>applyStrategy</a:t>
            </a:r>
            <a:r>
              <a:rPr lang="en-US" sz="1000" dirty="0"/>
              <a:t>”, an operator can define how Fleet Manager resolves conflicts when attempting to place a workload where a clashing workload exists and how to treat configuration drift of a placed workload.</a:t>
            </a:r>
          </a:p>
          <a:p>
            <a:pPr marL="171450" indent="-171450" algn="just">
              <a:buFont typeface="Arial" panose="020B0604020202020204" pitchFamily="34" charset="0"/>
              <a:buChar char="•"/>
            </a:pPr>
            <a:r>
              <a:rPr lang="en-US" sz="1000" dirty="0"/>
              <a:t>Additionally, using the new “</a:t>
            </a:r>
            <a:r>
              <a:rPr lang="en-US" sz="1000" b="1" dirty="0" err="1"/>
              <a:t>ReportDiff</a:t>
            </a:r>
            <a:r>
              <a:rPr lang="en-US" sz="1000" dirty="0"/>
              <a:t>” apply mode, an operator can inspect the drift state of a workload across all clusters on which it is deployed. </a:t>
            </a:r>
          </a:p>
        </p:txBody>
      </p:sp>
      <p:sp>
        <p:nvSpPr>
          <p:cNvPr id="3" name="Title 2">
            <a:extLst>
              <a:ext uri="{FF2B5EF4-FFF2-40B4-BE49-F238E27FC236}">
                <a16:creationId xmlns:a16="http://schemas.microsoft.com/office/drawing/2014/main" id="{A72FE251-ED70-BCF6-9D24-CDF9C3AED149}"/>
              </a:ext>
            </a:extLst>
          </p:cNvPr>
          <p:cNvSpPr>
            <a:spLocks noGrp="1"/>
          </p:cNvSpPr>
          <p:nvPr>
            <p:ph type="title"/>
          </p:nvPr>
        </p:nvSpPr>
        <p:spPr/>
        <p:txBody>
          <a:bodyPr/>
          <a:lstStyle/>
          <a:p>
            <a:r>
              <a:rPr lang="en-US" sz="1800" dirty="0"/>
              <a:t>Azure Kubernetes Service (AKS) (7/8)</a:t>
            </a:r>
            <a:endParaRPr lang="en-US" dirty="0"/>
          </a:p>
        </p:txBody>
      </p:sp>
      <p:sp>
        <p:nvSpPr>
          <p:cNvPr id="4" name="Text Placeholder 3">
            <a:extLst>
              <a:ext uri="{FF2B5EF4-FFF2-40B4-BE49-F238E27FC236}">
                <a16:creationId xmlns:a16="http://schemas.microsoft.com/office/drawing/2014/main" id="{3FAAC1C2-6D05-4974-09AE-1037BFFCC35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2A2FC8D9-0724-8E2D-93A7-9FF75A7FEBEF}"/>
              </a:ext>
            </a:extLst>
          </p:cNvPr>
          <p:cNvSpPr>
            <a:spLocks noGrp="1"/>
          </p:cNvSpPr>
          <p:nvPr>
            <p:ph type="body" sz="quarter" idx="16"/>
          </p:nvPr>
        </p:nvSpPr>
        <p:spPr/>
        <p:txBody>
          <a:bodyPr/>
          <a:lstStyle/>
          <a:p>
            <a:pPr algn="just"/>
            <a:r>
              <a:rPr lang="en-US" dirty="0">
                <a:hlinkClick r:id="rId3"/>
              </a:rPr>
              <a:t>Public Preview: Automated deployments support in Azure Kubernetes Fleet Manager</a:t>
            </a:r>
            <a:endParaRPr lang="en-US" dirty="0"/>
          </a:p>
          <a:p>
            <a:pPr algn="just"/>
            <a:r>
              <a:rPr lang="en-US" dirty="0"/>
              <a:t>This feature adds support for attaching </a:t>
            </a:r>
            <a:r>
              <a:rPr lang="en-US" b="1" dirty="0"/>
              <a:t>GitHub repositories to a Fleet Manager hub cluster, </a:t>
            </a:r>
            <a:r>
              <a:rPr lang="en-US" dirty="0"/>
              <a:t>allowing the application to be built and staged ready for placement. </a:t>
            </a:r>
          </a:p>
          <a:p>
            <a:pPr algn="just"/>
            <a:r>
              <a:rPr lang="en-US" dirty="0"/>
              <a:t>Automated deployments can use existing artifacts, or it can containerize and publish the repository source code to an image in an Azure Container Registry and generate Kubernetes manifests. The resulting </a:t>
            </a:r>
            <a:r>
              <a:rPr lang="en-US" b="1" dirty="0"/>
              <a:t>GitHub Action workflow is triggered on any source code updates</a:t>
            </a:r>
            <a:r>
              <a:rPr lang="en-US" dirty="0"/>
              <a:t>, providing a continuous deployment experience.</a:t>
            </a:r>
          </a:p>
        </p:txBody>
      </p:sp>
    </p:spTree>
    <p:extLst>
      <p:ext uri="{BB962C8B-B14F-4D97-AF65-F5344CB8AC3E}">
        <p14:creationId xmlns:p14="http://schemas.microsoft.com/office/powerpoint/2010/main" val="216679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7E66F5-A869-67FF-6BCC-0207704B7904}"/>
              </a:ext>
            </a:extLst>
          </p:cNvPr>
          <p:cNvSpPr>
            <a:spLocks noGrp="1"/>
          </p:cNvSpPr>
          <p:nvPr>
            <p:ph type="body" sz="quarter" idx="10"/>
          </p:nvPr>
        </p:nvSpPr>
        <p:spPr/>
        <p:txBody>
          <a:bodyPr/>
          <a:lstStyle/>
          <a:p>
            <a:pPr algn="just"/>
            <a:r>
              <a:rPr lang="en-US" sz="1000" dirty="0">
                <a:hlinkClick r:id="rId2"/>
              </a:rPr>
              <a:t>Public Preview: Vulnerability assessment and malware detection for AKS nodes (Microsoft Defender for Cloud)</a:t>
            </a:r>
            <a:endParaRPr lang="en-US" sz="1000" dirty="0"/>
          </a:p>
          <a:p>
            <a:pPr algn="just"/>
            <a:r>
              <a:rPr lang="en-US" sz="1000" dirty="0"/>
              <a:t>Microsoft Defender for Cloud now offers, in preview, vulnerability assessments and malware detection for nodes within Azure Kubernetes Service (AKS). </a:t>
            </a:r>
          </a:p>
          <a:p>
            <a:pPr algn="just"/>
            <a:r>
              <a:rPr lang="en-US" sz="1000" dirty="0"/>
              <a:t>To receive the new capabilities, the Agentless scanning for machines toggle needs to be enabled as part of Defender CSPM, Defender for Containers, or Defender for Servers P2 plan on your subscription. </a:t>
            </a:r>
          </a:p>
          <a:p>
            <a:pPr marL="171450" indent="-171450" algn="just">
              <a:buFont typeface="Arial" panose="020B0604020202020204" pitchFamily="34" charset="0"/>
              <a:buChar char="•"/>
            </a:pPr>
            <a:r>
              <a:rPr lang="en-US" sz="1000" b="1" dirty="0"/>
              <a:t>Vulnerability Assessment </a:t>
            </a:r>
            <a:r>
              <a:rPr lang="en-US" sz="1000" dirty="0"/>
              <a:t>- A new recommendation is now available in Azure portal: AKS nodes should have vulnerability findings resolved. Using this recommendation, you can now review and remediate vulnerabilities and CVEs found on Azure Kubernetes Service (AKS) nodes. </a:t>
            </a:r>
          </a:p>
          <a:p>
            <a:pPr marL="171450" indent="-171450" algn="just">
              <a:buFont typeface="Arial" panose="020B0604020202020204" pitchFamily="34" charset="0"/>
              <a:buChar char="•"/>
            </a:pPr>
            <a:r>
              <a:rPr lang="en-US" sz="1000" b="1" dirty="0"/>
              <a:t>Malware detection </a:t>
            </a:r>
            <a:r>
              <a:rPr lang="en-US" sz="1000" dirty="0"/>
              <a:t>- New security alerts are triggered when the agentless malware detection capability detects malware in AKS nodes. Agentless malware detection uses the Microsoft Defender Antivirus anti-malware engine to scan and detect malicious files. When threats are detected, security alerts are directed into Defender for Cloud and Defender XDR, where they can be investigated and remediated. </a:t>
            </a:r>
          </a:p>
        </p:txBody>
      </p:sp>
      <p:sp>
        <p:nvSpPr>
          <p:cNvPr id="3" name="Title 2">
            <a:extLst>
              <a:ext uri="{FF2B5EF4-FFF2-40B4-BE49-F238E27FC236}">
                <a16:creationId xmlns:a16="http://schemas.microsoft.com/office/drawing/2014/main" id="{8B0953C7-A078-6C35-5897-0B08E7520828}"/>
              </a:ext>
            </a:extLst>
          </p:cNvPr>
          <p:cNvSpPr>
            <a:spLocks noGrp="1"/>
          </p:cNvSpPr>
          <p:nvPr>
            <p:ph type="title"/>
          </p:nvPr>
        </p:nvSpPr>
        <p:spPr/>
        <p:txBody>
          <a:bodyPr/>
          <a:lstStyle/>
          <a:p>
            <a:r>
              <a:rPr lang="en-US" sz="1800" dirty="0"/>
              <a:t>Azure Kubernetes Service (AKS) (8/8)</a:t>
            </a:r>
            <a:endParaRPr lang="en-US" dirty="0"/>
          </a:p>
        </p:txBody>
      </p:sp>
      <p:sp>
        <p:nvSpPr>
          <p:cNvPr id="4" name="Text Placeholder 3">
            <a:extLst>
              <a:ext uri="{FF2B5EF4-FFF2-40B4-BE49-F238E27FC236}">
                <a16:creationId xmlns:a16="http://schemas.microsoft.com/office/drawing/2014/main" id="{89DD6121-F632-B420-8F24-83100A005414}"/>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7432E353-F862-67A5-1DDB-527973E334BF}"/>
              </a:ext>
            </a:extLst>
          </p:cNvPr>
          <p:cNvSpPr>
            <a:spLocks noGrp="1"/>
          </p:cNvSpPr>
          <p:nvPr>
            <p:ph type="body" sz="quarter" idx="16"/>
          </p:nvPr>
        </p:nvSpPr>
        <p:spPr>
          <a:xfrm>
            <a:off x="342900" y="855080"/>
            <a:ext cx="3955312" cy="1915829"/>
          </a:xfrm>
        </p:spPr>
        <p:txBody>
          <a:bodyPr/>
          <a:lstStyle/>
          <a:p>
            <a:pPr algn="just"/>
            <a:r>
              <a:rPr lang="en-US" dirty="0">
                <a:hlinkClick r:id="rId3"/>
              </a:rPr>
              <a:t>Public Preview: Azure Kubernetes Fleet Manager now supports DNS-based public load balancing</a:t>
            </a:r>
            <a:endParaRPr lang="en-US" dirty="0"/>
          </a:p>
          <a:p>
            <a:pPr algn="just"/>
            <a:r>
              <a:rPr lang="en-US" dirty="0"/>
              <a:t>Azure Kubernetes Fleet Manager now supports DNS-based public load balancing, delivered via a Kubernetes-native integration with Azure Traffic Manager. Kubernetes services placed on multiple clusters in a fleet can be included in a </a:t>
            </a:r>
            <a:r>
              <a:rPr lang="en-US" b="1" dirty="0" err="1"/>
              <a:t>TrafficManagerBackend</a:t>
            </a:r>
            <a:r>
              <a:rPr lang="en-US" dirty="0"/>
              <a:t> which is exposed via a public load balanced endpoint defined in a </a:t>
            </a:r>
            <a:r>
              <a:rPr lang="en-US" dirty="0" err="1"/>
              <a:t>TrafficManagerProfile</a:t>
            </a:r>
            <a:r>
              <a:rPr lang="en-US" dirty="0"/>
              <a:t>. An Azure Traffic </a:t>
            </a:r>
            <a:r>
              <a:rPr lang="en-US" b="1" dirty="0"/>
              <a:t>Manager weighted profile is used to route traffic </a:t>
            </a:r>
            <a:r>
              <a:rPr lang="en-US" dirty="0"/>
              <a:t>across clusters, with configurable health checks allowing automatic control over when unhealthy clusters stop receiving requests. </a:t>
            </a:r>
          </a:p>
        </p:txBody>
      </p:sp>
    </p:spTree>
    <p:extLst>
      <p:ext uri="{BB962C8B-B14F-4D97-AF65-F5344CB8AC3E}">
        <p14:creationId xmlns:p14="http://schemas.microsoft.com/office/powerpoint/2010/main" val="35141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29330-8BE3-758A-D798-110864DB989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9213805-DDF6-1F3E-4F29-D846FF0EFC0D}"/>
              </a:ext>
            </a:extLst>
          </p:cNvPr>
          <p:cNvSpPr>
            <a:spLocks noGrp="1"/>
          </p:cNvSpPr>
          <p:nvPr>
            <p:ph type="title"/>
          </p:nvPr>
        </p:nvSpPr>
        <p:spPr/>
        <p:txBody>
          <a:bodyPr/>
          <a:lstStyle/>
          <a:p>
            <a:r>
              <a:rPr lang="en-US" dirty="0"/>
              <a:t>Azure Compute Updates (1/4)</a:t>
            </a:r>
          </a:p>
        </p:txBody>
      </p:sp>
      <p:sp>
        <p:nvSpPr>
          <p:cNvPr id="4" name="Text Placeholder 3">
            <a:extLst>
              <a:ext uri="{FF2B5EF4-FFF2-40B4-BE49-F238E27FC236}">
                <a16:creationId xmlns:a16="http://schemas.microsoft.com/office/drawing/2014/main" id="{B5280739-5479-9190-1D20-62E20C0B529F}"/>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C1534DDA-2649-DCC0-87CB-FAD27297DBC6}"/>
              </a:ext>
            </a:extLst>
          </p:cNvPr>
          <p:cNvSpPr>
            <a:spLocks noGrp="1"/>
          </p:cNvSpPr>
          <p:nvPr>
            <p:ph type="body" sz="quarter" idx="16"/>
          </p:nvPr>
        </p:nvSpPr>
        <p:spPr/>
        <p:txBody>
          <a:bodyPr/>
          <a:lstStyle/>
          <a:p>
            <a:pPr algn="just"/>
            <a:r>
              <a:rPr lang="en-US" dirty="0">
                <a:hlinkClick r:id="rId2"/>
              </a:rPr>
              <a:t>Generally Available: Connected registry in Azure Container Registry (ACR)</a:t>
            </a:r>
            <a:endParaRPr lang="en-US" dirty="0"/>
          </a:p>
          <a:p>
            <a:pPr algn="just"/>
            <a:r>
              <a:rPr lang="en-US" dirty="0"/>
              <a:t>A connected registry is </a:t>
            </a:r>
            <a:r>
              <a:rPr lang="en-US" b="1" dirty="0"/>
              <a:t>an on-premises or remote replica that synchronizes container images with cloud-based Azure container registry</a:t>
            </a:r>
            <a:r>
              <a:rPr lang="en-US" dirty="0"/>
              <a:t>. Use a connected registry to help speed-up access to registry artifacts on-premises or remote.</a:t>
            </a:r>
          </a:p>
          <a:p>
            <a:pPr algn="just"/>
            <a:r>
              <a:rPr lang="en-US" dirty="0"/>
              <a:t>The connected registry provides a performant, on-premises registry solution that regularly synchronizes content with a cloud-based Azure container registry.</a:t>
            </a:r>
          </a:p>
          <a:p>
            <a:pPr algn="just"/>
            <a:r>
              <a:rPr lang="en-US" dirty="0"/>
              <a:t>Scenarios for a connected registry include:</a:t>
            </a:r>
          </a:p>
          <a:p>
            <a:pPr marL="171450" indent="-171450" algn="just">
              <a:buFont typeface="Arial" panose="020B0604020202020204" pitchFamily="34" charset="0"/>
              <a:buChar char="•"/>
            </a:pPr>
            <a:r>
              <a:rPr lang="en-US" dirty="0"/>
              <a:t>Connected factories</a:t>
            </a:r>
          </a:p>
          <a:p>
            <a:pPr marL="171450" indent="-171450" algn="just">
              <a:buFont typeface="Arial" panose="020B0604020202020204" pitchFamily="34" charset="0"/>
              <a:buChar char="•"/>
            </a:pPr>
            <a:r>
              <a:rPr lang="en-US" dirty="0"/>
              <a:t>Point-of-sale retail locations</a:t>
            </a:r>
          </a:p>
          <a:p>
            <a:pPr marL="171450" indent="-171450" algn="just">
              <a:buFont typeface="Arial" panose="020B0604020202020204" pitchFamily="34" charset="0"/>
              <a:buChar char="•"/>
            </a:pPr>
            <a:r>
              <a:rPr lang="en-US" dirty="0"/>
              <a:t>Shipping, oil-drilling, mining, and other occasionally connected environments</a:t>
            </a:r>
          </a:p>
          <a:p>
            <a:pPr algn="just"/>
            <a:endParaRPr lang="en-US" dirty="0"/>
          </a:p>
        </p:txBody>
      </p:sp>
      <p:pic>
        <p:nvPicPr>
          <p:cNvPr id="2050" name="Picture 2" descr="Diagram of connected registry overview using Arc-enabled Kubernetes.">
            <a:extLst>
              <a:ext uri="{FF2B5EF4-FFF2-40B4-BE49-F238E27FC236}">
                <a16:creationId xmlns:a16="http://schemas.microsoft.com/office/drawing/2014/main" id="{02DF54B8-FC3B-F26D-0995-0AB2B1986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6528" y="855080"/>
            <a:ext cx="4572000" cy="199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38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172138"/>
          </a:xfrm>
        </p:spPr>
        <p:txBody>
          <a:bodyPr/>
          <a:lstStyle/>
          <a:p>
            <a:r>
              <a:rPr lang="en-US" sz="1000" dirty="0">
                <a:hlinkClick r:id="rId2"/>
              </a:rPr>
              <a:t>Public Preview: Azure Monitor dashboards with Grafana</a:t>
            </a:r>
            <a:endParaRPr lang="en-US" sz="1000" dirty="0"/>
          </a:p>
          <a:p>
            <a:pPr algn="just"/>
            <a:r>
              <a:rPr lang="en-US" sz="1000" dirty="0"/>
              <a:t>It is now possible to:</a:t>
            </a:r>
          </a:p>
          <a:p>
            <a:pPr marL="171450" indent="-171450" algn="just">
              <a:buFont typeface="Arial" panose="020B0604020202020204" pitchFamily="34" charset="0"/>
              <a:buChar char="•"/>
            </a:pPr>
            <a:r>
              <a:rPr lang="en-US" sz="1000" dirty="0"/>
              <a:t>Create and edit dashboards directly in the Azure portal for free and without administrative overhead.</a:t>
            </a:r>
          </a:p>
          <a:p>
            <a:pPr marL="171450" indent="-171450" algn="just">
              <a:buFont typeface="Arial" panose="020B0604020202020204" pitchFamily="34" charset="0"/>
              <a:buChar char="•"/>
            </a:pPr>
            <a:r>
              <a:rPr lang="en-US" sz="1000" dirty="0"/>
              <a:t>Import dashboards from thousands of publicly available Grafana community dashboards.</a:t>
            </a:r>
          </a:p>
          <a:p>
            <a:pPr marL="171450" indent="-171450" algn="just">
              <a:buFont typeface="Arial" panose="020B0604020202020204" pitchFamily="34" charset="0"/>
              <a:buChar char="•"/>
            </a:pPr>
            <a:r>
              <a:rPr lang="en-US" sz="1000" dirty="0"/>
              <a:t>Apply a wide range of Grafana visualizations and client-side transformations to Azure monitoring data.</a:t>
            </a:r>
          </a:p>
          <a:p>
            <a:pPr marL="171450" indent="-171450" algn="just">
              <a:buFont typeface="Arial" panose="020B0604020202020204" pitchFamily="34" charset="0"/>
              <a:buChar char="•"/>
            </a:pPr>
            <a:r>
              <a:rPr lang="en-US" sz="1000" dirty="0"/>
              <a:t>Manage Grafana dashboards as native Azure resources, including using Azure RBAC and automation via ARM template and Bicep templates.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Azure Compute Updates (2/4)</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pic>
        <p:nvPicPr>
          <p:cNvPr id="1026" name="Picture 2" descr="Screenshot of dashboards with grafana azure insights application.">
            <a:extLst>
              <a:ext uri="{FF2B5EF4-FFF2-40B4-BE49-F238E27FC236}">
                <a16:creationId xmlns:a16="http://schemas.microsoft.com/office/drawing/2014/main" id="{899788BE-3F0C-2AEB-25F1-A7434BC91E7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00924" y="2909456"/>
            <a:ext cx="4433454" cy="2036618"/>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1">
            <a:extLst>
              <a:ext uri="{FF2B5EF4-FFF2-40B4-BE49-F238E27FC236}">
                <a16:creationId xmlns:a16="http://schemas.microsoft.com/office/drawing/2014/main" id="{CCC17E2B-1BC4-639E-5112-9432D0CF4F35}"/>
              </a:ext>
            </a:extLst>
          </p:cNvPr>
          <p:cNvSpPr txBox="1">
            <a:spLocks/>
          </p:cNvSpPr>
          <p:nvPr/>
        </p:nvSpPr>
        <p:spPr>
          <a:xfrm>
            <a:off x="209622" y="871961"/>
            <a:ext cx="4088590" cy="1417065"/>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4"/>
              </a:rPr>
              <a:t>Red Hat OpenShift Virtualization on Azure Red Hat OpenShift in Public Preview</a:t>
            </a:r>
            <a:endParaRPr lang="en-US" sz="1000" dirty="0"/>
          </a:p>
          <a:p>
            <a:pPr algn="just"/>
            <a:r>
              <a:rPr lang="en-US" sz="1000" dirty="0"/>
              <a:t>Red Hat OpenShift Virtualization is a self-managed operator included with Azure Red Hat OpenShift that provides a unified platform for migrating and running traditional virtual machines alongside containers. It addresses the challenge of transitioning VM-bound workloads to containers by offering a flexible approach where VMs can leverage cloud-native management capabilities while organizations modernize at their own pace. </a:t>
            </a:r>
          </a:p>
        </p:txBody>
      </p:sp>
      <p:pic>
        <p:nvPicPr>
          <p:cNvPr id="7" name="Picture 6">
            <a:extLst>
              <a:ext uri="{FF2B5EF4-FFF2-40B4-BE49-F238E27FC236}">
                <a16:creationId xmlns:a16="http://schemas.microsoft.com/office/drawing/2014/main" id="{D99F179F-B10B-18B7-C575-A17818346EE2}"/>
              </a:ext>
            </a:extLst>
          </p:cNvPr>
          <p:cNvPicPr>
            <a:picLocks noChangeAspect="1"/>
          </p:cNvPicPr>
          <p:nvPr/>
        </p:nvPicPr>
        <p:blipFill>
          <a:blip r:embed="rId5"/>
          <a:stretch>
            <a:fillRect/>
          </a:stretch>
        </p:blipFill>
        <p:spPr>
          <a:xfrm>
            <a:off x="169457" y="2372153"/>
            <a:ext cx="4168920" cy="2295371"/>
          </a:xfrm>
          <a:prstGeom prst="rect">
            <a:avLst/>
          </a:prstGeom>
        </p:spPr>
      </p:pic>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Azure Compute Updates (3/4)</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1"/>
            <a:ext cx="3955312" cy="2476938"/>
          </a:xfrm>
        </p:spPr>
        <p:txBody>
          <a:bodyPr/>
          <a:lstStyle/>
          <a:p>
            <a:r>
              <a:rPr lang="en-US" dirty="0">
                <a:hlinkClick r:id="rId2"/>
              </a:rPr>
              <a:t>Generally Available: Availability Set support for Premium SSD v2 Disk Storage</a:t>
            </a:r>
            <a:endParaRPr lang="en-US" dirty="0"/>
          </a:p>
          <a:p>
            <a:pPr algn="just"/>
            <a:r>
              <a:rPr lang="en-US" dirty="0"/>
              <a:t>Support for Availability Sets is now available with Premium SSD v2 (Pv2) disk storage in regions without Availability Zones: </a:t>
            </a:r>
            <a:r>
              <a:rPr lang="en-US" b="1" dirty="0"/>
              <a:t>Australia Southeast, Canada East, North Central US, UK West, West Central US and West US.</a:t>
            </a:r>
          </a:p>
          <a:p>
            <a:pPr algn="just"/>
            <a:r>
              <a:rPr lang="en-US" dirty="0"/>
              <a:t>Pv2 disk delivers low-latency, consistent performance with the flexibility to scale throughput and IOPS independently, making it ideal for a broad spectrum of enterprise production workloads including SQL Server, Oracle, SAP, and big data environments. It is particularly well suited for customers seeking to optimize performance and cost across diverse workloads, without over-provisioning.  </a:t>
            </a:r>
          </a:p>
          <a:p>
            <a:pPr algn="just"/>
            <a:r>
              <a:rPr lang="en-US" dirty="0"/>
              <a:t>By enabling Availability Set support, customers in these regions can now achieve higher availability and fault tolerance for their Pv2-backed workloads, even in the absence of Availability Zones. </a:t>
            </a:r>
          </a:p>
        </p:txBody>
      </p:sp>
      <p:sp>
        <p:nvSpPr>
          <p:cNvPr id="3" name="Text Placeholder 1">
            <a:extLst>
              <a:ext uri="{FF2B5EF4-FFF2-40B4-BE49-F238E27FC236}">
                <a16:creationId xmlns:a16="http://schemas.microsoft.com/office/drawing/2014/main" id="{78D5EE69-3D53-97B9-ECA0-A28766F66B44}"/>
              </a:ext>
            </a:extLst>
          </p:cNvPr>
          <p:cNvSpPr>
            <a:spLocks noGrp="1"/>
          </p:cNvSpPr>
          <p:nvPr>
            <p:ph type="body" sz="quarter" idx="10"/>
          </p:nvPr>
        </p:nvSpPr>
        <p:spPr>
          <a:xfrm>
            <a:off x="4433776" y="855080"/>
            <a:ext cx="4365038" cy="3774069"/>
          </a:xfrm>
        </p:spPr>
        <p:txBody>
          <a:bodyPr/>
          <a:lstStyle/>
          <a:p>
            <a:pPr algn="just"/>
            <a:r>
              <a:rPr lang="en-US" sz="1000" dirty="0">
                <a:hlinkClick r:id="rId3"/>
              </a:rPr>
              <a:t>Public Preview: Azure Databricks Azure AI Foundry Connector</a:t>
            </a:r>
            <a:endParaRPr lang="en-US" sz="1000" dirty="0"/>
          </a:p>
          <a:p>
            <a:pPr algn="just"/>
            <a:r>
              <a:rPr lang="en-US" sz="1000" dirty="0"/>
              <a:t>It is now possible to create AI agents in Azure AI Foundry with Azure Databricks data. New Azure Databricks Azure AI Foundry connector, allows:   </a:t>
            </a:r>
          </a:p>
          <a:p>
            <a:pPr marL="171450" indent="-171450" algn="just">
              <a:buFont typeface="Arial" panose="020B0604020202020204" pitchFamily="34" charset="0"/>
              <a:buChar char="•"/>
            </a:pPr>
            <a:r>
              <a:rPr lang="en-US" sz="1000" b="1" dirty="0"/>
              <a:t>Connect Azure AI Foundry </a:t>
            </a:r>
            <a:r>
              <a:rPr lang="en-US" sz="1000" dirty="0"/>
              <a:t>agents with Azure Databricks for real-time data processing.    </a:t>
            </a:r>
          </a:p>
          <a:p>
            <a:pPr marL="171450" indent="-171450" algn="just">
              <a:buFont typeface="Arial" panose="020B0604020202020204" pitchFamily="34" charset="0"/>
              <a:buChar char="•"/>
            </a:pPr>
            <a:r>
              <a:rPr lang="en-US" sz="1000" b="1" dirty="0"/>
              <a:t>Build and deploy reliable </a:t>
            </a:r>
            <a:r>
              <a:rPr lang="en-US" sz="1000" dirty="0"/>
              <a:t>enterprise-ready AI agents using existing Azure Databricks data.    </a:t>
            </a:r>
          </a:p>
          <a:p>
            <a:pPr marL="171450" indent="-171450" algn="just">
              <a:buFont typeface="Arial" panose="020B0604020202020204" pitchFamily="34" charset="0"/>
              <a:buChar char="•"/>
            </a:pPr>
            <a:r>
              <a:rPr lang="en-US" sz="1000" b="1" dirty="0"/>
              <a:t>Maintain data governance </a:t>
            </a:r>
            <a:r>
              <a:rPr lang="en-US" sz="1000" dirty="0"/>
              <a:t>with authorizations between Azure AI Foundry and Azure Databricks Unity Catalog.    </a:t>
            </a:r>
          </a:p>
          <a:p>
            <a:pPr marL="171450" indent="-171450" algn="just">
              <a:buFont typeface="Arial" panose="020B0604020202020204" pitchFamily="34" charset="0"/>
              <a:buChar char="•"/>
            </a:pPr>
            <a:r>
              <a:rPr lang="en-US" sz="1000" dirty="0"/>
              <a:t>Benefit from the responsible AI and content safety features in Azure AI Foundry.    </a:t>
            </a:r>
          </a:p>
          <a:p>
            <a:pPr marL="171450" indent="-171450" algn="just">
              <a:buFont typeface="Arial" panose="020B0604020202020204" pitchFamily="34" charset="0"/>
              <a:buChar char="•"/>
            </a:pPr>
            <a:r>
              <a:rPr lang="en-US" sz="1000" dirty="0"/>
              <a:t>Streamline advanced analytics and AI through a unified experience within Azure. </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a:xfrm>
            <a:off x="4433776" y="855080"/>
            <a:ext cx="4365038" cy="2296829"/>
          </a:xfrm>
        </p:spPr>
        <p:txBody>
          <a:bodyPr/>
          <a:lstStyle/>
          <a:p>
            <a:pPr algn="just"/>
            <a:r>
              <a:rPr lang="en-US" sz="1000" dirty="0">
                <a:hlinkClick r:id="rId2"/>
              </a:rPr>
              <a:t>Generally Available: Private endpoint support in Azure Container Apps for workload profiles environments</a:t>
            </a:r>
            <a:endParaRPr lang="en-US" sz="1000" dirty="0"/>
          </a:p>
          <a:p>
            <a:pPr algn="just"/>
            <a:r>
              <a:rPr lang="en-US" sz="1000" dirty="0"/>
              <a:t>This allows to connect to </a:t>
            </a:r>
            <a:r>
              <a:rPr lang="en-US" sz="1000" b="1" dirty="0"/>
              <a:t>Container Apps environment using a private IP </a:t>
            </a:r>
            <a:r>
              <a:rPr lang="en-US" sz="1000" dirty="0"/>
              <a:t>address in Azure Virtual Network, eliminating exposure to the public internet and securing access to their applications. With private endpoints, it is possible to connect directly from </a:t>
            </a:r>
            <a:r>
              <a:rPr lang="en-US" sz="1000" b="1" dirty="0"/>
              <a:t>Azure Front Door to workload profile environments </a:t>
            </a:r>
            <a:r>
              <a:rPr lang="en-US" sz="1000" dirty="0"/>
              <a:t>over </a:t>
            </a:r>
            <a:r>
              <a:rPr lang="en-US" sz="1000" b="1" dirty="0"/>
              <a:t>a private link instead </a:t>
            </a:r>
            <a:r>
              <a:rPr lang="en-US" sz="1000" dirty="0"/>
              <a:t>of the </a:t>
            </a:r>
            <a:r>
              <a:rPr lang="en-US" sz="1000" b="1" dirty="0"/>
              <a:t>public internet. A workload profile determines the amount of compute and memory resources available to the container apps deployed in an environment</a:t>
            </a:r>
          </a:p>
          <a:p>
            <a:pPr algn="just"/>
            <a:r>
              <a:rPr lang="en-US" sz="1000" dirty="0"/>
              <a:t>This feature is supported </a:t>
            </a:r>
            <a:r>
              <a:rPr lang="en-US" sz="1000" b="1" dirty="0"/>
              <a:t>for both Consumption and Dedicated plans </a:t>
            </a:r>
            <a:r>
              <a:rPr lang="en-US" sz="1000" dirty="0"/>
              <a:t>in workload profile environments. </a:t>
            </a:r>
            <a:r>
              <a:rPr lang="en-US" sz="1000" b="1" dirty="0"/>
              <a:t>Private endpoints are supported </a:t>
            </a:r>
            <a:r>
              <a:rPr lang="en-US" sz="1000" dirty="0"/>
              <a:t>for </a:t>
            </a:r>
            <a:r>
              <a:rPr lang="en-US" sz="1000" b="1" dirty="0"/>
              <a:t>both</a:t>
            </a:r>
            <a:r>
              <a:rPr lang="en-US" sz="1000" dirty="0"/>
              <a:t> new and </a:t>
            </a:r>
            <a:r>
              <a:rPr lang="en-US" sz="1000" b="1" dirty="0"/>
              <a:t>existing environments, </a:t>
            </a:r>
            <a:r>
              <a:rPr lang="en-US" sz="1000" dirty="0"/>
              <a:t>so that customers can leverage the new capabilities without re-provisioning their environment. This capability also introduces the public network access setting, enabling customers to configure Azure networking policies.</a:t>
            </a:r>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 (2/2)</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a:xfrm>
            <a:off x="342900" y="855081"/>
            <a:ext cx="3955312" cy="1410138"/>
          </a:xfrm>
        </p:spPr>
        <p:txBody>
          <a:bodyPr/>
          <a:lstStyle/>
          <a:p>
            <a:pPr algn="just"/>
            <a:r>
              <a:rPr lang="en-US" dirty="0">
                <a:hlinkClick r:id="rId3"/>
              </a:rPr>
              <a:t>Generally Available: Azure Traffic Manager SLA raised to 100%</a:t>
            </a:r>
            <a:endParaRPr lang="en-US" dirty="0"/>
          </a:p>
          <a:p>
            <a:pPr algn="just"/>
            <a:r>
              <a:rPr lang="en-US" b="1" dirty="0"/>
              <a:t>Azure Traffic Manager </a:t>
            </a:r>
            <a:r>
              <a:rPr lang="en-US" dirty="0"/>
              <a:t>has raised its service level agreement </a:t>
            </a:r>
            <a:r>
              <a:rPr lang="en-US" b="1" dirty="0"/>
              <a:t>(SLA) to 100% </a:t>
            </a:r>
            <a:r>
              <a:rPr lang="en-US" dirty="0"/>
              <a:t>for </a:t>
            </a:r>
            <a:r>
              <a:rPr lang="en-US" b="1" dirty="0"/>
              <a:t>global DNS resolution, </a:t>
            </a:r>
            <a:r>
              <a:rPr lang="en-US" dirty="0"/>
              <a:t>ensuring that all DNS queries consistently resolve to a healthy endpoint. </a:t>
            </a:r>
          </a:p>
          <a:p>
            <a:pPr algn="just"/>
            <a:r>
              <a:rPr lang="en-US" dirty="0"/>
              <a:t>No changes are required from customers to benefit from </a:t>
            </a:r>
            <a:r>
              <a:rPr lang="en-US" b="1" dirty="0"/>
              <a:t>this SLA update</a:t>
            </a:r>
            <a:r>
              <a:rPr lang="en-US" dirty="0"/>
              <a:t>. All existing Azure Traffic Manager profiles are covered under the new DNS resolution SLA. </a:t>
            </a:r>
          </a:p>
          <a:p>
            <a:pPr algn="just"/>
            <a:endParaRPr lang="en-US" dirty="0"/>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A219FA-EBEE-EDDB-7356-3E54F48BF5EC}"/>
              </a:ext>
            </a:extLst>
          </p:cNvPr>
          <p:cNvSpPr>
            <a:spLocks noGrp="1"/>
          </p:cNvSpPr>
          <p:nvPr>
            <p:ph type="title"/>
          </p:nvPr>
        </p:nvSpPr>
        <p:spPr/>
        <p:txBody>
          <a:bodyPr/>
          <a:lstStyle/>
          <a:p>
            <a:r>
              <a:rPr lang="en-US" sz="1600" dirty="0"/>
              <a:t>Azure Compute Updates (4/4)</a:t>
            </a:r>
            <a:endParaRPr lang="en-US" dirty="0"/>
          </a:p>
        </p:txBody>
      </p:sp>
      <p:sp>
        <p:nvSpPr>
          <p:cNvPr id="4" name="Text Placeholder 3">
            <a:extLst>
              <a:ext uri="{FF2B5EF4-FFF2-40B4-BE49-F238E27FC236}">
                <a16:creationId xmlns:a16="http://schemas.microsoft.com/office/drawing/2014/main" id="{9076B582-B8F0-165A-A310-0D4D878F40F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3A114A42-159C-F094-24BF-0545852F41B7}"/>
              </a:ext>
            </a:extLst>
          </p:cNvPr>
          <p:cNvSpPr>
            <a:spLocks noGrp="1"/>
          </p:cNvSpPr>
          <p:nvPr>
            <p:ph type="body" sz="quarter" idx="16"/>
          </p:nvPr>
        </p:nvSpPr>
        <p:spPr/>
        <p:txBody>
          <a:bodyPr/>
          <a:lstStyle/>
          <a:p>
            <a:pPr algn="just"/>
            <a:r>
              <a:rPr lang="en-US" dirty="0">
                <a:hlinkClick r:id="rId2"/>
              </a:rPr>
              <a:t>Generally Available: Cross-cloud data governance with Unity Catalog on Azure Databricks</a:t>
            </a:r>
            <a:endParaRPr lang="en-US" dirty="0"/>
          </a:p>
          <a:p>
            <a:pPr algn="just"/>
            <a:r>
              <a:rPr lang="en-US" dirty="0"/>
              <a:t>Unity Catalog access to Amazon S3 data on Azure Databricks is now generally available. This release gives you seamless, </a:t>
            </a:r>
            <a:r>
              <a:rPr lang="en-US" dirty="0" err="1"/>
              <a:t>multicloud</a:t>
            </a:r>
            <a:r>
              <a:rPr lang="en-US" dirty="0"/>
              <a:t> data governance by unifying permissions and access controls across S3 and Azure Data Lake Storage.</a:t>
            </a:r>
          </a:p>
          <a:p>
            <a:pPr algn="just"/>
            <a:r>
              <a:rPr lang="en-US" dirty="0"/>
              <a:t>With cross-cloud data governance on Unity Catalog, benefit from:</a:t>
            </a:r>
          </a:p>
          <a:p>
            <a:pPr marL="171450" indent="-171450" algn="just">
              <a:buFont typeface="Arial" panose="020B0604020202020204" pitchFamily="34" charset="0"/>
              <a:buChar char="•"/>
            </a:pPr>
            <a:r>
              <a:rPr lang="en-US" b="1" dirty="0"/>
              <a:t>Unified governance. </a:t>
            </a:r>
            <a:r>
              <a:rPr lang="en-US" dirty="0"/>
              <a:t>Manage access policies, security controls, and compliance standards from one place without juggling siloed systems.  </a:t>
            </a:r>
          </a:p>
          <a:p>
            <a:pPr marL="171450" indent="-171450" algn="just">
              <a:buFont typeface="Arial" panose="020B0604020202020204" pitchFamily="34" charset="0"/>
              <a:buChar char="•"/>
            </a:pPr>
            <a:r>
              <a:rPr lang="en-US" b="1" dirty="0"/>
              <a:t>Frictionless data access. </a:t>
            </a:r>
            <a:r>
              <a:rPr lang="en-US" dirty="0"/>
              <a:t>Securely discover, query, and analyze data across clouds in a single workspace, eliminating silos and reducing complexity.</a:t>
            </a:r>
          </a:p>
          <a:p>
            <a:pPr marL="171450" indent="-171450" algn="just">
              <a:buFont typeface="Arial" panose="020B0604020202020204" pitchFamily="34" charset="0"/>
              <a:buChar char="•"/>
            </a:pPr>
            <a:r>
              <a:rPr lang="en-US" b="1" dirty="0"/>
              <a:t>Stronger security and compliance. </a:t>
            </a:r>
            <a:r>
              <a:rPr lang="en-US" dirty="0"/>
              <a:t>Gain centralized visibility, tagging, lineage, data classification, and auditing across all your cloud storage.</a:t>
            </a:r>
          </a:p>
          <a:p>
            <a:pPr algn="just"/>
            <a:r>
              <a:rPr lang="en-US" dirty="0"/>
              <a:t>Previously, accessing AWS S3 data from Azure Databricks required extracting, transforming, and loading (ETL) the data into ADLS, a process that was both costly and time-consuming. With this GA release, it is possible to set up an external cross-cloud S3 location directly from Unity Catalog on Azure Databricks.</a:t>
            </a:r>
          </a:p>
        </p:txBody>
      </p:sp>
    </p:spTree>
    <p:extLst>
      <p:ext uri="{BB962C8B-B14F-4D97-AF65-F5344CB8AC3E}">
        <p14:creationId xmlns:p14="http://schemas.microsoft.com/office/powerpoint/2010/main" val="215107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GRS and CRR support for Azure VMs using Premium SSD v2 in Azure Backup availability in more regions</a:t>
            </a:r>
            <a:endParaRPr lang="en-US" sz="1000" dirty="0"/>
          </a:p>
          <a:p>
            <a:pPr algn="just"/>
            <a:r>
              <a:rPr lang="en-US" sz="1000" dirty="0"/>
              <a:t>Premium SSD v2 delivers high-performance block storage with sub-millisecond latency, high IOPS, and throughput—at a low cost. With Geo Redundant Storage (GRS) and Cross-Region Restore (CRR) support, you can safeguard VMs against data loss and perform on-demand restores in a secondary region for audits or disaster recovery.</a:t>
            </a:r>
          </a:p>
          <a:p>
            <a:pPr algn="just"/>
            <a:r>
              <a:rPr lang="en-US" sz="1000" dirty="0"/>
              <a:t>Enabling GRS vaults for VMs using Premium SSD v2 are available in Brazil South, South Central US, North Central US, East US 2, Central US, UK West, UK South, Canada East, Canada Central, West US, West Central US , West US 2, Australia Southeast, Australia East. To learn more and keep track of region support, refer to the VM backup support matrix.</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 (1/3)</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883665"/>
          </a:xfrm>
        </p:spPr>
        <p:txBody>
          <a:bodyPr/>
          <a:lstStyle/>
          <a:p>
            <a:pPr algn="just"/>
            <a:r>
              <a:rPr lang="en-US" dirty="0">
                <a:hlinkClick r:id="rId3"/>
              </a:rPr>
              <a:t>Generally Available: Azure Premium SSD v2 and Ultra Disk are now available in Indonesia Central</a:t>
            </a:r>
            <a:endParaRPr lang="en-US" dirty="0"/>
          </a:p>
          <a:p>
            <a:pPr algn="just"/>
            <a:r>
              <a:rPr lang="en-US" dirty="0"/>
              <a:t>Azure Premium SSD v2 and Ultra Disk are now available in Indonesia Central region. </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 (2/3)</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r>
              <a:rPr lang="en-US" dirty="0">
                <a:hlinkClick r:id="rId2"/>
              </a:rPr>
              <a:t>Public Preview: Encryption in Transit for Azure Files NFS Shares</a:t>
            </a:r>
            <a:endParaRPr lang="en-US" dirty="0"/>
          </a:p>
          <a:p>
            <a:pPr algn="just"/>
            <a:r>
              <a:rPr lang="en-US" dirty="0"/>
              <a:t>Azure Files NFS shares now support in-transit encryption using AZNFS Mount Helper, ensuring end to end encryption of all traffic between clients and servers. The AZNFS mount helper enables seamless, flexible mounting of shares with or without TLS helping organizations stay secure and compliant. Enhance data security posture with minimal operational changes</a:t>
            </a:r>
          </a:p>
          <a:p>
            <a:pPr algn="just"/>
            <a:r>
              <a:rPr lang="en-US" b="1" dirty="0"/>
              <a:t>Azure Files NFS v4.1 volumes enhance network security </a:t>
            </a:r>
            <a:r>
              <a:rPr lang="en-US" dirty="0"/>
              <a:t>by enabling secure TLS connections, protecting data in transit from interception, including MITM attacks.</a:t>
            </a:r>
          </a:p>
          <a:p>
            <a:pPr algn="just"/>
            <a:r>
              <a:rPr lang="en-US" dirty="0"/>
              <a:t>Using </a:t>
            </a:r>
            <a:r>
              <a:rPr lang="en-US" b="1" dirty="0" err="1"/>
              <a:t>Stunnel</a:t>
            </a:r>
            <a:r>
              <a:rPr lang="en-US" dirty="0"/>
              <a:t>, an open-source TLS wrapper, Azure Files encrypts the TCP stream between </a:t>
            </a:r>
            <a:r>
              <a:rPr lang="en-US" b="1" dirty="0"/>
              <a:t>the NFS client and Azure Files </a:t>
            </a:r>
            <a:r>
              <a:rPr lang="en-US" dirty="0"/>
              <a:t>with strong encryption using AES-GCM, without needing Kerberos. This ensures data confidentiality while eliminating the need for complex setups or external authentication systems like Active Directory.</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2DF6D2C-F56A-685B-1BF3-E4EBF4C6CDA8}"/>
              </a:ext>
            </a:extLst>
          </p:cNvPr>
          <p:cNvSpPr>
            <a:spLocks noGrp="1"/>
          </p:cNvSpPr>
          <p:nvPr>
            <p:ph type="body" sz="quarter" idx="10"/>
          </p:nvPr>
        </p:nvSpPr>
        <p:spPr/>
        <p:txBody>
          <a:bodyPr/>
          <a:lstStyle/>
          <a:p>
            <a:r>
              <a:rPr lang="en-US" sz="1000" dirty="0">
                <a:hlinkClick r:id="rId2"/>
              </a:rPr>
              <a:t>Warehouse Snapshots in Microsoft Fabric (Preview)</a:t>
            </a:r>
            <a:endParaRPr lang="en-US" sz="1000" dirty="0"/>
          </a:p>
          <a:p>
            <a:r>
              <a:rPr lang="en-US" sz="1000" dirty="0">
                <a:hlinkClick r:id="rId3"/>
              </a:rPr>
              <a:t>Mirroring for SQL Server in Microsoft Fabric (Preview)</a:t>
            </a:r>
            <a:endParaRPr lang="en-US" sz="1000" dirty="0"/>
          </a:p>
          <a:p>
            <a:r>
              <a:rPr lang="en-US" sz="1000" dirty="0">
                <a:hlinkClick r:id="rId4"/>
              </a:rPr>
              <a:t>Fabric May 2025 Feature Summary</a:t>
            </a:r>
            <a:endParaRPr lang="en-US" sz="1000" dirty="0"/>
          </a:p>
          <a:p>
            <a:r>
              <a:rPr lang="en-US" sz="1000" dirty="0">
                <a:hlinkClick r:id="rId5"/>
              </a:rPr>
              <a:t>New Shortcut Type for Azure Blob Storage in </a:t>
            </a:r>
            <a:r>
              <a:rPr lang="en-US" sz="1000" dirty="0" err="1">
                <a:hlinkClick r:id="rId5"/>
              </a:rPr>
              <a:t>OneLake</a:t>
            </a:r>
            <a:r>
              <a:rPr lang="en-US" sz="1000" dirty="0">
                <a:hlinkClick r:id="rId5"/>
              </a:rPr>
              <a:t> shortcuts</a:t>
            </a:r>
            <a:endParaRPr lang="en-US" sz="1000" dirty="0"/>
          </a:p>
          <a:p>
            <a:r>
              <a:rPr lang="en-US" sz="1000" dirty="0">
                <a:hlinkClick r:id="rId6"/>
              </a:rPr>
              <a:t>Simplifying Medallion Implementation with Materialized Lake Views in Fabric</a:t>
            </a:r>
            <a:endParaRPr lang="en-US" sz="1000" dirty="0"/>
          </a:p>
          <a:p>
            <a:r>
              <a:rPr lang="en-US" sz="1000" dirty="0">
                <a:hlinkClick r:id="rId7"/>
              </a:rPr>
              <a:t>Digital twin builder in Microsoft Fabric Real-Time Intelligence – Revolutionizing digital twin creation and management</a:t>
            </a:r>
            <a:endParaRPr lang="en-US" sz="1000" dirty="0"/>
          </a:p>
          <a:p>
            <a:r>
              <a:rPr lang="en-US" sz="1000" dirty="0">
                <a:hlinkClick r:id="rId8"/>
              </a:rPr>
              <a:t>Get to insights faster with SaaS databases and “chat with your data”</a:t>
            </a:r>
            <a:endParaRPr lang="en-US" sz="1000" dirty="0"/>
          </a:p>
          <a:p>
            <a:r>
              <a:rPr lang="en-US" sz="1000" dirty="0">
                <a:hlinkClick r:id="rId9"/>
              </a:rPr>
              <a:t>That’s a wrap for Build 2025!</a:t>
            </a:r>
            <a:endParaRPr lang="en-US" sz="1000" dirty="0"/>
          </a:p>
          <a:p>
            <a:endParaRPr lang="en-US" sz="1000" dirty="0"/>
          </a:p>
          <a:p>
            <a:endParaRPr lang="en-US" sz="1000" dirty="0"/>
          </a:p>
          <a:p>
            <a:endParaRPr lang="en-US" sz="1000" dirty="0"/>
          </a:p>
          <a:p>
            <a:endParaRPr lang="en-US" sz="1000" dirty="0"/>
          </a:p>
          <a:p>
            <a:endParaRPr lang="en-US" sz="1000" dirty="0"/>
          </a:p>
        </p:txBody>
      </p:sp>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 (3/3)</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F082C05-93E4-F01C-DC62-70427109EFEE}"/>
              </a:ext>
            </a:extLst>
          </p:cNvPr>
          <p:cNvSpPr>
            <a:spLocks noGrp="1"/>
          </p:cNvSpPr>
          <p:nvPr>
            <p:ph type="body" sz="quarter" idx="16"/>
          </p:nvPr>
        </p:nvSpPr>
        <p:spPr/>
        <p:txBody>
          <a:bodyPr/>
          <a:lstStyle/>
          <a:p>
            <a:pPr algn="just"/>
            <a:r>
              <a:rPr lang="en-US" dirty="0">
                <a:hlinkClick r:id="rId10"/>
              </a:rPr>
              <a:t>Enhance data prep with AI-powered capabilities in Data Wrangler (Preview)</a:t>
            </a:r>
            <a:endParaRPr lang="en-US" dirty="0"/>
          </a:p>
          <a:p>
            <a:pPr algn="just"/>
            <a:r>
              <a:rPr lang="en-US" dirty="0">
                <a:hlinkClick r:id="rId11"/>
              </a:rPr>
              <a:t>SharePoint files destination the first file-based destination for Dataflows Gen2</a:t>
            </a:r>
            <a:endParaRPr lang="en-US" dirty="0"/>
          </a:p>
          <a:p>
            <a:pPr algn="just"/>
            <a:r>
              <a:rPr lang="en-US" dirty="0">
                <a:hlinkClick r:id="rId12"/>
              </a:rPr>
              <a:t>AI-powered development with Copilot for Data pipeline – Boost your productivity in understanding and updating pipeline</a:t>
            </a:r>
            <a:endParaRPr lang="en-US" dirty="0"/>
          </a:p>
          <a:p>
            <a:pPr algn="just"/>
            <a:r>
              <a:rPr lang="en-US" dirty="0">
                <a:hlinkClick r:id="rId13"/>
              </a:rPr>
              <a:t>What’s new with Fabric CI/CD – May 2025 </a:t>
            </a:r>
            <a:endParaRPr lang="en-US" dirty="0"/>
          </a:p>
          <a:p>
            <a:pPr algn="just"/>
            <a:r>
              <a:rPr lang="en-US" dirty="0">
                <a:hlinkClick r:id="rId14"/>
              </a:rPr>
              <a:t>Fabric CLI: explore and automate Microsoft Fabric from your terminal (Generally Available)</a:t>
            </a:r>
            <a:endParaRPr lang="en-US" dirty="0"/>
          </a:p>
          <a:p>
            <a:pPr algn="just"/>
            <a:r>
              <a:rPr lang="en-US" dirty="0">
                <a:hlinkClick r:id="rId15"/>
              </a:rPr>
              <a:t>On-premises data gateway May 2025 release</a:t>
            </a:r>
            <a:endParaRPr lang="en-US" dirty="0"/>
          </a:p>
          <a:p>
            <a:pPr algn="just"/>
            <a:r>
              <a:rPr lang="en-US" dirty="0">
                <a:hlinkClick r:id="rId16"/>
              </a:rPr>
              <a:t>Efficient JSON loading to </a:t>
            </a:r>
            <a:r>
              <a:rPr lang="en-US" dirty="0" err="1">
                <a:hlinkClick r:id="rId16"/>
              </a:rPr>
              <a:t>Eventhouse</a:t>
            </a:r>
            <a:r>
              <a:rPr lang="en-US" dirty="0">
                <a:hlinkClick r:id="rId16"/>
              </a:rPr>
              <a:t> in Fabric Real-Time Intelligence</a:t>
            </a:r>
            <a:endParaRPr lang="en-US" dirty="0"/>
          </a:p>
          <a:p>
            <a:pPr algn="just"/>
            <a:r>
              <a:rPr lang="en-US" dirty="0">
                <a:hlinkClick r:id="rId17"/>
              </a:rPr>
              <a:t>Simplifying Data Ingestion with Copy job – Introducing Change Data Capture (CDC) Support (Preview)</a:t>
            </a:r>
            <a:endParaRPr lang="en-US" dirty="0"/>
          </a:p>
          <a:p>
            <a:pPr algn="just"/>
            <a:r>
              <a:rPr lang="en-US" dirty="0">
                <a:hlinkClick r:id="rId18"/>
              </a:rPr>
              <a:t>Continuous Ingestion from Azure Storage to </a:t>
            </a:r>
            <a:r>
              <a:rPr lang="en-US" dirty="0" err="1">
                <a:hlinkClick r:id="rId18"/>
              </a:rPr>
              <a:t>Eventhouse</a:t>
            </a:r>
            <a:r>
              <a:rPr lang="en-US" dirty="0">
                <a:hlinkClick r:id="rId18"/>
              </a:rPr>
              <a:t> (Preview)</a:t>
            </a:r>
            <a:endParaRPr lang="en-US" dirty="0"/>
          </a:p>
          <a:p>
            <a:pPr algn="just"/>
            <a:r>
              <a:rPr lang="en-US" dirty="0">
                <a:hlinkClick r:id="rId19"/>
              </a:rPr>
              <a:t>New Copilot experience in Dataflow Gen2: Natural language to custom column</a:t>
            </a:r>
            <a:endParaRPr lang="en-US" dirty="0"/>
          </a:p>
          <a:p>
            <a:pPr algn="just"/>
            <a:r>
              <a:rPr lang="en-US" dirty="0">
                <a:hlinkClick r:id="rId20"/>
              </a:rPr>
              <a:t>Extracting deeper insights with Fabric Data Agents in Copilot in Power BI</a:t>
            </a:r>
            <a:endParaRPr lang="en-US" dirty="0"/>
          </a:p>
          <a:p>
            <a:pPr algn="just"/>
            <a:r>
              <a:rPr lang="en-US" dirty="0">
                <a:hlinkClick r:id="rId21"/>
              </a:rPr>
              <a:t>Encrypt data at rest in your Fabric workspaces using customer-managed keys (Preview)</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35075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576393"/>
          </a:xfrm>
        </p:spPr>
        <p:txBody>
          <a:bodyPr/>
          <a:lstStyle/>
          <a:p>
            <a:pPr algn="just"/>
            <a:r>
              <a:rPr lang="en-US" sz="1000" dirty="0">
                <a:hlinkClick r:id="rId2"/>
              </a:rPr>
              <a:t>Generally Available: Apache AGE extension for Azure Database for PostgreSQL</a:t>
            </a:r>
            <a:endParaRPr lang="en-US" sz="1000" dirty="0"/>
          </a:p>
          <a:p>
            <a:pPr algn="just"/>
            <a:r>
              <a:rPr lang="en-US" sz="1000" dirty="0"/>
              <a:t>With this release, it is possible to unlock powerful graph database capabilities, enabling to efficiently manage and analyze complex relationships within data. The Apache AGE extension enhances PostgreSQL by providing advanced graph querying features, making it easier to gain insights and elevate data management and analytics. </a:t>
            </a:r>
          </a:p>
          <a:p>
            <a:pPr algn="just"/>
            <a:r>
              <a:rPr lang="en-US" sz="1000" dirty="0"/>
              <a:t>Apache AGE extension on Azure Database for PostgreSQL offers a cost-effective, managed graph database service powered by PostgreSQL engine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Azure Database for PostgreSQL (1/4)</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Azure Database for PostgreSQL Semantic Operators</a:t>
            </a:r>
            <a:endParaRPr lang="en-US" dirty="0"/>
          </a:p>
          <a:p>
            <a:pPr algn="just"/>
            <a:r>
              <a:rPr lang="en-US" dirty="0"/>
              <a:t>Semantic operators in </a:t>
            </a:r>
            <a:r>
              <a:rPr lang="en-US" b="1" dirty="0"/>
              <a:t>Azure Database for PostgreSQL </a:t>
            </a:r>
            <a:r>
              <a:rPr lang="en-US" dirty="0"/>
              <a:t>bring a new intelligence layer to relational algebra, directly integrated into the SQL query engine. Semantic operators use large language models to understand operational data. It will use it to extract and act on hidden semantic relationships in data, enabling to enrich the reasoning power of generative AI (GenAI) apps and agents. Four operators:</a:t>
            </a:r>
          </a:p>
          <a:p>
            <a:pPr marL="171450" indent="-171450" algn="just">
              <a:buFont typeface="Arial" panose="020B0604020202020204" pitchFamily="34" charset="0"/>
              <a:buChar char="•"/>
            </a:pPr>
            <a:r>
              <a:rPr lang="en-US" dirty="0"/>
              <a:t>generate()</a:t>
            </a:r>
          </a:p>
          <a:p>
            <a:pPr marL="171450" indent="-171450" algn="just">
              <a:buFont typeface="Arial" panose="020B0604020202020204" pitchFamily="34" charset="0"/>
              <a:buChar char="•"/>
            </a:pPr>
            <a:r>
              <a:rPr lang="en-US" dirty="0" err="1"/>
              <a:t>is_true</a:t>
            </a:r>
            <a:r>
              <a:rPr lang="en-US" dirty="0"/>
              <a:t>()</a:t>
            </a:r>
          </a:p>
          <a:p>
            <a:pPr marL="171450" indent="-171450" algn="just">
              <a:buFont typeface="Arial" panose="020B0604020202020204" pitchFamily="34" charset="0"/>
              <a:buChar char="•"/>
            </a:pPr>
            <a:r>
              <a:rPr lang="en-US" dirty="0"/>
              <a:t>extract()</a:t>
            </a:r>
          </a:p>
          <a:p>
            <a:pPr marL="171450" indent="-171450" algn="just">
              <a:buFont typeface="Arial" panose="020B0604020202020204" pitchFamily="34" charset="0"/>
              <a:buChar char="•"/>
            </a:pPr>
            <a:r>
              <a:rPr lang="en-US" dirty="0"/>
              <a:t>rank()</a:t>
            </a:r>
          </a:p>
          <a:p>
            <a:pPr algn="just"/>
            <a:endParaRPr lang="en-US" dirty="0"/>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Azure Database for PostgreSQL (2/4)</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2"/>
              </a:rPr>
              <a:t>Public Preview: Confidential computing for Azure Database for PostgreSQL flexible server</a:t>
            </a:r>
            <a:endParaRPr lang="en-US" dirty="0"/>
          </a:p>
          <a:p>
            <a:pPr algn="just"/>
            <a:r>
              <a:rPr lang="en-US" dirty="0"/>
              <a:t>MS announced support of confidential computing in </a:t>
            </a:r>
            <a:r>
              <a:rPr lang="en-US" b="1" dirty="0"/>
              <a:t>Azure Database for PostgreSQL flexible server. </a:t>
            </a:r>
            <a:r>
              <a:rPr lang="en-US" dirty="0"/>
              <a:t>With confidential computing enabled, it is possible to enhance the security of sensitive and regulated data, helping mitigate unwanted data access by cloud providers, administrators, or external users. Azure confidential computing encrypts data in hardware-based trusted execution environments (TEEs), processing data only when the cloud environment has been verified.</a:t>
            </a:r>
          </a:p>
          <a:p>
            <a:pPr marL="171450" indent="-171450" algn="just">
              <a:buFont typeface="Arial" panose="020B0604020202020204" pitchFamily="34" charset="0"/>
              <a:buChar char="•"/>
            </a:pPr>
            <a:r>
              <a:rPr lang="en-US" dirty="0"/>
              <a:t>Confidential Computing is only available in the UAE North.</a:t>
            </a:r>
          </a:p>
          <a:p>
            <a:pPr marL="171450" indent="-171450" algn="just">
              <a:buFont typeface="Arial" panose="020B0604020202020204" pitchFamily="34" charset="0"/>
              <a:buChar char="•"/>
            </a:pPr>
            <a:r>
              <a:rPr lang="en-US" dirty="0"/>
              <a:t>High Availability isn't supported for Confidential Compute SKUs.</a:t>
            </a:r>
          </a:p>
          <a:p>
            <a:pPr marL="171450" indent="-171450" algn="just">
              <a:buFont typeface="Arial" panose="020B0604020202020204" pitchFamily="34" charset="0"/>
              <a:buChar char="•"/>
            </a:pPr>
            <a:r>
              <a:rPr lang="en-US" dirty="0"/>
              <a:t>Point-in-time Restore (PITR) from nonconfidential compute SKUs to confidential ones isn't allowed.</a:t>
            </a:r>
          </a:p>
          <a:p>
            <a:pPr marL="171450" indent="-171450" algn="just">
              <a:buFont typeface="Arial" panose="020B0604020202020204" pitchFamily="34" charset="0"/>
              <a:buChar char="•"/>
            </a:pPr>
            <a:r>
              <a:rPr lang="en-US" dirty="0"/>
              <a:t>Compute scaling operation between confidential and nonconfidential compute options.</a:t>
            </a:r>
          </a:p>
        </p:txBody>
      </p:sp>
      <p:pic>
        <p:nvPicPr>
          <p:cNvPr id="1026" name="Picture 2" descr="Screenshot of Azure Confidential Computing options.">
            <a:extLst>
              <a:ext uri="{FF2B5EF4-FFF2-40B4-BE49-F238E27FC236}">
                <a16:creationId xmlns:a16="http://schemas.microsoft.com/office/drawing/2014/main" id="{F7C31883-1E23-DC18-DCF1-E17DF9471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6465" y="905308"/>
            <a:ext cx="3169641" cy="3332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11869E-A48B-16D1-2160-FCCB9C4B6BB9}"/>
              </a:ext>
            </a:extLst>
          </p:cNvPr>
          <p:cNvSpPr>
            <a:spLocks noGrp="1"/>
          </p:cNvSpPr>
          <p:nvPr>
            <p:ph type="body" sz="quarter" idx="10"/>
          </p:nvPr>
        </p:nvSpPr>
        <p:spPr/>
        <p:txBody>
          <a:bodyPr/>
          <a:lstStyle/>
          <a:p>
            <a:r>
              <a:rPr lang="en-US" sz="1000" dirty="0">
                <a:hlinkClick r:id="rId2"/>
              </a:rPr>
              <a:t>Long-term Backups in Azure Database for PostgreSQL – Flexible Server Now Generally Available</a:t>
            </a:r>
            <a:endParaRPr lang="en-US" sz="1000" dirty="0"/>
          </a:p>
          <a:p>
            <a:r>
              <a:rPr lang="en-US" sz="1000" dirty="0"/>
              <a:t>MS announced the general availability </a:t>
            </a:r>
            <a:r>
              <a:rPr lang="en-US" sz="1000" b="1" dirty="0"/>
              <a:t>of Long-Term Retention (LTR) backups for Azure Database for PostgreSQL flexible server across all Azure regions</a:t>
            </a:r>
            <a:r>
              <a:rPr lang="en-US" sz="1000" dirty="0"/>
              <a:t>. This powerful new capability addresses critical enterprise needs for compliance, audit readiness, and long-term data durability </a:t>
            </a:r>
          </a:p>
        </p:txBody>
      </p:sp>
      <p:sp>
        <p:nvSpPr>
          <p:cNvPr id="3" name="Title 2">
            <a:extLst>
              <a:ext uri="{FF2B5EF4-FFF2-40B4-BE49-F238E27FC236}">
                <a16:creationId xmlns:a16="http://schemas.microsoft.com/office/drawing/2014/main" id="{E3CEB8FC-F0D9-C371-DCD0-CD85D9DC6FD9}"/>
              </a:ext>
            </a:extLst>
          </p:cNvPr>
          <p:cNvSpPr>
            <a:spLocks noGrp="1"/>
          </p:cNvSpPr>
          <p:nvPr>
            <p:ph type="title"/>
          </p:nvPr>
        </p:nvSpPr>
        <p:spPr/>
        <p:txBody>
          <a:bodyPr/>
          <a:lstStyle/>
          <a:p>
            <a:r>
              <a:rPr lang="en-US" sz="1600" dirty="0"/>
              <a:t>Azure Database for PostgreSQL (3/4)</a:t>
            </a:r>
            <a:endParaRPr lang="en-US" dirty="0"/>
          </a:p>
        </p:txBody>
      </p:sp>
      <p:sp>
        <p:nvSpPr>
          <p:cNvPr id="4" name="Text Placeholder 3">
            <a:extLst>
              <a:ext uri="{FF2B5EF4-FFF2-40B4-BE49-F238E27FC236}">
                <a16:creationId xmlns:a16="http://schemas.microsoft.com/office/drawing/2014/main" id="{8BD667CB-DF0B-E3A5-A24E-E04BC12F2C0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2ED9D044-7F09-FA27-C13A-7589AE7CAE89}"/>
              </a:ext>
            </a:extLst>
          </p:cNvPr>
          <p:cNvSpPr>
            <a:spLocks noGrp="1"/>
          </p:cNvSpPr>
          <p:nvPr>
            <p:ph type="body" sz="quarter" idx="16"/>
          </p:nvPr>
        </p:nvSpPr>
        <p:spPr/>
        <p:txBody>
          <a:bodyPr/>
          <a:lstStyle/>
          <a:p>
            <a:pPr algn="just"/>
            <a:r>
              <a:rPr lang="en-US" dirty="0">
                <a:hlinkClick r:id="rId3"/>
              </a:rPr>
              <a:t>Generally Available: </a:t>
            </a:r>
            <a:r>
              <a:rPr lang="en-US" dirty="0" err="1">
                <a:hlinkClick r:id="rId3"/>
              </a:rPr>
              <a:t>Versionless</a:t>
            </a:r>
            <a:r>
              <a:rPr lang="en-US" dirty="0">
                <a:hlinkClick r:id="rId3"/>
              </a:rPr>
              <a:t> customer managed keys in Azure Database for PostgreSQL flexible server</a:t>
            </a:r>
            <a:endParaRPr lang="en-US" dirty="0"/>
          </a:p>
          <a:p>
            <a:pPr algn="just"/>
            <a:r>
              <a:rPr lang="en-US" dirty="0"/>
              <a:t>It is no longer need to manage the key version for customer-managed keys (CMKs) in Azure Database for PostgreSQL flexible server. </a:t>
            </a:r>
            <a:r>
              <a:rPr lang="en-US" dirty="0" err="1"/>
              <a:t>Versionless</a:t>
            </a:r>
            <a:r>
              <a:rPr lang="en-US" dirty="0"/>
              <a:t> keys automate the propagation of newly rotated CMKs independent of the rotation method (auto-rotation or manual). </a:t>
            </a:r>
          </a:p>
        </p:txBody>
      </p:sp>
      <p:pic>
        <p:nvPicPr>
          <p:cNvPr id="1026" name="Picture 2">
            <a:extLst>
              <a:ext uri="{FF2B5EF4-FFF2-40B4-BE49-F238E27FC236}">
                <a16:creationId xmlns:a16="http://schemas.microsoft.com/office/drawing/2014/main" id="{8361FBFD-BB5C-1FA9-02AE-630332E62CD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2936" y="2185361"/>
            <a:ext cx="3475240" cy="2103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385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a:xfrm>
            <a:off x="4433776" y="855080"/>
            <a:ext cx="4365038" cy="1423993"/>
          </a:xfrm>
        </p:spPr>
        <p:txBody>
          <a:bodyPr/>
          <a:lstStyle/>
          <a:p>
            <a:pPr algn="just"/>
            <a:r>
              <a:rPr lang="en-US" sz="1000" dirty="0">
                <a:hlinkClick r:id="rId2" action="ppaction://hlinkfile"/>
              </a:rPr>
              <a:t>Generally Available: </a:t>
            </a:r>
            <a:r>
              <a:rPr lang="en-US" sz="1000" dirty="0" err="1">
                <a:hlinkClick r:id="rId2" action="ppaction://hlinkfile"/>
              </a:rPr>
              <a:t>DiskANN</a:t>
            </a:r>
            <a:r>
              <a:rPr lang="en-US" sz="1000" dirty="0">
                <a:hlinkClick r:id="rId2" action="ppaction://hlinkfile"/>
              </a:rPr>
              <a:t> on Azure Database for PostgreSQL</a:t>
            </a:r>
            <a:endParaRPr lang="en-US" sz="1000" dirty="0"/>
          </a:p>
          <a:p>
            <a:pPr algn="just"/>
            <a:r>
              <a:rPr lang="en-US" sz="1000" dirty="0"/>
              <a:t>MS announced the general availability of </a:t>
            </a:r>
            <a:r>
              <a:rPr lang="en-US" sz="1000" dirty="0" err="1"/>
              <a:t>DiskANN</a:t>
            </a:r>
            <a:r>
              <a:rPr lang="en-US" sz="1000" dirty="0"/>
              <a:t>—one of the fastest vector indexing algorithms on the market—on Azure Database for PostgreSQL.</a:t>
            </a:r>
          </a:p>
          <a:p>
            <a:pPr algn="just"/>
            <a:r>
              <a:rPr lang="en-US" sz="1000" dirty="0" err="1"/>
              <a:t>DiskANN</a:t>
            </a:r>
            <a:r>
              <a:rPr lang="en-US" sz="1000" dirty="0"/>
              <a:t> is a high-performance approximate nearest neighbor (ANN) search algorithm built for scalable vector search. It delivers the high recall, high throughput, and low latency required by today’s most demanding agentic AI and retrieval-augmented generation (RAG) workloads.</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Azure Database for PostgreSQL (4/4)</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3"/>
              </a:rPr>
              <a:t>Public Preview: Azure Database for PostgreSQL Azure AI extension managed identity support</a:t>
            </a:r>
            <a:endParaRPr lang="en-US" dirty="0"/>
          </a:p>
          <a:p>
            <a:pPr algn="just"/>
            <a:r>
              <a:rPr lang="en-US" dirty="0"/>
              <a:t>With managed identity support in the Azure AI extension on Azure Database for PostgreSQL – Flexible Server, it is no longer needed to store secrets (access tokens) to Azure OpenAI, Azure AI Services, and Azure Machine Learning services within the PostgreSQL database itself. This change simplifies access management, removes the need for secret rotation and prevents accidental secret exposure in your environment.</a:t>
            </a:r>
          </a:p>
        </p:txBody>
      </p:sp>
      <p:pic>
        <p:nvPicPr>
          <p:cNvPr id="3" name="Picture 2">
            <a:extLst>
              <a:ext uri="{FF2B5EF4-FFF2-40B4-BE49-F238E27FC236}">
                <a16:creationId xmlns:a16="http://schemas.microsoft.com/office/drawing/2014/main" id="{A52881C5-9F90-3860-DD05-C48BC1031AA2}"/>
              </a:ext>
            </a:extLst>
          </p:cNvPr>
          <p:cNvPicPr>
            <a:picLocks noChangeAspect="1"/>
          </p:cNvPicPr>
          <p:nvPr/>
        </p:nvPicPr>
        <p:blipFill>
          <a:blip r:embed="rId4"/>
          <a:stretch>
            <a:fillRect/>
          </a:stretch>
        </p:blipFill>
        <p:spPr>
          <a:xfrm>
            <a:off x="4746525" y="2279073"/>
            <a:ext cx="3880170" cy="1985794"/>
          </a:xfrm>
          <a:prstGeom prst="rect">
            <a:avLst/>
          </a:prstGeom>
        </p:spPr>
      </p:pic>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a:xfrm>
            <a:off x="4433776" y="855081"/>
            <a:ext cx="4365038" cy="1894470"/>
          </a:xfrm>
        </p:spPr>
        <p:txBody>
          <a:bodyPr/>
          <a:lstStyle/>
          <a:p>
            <a:pPr algn="just"/>
            <a:r>
              <a:rPr lang="en-US" sz="1000" dirty="0">
                <a:hlinkClick r:id="rId2"/>
              </a:rPr>
              <a:t>Generally Available: Microsoft Entra ID for Azure Cosmos DB for MongoDB (vCore)</a:t>
            </a:r>
            <a:endParaRPr lang="en-US" sz="1000" dirty="0"/>
          </a:p>
          <a:p>
            <a:pPr algn="just"/>
            <a:r>
              <a:rPr lang="en-US" sz="1000" b="1" dirty="0"/>
              <a:t>Azure Cosmos DB for MongoDB (vCore) </a:t>
            </a:r>
            <a:r>
              <a:rPr lang="en-US" sz="1000" dirty="0"/>
              <a:t>now supports authentication via Microsoft Entra ID, enhancing security and simplifying identity management. With this update, it is possible to </a:t>
            </a:r>
            <a:r>
              <a:rPr lang="en-US" sz="1000" b="1" dirty="0"/>
              <a:t>add Entra ID accounts directly to MongoDB vCore </a:t>
            </a:r>
            <a:r>
              <a:rPr lang="en-US" sz="1000" dirty="0"/>
              <a:t>clusters and use them for secure database access. Previously, authentication was limited to native, per-cluster database users.  </a:t>
            </a:r>
          </a:p>
          <a:p>
            <a:pPr algn="just"/>
            <a:r>
              <a:rPr lang="en-US" sz="1000" dirty="0"/>
              <a:t>This integration streamlines administrative tasks by enabling centralized identity management across multiple clusters. It also supports enforcement of Microsoft Entra ID policies, such as password complexity and multifactor authentication, without the need for repetitive user setup on each individual cluster. </a:t>
            </a:r>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Azure Cosmos DB for MongoDB (1/4)</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a:xfrm>
            <a:off x="342900" y="855081"/>
            <a:ext cx="3955312" cy="1996070"/>
          </a:xfrm>
        </p:spPr>
        <p:txBody>
          <a:bodyPr/>
          <a:lstStyle/>
          <a:p>
            <a:pPr algn="just"/>
            <a:r>
              <a:rPr lang="en-US" dirty="0">
                <a:hlinkClick r:id="rId3"/>
              </a:rPr>
              <a:t>Generally Available: Migrate from Azure Cosmos DB Mongo DB RU-based to vCore-based via Azure portal</a:t>
            </a:r>
            <a:endParaRPr lang="en-US" dirty="0"/>
          </a:p>
          <a:p>
            <a:pPr algn="just"/>
            <a:r>
              <a:rPr lang="en-US" dirty="0"/>
              <a:t>It is now possible to move to </a:t>
            </a:r>
            <a:r>
              <a:rPr lang="en-US" b="1" dirty="0"/>
              <a:t>vCore-based Azure Cosmos DB for MongoDB at no cost using the Azure portal, </a:t>
            </a:r>
            <a:r>
              <a:rPr lang="en-US" dirty="0"/>
              <a:t>with no additional resources required.  </a:t>
            </a:r>
          </a:p>
          <a:p>
            <a:pPr algn="just"/>
            <a:r>
              <a:rPr lang="en-US" dirty="0"/>
              <a:t>With this new feature, it is possible to perform a seamless, free, and no-installation migration process. The entire migration is portal-based, enabling to manage everything directly from the Azure portal without needing any extra software or tools. </a:t>
            </a:r>
          </a:p>
          <a:p>
            <a:pPr algn="just"/>
            <a:r>
              <a:rPr lang="en-US" dirty="0"/>
              <a:t>This feature supports both online and offline migration, enabling to transition to vCore-based without the financial burden.</a:t>
            </a:r>
          </a:p>
        </p:txBody>
      </p:sp>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C6632E-C39E-1328-2D3F-9C339CDC6B1B}"/>
              </a:ext>
            </a:extLst>
          </p:cNvPr>
          <p:cNvSpPr>
            <a:spLocks noGrp="1"/>
          </p:cNvSpPr>
          <p:nvPr>
            <p:ph type="title"/>
          </p:nvPr>
        </p:nvSpPr>
        <p:spPr/>
        <p:txBody>
          <a:bodyPr/>
          <a:lstStyle/>
          <a:p>
            <a:r>
              <a:rPr lang="en-US" sz="1600" dirty="0"/>
              <a:t>Azure Cosmos DB for MongoDB (2/4)</a:t>
            </a:r>
            <a:endParaRPr lang="en-US" dirty="0"/>
          </a:p>
        </p:txBody>
      </p:sp>
      <p:sp>
        <p:nvSpPr>
          <p:cNvPr id="4" name="Text Placeholder 3">
            <a:extLst>
              <a:ext uri="{FF2B5EF4-FFF2-40B4-BE49-F238E27FC236}">
                <a16:creationId xmlns:a16="http://schemas.microsoft.com/office/drawing/2014/main" id="{80EAD258-2B7B-1A02-6D7D-F682755451A4}"/>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98E49249-C40B-7E62-F966-34719DC07185}"/>
              </a:ext>
            </a:extLst>
          </p:cNvPr>
          <p:cNvSpPr>
            <a:spLocks noGrp="1"/>
          </p:cNvSpPr>
          <p:nvPr>
            <p:ph type="body" sz="quarter" idx="16"/>
          </p:nvPr>
        </p:nvSpPr>
        <p:spPr/>
        <p:txBody>
          <a:bodyPr/>
          <a:lstStyle/>
          <a:p>
            <a:pPr algn="just"/>
            <a:r>
              <a:rPr lang="en-US" dirty="0">
                <a:hlinkClick r:id="rId2"/>
              </a:rPr>
              <a:t>Generally Available: </a:t>
            </a:r>
            <a:r>
              <a:rPr lang="en-US" dirty="0" err="1">
                <a:hlinkClick r:id="rId2"/>
              </a:rPr>
              <a:t>DiskANN</a:t>
            </a:r>
            <a:r>
              <a:rPr lang="en-US" dirty="0">
                <a:hlinkClick r:id="rId2"/>
              </a:rPr>
              <a:t> in vCore-based Azure Cosmos DB for MongoDB</a:t>
            </a:r>
            <a:endParaRPr lang="en-US" dirty="0"/>
          </a:p>
          <a:p>
            <a:pPr algn="just"/>
            <a:r>
              <a:rPr lang="en-US" b="1" dirty="0" err="1"/>
              <a:t>DiskANN</a:t>
            </a:r>
            <a:r>
              <a:rPr lang="en-US" dirty="0"/>
              <a:t> is now generally available in vCore-based Azure Cosmos DB for MongoDB, giving a powerful vector search capabilities directly within database. </a:t>
            </a:r>
          </a:p>
          <a:p>
            <a:pPr algn="just"/>
            <a:r>
              <a:rPr lang="en-US" dirty="0"/>
              <a:t>With support for up </a:t>
            </a:r>
            <a:r>
              <a:rPr lang="en-US" b="1" dirty="0"/>
              <a:t>to 4,000 dimensions, this release makes </a:t>
            </a:r>
            <a:r>
              <a:rPr lang="en-US" dirty="0"/>
              <a:t>it easier to work with modern embedding models and large-scale AI workloads. </a:t>
            </a:r>
            <a:r>
              <a:rPr lang="en-US" b="1" dirty="0" err="1"/>
              <a:t>DiskANN</a:t>
            </a:r>
            <a:r>
              <a:rPr lang="en-US" dirty="0"/>
              <a:t> uses an optimized compression algorithm (PQ) to store and search vectors efficiently, reducing memory consumption while boosting search speed. </a:t>
            </a:r>
          </a:p>
        </p:txBody>
      </p:sp>
      <p:sp>
        <p:nvSpPr>
          <p:cNvPr id="7" name="Text Placeholder 6">
            <a:extLst>
              <a:ext uri="{FF2B5EF4-FFF2-40B4-BE49-F238E27FC236}">
                <a16:creationId xmlns:a16="http://schemas.microsoft.com/office/drawing/2014/main" id="{8B073D61-4745-263C-DCC4-6CE332AE0E6E}"/>
              </a:ext>
            </a:extLst>
          </p:cNvPr>
          <p:cNvSpPr>
            <a:spLocks noGrp="1"/>
          </p:cNvSpPr>
          <p:nvPr>
            <p:ph type="body" sz="quarter" idx="10"/>
          </p:nvPr>
        </p:nvSpPr>
        <p:spPr>
          <a:xfrm>
            <a:off x="4433776" y="855081"/>
            <a:ext cx="4365038" cy="1443620"/>
          </a:xfrm>
        </p:spPr>
        <p:txBody>
          <a:bodyPr/>
          <a:lstStyle/>
          <a:p>
            <a:pPr algn="just"/>
            <a:r>
              <a:rPr lang="en-US" sz="1000" dirty="0">
                <a:hlinkClick r:id="rId3"/>
              </a:rPr>
              <a:t>Generally Available: Filtered vector search in Azure Cosmos DB for MongoDB (vCore)</a:t>
            </a:r>
            <a:endParaRPr lang="en-US" sz="1000" dirty="0"/>
          </a:p>
          <a:p>
            <a:pPr algn="just"/>
            <a:r>
              <a:rPr lang="en-US" sz="1000" b="1" dirty="0"/>
              <a:t>Filtered vector search </a:t>
            </a:r>
            <a:r>
              <a:rPr lang="en-US" sz="1000" dirty="0"/>
              <a:t>is now generally available in Azure Cosmos DB for MongoDB (vCore). With this release, it is  possible to </a:t>
            </a:r>
            <a:r>
              <a:rPr lang="en-US" sz="1000" b="1" dirty="0"/>
              <a:t>narrow down search space</a:t>
            </a:r>
            <a:r>
              <a:rPr lang="en-US" sz="1000" dirty="0"/>
              <a:t>, </a:t>
            </a:r>
            <a:r>
              <a:rPr lang="en-US" sz="1000" b="1" dirty="0"/>
              <a:t>filtering</a:t>
            </a:r>
            <a:r>
              <a:rPr lang="en-US" sz="1000" dirty="0"/>
              <a:t> before running a vector search to make results more accurate and performance significantly faster—especially on large datasets. </a:t>
            </a:r>
          </a:p>
          <a:p>
            <a:pPr algn="just"/>
            <a:r>
              <a:rPr lang="en-US" sz="1000" dirty="0"/>
              <a:t>This feature works with all supported vector indexes, including inverted file index (IVF), hierarchical navigable small world (HNSW), and </a:t>
            </a:r>
            <a:r>
              <a:rPr lang="en-US" sz="1000" dirty="0" err="1"/>
              <a:t>DiskANN</a:t>
            </a:r>
            <a:r>
              <a:rPr lang="en-US" sz="1000" dirty="0"/>
              <a:t>. </a:t>
            </a:r>
          </a:p>
          <a:p>
            <a:pPr algn="just"/>
            <a:endParaRPr lang="en-US" sz="1000" dirty="0"/>
          </a:p>
        </p:txBody>
      </p:sp>
    </p:spTree>
    <p:extLst>
      <p:ext uri="{BB962C8B-B14F-4D97-AF65-F5344CB8AC3E}">
        <p14:creationId xmlns:p14="http://schemas.microsoft.com/office/powerpoint/2010/main" val="2761058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60C1C-77EC-9755-E9D9-02224AD04BC0}"/>
              </a:ext>
            </a:extLst>
          </p:cNvPr>
          <p:cNvSpPr>
            <a:spLocks noGrp="1"/>
          </p:cNvSpPr>
          <p:nvPr>
            <p:ph type="body" sz="quarter" idx="10"/>
          </p:nvPr>
        </p:nvSpPr>
        <p:spPr>
          <a:xfrm>
            <a:off x="4433776" y="855081"/>
            <a:ext cx="4365038" cy="1583320"/>
          </a:xfrm>
        </p:spPr>
        <p:txBody>
          <a:bodyPr/>
          <a:lstStyle/>
          <a:p>
            <a:pPr algn="just"/>
            <a:r>
              <a:rPr lang="en-US" sz="1000" dirty="0">
                <a:hlinkClick r:id="rId2"/>
              </a:rPr>
              <a:t>General Availability of Change Streams in vCore-Based Azure Cosmos DB for MongoDB</a:t>
            </a:r>
            <a:endParaRPr lang="en-US" sz="1000" dirty="0"/>
          </a:p>
          <a:p>
            <a:pPr algn="just"/>
            <a:r>
              <a:rPr lang="en-US" sz="1000" dirty="0"/>
              <a:t>MS announced the general availability (GA) of </a:t>
            </a:r>
            <a:r>
              <a:rPr lang="en-US" sz="1000" b="1" dirty="0"/>
              <a:t>Change Streams for Azure Cosmos DB for MongoDB (vCore)—empowering developers </a:t>
            </a:r>
            <a:r>
              <a:rPr lang="en-US" sz="1000" dirty="0"/>
              <a:t>to build real-time, event-driven applications with ease and scale. </a:t>
            </a:r>
          </a:p>
          <a:p>
            <a:pPr algn="just"/>
            <a:r>
              <a:rPr lang="en-US" sz="1000" b="1" dirty="0"/>
              <a:t>With Change Streams now in GA</a:t>
            </a:r>
            <a:r>
              <a:rPr lang="en-US" sz="1000" dirty="0"/>
              <a:t>, applications can react instantly to data changes in the database, enabling low-latency use cases such as live dashboards, alerting systems, and reactive microservices. </a:t>
            </a:r>
          </a:p>
        </p:txBody>
      </p:sp>
      <p:sp>
        <p:nvSpPr>
          <p:cNvPr id="3" name="Title 2">
            <a:extLst>
              <a:ext uri="{FF2B5EF4-FFF2-40B4-BE49-F238E27FC236}">
                <a16:creationId xmlns:a16="http://schemas.microsoft.com/office/drawing/2014/main" id="{F0C7744B-8F42-9BD7-F178-FFFCF3EF5C04}"/>
              </a:ext>
            </a:extLst>
          </p:cNvPr>
          <p:cNvSpPr>
            <a:spLocks noGrp="1"/>
          </p:cNvSpPr>
          <p:nvPr>
            <p:ph type="title"/>
          </p:nvPr>
        </p:nvSpPr>
        <p:spPr/>
        <p:txBody>
          <a:bodyPr/>
          <a:lstStyle/>
          <a:p>
            <a:r>
              <a:rPr lang="en-US" sz="1600" dirty="0"/>
              <a:t>Azure Cosmos DB for MongoDB (3/4)</a:t>
            </a:r>
            <a:endParaRPr lang="en-US" dirty="0"/>
          </a:p>
        </p:txBody>
      </p:sp>
      <p:sp>
        <p:nvSpPr>
          <p:cNvPr id="4" name="Text Placeholder 3">
            <a:extLst>
              <a:ext uri="{FF2B5EF4-FFF2-40B4-BE49-F238E27FC236}">
                <a16:creationId xmlns:a16="http://schemas.microsoft.com/office/drawing/2014/main" id="{CC889A29-6448-1867-70A0-13B6FCD0BE7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934CDB19-1E56-0FDF-3A57-88F425AE670D}"/>
              </a:ext>
            </a:extLst>
          </p:cNvPr>
          <p:cNvSpPr>
            <a:spLocks noGrp="1"/>
          </p:cNvSpPr>
          <p:nvPr>
            <p:ph type="body" sz="quarter" idx="16"/>
          </p:nvPr>
        </p:nvSpPr>
        <p:spPr/>
        <p:txBody>
          <a:bodyPr/>
          <a:lstStyle/>
          <a:p>
            <a:pPr algn="just"/>
            <a:r>
              <a:rPr lang="en-US" dirty="0">
                <a:hlinkClick r:id="rId3"/>
              </a:rPr>
              <a:t>Public Preview: Azure Cosmos DB for MongoDB (vCore) trigger and bindings for Azure Functions</a:t>
            </a:r>
            <a:endParaRPr lang="en-US" dirty="0"/>
          </a:p>
          <a:p>
            <a:pPr algn="just"/>
            <a:r>
              <a:rPr lang="en-US" dirty="0"/>
              <a:t>Integration between </a:t>
            </a:r>
            <a:r>
              <a:rPr lang="en-US" b="1" dirty="0"/>
              <a:t>Azure Functions and Azure Cosmos DB for MongoDB (vCore) is now available in public preview</a:t>
            </a:r>
            <a:r>
              <a:rPr lang="en-US" dirty="0"/>
              <a:t>. It is now possible to respond to changes in collections using Azure Functions triggers and bindings, enabling to easily build real-time, </a:t>
            </a:r>
            <a:r>
              <a:rPr lang="en-US" b="1" dirty="0"/>
              <a:t>event-driven applications</a:t>
            </a:r>
            <a:r>
              <a:rPr lang="en-US" dirty="0"/>
              <a:t>. The public preview supports Azure Functions triggers in C# for Azure Cosmos DB for MongoDB (vCore). </a:t>
            </a:r>
          </a:p>
        </p:txBody>
      </p:sp>
      <p:pic>
        <p:nvPicPr>
          <p:cNvPr id="4098" name="Picture 2" descr="CS Usecases image">
            <a:extLst>
              <a:ext uri="{FF2B5EF4-FFF2-40B4-BE49-F238E27FC236}">
                <a16:creationId xmlns:a16="http://schemas.microsoft.com/office/drawing/2014/main" id="{407728E7-BE63-86BB-B925-0F907EC11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9663" y="2521527"/>
            <a:ext cx="2213264" cy="2213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85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9DF71F-C396-9C97-5ADC-FB5D62311EAC}"/>
              </a:ext>
            </a:extLst>
          </p:cNvPr>
          <p:cNvSpPr>
            <a:spLocks noGrp="1"/>
          </p:cNvSpPr>
          <p:nvPr>
            <p:ph type="title"/>
          </p:nvPr>
        </p:nvSpPr>
        <p:spPr/>
        <p:txBody>
          <a:bodyPr/>
          <a:lstStyle/>
          <a:p>
            <a:r>
              <a:rPr lang="en-US" sz="1600" dirty="0"/>
              <a:t>Azure Cosmos DB for MongoDB (4/4)</a:t>
            </a:r>
            <a:endParaRPr lang="en-US" dirty="0"/>
          </a:p>
        </p:txBody>
      </p:sp>
      <p:sp>
        <p:nvSpPr>
          <p:cNvPr id="4" name="Text Placeholder 3">
            <a:extLst>
              <a:ext uri="{FF2B5EF4-FFF2-40B4-BE49-F238E27FC236}">
                <a16:creationId xmlns:a16="http://schemas.microsoft.com/office/drawing/2014/main" id="{358ED0DA-0AA1-005F-8012-50882D1286C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C4449104-7352-75BC-E2DD-DB829B163D55}"/>
              </a:ext>
            </a:extLst>
          </p:cNvPr>
          <p:cNvSpPr>
            <a:spLocks noGrp="1"/>
          </p:cNvSpPr>
          <p:nvPr>
            <p:ph type="body" sz="quarter" idx="16"/>
          </p:nvPr>
        </p:nvSpPr>
        <p:spPr/>
        <p:txBody>
          <a:bodyPr/>
          <a:lstStyle/>
          <a:p>
            <a:pPr algn="just"/>
            <a:r>
              <a:rPr lang="en-US" dirty="0">
                <a:hlinkClick r:id="rId2"/>
              </a:rPr>
              <a:t>Generally Available: Change streams for Azure Cosmos DB for MongoDB (vCore)</a:t>
            </a:r>
            <a:endParaRPr lang="en-US" dirty="0"/>
          </a:p>
          <a:p>
            <a:pPr algn="just"/>
            <a:r>
              <a:rPr lang="en-US" dirty="0"/>
              <a:t>It is now </a:t>
            </a:r>
            <a:r>
              <a:rPr lang="en-US" b="1" dirty="0"/>
              <a:t>possible to capture real-time data </a:t>
            </a:r>
            <a:r>
              <a:rPr lang="en-US" dirty="0"/>
              <a:t>changes using change streams in Azure Cosmos DB for MongoDB (vCore). This new capability eliminates polling overhead and enables real-time analytics, automation, and </a:t>
            </a:r>
            <a:r>
              <a:rPr lang="en-US" b="1" dirty="0"/>
              <a:t>synchronization across distributed systems. </a:t>
            </a:r>
            <a:r>
              <a:rPr lang="en-US" dirty="0"/>
              <a:t>And with native support for the </a:t>
            </a:r>
            <a:r>
              <a:rPr lang="en-US" dirty="0" err="1"/>
              <a:t>PyMongo</a:t>
            </a:r>
            <a:r>
              <a:rPr lang="en-US" dirty="0"/>
              <a:t> driver, Kafka, and Azure Functions, integrating change streams into your workflows is simple and scalable.</a:t>
            </a:r>
          </a:p>
        </p:txBody>
      </p:sp>
    </p:spTree>
    <p:extLst>
      <p:ext uri="{BB962C8B-B14F-4D97-AF65-F5344CB8AC3E}">
        <p14:creationId xmlns:p14="http://schemas.microsoft.com/office/powerpoint/2010/main" val="105557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A7B9C3-EBAF-AFE1-C0B2-E783AE239E2D}"/>
              </a:ext>
            </a:extLst>
          </p:cNvPr>
          <p:cNvSpPr>
            <a:spLocks noGrp="1"/>
          </p:cNvSpPr>
          <p:nvPr>
            <p:ph type="body" sz="quarter" idx="10"/>
          </p:nvPr>
        </p:nvSpPr>
        <p:spPr>
          <a:xfrm>
            <a:off x="4433776" y="855081"/>
            <a:ext cx="4365038" cy="1957970"/>
          </a:xfrm>
        </p:spPr>
        <p:txBody>
          <a:bodyPr/>
          <a:lstStyle/>
          <a:p>
            <a:pPr algn="just"/>
            <a:r>
              <a:rPr lang="en-US" sz="1000" dirty="0">
                <a:hlinkClick r:id="rId2"/>
              </a:rPr>
              <a:t>Public Preview: Multiple-language full-text search in Azure Cosmos DB for NoSQL</a:t>
            </a:r>
            <a:endParaRPr lang="en-US" sz="1000" dirty="0"/>
          </a:p>
          <a:p>
            <a:pPr algn="just"/>
            <a:r>
              <a:rPr lang="en-US" sz="1000" dirty="0"/>
              <a:t>It is now possible to perform full-text search and scoring in multiple l</a:t>
            </a:r>
            <a:r>
              <a:rPr lang="en-US" sz="1000" b="1" dirty="0"/>
              <a:t>anguages with Azure Cosmos DB for NoSQL.</a:t>
            </a:r>
            <a:r>
              <a:rPr lang="en-US" sz="1000" dirty="0"/>
              <a:t> Previously limited to English, full-text indexing and BM25-based ranking now support a growing set of languages, enabling to build intelligent, multilingual search </a:t>
            </a:r>
            <a:r>
              <a:rPr lang="en-US" sz="1000" b="1" dirty="0"/>
              <a:t>and GenAI experiences directly </a:t>
            </a:r>
            <a:r>
              <a:rPr lang="en-US" sz="1000" dirty="0"/>
              <a:t>within your database. </a:t>
            </a:r>
          </a:p>
          <a:p>
            <a:pPr algn="just"/>
            <a:r>
              <a:rPr lang="en-US" sz="1000" dirty="0"/>
              <a:t>This release makes it easier to serve global audiences with culturally relevant and linguistically accurate results. </a:t>
            </a:r>
          </a:p>
          <a:p>
            <a:pPr algn="just"/>
            <a:r>
              <a:rPr lang="en-US" sz="1000" dirty="0"/>
              <a:t>Language-specific tokenization, normalization, and scoring ensure that your search results stay relevant and precise across diverse regions without requiring external search engines or services. </a:t>
            </a:r>
          </a:p>
        </p:txBody>
      </p:sp>
      <p:sp>
        <p:nvSpPr>
          <p:cNvPr id="3" name="Title 2">
            <a:extLst>
              <a:ext uri="{FF2B5EF4-FFF2-40B4-BE49-F238E27FC236}">
                <a16:creationId xmlns:a16="http://schemas.microsoft.com/office/drawing/2014/main" id="{FF16738F-8E31-5EF4-4593-91DA525C690B}"/>
              </a:ext>
            </a:extLst>
          </p:cNvPr>
          <p:cNvSpPr>
            <a:spLocks noGrp="1"/>
          </p:cNvSpPr>
          <p:nvPr>
            <p:ph type="title"/>
          </p:nvPr>
        </p:nvSpPr>
        <p:spPr/>
        <p:txBody>
          <a:bodyPr/>
          <a:lstStyle/>
          <a:p>
            <a:r>
              <a:rPr lang="pt-BR" dirty="0"/>
              <a:t>Azure Cosmos DB for NoSQL (1/2)</a:t>
            </a:r>
            <a:br>
              <a:rPr lang="pt-BR" dirty="0"/>
            </a:br>
            <a:endParaRPr lang="en-US" dirty="0"/>
          </a:p>
        </p:txBody>
      </p:sp>
      <p:sp>
        <p:nvSpPr>
          <p:cNvPr id="4" name="Text Placeholder 3">
            <a:extLst>
              <a:ext uri="{FF2B5EF4-FFF2-40B4-BE49-F238E27FC236}">
                <a16:creationId xmlns:a16="http://schemas.microsoft.com/office/drawing/2014/main" id="{20D2B229-FB2E-9B3F-6D65-36B4CD4F6D57}"/>
              </a:ext>
            </a:extLst>
          </p:cNvPr>
          <p:cNvSpPr>
            <a:spLocks noGrp="1"/>
          </p:cNvSpPr>
          <p:nvPr>
            <p:ph type="body" sz="quarter" idx="15"/>
          </p:nvPr>
        </p:nvSpPr>
        <p:spPr/>
        <p:txBody>
          <a:bodyPr/>
          <a:lstStyle/>
          <a:p>
            <a:endParaRPr lang="en-US"/>
          </a:p>
        </p:txBody>
      </p:sp>
      <p:sp>
        <p:nvSpPr>
          <p:cNvPr id="6" name="Text Placeholder 1">
            <a:extLst>
              <a:ext uri="{FF2B5EF4-FFF2-40B4-BE49-F238E27FC236}">
                <a16:creationId xmlns:a16="http://schemas.microsoft.com/office/drawing/2014/main" id="{17F3399B-7FC8-F99B-6458-EEDF1FC32DB1}"/>
              </a:ext>
            </a:extLst>
          </p:cNvPr>
          <p:cNvSpPr txBox="1">
            <a:spLocks/>
          </p:cNvSpPr>
          <p:nvPr/>
        </p:nvSpPr>
        <p:spPr>
          <a:xfrm>
            <a:off x="262969" y="852910"/>
            <a:ext cx="3978831"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Generally Available: Phrase search in Azure Cosmos DB for NoSQL</a:t>
            </a:r>
            <a:endParaRPr lang="en-US" sz="1000" dirty="0"/>
          </a:p>
          <a:p>
            <a:pPr algn="just"/>
            <a:r>
              <a:rPr lang="en-US" sz="1000" dirty="0"/>
              <a:t>It is now possible to use phrase search in </a:t>
            </a:r>
            <a:r>
              <a:rPr lang="en-US" sz="1000" b="1" dirty="0"/>
              <a:t>Azure Cosmos DB for NoSQL to find exact sequences of words. This </a:t>
            </a:r>
            <a:r>
              <a:rPr lang="en-US" sz="1000" dirty="0"/>
              <a:t>capability makes full-text search more precise and powerful. With phrase search, applications can match entire phrases rather than just individual keywords, helping return results that are more relevant and contextually accurate. </a:t>
            </a:r>
          </a:p>
          <a:p>
            <a:pPr algn="just"/>
            <a:r>
              <a:rPr lang="en-US" sz="1000" dirty="0"/>
              <a:t>This capability is especially useful when users are searching for specific product names, titles, quotes, or multiple-word terms where word order matters. Instead of retrieving documents that contain the right words in the wrong context, phrase search ensures your results match exactly what the user intended. </a:t>
            </a:r>
          </a:p>
          <a:p>
            <a:pPr algn="just"/>
            <a:r>
              <a:rPr lang="en-US" sz="1000" dirty="0"/>
              <a:t>In any application needing highly relevant text search—from content and knowledge </a:t>
            </a:r>
            <a:r>
              <a:rPr lang="en-US" sz="1000" b="1" dirty="0"/>
              <a:t>management to GenAI, </a:t>
            </a:r>
            <a:r>
              <a:rPr lang="en-US" sz="1000" dirty="0"/>
              <a:t>e-commerce, and customer support experiences—phrase search gives you the control to deliver more targeted and meaningful results from searching your Azure Cosmos DB data. </a:t>
            </a:r>
          </a:p>
        </p:txBody>
      </p:sp>
    </p:spTree>
    <p:extLst>
      <p:ext uri="{BB962C8B-B14F-4D97-AF65-F5344CB8AC3E}">
        <p14:creationId xmlns:p14="http://schemas.microsoft.com/office/powerpoint/2010/main" val="85583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158FCC-DFE5-E91C-633F-58EEFA3B09BE}"/>
              </a:ext>
            </a:extLst>
          </p:cNvPr>
          <p:cNvSpPr>
            <a:spLocks noGrp="1"/>
          </p:cNvSpPr>
          <p:nvPr>
            <p:ph type="title"/>
          </p:nvPr>
        </p:nvSpPr>
        <p:spPr/>
        <p:txBody>
          <a:bodyPr/>
          <a:lstStyle/>
          <a:p>
            <a:r>
              <a:rPr lang="pt-BR" dirty="0"/>
              <a:t>Azure Cosmos DB for NoSQL (2/2)</a:t>
            </a:r>
            <a:br>
              <a:rPr lang="pt-BR" dirty="0"/>
            </a:br>
            <a:endParaRPr lang="en-US" dirty="0"/>
          </a:p>
        </p:txBody>
      </p:sp>
      <p:sp>
        <p:nvSpPr>
          <p:cNvPr id="4" name="Text Placeholder 3">
            <a:extLst>
              <a:ext uri="{FF2B5EF4-FFF2-40B4-BE49-F238E27FC236}">
                <a16:creationId xmlns:a16="http://schemas.microsoft.com/office/drawing/2014/main" id="{BFB86B00-8E24-3E8A-C96C-36A07AC03266}"/>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1DF66660-5807-DC06-8D64-61F2F1FB849D}"/>
              </a:ext>
            </a:extLst>
          </p:cNvPr>
          <p:cNvSpPr>
            <a:spLocks noGrp="1"/>
          </p:cNvSpPr>
          <p:nvPr>
            <p:ph type="body" sz="quarter" idx="16"/>
          </p:nvPr>
        </p:nvSpPr>
        <p:spPr/>
        <p:txBody>
          <a:bodyPr/>
          <a:lstStyle/>
          <a:p>
            <a:pPr algn="just"/>
            <a:r>
              <a:rPr lang="en-US" dirty="0">
                <a:hlinkClick r:id="rId2"/>
              </a:rPr>
              <a:t>Generally Available: Full text and hybrid search in Azure Cosmos DB for NoSQL</a:t>
            </a:r>
            <a:endParaRPr lang="en-US" dirty="0"/>
          </a:p>
          <a:p>
            <a:pPr algn="just"/>
            <a:r>
              <a:rPr lang="en-US" dirty="0"/>
              <a:t>Native full-text and hybrid search capabilities in Azure Cosmos DB for NoSQL are now generally available. </a:t>
            </a:r>
          </a:p>
          <a:p>
            <a:pPr algn="just"/>
            <a:r>
              <a:rPr lang="en-US" dirty="0"/>
              <a:t>Key capabilities include: </a:t>
            </a:r>
          </a:p>
          <a:p>
            <a:pPr marL="171450" indent="-171450" algn="just">
              <a:buFont typeface="Arial" panose="020B0604020202020204" pitchFamily="34" charset="0"/>
              <a:buChar char="•"/>
            </a:pPr>
            <a:r>
              <a:rPr lang="en-US" b="1" dirty="0"/>
              <a:t>Full-text search</a:t>
            </a:r>
            <a:r>
              <a:rPr lang="en-US" dirty="0"/>
              <a:t>. Efficiently perform powerful text searches directly within your Azure Cosmos DB accounts. Use advanced text analytics such as tokenization and stemming for precise, relevant results. </a:t>
            </a:r>
          </a:p>
          <a:p>
            <a:pPr marL="171450" indent="-171450" algn="just">
              <a:buFont typeface="Arial" panose="020B0604020202020204" pitchFamily="34" charset="0"/>
              <a:buChar char="•"/>
            </a:pPr>
            <a:r>
              <a:rPr lang="en-US" b="1" dirty="0"/>
              <a:t>BM25 text ranking. </a:t>
            </a:r>
            <a:r>
              <a:rPr lang="en-US" dirty="0"/>
              <a:t>Enhance search accuracy with BM25 ranking, a proven algorithm that considers term frequency, document length, term significance, and other factors to surface the most relevant documents from text searches. </a:t>
            </a:r>
          </a:p>
          <a:p>
            <a:pPr marL="171450" indent="-171450" algn="just">
              <a:buFont typeface="Arial" panose="020B0604020202020204" pitchFamily="34" charset="0"/>
              <a:buChar char="•"/>
            </a:pPr>
            <a:r>
              <a:rPr lang="en-US" b="1" dirty="0"/>
              <a:t>Hybrid search. </a:t>
            </a:r>
            <a:r>
              <a:rPr lang="en-US" dirty="0"/>
              <a:t>Achieve superior relevancy and accuracy by combining vector search with BM25-based text ranking. Utilizing Reciprocal Rank Fusion (RRF), hybrid search merges and ranks search results to deliver highly contextual and precise outcomes. </a:t>
            </a:r>
          </a:p>
        </p:txBody>
      </p:sp>
    </p:spTree>
    <p:extLst>
      <p:ext uri="{BB962C8B-B14F-4D97-AF65-F5344CB8AC3E}">
        <p14:creationId xmlns:p14="http://schemas.microsoft.com/office/powerpoint/2010/main" val="285667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DD56A-7598-250D-FEFF-BF272012A76E}"/>
              </a:ext>
            </a:extLst>
          </p:cNvPr>
          <p:cNvSpPr>
            <a:spLocks noGrp="1"/>
          </p:cNvSpPr>
          <p:nvPr>
            <p:ph type="body" sz="quarter" idx="10"/>
          </p:nvPr>
        </p:nvSpPr>
        <p:spPr/>
        <p:txBody>
          <a:bodyPr/>
          <a:lstStyle/>
          <a:p>
            <a:pPr algn="just"/>
            <a:r>
              <a:rPr lang="en-US" sz="1000" dirty="0">
                <a:hlinkClick r:id="rId2"/>
              </a:rPr>
              <a:t>Generally Available: Change capacity mode from serverless to provisioned throughput in Azure Cosmos DB</a:t>
            </a:r>
            <a:endParaRPr lang="en-US" sz="1000" dirty="0"/>
          </a:p>
          <a:p>
            <a:pPr algn="just"/>
            <a:r>
              <a:rPr lang="en-US" sz="1000" dirty="0"/>
              <a:t>It is now possible to change </a:t>
            </a:r>
            <a:r>
              <a:rPr lang="en-US" sz="1000" b="1" dirty="0"/>
              <a:t>the capacity mode of an Azure Cosmos DB </a:t>
            </a:r>
            <a:r>
              <a:rPr lang="en-US" sz="1000" dirty="0"/>
              <a:t>account from serverless to provisioned capacity in-place using the Azure portal or Azure CLI. This new capability makes it easy for you to transition to the performance and comprehensive service-level agreement provided by provisioned capacity mode. </a:t>
            </a:r>
          </a:p>
          <a:p>
            <a:pPr marL="171450" indent="-171450" algn="just">
              <a:buFont typeface="Arial" panose="020B0604020202020204" pitchFamily="34" charset="0"/>
              <a:buChar char="•"/>
            </a:pPr>
            <a:r>
              <a:rPr lang="en-US" sz="1000" dirty="0"/>
              <a:t>This is one time migration that is; the account can't be reversed to serverless capacity mode again.</a:t>
            </a:r>
          </a:p>
          <a:p>
            <a:pPr marL="171450" indent="-171450" algn="just">
              <a:buFont typeface="Arial" panose="020B0604020202020204" pitchFamily="34" charset="0"/>
              <a:buChar char="•"/>
            </a:pPr>
            <a:r>
              <a:rPr lang="en-US" sz="1000" dirty="0"/>
              <a:t>There's no SLA associated with the duration of migration.</a:t>
            </a:r>
          </a:p>
          <a:p>
            <a:pPr marL="171450" indent="-171450" algn="just">
              <a:buFont typeface="Arial" panose="020B0604020202020204" pitchFamily="34" charset="0"/>
              <a:buChar char="•"/>
            </a:pPr>
            <a:r>
              <a:rPr lang="en-US" sz="1000" dirty="0"/>
              <a:t>Any management operation can't be executed while the migration is in progress.</a:t>
            </a:r>
          </a:p>
          <a:p>
            <a:pPr marL="171450" indent="-171450" algn="just">
              <a:buFont typeface="Arial" panose="020B0604020202020204" pitchFamily="34" charset="0"/>
              <a:buChar char="•"/>
            </a:pPr>
            <a:r>
              <a:rPr lang="en-US" sz="1000" dirty="0"/>
              <a:t>In cases where you need to restore a deleted Cosmos DB account, the account is restored to provisioned throughput if the capacity mode was changed from serverless to provisioned, irrespective of the backup timestamp.</a:t>
            </a:r>
          </a:p>
          <a:p>
            <a:pPr marL="171450" indent="-171450" algn="just">
              <a:buFont typeface="Arial" panose="020B0604020202020204" pitchFamily="34" charset="0"/>
              <a:buChar char="•"/>
            </a:pPr>
            <a:r>
              <a:rPr lang="en-US" sz="1000" dirty="0"/>
              <a:t>In cases where you need to restore a deleted serverless container within an existing account, which was migrated from serverless to provisioned throughput, contact Microsoft support.</a:t>
            </a:r>
          </a:p>
        </p:txBody>
      </p:sp>
      <p:sp>
        <p:nvSpPr>
          <p:cNvPr id="3" name="Title 2">
            <a:extLst>
              <a:ext uri="{FF2B5EF4-FFF2-40B4-BE49-F238E27FC236}">
                <a16:creationId xmlns:a16="http://schemas.microsoft.com/office/drawing/2014/main" id="{1BE5A923-D7D8-C1C3-6F25-E75BBF622FBB}"/>
              </a:ext>
            </a:extLst>
          </p:cNvPr>
          <p:cNvSpPr>
            <a:spLocks noGrp="1"/>
          </p:cNvSpPr>
          <p:nvPr>
            <p:ph type="title"/>
          </p:nvPr>
        </p:nvSpPr>
        <p:spPr/>
        <p:txBody>
          <a:bodyPr/>
          <a:lstStyle/>
          <a:p>
            <a:r>
              <a:rPr lang="en-US" dirty="0"/>
              <a:t>Azure Cosmos DB Updates (1/6)</a:t>
            </a:r>
          </a:p>
        </p:txBody>
      </p:sp>
      <p:sp>
        <p:nvSpPr>
          <p:cNvPr id="4" name="Text Placeholder 3">
            <a:extLst>
              <a:ext uri="{FF2B5EF4-FFF2-40B4-BE49-F238E27FC236}">
                <a16:creationId xmlns:a16="http://schemas.microsoft.com/office/drawing/2014/main" id="{538C5E4E-E287-04C6-0256-23038E60AA11}"/>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D9A6377A-D72B-0512-C1BF-160D97E0583D}"/>
              </a:ext>
            </a:extLst>
          </p:cNvPr>
          <p:cNvSpPr>
            <a:spLocks noGrp="1"/>
          </p:cNvSpPr>
          <p:nvPr>
            <p:ph type="body" sz="quarter" idx="16"/>
          </p:nvPr>
        </p:nvSpPr>
        <p:spPr/>
        <p:txBody>
          <a:bodyPr/>
          <a:lstStyle/>
          <a:p>
            <a:pPr algn="just"/>
            <a:r>
              <a:rPr lang="en-US" dirty="0">
                <a:hlinkClick r:id="rId3"/>
              </a:rPr>
              <a:t>Public Preview: Filtered Vector Search with </a:t>
            </a:r>
            <a:r>
              <a:rPr lang="en-US" dirty="0" err="1">
                <a:hlinkClick r:id="rId3"/>
              </a:rPr>
              <a:t>DiskANN</a:t>
            </a:r>
            <a:endParaRPr lang="en-US" dirty="0"/>
          </a:p>
          <a:p>
            <a:pPr algn="just"/>
            <a:r>
              <a:rPr lang="en-US" dirty="0"/>
              <a:t>It is now possible to use filtered </a:t>
            </a:r>
            <a:r>
              <a:rPr lang="en-US" dirty="0" err="1"/>
              <a:t>DiskANN</a:t>
            </a:r>
            <a:r>
              <a:rPr lang="en-US" dirty="0"/>
              <a:t> in Azure Cosmos DB for NoSQL to run fast, filter-aware vector searches that adapt dynamically to data and query shape. Filtered </a:t>
            </a:r>
            <a:r>
              <a:rPr lang="en-US" dirty="0" err="1"/>
              <a:t>DiskANN</a:t>
            </a:r>
            <a:r>
              <a:rPr lang="en-US" dirty="0"/>
              <a:t> delivers even lower latency, higher recall, and lower cost efficiency on filtered vector search without post-processing or complex setup. </a:t>
            </a:r>
          </a:p>
          <a:p>
            <a:pPr algn="just"/>
            <a:r>
              <a:rPr lang="en-US" dirty="0"/>
              <a:t>Filtered </a:t>
            </a:r>
            <a:r>
              <a:rPr lang="en-US" dirty="0" err="1"/>
              <a:t>DiskANN</a:t>
            </a:r>
            <a:r>
              <a:rPr lang="en-US" dirty="0"/>
              <a:t> intelligently chooses the best execution path based on the structure of query and how selective filters are. If query includes a </a:t>
            </a:r>
            <a:r>
              <a:rPr lang="en-US" dirty="0" err="1"/>
              <a:t>VectorIndexShardKey</a:t>
            </a:r>
            <a:r>
              <a:rPr lang="en-US" dirty="0"/>
              <a:t> (configured using sharded </a:t>
            </a:r>
            <a:r>
              <a:rPr lang="en-US" dirty="0" err="1"/>
              <a:t>DiskANN</a:t>
            </a:r>
            <a:r>
              <a:rPr lang="en-US" dirty="0"/>
              <a:t> and included in your filter), Azure Cosmos DB uses that to route the search to the correct vector index shard. This filtering improves performance and lowers costs by narrowing the search space early. </a:t>
            </a:r>
          </a:p>
          <a:p>
            <a:pPr algn="just"/>
            <a:endParaRPr lang="en-US" dirty="0"/>
          </a:p>
        </p:txBody>
      </p:sp>
    </p:spTree>
    <p:extLst>
      <p:ext uri="{BB962C8B-B14F-4D97-AF65-F5344CB8AC3E}">
        <p14:creationId xmlns:p14="http://schemas.microsoft.com/office/powerpoint/2010/main" val="314965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2DCB2-DE39-60D8-F453-2D9FB215EEA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BA9AA8C-AB18-112C-D6EF-3808F7920735}"/>
              </a:ext>
            </a:extLst>
          </p:cNvPr>
          <p:cNvSpPr>
            <a:spLocks noGrp="1"/>
          </p:cNvSpPr>
          <p:nvPr>
            <p:ph type="body" sz="quarter" idx="10"/>
          </p:nvPr>
        </p:nvSpPr>
        <p:spPr>
          <a:xfrm>
            <a:off x="4433776" y="855081"/>
            <a:ext cx="4365038" cy="2084970"/>
          </a:xfrm>
        </p:spPr>
        <p:txBody>
          <a:bodyPr/>
          <a:lstStyle/>
          <a:p>
            <a:pPr algn="just"/>
            <a:r>
              <a:rPr lang="en-US" sz="1000" dirty="0">
                <a:hlinkClick r:id="rId2"/>
              </a:rPr>
              <a:t>Public Preview: Per Partition Automatic Failover for Azure Cosmos DB</a:t>
            </a:r>
            <a:endParaRPr lang="en-US" sz="1000" dirty="0"/>
          </a:p>
          <a:p>
            <a:pPr algn="just"/>
            <a:r>
              <a:rPr lang="en-US" sz="1000" dirty="0"/>
              <a:t>MS announced an expanded active-active support to </a:t>
            </a:r>
            <a:r>
              <a:rPr lang="en-US" sz="1000" b="1" dirty="0"/>
              <a:t>strong consistency through per partition automatic failover</a:t>
            </a:r>
            <a:r>
              <a:rPr lang="en-US" sz="1000" dirty="0"/>
              <a:t>. This enables to achieve near zero downtime and zero data loss with strong consistency guarantees in an entirely automatic manner. This new capability enhances the continuity and resilience of applications by automatically responding to service disruptions without any manual intervention.</a:t>
            </a:r>
          </a:p>
          <a:p>
            <a:pPr algn="just"/>
            <a:r>
              <a:rPr lang="en-US" sz="1000" dirty="0"/>
              <a:t>Per Partition Automatic Failover (PPAF) helps ensure that service remains available by intelligently routing requests to healthy partitions during localized or regional outages, helping maintain a seamless experience for services. By enabling partition-aware write region election, it minimizes the scope of impact and improves recovery speed, all while adhering to your configured region priorities.</a:t>
            </a:r>
          </a:p>
        </p:txBody>
      </p:sp>
      <p:sp>
        <p:nvSpPr>
          <p:cNvPr id="3" name="Title 2">
            <a:extLst>
              <a:ext uri="{FF2B5EF4-FFF2-40B4-BE49-F238E27FC236}">
                <a16:creationId xmlns:a16="http://schemas.microsoft.com/office/drawing/2014/main" id="{BC41ED9A-D64F-5E69-283D-91510EA6BB4B}"/>
              </a:ext>
            </a:extLst>
          </p:cNvPr>
          <p:cNvSpPr>
            <a:spLocks noGrp="1"/>
          </p:cNvSpPr>
          <p:nvPr>
            <p:ph type="title"/>
          </p:nvPr>
        </p:nvSpPr>
        <p:spPr/>
        <p:txBody>
          <a:bodyPr/>
          <a:lstStyle/>
          <a:p>
            <a:r>
              <a:rPr lang="en-US" dirty="0"/>
              <a:t>Azure Cosmos DB Updates (2/6)</a:t>
            </a:r>
          </a:p>
        </p:txBody>
      </p:sp>
      <p:sp>
        <p:nvSpPr>
          <p:cNvPr id="4" name="Text Placeholder 3">
            <a:extLst>
              <a:ext uri="{FF2B5EF4-FFF2-40B4-BE49-F238E27FC236}">
                <a16:creationId xmlns:a16="http://schemas.microsoft.com/office/drawing/2014/main" id="{5E72291C-532B-69FE-9CA0-D147858CE257}"/>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51B16EEE-681B-726D-24AF-16E251403D86}"/>
              </a:ext>
            </a:extLst>
          </p:cNvPr>
          <p:cNvSpPr>
            <a:spLocks noGrp="1"/>
          </p:cNvSpPr>
          <p:nvPr>
            <p:ph type="body" sz="quarter" idx="16"/>
          </p:nvPr>
        </p:nvSpPr>
        <p:spPr>
          <a:xfrm>
            <a:off x="342900" y="855081"/>
            <a:ext cx="3955312" cy="1189620"/>
          </a:xfrm>
        </p:spPr>
        <p:txBody>
          <a:bodyPr/>
          <a:lstStyle/>
          <a:p>
            <a:pPr algn="just"/>
            <a:r>
              <a:rPr lang="en-US" dirty="0">
                <a:hlinkClick r:id="rId3"/>
              </a:rPr>
              <a:t>Public Preview: Throughput buckets in Azure Cosmos DB</a:t>
            </a:r>
            <a:endParaRPr lang="en-US" dirty="0"/>
          </a:p>
          <a:p>
            <a:pPr algn="just"/>
            <a:r>
              <a:rPr lang="en-US" dirty="0"/>
              <a:t>It is possible to control application's throughput consumption by configuring throughput buckets in a container and specifying a maximum throughput percentage for each one. When a bucket exceeds its assigned limit, incoming requests are throttled to maintain isolation and avoid contention between different applications sharing the same container. </a:t>
            </a:r>
          </a:p>
        </p:txBody>
      </p:sp>
    </p:spTree>
    <p:extLst>
      <p:ext uri="{BB962C8B-B14F-4D97-AF65-F5344CB8AC3E}">
        <p14:creationId xmlns:p14="http://schemas.microsoft.com/office/powerpoint/2010/main" val="44554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FB01D-337F-8088-C09B-A6FF069E63D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D69C0D0-04D4-7F95-CF76-F43131463AC4}"/>
              </a:ext>
            </a:extLst>
          </p:cNvPr>
          <p:cNvSpPr>
            <a:spLocks noGrp="1"/>
          </p:cNvSpPr>
          <p:nvPr>
            <p:ph type="body" sz="quarter" idx="10"/>
          </p:nvPr>
        </p:nvSpPr>
        <p:spPr/>
        <p:txBody>
          <a:bodyPr/>
          <a:lstStyle/>
          <a:p>
            <a:pPr algn="just"/>
            <a:r>
              <a:rPr lang="en-US" sz="1000" dirty="0">
                <a:hlinkClick r:id="rId2"/>
              </a:rPr>
              <a:t>Public Preview: Fuzzy text search in Azure Cosmos DB for NoSQL</a:t>
            </a:r>
            <a:endParaRPr lang="en-US" sz="1000" dirty="0"/>
          </a:p>
          <a:p>
            <a:pPr algn="just"/>
            <a:r>
              <a:rPr lang="en-US" sz="1000" dirty="0"/>
              <a:t>It is now possible to </a:t>
            </a:r>
            <a:r>
              <a:rPr lang="en-US" sz="1000" b="1" dirty="0"/>
              <a:t>use fuzzy search in Azure Cosmos DB for NoSQL </a:t>
            </a:r>
            <a:r>
              <a:rPr lang="en-US" sz="1000" dirty="0"/>
              <a:t>to deliver more flexible and forgiving search experiences—directly within database. With fuzzy search in public preview, applications can return relevant results even when users make typos, use alternate spellings, or enter incomplete terms. </a:t>
            </a:r>
          </a:p>
          <a:p>
            <a:pPr algn="just"/>
            <a:r>
              <a:rPr lang="en-US" sz="1000" dirty="0"/>
              <a:t>Whether you’re building GenAI apps, customer support tools, or e-commerce experiences, fuzzy search helps you improve recall and usability without relying on external search engines or complex integrations. Combined with </a:t>
            </a:r>
            <a:r>
              <a:rPr lang="en-US" sz="1000" b="1" dirty="0"/>
              <a:t>the existing full-text and hybrid search</a:t>
            </a:r>
            <a:r>
              <a:rPr lang="en-US" sz="1000" dirty="0"/>
              <a:t> capabilities in Azure Cosmos DB for NoSQL, it is now possible to create rich, intelligent search experiences that scale globally and perform with the efficiency of a native feature built right into the database. </a:t>
            </a:r>
          </a:p>
        </p:txBody>
      </p:sp>
      <p:sp>
        <p:nvSpPr>
          <p:cNvPr id="3" name="Title 2">
            <a:extLst>
              <a:ext uri="{FF2B5EF4-FFF2-40B4-BE49-F238E27FC236}">
                <a16:creationId xmlns:a16="http://schemas.microsoft.com/office/drawing/2014/main" id="{22D0BF9B-DEF7-998C-9940-99531BBBC0A2}"/>
              </a:ext>
            </a:extLst>
          </p:cNvPr>
          <p:cNvSpPr>
            <a:spLocks noGrp="1"/>
          </p:cNvSpPr>
          <p:nvPr>
            <p:ph type="title"/>
          </p:nvPr>
        </p:nvSpPr>
        <p:spPr/>
        <p:txBody>
          <a:bodyPr/>
          <a:lstStyle/>
          <a:p>
            <a:r>
              <a:rPr lang="en-US" dirty="0"/>
              <a:t>Azure Cosmos DB Updates (3/6)</a:t>
            </a:r>
          </a:p>
        </p:txBody>
      </p:sp>
      <p:sp>
        <p:nvSpPr>
          <p:cNvPr id="4" name="Text Placeholder 3">
            <a:extLst>
              <a:ext uri="{FF2B5EF4-FFF2-40B4-BE49-F238E27FC236}">
                <a16:creationId xmlns:a16="http://schemas.microsoft.com/office/drawing/2014/main" id="{5F34D5C0-C919-4426-5657-53F9F4FB0F47}"/>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D4BA5E2B-D4EF-9070-D254-B154B8EB809B}"/>
              </a:ext>
            </a:extLst>
          </p:cNvPr>
          <p:cNvSpPr>
            <a:spLocks noGrp="1"/>
          </p:cNvSpPr>
          <p:nvPr>
            <p:ph type="body" sz="quarter" idx="16"/>
          </p:nvPr>
        </p:nvSpPr>
        <p:spPr>
          <a:xfrm>
            <a:off x="298450" y="855081"/>
            <a:ext cx="3955312" cy="2186570"/>
          </a:xfrm>
        </p:spPr>
        <p:txBody>
          <a:bodyPr/>
          <a:lstStyle/>
          <a:p>
            <a:pPr algn="just"/>
            <a:r>
              <a:rPr lang="en-US" dirty="0">
                <a:hlinkClick r:id="rId3"/>
              </a:rPr>
              <a:t>Public Preview: Aggregated diagnostics Logs for Azure Cosmos DB</a:t>
            </a:r>
            <a:endParaRPr lang="en-US" dirty="0"/>
          </a:p>
          <a:p>
            <a:pPr algn="just"/>
            <a:r>
              <a:rPr lang="en-US" dirty="0"/>
              <a:t>The Aggregated Diagnostics Logs (Preview) feature is designed to deliver significant cost savings and enhanced troubleshooting capabilities with Azure Cosmos DB diagnostics logs. Traditionally, logging detailed per-request traces in the diagnostics logs can incur substantial costs, especially in environments with high volumes of requests. This new feature provides an efficient solution by aggregating the diagnostic data </a:t>
            </a:r>
            <a:r>
              <a:rPr lang="en-US" b="1" dirty="0"/>
              <a:t>into 5-minute and 15-minute intervals</a:t>
            </a:r>
            <a:r>
              <a:rPr lang="en-US" dirty="0"/>
              <a:t>, creating a compact yet comprehensive table that encapsulates all the necessary data to troubleshoot common scenarios. By switching from detailed per-request trace logs to aggregated data points, you can see an estimated 90% reduction in costs related to logging activities in the </a:t>
            </a:r>
            <a:r>
              <a:rPr lang="en-US" dirty="0" err="1"/>
              <a:t>CDBDataplaneRequests</a:t>
            </a:r>
            <a:r>
              <a:rPr lang="en-US" dirty="0"/>
              <a:t> table</a:t>
            </a:r>
          </a:p>
        </p:txBody>
      </p:sp>
    </p:spTree>
    <p:extLst>
      <p:ext uri="{BB962C8B-B14F-4D97-AF65-F5344CB8AC3E}">
        <p14:creationId xmlns:p14="http://schemas.microsoft.com/office/powerpoint/2010/main" val="112620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509A08-8CDA-8026-EDBD-3BA16CFFDF4C}"/>
              </a:ext>
            </a:extLst>
          </p:cNvPr>
          <p:cNvSpPr>
            <a:spLocks noGrp="1"/>
          </p:cNvSpPr>
          <p:nvPr>
            <p:ph type="body" sz="quarter" idx="10"/>
          </p:nvPr>
        </p:nvSpPr>
        <p:spPr>
          <a:xfrm>
            <a:off x="4433776" y="855081"/>
            <a:ext cx="4365038" cy="1862720"/>
          </a:xfrm>
        </p:spPr>
        <p:txBody>
          <a:bodyPr/>
          <a:lstStyle/>
          <a:p>
            <a:pPr algn="just"/>
            <a:r>
              <a:rPr lang="en-US" sz="1000" dirty="0">
                <a:hlinkClick r:id="rId2"/>
              </a:rPr>
              <a:t>Public Preview: Azure Cosmos DB global secondary index</a:t>
            </a:r>
            <a:endParaRPr lang="en-US" sz="1000" dirty="0"/>
          </a:p>
          <a:p>
            <a:pPr algn="just"/>
            <a:r>
              <a:rPr lang="en-US" sz="1000" dirty="0"/>
              <a:t>The </a:t>
            </a:r>
            <a:r>
              <a:rPr lang="en-US" sz="1000" b="1" dirty="0"/>
              <a:t>Azure Cosmos DB global secondary index public preview </a:t>
            </a:r>
            <a:r>
              <a:rPr lang="en-US" sz="1000" dirty="0"/>
              <a:t>now offers more functionality to optimize queries. Previously known as materialized views, global secondary indexes are read-only containers that automatically sync data from a source container. They have an independent partition key, data model, and index policy, allowing you to fine-tune them for any query pattern. </a:t>
            </a:r>
          </a:p>
          <a:p>
            <a:pPr algn="just"/>
            <a:r>
              <a:rPr lang="en-US" sz="1000" dirty="0"/>
              <a:t>To ensure </a:t>
            </a:r>
            <a:r>
              <a:rPr lang="en-US" sz="1000" b="1" dirty="0"/>
              <a:t>that global secondary index </a:t>
            </a:r>
            <a:r>
              <a:rPr lang="en-US" sz="1000" dirty="0"/>
              <a:t>containers stay up to date with source data, they must use </a:t>
            </a:r>
            <a:r>
              <a:rPr lang="en-US" sz="1000" dirty="0" err="1"/>
              <a:t>autoscale</a:t>
            </a:r>
            <a:r>
              <a:rPr lang="en-US" sz="1000" dirty="0"/>
              <a:t> throughput. Compatibility with other features has also increased, including continuous backups, which are required before enabling global secondary indexes. </a:t>
            </a:r>
          </a:p>
        </p:txBody>
      </p:sp>
      <p:sp>
        <p:nvSpPr>
          <p:cNvPr id="3" name="Title 2">
            <a:extLst>
              <a:ext uri="{FF2B5EF4-FFF2-40B4-BE49-F238E27FC236}">
                <a16:creationId xmlns:a16="http://schemas.microsoft.com/office/drawing/2014/main" id="{56DC5BC1-C533-AF45-B87D-4E4A1930E3EA}"/>
              </a:ext>
            </a:extLst>
          </p:cNvPr>
          <p:cNvSpPr>
            <a:spLocks noGrp="1"/>
          </p:cNvSpPr>
          <p:nvPr>
            <p:ph type="title"/>
          </p:nvPr>
        </p:nvSpPr>
        <p:spPr/>
        <p:txBody>
          <a:bodyPr/>
          <a:lstStyle/>
          <a:p>
            <a:r>
              <a:rPr lang="en-US" dirty="0"/>
              <a:t>Azure Cosmos DB Updates (4/6)</a:t>
            </a:r>
          </a:p>
        </p:txBody>
      </p:sp>
      <p:sp>
        <p:nvSpPr>
          <p:cNvPr id="4" name="Text Placeholder 3">
            <a:extLst>
              <a:ext uri="{FF2B5EF4-FFF2-40B4-BE49-F238E27FC236}">
                <a16:creationId xmlns:a16="http://schemas.microsoft.com/office/drawing/2014/main" id="{F147C4CB-2E5F-8C1E-2B7E-A43CB19E245F}"/>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6D98CC2B-6F37-2ED4-962D-24E2AC71E99A}"/>
              </a:ext>
            </a:extLst>
          </p:cNvPr>
          <p:cNvSpPr>
            <a:spLocks noGrp="1"/>
          </p:cNvSpPr>
          <p:nvPr>
            <p:ph type="body" sz="quarter" idx="16"/>
          </p:nvPr>
        </p:nvSpPr>
        <p:spPr>
          <a:xfrm>
            <a:off x="342900" y="855081"/>
            <a:ext cx="3955312" cy="2097670"/>
          </a:xfrm>
        </p:spPr>
        <p:txBody>
          <a:bodyPr/>
          <a:lstStyle/>
          <a:p>
            <a:pPr algn="just"/>
            <a:r>
              <a:rPr lang="en-US" dirty="0">
                <a:hlinkClick r:id="rId3"/>
              </a:rPr>
              <a:t>Public Preview: Azure Cosmos DB fleets</a:t>
            </a:r>
            <a:endParaRPr lang="en-US" dirty="0"/>
          </a:p>
          <a:p>
            <a:pPr algn="just"/>
            <a:r>
              <a:rPr lang="en-US" dirty="0"/>
              <a:t>Now you can more easily operate </a:t>
            </a:r>
            <a:r>
              <a:rPr lang="en-US" b="1" dirty="0"/>
              <a:t>your Azure Cosmos DB accounts at scale.</a:t>
            </a:r>
          </a:p>
          <a:p>
            <a:pPr algn="just"/>
            <a:r>
              <a:rPr lang="en-US" dirty="0"/>
              <a:t>It is possible to simplify capacity management by creating a pool of throughput (RU/s) that can be shared by accounts in the fleet. Getting all the security and performance isolation benefits of creating one Azure Cosmos DB account to represent a tenant or end customer, while also efficiently sharing RU/s resources across tenants to avoid overprovisioning at the per-tenant level. </a:t>
            </a:r>
          </a:p>
          <a:p>
            <a:pPr algn="just"/>
            <a:r>
              <a:rPr lang="en-US" dirty="0"/>
              <a:t>Azure Cosmos DB fleets introduce two key capabilities—</a:t>
            </a:r>
            <a:r>
              <a:rPr lang="en-US" b="1" dirty="0"/>
              <a:t>pools</a:t>
            </a:r>
            <a:r>
              <a:rPr lang="en-US" dirty="0"/>
              <a:t> and </a:t>
            </a:r>
            <a:r>
              <a:rPr lang="en-US" b="1" dirty="0"/>
              <a:t>fleet</a:t>
            </a:r>
            <a:r>
              <a:rPr lang="en-US" dirty="0"/>
              <a:t> analytics and monitoring—to simplify capacity management and provide at-scale visibility across your tenant environments.</a:t>
            </a:r>
          </a:p>
        </p:txBody>
      </p:sp>
      <p:pic>
        <p:nvPicPr>
          <p:cNvPr id="1026" name="Picture 2" descr="Fleet hierarchy, with top level fleet, 2nd level fleetspaces with optional RU/s pooling">
            <a:extLst>
              <a:ext uri="{FF2B5EF4-FFF2-40B4-BE49-F238E27FC236}">
                <a16:creationId xmlns:a16="http://schemas.microsoft.com/office/drawing/2014/main" id="{A3626FB9-D312-4F2B-8272-7D80E21C8B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5006" y="2952751"/>
            <a:ext cx="3337449" cy="1851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9648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 (1/1)</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Registry-agnostic agentless runtime container vulnerability assessment (Microsoft Defender for Cloud)</a:t>
            </a:r>
            <a:endParaRPr lang="en-US" dirty="0"/>
          </a:p>
          <a:p>
            <a:pPr algn="just"/>
            <a:r>
              <a:rPr lang="en-US" dirty="0"/>
              <a:t>This capability provides comprehensive vulnerability assessment and </a:t>
            </a:r>
            <a:r>
              <a:rPr lang="en-US" b="1" dirty="0"/>
              <a:t>remediation for container images</a:t>
            </a:r>
            <a:r>
              <a:rPr lang="en-US" dirty="0"/>
              <a:t>, regardless of their registry source. With this, organizations expand v</a:t>
            </a:r>
            <a:r>
              <a:rPr lang="en-US" b="1" dirty="0"/>
              <a:t>ulnerability assessment coverage to include running containers with images from any registry </a:t>
            </a:r>
            <a:r>
              <a:rPr lang="en-US" dirty="0"/>
              <a:t>(not restricted to supported registries). </a:t>
            </a:r>
          </a:p>
          <a:p>
            <a:pPr algn="just"/>
            <a:r>
              <a:rPr lang="en-US" dirty="0"/>
              <a:t>Vulnerability information powered by </a:t>
            </a:r>
            <a:r>
              <a:rPr lang="en-US" b="1" dirty="0"/>
              <a:t>Microsoft Defender Vulnerability Managemen</a:t>
            </a:r>
            <a:r>
              <a:rPr lang="en-US" dirty="0"/>
              <a:t>t is added to the </a:t>
            </a:r>
            <a:r>
              <a:rPr lang="en-US" b="1" dirty="0"/>
              <a:t>cloud security graph </a:t>
            </a:r>
            <a:r>
              <a:rPr lang="en-US" dirty="0"/>
              <a:t>for contextual risk, calculation of attack paths, and hunting capabilities. </a:t>
            </a:r>
          </a:p>
          <a:p>
            <a:pPr algn="just"/>
            <a:r>
              <a:rPr lang="en-US" b="1" dirty="0"/>
              <a:t>Container images are collected from the runtime environment and scanned for vulnerabilities. </a:t>
            </a:r>
            <a:r>
              <a:rPr lang="en-US" dirty="0"/>
              <a:t>Scanned images include customer owned containers, Kubernetes add-ons, and third-party tools running on the cluster. Runtime environment images are collected in an agentless manner every 24 hours. </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71822D-2791-20C4-72BB-400429974321}"/>
              </a:ext>
            </a:extLst>
          </p:cNvPr>
          <p:cNvSpPr>
            <a:spLocks noGrp="1"/>
          </p:cNvSpPr>
          <p:nvPr>
            <p:ph type="body" sz="quarter" idx="10"/>
          </p:nvPr>
        </p:nvSpPr>
        <p:spPr/>
        <p:txBody>
          <a:bodyPr/>
          <a:lstStyle/>
          <a:p>
            <a:pPr algn="just"/>
            <a:r>
              <a:rPr lang="en-US" sz="1000" dirty="0">
                <a:hlinkClick r:id="rId2"/>
              </a:rPr>
              <a:t>Public Preview: At-scale Insights dashboard for Azure Cosmos DB</a:t>
            </a:r>
            <a:endParaRPr lang="en-US" sz="1000" dirty="0"/>
          </a:p>
          <a:p>
            <a:pPr algn="just"/>
            <a:r>
              <a:rPr lang="en-US" sz="1000" dirty="0"/>
              <a:t>The redesign of the At-scale Insights dashboard for Azure Cosmos DB provides a central view for monitoring Azure Cosmos DB workloads, along with new features and integrations to help manage resources at scale. </a:t>
            </a:r>
          </a:p>
          <a:p>
            <a:pPr algn="just"/>
            <a:r>
              <a:rPr lang="en-US" sz="1000" dirty="0"/>
              <a:t>The updated dashboard enables to drill down into performance metrics at both the database and collection levels, offering more detailed insights. It works with Azure Monitor Alerts, displaying critical alerts directly in the dashboard, and includes Azure Recommendations for optimization suggestions. New metrics insights, such as percentage of throttled requests and count of accounts/</a:t>
            </a:r>
            <a:r>
              <a:rPr lang="en-US" sz="1000" dirty="0" err="1"/>
              <a:t>ApiType</a:t>
            </a:r>
            <a:r>
              <a:rPr lang="en-US" sz="1000" dirty="0"/>
              <a:t> per region, give visibility into request load across regions. The redesigned interface improves usability, so you can quickly analyze results and respond to issues for optimizing Azure Cosmos DB workloads. </a:t>
            </a:r>
          </a:p>
        </p:txBody>
      </p:sp>
      <p:sp>
        <p:nvSpPr>
          <p:cNvPr id="3" name="Title 2">
            <a:extLst>
              <a:ext uri="{FF2B5EF4-FFF2-40B4-BE49-F238E27FC236}">
                <a16:creationId xmlns:a16="http://schemas.microsoft.com/office/drawing/2014/main" id="{F595BE2B-5984-C406-8846-6B222D039AE9}"/>
              </a:ext>
            </a:extLst>
          </p:cNvPr>
          <p:cNvSpPr>
            <a:spLocks noGrp="1"/>
          </p:cNvSpPr>
          <p:nvPr>
            <p:ph type="title"/>
          </p:nvPr>
        </p:nvSpPr>
        <p:spPr/>
        <p:txBody>
          <a:bodyPr/>
          <a:lstStyle/>
          <a:p>
            <a:r>
              <a:rPr lang="en-US" dirty="0"/>
              <a:t>Azure Cosmos DB Updates (5/6)</a:t>
            </a:r>
          </a:p>
        </p:txBody>
      </p:sp>
      <p:sp>
        <p:nvSpPr>
          <p:cNvPr id="4" name="Text Placeholder 3">
            <a:extLst>
              <a:ext uri="{FF2B5EF4-FFF2-40B4-BE49-F238E27FC236}">
                <a16:creationId xmlns:a16="http://schemas.microsoft.com/office/drawing/2014/main" id="{DCEEE666-EDA4-32F4-BCE9-A3B9A8E13D06}"/>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38C87292-FD40-5BF1-27DD-91CE3EB5C89F}"/>
              </a:ext>
            </a:extLst>
          </p:cNvPr>
          <p:cNvSpPr>
            <a:spLocks noGrp="1"/>
          </p:cNvSpPr>
          <p:nvPr>
            <p:ph type="body" sz="quarter" idx="16"/>
          </p:nvPr>
        </p:nvSpPr>
        <p:spPr/>
        <p:txBody>
          <a:bodyPr/>
          <a:lstStyle/>
          <a:p>
            <a:r>
              <a:rPr lang="en-US" dirty="0">
                <a:hlinkClick r:id="rId3"/>
              </a:rPr>
              <a:t>Generally Available: Azure Cosmos DB integration in Azure AI Agent Service</a:t>
            </a:r>
            <a:endParaRPr lang="en-US" dirty="0"/>
          </a:p>
          <a:p>
            <a:pPr algn="just"/>
            <a:r>
              <a:rPr lang="en-US" dirty="0"/>
              <a:t>It is now possible  to use the data stored in Azure Cosmos DB accounts to power AI solutions built in Azure AI Foundry. </a:t>
            </a:r>
          </a:p>
          <a:p>
            <a:r>
              <a:rPr lang="en-US" dirty="0"/>
              <a:t>Azure Cosmos DB is the first Azure database able to power Azure AI Foundry agents and models in Azure AI Foundry with real-time, operational data. It is possible to connect and access Azure Cosmos DB data using the Azure AI Foundry portal or natively in application code with the Azure AI Foundry SDK. </a:t>
            </a:r>
          </a:p>
          <a:p>
            <a:endParaRPr lang="en-US" dirty="0"/>
          </a:p>
          <a:p>
            <a:r>
              <a:rPr lang="en-US" dirty="0"/>
              <a:t> </a:t>
            </a:r>
          </a:p>
        </p:txBody>
      </p:sp>
    </p:spTree>
    <p:extLst>
      <p:ext uri="{BB962C8B-B14F-4D97-AF65-F5344CB8AC3E}">
        <p14:creationId xmlns:p14="http://schemas.microsoft.com/office/powerpoint/2010/main" val="73119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6B6B88-DDF6-2FEC-81F5-E989C34C88EC}"/>
              </a:ext>
            </a:extLst>
          </p:cNvPr>
          <p:cNvSpPr>
            <a:spLocks noGrp="1"/>
          </p:cNvSpPr>
          <p:nvPr>
            <p:ph type="body" sz="quarter" idx="10"/>
          </p:nvPr>
        </p:nvSpPr>
        <p:spPr>
          <a:xfrm>
            <a:off x="4433776" y="855081"/>
            <a:ext cx="4365038" cy="1570620"/>
          </a:xfrm>
        </p:spPr>
        <p:txBody>
          <a:bodyPr/>
          <a:lstStyle/>
          <a:p>
            <a:pPr algn="just"/>
            <a:r>
              <a:rPr lang="en-US" sz="1000" dirty="0">
                <a:hlinkClick r:id="rId2"/>
              </a:rPr>
              <a:t>Generally Available: Vector search in </a:t>
            </a:r>
            <a:r>
              <a:rPr lang="en-US" sz="1000" dirty="0" err="1">
                <a:hlinkClick r:id="rId2"/>
              </a:rPr>
              <a:t>DocumentDB</a:t>
            </a:r>
            <a:endParaRPr lang="en-US" sz="1000" dirty="0"/>
          </a:p>
          <a:p>
            <a:pPr algn="just"/>
            <a:r>
              <a:rPr lang="en-US" sz="1000" dirty="0"/>
              <a:t>Vector search is now generally available in </a:t>
            </a:r>
            <a:r>
              <a:rPr lang="en-US" sz="1000" dirty="0" err="1"/>
              <a:t>DocumentDB</a:t>
            </a:r>
            <a:r>
              <a:rPr lang="en-US" sz="1000" dirty="0"/>
              <a:t>, the open-source engine powering vCore-based Azure Cosmos DB for MongoDB. It allows to build smarter applications that go beyond keyword search. Vector search helps find similar items in data—like matching product descriptions, identifying related content, or analyzing unstructured inputs such as images or embeddings. Built directly into </a:t>
            </a:r>
            <a:r>
              <a:rPr lang="en-US" sz="1000" dirty="0" err="1"/>
              <a:t>DocumentDB</a:t>
            </a:r>
            <a:r>
              <a:rPr lang="en-US" sz="1000" dirty="0"/>
              <a:t>, this update means it is not needed to integrate separate services or move data elsewhere.</a:t>
            </a:r>
          </a:p>
        </p:txBody>
      </p:sp>
      <p:sp>
        <p:nvSpPr>
          <p:cNvPr id="3" name="Title 2">
            <a:extLst>
              <a:ext uri="{FF2B5EF4-FFF2-40B4-BE49-F238E27FC236}">
                <a16:creationId xmlns:a16="http://schemas.microsoft.com/office/drawing/2014/main" id="{2FDEB24D-169E-F256-7762-4447880D07F5}"/>
              </a:ext>
            </a:extLst>
          </p:cNvPr>
          <p:cNvSpPr>
            <a:spLocks noGrp="1"/>
          </p:cNvSpPr>
          <p:nvPr>
            <p:ph type="title"/>
          </p:nvPr>
        </p:nvSpPr>
        <p:spPr/>
        <p:txBody>
          <a:bodyPr/>
          <a:lstStyle/>
          <a:p>
            <a:r>
              <a:rPr lang="en-US" dirty="0"/>
              <a:t>Azure Cosmos DB Updates (6/6)</a:t>
            </a:r>
          </a:p>
        </p:txBody>
      </p:sp>
      <p:sp>
        <p:nvSpPr>
          <p:cNvPr id="4" name="Text Placeholder 3">
            <a:extLst>
              <a:ext uri="{FF2B5EF4-FFF2-40B4-BE49-F238E27FC236}">
                <a16:creationId xmlns:a16="http://schemas.microsoft.com/office/drawing/2014/main" id="{7480A85B-8589-D062-8228-3E8B2952BF77}"/>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7F913F17-B1C0-9F31-45C3-A141DCAAD009}"/>
              </a:ext>
            </a:extLst>
          </p:cNvPr>
          <p:cNvSpPr>
            <a:spLocks noGrp="1"/>
          </p:cNvSpPr>
          <p:nvPr>
            <p:ph type="body" sz="quarter" idx="16"/>
          </p:nvPr>
        </p:nvSpPr>
        <p:spPr/>
        <p:txBody>
          <a:bodyPr/>
          <a:lstStyle/>
          <a:p>
            <a:pPr algn="just"/>
            <a:r>
              <a:rPr lang="en-US" dirty="0">
                <a:hlinkClick r:id="rId3"/>
              </a:rPr>
              <a:t>Public Preview: Document indexing with Azure Logic Apps and Azure Cosmos DB</a:t>
            </a:r>
            <a:endParaRPr lang="en-US" dirty="0"/>
          </a:p>
          <a:p>
            <a:pPr algn="just"/>
            <a:r>
              <a:rPr lang="en-US" dirty="0"/>
              <a:t>It is  now possible to quickly turn documents into searchable data using new </a:t>
            </a:r>
            <a:r>
              <a:rPr lang="en-US" b="1" dirty="0"/>
              <a:t>Azure Logic Apps workflow templates </a:t>
            </a:r>
            <a:r>
              <a:rPr lang="en-US" dirty="0"/>
              <a:t>designed to streamline semantic search in Azure Cosmos DB for NoSQL. With just a few clicks, it is possible to extract text from files—including PDFs, Microsoft Office documents, images, markdown, and plain text—then chunk that content, generate vector embeddings using Azure OpenAI, and insert it into Cosmos DB collection for both vector similarity and full-text search. </a:t>
            </a:r>
          </a:p>
          <a:p>
            <a:pPr algn="just"/>
            <a:r>
              <a:rPr lang="en-US" dirty="0"/>
              <a:t>These prebuilt workflows help pull in documents from Azure Blob Storage or Microsoft SharePoint, then use either a standard text parser or Azure Document Intelligence to extract readable text—even from scanned images or PDFs using optical character recognition (OCR). This new capability simplifies a previously complex, multiple-step process and allows to build GenAI, search, and retrieval augmented generation (RAG) applications faster and more reliably. </a:t>
            </a:r>
          </a:p>
          <a:p>
            <a:pPr algn="just"/>
            <a:endParaRPr lang="en-US" dirty="0"/>
          </a:p>
        </p:txBody>
      </p:sp>
    </p:spTree>
    <p:extLst>
      <p:ext uri="{BB962C8B-B14F-4D97-AF65-F5344CB8AC3E}">
        <p14:creationId xmlns:p14="http://schemas.microsoft.com/office/powerpoint/2010/main" val="29482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D3A1E8-61AA-99BD-884C-13E6C77924B6}"/>
              </a:ext>
            </a:extLst>
          </p:cNvPr>
          <p:cNvSpPr>
            <a:spLocks noGrp="1"/>
          </p:cNvSpPr>
          <p:nvPr>
            <p:ph type="body" sz="quarter" idx="10"/>
          </p:nvPr>
        </p:nvSpPr>
        <p:spPr/>
        <p:txBody>
          <a:bodyPr/>
          <a:lstStyle/>
          <a:p>
            <a:pPr algn="just"/>
            <a:r>
              <a:rPr lang="en-US" sz="1000" dirty="0">
                <a:hlinkClick r:id="rId2"/>
              </a:rPr>
              <a:t>Public Preview: SQL Server 2025 enterprise AI-ready database from ground to cloud</a:t>
            </a:r>
            <a:endParaRPr lang="ru-RU" sz="1000" dirty="0"/>
          </a:p>
          <a:p>
            <a:pPr algn="just"/>
            <a:r>
              <a:rPr lang="en-US" sz="1000" dirty="0"/>
              <a:t>SQL Server 2025, now in public preview, is built on a foundation known for best-in-class security and performance. It provides built-in, </a:t>
            </a:r>
            <a:r>
              <a:rPr lang="en-US" sz="1000" b="1" dirty="0"/>
              <a:t>extensible AI support, </a:t>
            </a:r>
            <a:r>
              <a:rPr lang="en-US" sz="1000" dirty="0"/>
              <a:t>enhanced developer productivity, and seamless integration with </a:t>
            </a:r>
            <a:r>
              <a:rPr lang="en-US" sz="1000" b="1" dirty="0"/>
              <a:t>Azure and Microsoft Fabric</a:t>
            </a:r>
            <a:r>
              <a:rPr lang="en-US" sz="1000" dirty="0"/>
              <a:t>—all within the SQL Server engine, using the familiar T-SQL language. </a:t>
            </a:r>
          </a:p>
          <a:p>
            <a:pPr marL="171450" indent="-171450" algn="just">
              <a:buFont typeface="Arial" panose="020B0604020202020204" pitchFamily="34" charset="0"/>
              <a:buChar char="•"/>
            </a:pPr>
            <a:r>
              <a:rPr lang="en-US" sz="1000" b="1" dirty="0"/>
              <a:t>Boost search intelligence </a:t>
            </a:r>
            <a:r>
              <a:rPr lang="en-US" sz="1000" dirty="0"/>
              <a:t>by using advanced </a:t>
            </a:r>
            <a:r>
              <a:rPr lang="en-US" sz="1000" b="1" dirty="0"/>
              <a:t>semantic search alongside full-text </a:t>
            </a:r>
            <a:r>
              <a:rPr lang="en-US" sz="1000" dirty="0"/>
              <a:t>search and filtering. </a:t>
            </a:r>
          </a:p>
          <a:p>
            <a:pPr marL="171450" indent="-171450" algn="just">
              <a:buFont typeface="Arial" panose="020B0604020202020204" pitchFamily="34" charset="0"/>
              <a:buChar char="•"/>
            </a:pPr>
            <a:r>
              <a:rPr lang="en-US" sz="1000" b="1" dirty="0"/>
              <a:t>Processing and manage data flows </a:t>
            </a:r>
            <a:r>
              <a:rPr lang="en-US" sz="1000" dirty="0"/>
              <a:t>more simply and efficiently using native JSON support, built-in REST API, Change Event Streaming for real-time data updates, and more. </a:t>
            </a:r>
          </a:p>
          <a:p>
            <a:pPr marL="171450" indent="-171450" algn="just">
              <a:buFont typeface="Arial" panose="020B0604020202020204" pitchFamily="34" charset="0"/>
              <a:buChar char="•"/>
            </a:pPr>
            <a:r>
              <a:rPr lang="en-US" sz="1000" b="1" dirty="0"/>
              <a:t>Leverage the most secure database to improve credential management, </a:t>
            </a:r>
            <a:r>
              <a:rPr lang="en-US" sz="1000" dirty="0"/>
              <a:t>reduce potential vulnerabilities, with support for Microsoft Entra-managed identities through Azure Arc. </a:t>
            </a:r>
          </a:p>
          <a:p>
            <a:pPr marL="171450" indent="-171450" algn="just">
              <a:buFont typeface="Arial" panose="020B0604020202020204" pitchFamily="34" charset="0"/>
              <a:buChar char="•"/>
            </a:pPr>
            <a:r>
              <a:rPr lang="en-US" sz="1000" dirty="0"/>
              <a:t>Increase workload uptime and improve concurrency for </a:t>
            </a:r>
            <a:r>
              <a:rPr lang="en-US" sz="1000" b="1" dirty="0"/>
              <a:t>SQL Server applications </a:t>
            </a:r>
            <a:r>
              <a:rPr lang="en-US" sz="1000" dirty="0"/>
              <a:t>with enhanced query optimization, optimized locking, and improved failover reliability. </a:t>
            </a:r>
          </a:p>
          <a:p>
            <a:pPr marL="171450" indent="-171450" algn="just">
              <a:buFont typeface="Arial" panose="020B0604020202020204" pitchFamily="34" charset="0"/>
              <a:buChar char="•"/>
            </a:pPr>
            <a:r>
              <a:rPr lang="en-US" sz="1000" b="1" dirty="0"/>
              <a:t>Achieve zero-ETL</a:t>
            </a:r>
            <a:r>
              <a:rPr lang="en-US" sz="1000" dirty="0"/>
              <a:t>, real-time analytics by replicating SQL Server data to Microsoft </a:t>
            </a:r>
            <a:r>
              <a:rPr lang="en-US" sz="1000" dirty="0" err="1"/>
              <a:t>OneLake</a:t>
            </a:r>
            <a:r>
              <a:rPr lang="en-US" sz="1000" dirty="0"/>
              <a:t> with Fabric database mirroring. </a:t>
            </a:r>
          </a:p>
        </p:txBody>
      </p:sp>
      <p:sp>
        <p:nvSpPr>
          <p:cNvPr id="3" name="Title 2">
            <a:extLst>
              <a:ext uri="{FF2B5EF4-FFF2-40B4-BE49-F238E27FC236}">
                <a16:creationId xmlns:a16="http://schemas.microsoft.com/office/drawing/2014/main" id="{8B80A104-1C1E-0E4C-DBA0-32A659FB450F}"/>
              </a:ext>
            </a:extLst>
          </p:cNvPr>
          <p:cNvSpPr>
            <a:spLocks noGrp="1"/>
          </p:cNvSpPr>
          <p:nvPr>
            <p:ph type="title"/>
          </p:nvPr>
        </p:nvSpPr>
        <p:spPr/>
        <p:txBody>
          <a:bodyPr/>
          <a:lstStyle/>
          <a:p>
            <a:r>
              <a:rPr lang="en-US" dirty="0"/>
              <a:t>Azure SQL Updates (1/3)</a:t>
            </a:r>
          </a:p>
        </p:txBody>
      </p:sp>
      <p:sp>
        <p:nvSpPr>
          <p:cNvPr id="4" name="Text Placeholder 3">
            <a:extLst>
              <a:ext uri="{FF2B5EF4-FFF2-40B4-BE49-F238E27FC236}">
                <a16:creationId xmlns:a16="http://schemas.microsoft.com/office/drawing/2014/main" id="{263965E9-545B-4592-536C-2A7C382F58C5}"/>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15FF563D-3FEA-B01E-0FDC-1785C113479C}"/>
              </a:ext>
            </a:extLst>
          </p:cNvPr>
          <p:cNvSpPr>
            <a:spLocks noGrp="1"/>
          </p:cNvSpPr>
          <p:nvPr>
            <p:ph type="body" sz="quarter" idx="16"/>
          </p:nvPr>
        </p:nvSpPr>
        <p:spPr>
          <a:xfrm>
            <a:off x="342900" y="855080"/>
            <a:ext cx="3955312" cy="1534829"/>
          </a:xfrm>
        </p:spPr>
        <p:txBody>
          <a:bodyPr/>
          <a:lstStyle/>
          <a:p>
            <a:pPr algn="just"/>
            <a:r>
              <a:rPr lang="en-US" dirty="0">
                <a:hlinkClick r:id="rId3"/>
              </a:rPr>
              <a:t>Public Preview: JSON Index</a:t>
            </a:r>
            <a:endParaRPr lang="ru-RU" dirty="0"/>
          </a:p>
          <a:p>
            <a:pPr algn="just"/>
            <a:r>
              <a:rPr lang="en-US" dirty="0"/>
              <a:t>In mid-May 2025, the following updates and enhancements were made to Azure SQL:</a:t>
            </a:r>
          </a:p>
          <a:p>
            <a:pPr marL="171450" indent="-171450" algn="just">
              <a:buFont typeface="Arial" panose="020B0604020202020204" pitchFamily="34" charset="0"/>
              <a:buChar char="•"/>
            </a:pPr>
            <a:r>
              <a:rPr lang="en-US" dirty="0"/>
              <a:t>New JSON index can be used to index JSON documents stored in a column of JSON type.</a:t>
            </a:r>
          </a:p>
          <a:p>
            <a:pPr marL="171450" indent="-171450" algn="just">
              <a:buFont typeface="Arial" panose="020B0604020202020204" pitchFamily="34" charset="0"/>
              <a:buChar char="•"/>
            </a:pPr>
            <a:r>
              <a:rPr lang="en-US" dirty="0"/>
              <a:t>JSON index allows for efficient searching of JSON documents using JSON functions and relational operators.</a:t>
            </a:r>
          </a:p>
        </p:txBody>
      </p:sp>
    </p:spTree>
    <p:extLst>
      <p:ext uri="{BB962C8B-B14F-4D97-AF65-F5344CB8AC3E}">
        <p14:creationId xmlns:p14="http://schemas.microsoft.com/office/powerpoint/2010/main" val="69992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E23229-935C-D2D6-FBC7-2556DBB2C17F}"/>
              </a:ext>
            </a:extLst>
          </p:cNvPr>
          <p:cNvSpPr>
            <a:spLocks noGrp="1"/>
          </p:cNvSpPr>
          <p:nvPr>
            <p:ph type="body" sz="quarter" idx="10"/>
          </p:nvPr>
        </p:nvSpPr>
        <p:spPr/>
        <p:txBody>
          <a:bodyPr/>
          <a:lstStyle/>
          <a:p>
            <a:pPr algn="just"/>
            <a:r>
              <a:rPr lang="en-US" sz="1000" dirty="0"/>
              <a:t>The free SQL Managed Instance Offer includes:</a:t>
            </a:r>
          </a:p>
          <a:p>
            <a:pPr marL="171450" indent="-171450" algn="just">
              <a:buFont typeface="Arial" panose="020B0604020202020204" pitchFamily="34" charset="0"/>
              <a:buChar char="•"/>
            </a:pPr>
            <a:r>
              <a:rPr lang="en-US" sz="1000" dirty="0"/>
              <a:t>One General Purpose or Next-Gen General Purpose (preview) SQL managed instance per subscription.</a:t>
            </a:r>
          </a:p>
          <a:p>
            <a:pPr marL="171450" indent="-171450" algn="just">
              <a:buFont typeface="Arial" panose="020B0604020202020204" pitchFamily="34" charset="0"/>
              <a:buChar char="•"/>
            </a:pPr>
            <a:r>
              <a:rPr lang="en-US" sz="1000" b="1" dirty="0"/>
              <a:t>720 vCore hours every month </a:t>
            </a:r>
            <a:r>
              <a:rPr lang="en-US" sz="1000" dirty="0"/>
              <a:t>(renews every month, unused credits are lost).</a:t>
            </a:r>
          </a:p>
          <a:p>
            <a:pPr marL="171450" indent="-171450" algn="just">
              <a:buFont typeface="Arial" panose="020B0604020202020204" pitchFamily="34" charset="0"/>
              <a:buChar char="•"/>
            </a:pPr>
            <a:r>
              <a:rPr lang="en-US" sz="1000" b="1" dirty="0"/>
              <a:t>64 GB </a:t>
            </a:r>
            <a:r>
              <a:rPr lang="en-US" sz="1000" dirty="0"/>
              <a:t>of data storage.</a:t>
            </a:r>
          </a:p>
          <a:p>
            <a:pPr marL="171450" indent="-171450" algn="just">
              <a:buFont typeface="Arial" panose="020B0604020202020204" pitchFamily="34" charset="0"/>
              <a:buChar char="•"/>
            </a:pPr>
            <a:r>
              <a:rPr lang="en-US" sz="1000" dirty="0"/>
              <a:t>SQL license for the instance.</a:t>
            </a:r>
          </a:p>
          <a:p>
            <a:pPr marL="171450" indent="-171450" algn="just">
              <a:buFont typeface="Arial" panose="020B0604020202020204" pitchFamily="34" charset="0"/>
              <a:buChar char="•"/>
            </a:pPr>
            <a:r>
              <a:rPr lang="en-US" sz="1000" dirty="0"/>
              <a:t>Automatically backed up databases retained for up to 7 days.</a:t>
            </a:r>
          </a:p>
          <a:p>
            <a:pPr marL="171450" indent="-171450" algn="just">
              <a:buFont typeface="Arial" panose="020B0604020202020204" pitchFamily="34" charset="0"/>
              <a:buChar char="•"/>
            </a:pPr>
            <a:r>
              <a:rPr lang="en-US" sz="1000" dirty="0"/>
              <a:t>Default workday start/stop schedule from 9-5 to ensure frugal utilization of your free credits.</a:t>
            </a:r>
          </a:p>
          <a:p>
            <a:pPr marL="171450" indent="-171450" algn="just">
              <a:buFont typeface="Arial" panose="020B0604020202020204" pitchFamily="34" charset="0"/>
              <a:buChar char="•"/>
            </a:pPr>
            <a:r>
              <a:rPr lang="en-US" sz="1000" dirty="0"/>
              <a:t>Creation of up to 500 databases</a:t>
            </a:r>
          </a:p>
          <a:p>
            <a:pPr marL="171450" indent="-171450" algn="just">
              <a:buFont typeface="Arial" panose="020B0604020202020204" pitchFamily="34" charset="0"/>
              <a:buChar char="•"/>
            </a:pPr>
            <a:r>
              <a:rPr lang="en-US" sz="1000" dirty="0"/>
              <a:t>The instance is automatically stopped when you reach the monthly vCore limit. If the start/stop schedule is set on the instance the next scheduled start succeeds when credits are available gain.</a:t>
            </a:r>
          </a:p>
        </p:txBody>
      </p:sp>
      <p:sp>
        <p:nvSpPr>
          <p:cNvPr id="3" name="Title 2">
            <a:extLst>
              <a:ext uri="{FF2B5EF4-FFF2-40B4-BE49-F238E27FC236}">
                <a16:creationId xmlns:a16="http://schemas.microsoft.com/office/drawing/2014/main" id="{2EB40852-702B-AF62-93F8-2B0ED019BC05}"/>
              </a:ext>
            </a:extLst>
          </p:cNvPr>
          <p:cNvSpPr>
            <a:spLocks noGrp="1"/>
          </p:cNvSpPr>
          <p:nvPr>
            <p:ph type="title"/>
          </p:nvPr>
        </p:nvSpPr>
        <p:spPr/>
        <p:txBody>
          <a:bodyPr/>
          <a:lstStyle/>
          <a:p>
            <a:r>
              <a:rPr lang="en-US" dirty="0"/>
              <a:t>Azure SQL Updates (2/3)</a:t>
            </a:r>
          </a:p>
        </p:txBody>
      </p:sp>
      <p:sp>
        <p:nvSpPr>
          <p:cNvPr id="4" name="Text Placeholder 3">
            <a:extLst>
              <a:ext uri="{FF2B5EF4-FFF2-40B4-BE49-F238E27FC236}">
                <a16:creationId xmlns:a16="http://schemas.microsoft.com/office/drawing/2014/main" id="{D4343C6F-7C03-2690-16C9-268B4C1F7816}"/>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1F8A2EB7-415E-89E8-C2FE-0188FB1FDB0C}"/>
              </a:ext>
            </a:extLst>
          </p:cNvPr>
          <p:cNvSpPr>
            <a:spLocks noGrp="1"/>
          </p:cNvSpPr>
          <p:nvPr>
            <p:ph type="body" sz="quarter" idx="16"/>
          </p:nvPr>
        </p:nvSpPr>
        <p:spPr/>
        <p:txBody>
          <a:bodyPr/>
          <a:lstStyle/>
          <a:p>
            <a:pPr algn="just"/>
            <a:r>
              <a:rPr lang="en-US" dirty="0">
                <a:hlinkClick r:id="rId2"/>
              </a:rPr>
              <a:t>Generally Available: Improved free Azure SQL Managed Instance offer</a:t>
            </a:r>
            <a:endParaRPr lang="en-US" dirty="0"/>
          </a:p>
          <a:p>
            <a:pPr algn="just"/>
            <a:r>
              <a:rPr lang="en-US" dirty="0"/>
              <a:t>The free offer for SQL Managed Instance is now generally available, making it very easy to try out SQL Managed Instance for workload. The free offer applies to existing Pay-As-You-Go, Enterprise Agreement, Azure Plan, and many other subscription types. When you’re ready to move workload into production, it’s easy—with two clicks, convert it, get the 99.99% uptime service-level agreement, and a myriad of configuration options. </a:t>
            </a:r>
          </a:p>
          <a:p>
            <a:pPr algn="just"/>
            <a:r>
              <a:rPr lang="en-US" dirty="0"/>
              <a:t>It allows to utilize a General Purpose or Next-Gen General Purpose (preview) Azure SQL Managed Instance at no cost for up to 12 months. With support for up to 500 databases, that allows to:</a:t>
            </a:r>
          </a:p>
          <a:p>
            <a:pPr marL="171450" indent="-171450" algn="just">
              <a:buFont typeface="Arial" panose="020B0604020202020204" pitchFamily="34" charset="0"/>
              <a:buChar char="•"/>
            </a:pPr>
            <a:r>
              <a:rPr lang="en-US" dirty="0"/>
              <a:t>Build applications with functionalities such as cross-database queries,</a:t>
            </a:r>
          </a:p>
          <a:p>
            <a:pPr marL="171450" indent="-171450" algn="just">
              <a:buFont typeface="Arial" panose="020B0604020202020204" pitchFamily="34" charset="0"/>
              <a:buChar char="•"/>
            </a:pPr>
            <a:r>
              <a:rPr lang="en-US" dirty="0"/>
              <a:t>Evaluate strategies to migrate your SQL Server applications to Azure,</a:t>
            </a:r>
          </a:p>
          <a:p>
            <a:pPr marL="171450" indent="-171450" algn="just">
              <a:buFont typeface="Arial" panose="020B0604020202020204" pitchFamily="34" charset="0"/>
              <a:buChar char="•"/>
            </a:pPr>
            <a:r>
              <a:rPr lang="en-US" dirty="0"/>
              <a:t>Explore some of the state-of-the-art PaaS capabilities like automated backups, availability, and more</a:t>
            </a:r>
          </a:p>
          <a:p>
            <a:pPr algn="just"/>
            <a:endParaRPr lang="en-US" dirty="0"/>
          </a:p>
        </p:txBody>
      </p:sp>
    </p:spTree>
    <p:extLst>
      <p:ext uri="{BB962C8B-B14F-4D97-AF65-F5344CB8AC3E}">
        <p14:creationId xmlns:p14="http://schemas.microsoft.com/office/powerpoint/2010/main" val="82480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5"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6D8952-731B-B8D3-E9C1-68240E0B5B34}"/>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052D0492-E701-593C-4D85-F2DC0C08A6D1}"/>
              </a:ext>
            </a:extLst>
          </p:cNvPr>
          <p:cNvSpPr>
            <a:spLocks noGrp="1"/>
          </p:cNvSpPr>
          <p:nvPr>
            <p:ph type="title"/>
          </p:nvPr>
        </p:nvSpPr>
        <p:spPr/>
        <p:txBody>
          <a:bodyPr/>
          <a:lstStyle/>
          <a:p>
            <a:r>
              <a:rPr lang="en-US" dirty="0"/>
              <a:t>Azure SQL Updates (3/3)</a:t>
            </a:r>
          </a:p>
        </p:txBody>
      </p:sp>
      <p:sp>
        <p:nvSpPr>
          <p:cNvPr id="4" name="Text Placeholder 3">
            <a:extLst>
              <a:ext uri="{FF2B5EF4-FFF2-40B4-BE49-F238E27FC236}">
                <a16:creationId xmlns:a16="http://schemas.microsoft.com/office/drawing/2014/main" id="{57E6B757-1499-31C1-5571-133725C38684}"/>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6D30D223-D644-D69F-303F-1F3C69DC1DC6}"/>
              </a:ext>
            </a:extLst>
          </p:cNvPr>
          <p:cNvSpPr>
            <a:spLocks noGrp="1"/>
          </p:cNvSpPr>
          <p:nvPr>
            <p:ph type="body" sz="quarter" idx="16"/>
          </p:nvPr>
        </p:nvSpPr>
        <p:spPr>
          <a:xfrm>
            <a:off x="342900" y="855080"/>
            <a:ext cx="3955312" cy="2206775"/>
          </a:xfrm>
        </p:spPr>
        <p:txBody>
          <a:bodyPr/>
          <a:lstStyle/>
          <a:p>
            <a:pPr algn="just"/>
            <a:r>
              <a:rPr lang="en-US" dirty="0">
                <a:hlinkClick r:id="rId2"/>
              </a:rPr>
              <a:t>Generally Available: Azure Managed Redis</a:t>
            </a:r>
            <a:endParaRPr lang="ru-RU" dirty="0"/>
          </a:p>
          <a:p>
            <a:pPr algn="just"/>
            <a:r>
              <a:rPr lang="en-US" dirty="0"/>
              <a:t>Azure Managed Redis brings the latest Redis innovations with enhanced availability and cost-effective operations. Azure Managed Redis boosts AI application performance, supports session management, and interoperates seamlessly with various Azure services. Azure Managed Redis boosts AI application performance, supports session management, and interoperates seamlessly with various Azure services. </a:t>
            </a:r>
          </a:p>
          <a:p>
            <a:pPr algn="just"/>
            <a:r>
              <a:rPr lang="en-US" dirty="0"/>
              <a:t>With four tiers, it is possible to customize Redis solution to match specific performance and memory requirements. Azure Managed Redis also delivers up to 99.999% availability for uninterrupted access to mission-critical apps, while offering enterprise-level security and password-free authentication through Microsoft Entra ID. </a:t>
            </a:r>
          </a:p>
        </p:txBody>
      </p:sp>
      <p:pic>
        <p:nvPicPr>
          <p:cNvPr id="7" name="Picture 6">
            <a:extLst>
              <a:ext uri="{FF2B5EF4-FFF2-40B4-BE49-F238E27FC236}">
                <a16:creationId xmlns:a16="http://schemas.microsoft.com/office/drawing/2014/main" id="{C01D4EA3-BF21-845D-B502-9C1F5F74C4CE}"/>
              </a:ext>
            </a:extLst>
          </p:cNvPr>
          <p:cNvPicPr>
            <a:picLocks noChangeAspect="1"/>
          </p:cNvPicPr>
          <p:nvPr/>
        </p:nvPicPr>
        <p:blipFill>
          <a:blip r:embed="rId3"/>
          <a:stretch>
            <a:fillRect/>
          </a:stretch>
        </p:blipFill>
        <p:spPr>
          <a:xfrm>
            <a:off x="440779" y="3061855"/>
            <a:ext cx="3925215" cy="1942897"/>
          </a:xfrm>
          <a:prstGeom prst="rect">
            <a:avLst/>
          </a:prstGeom>
        </p:spPr>
      </p:pic>
    </p:spTree>
    <p:extLst>
      <p:ext uri="{BB962C8B-B14F-4D97-AF65-F5344CB8AC3E}">
        <p14:creationId xmlns:p14="http://schemas.microsoft.com/office/powerpoint/2010/main" val="3940768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Azure Logic Apps Rules Engine</a:t>
            </a:r>
            <a:endParaRPr lang="en-US" sz="1000" dirty="0"/>
          </a:p>
          <a:p>
            <a:pPr algn="just"/>
            <a:r>
              <a:rPr lang="en-US" sz="1000" dirty="0"/>
              <a:t>Announcing the general availability of the </a:t>
            </a:r>
            <a:r>
              <a:rPr lang="en-US" sz="1000" b="1" dirty="0"/>
              <a:t>Azure Logic Apps Rules Engine</a:t>
            </a:r>
            <a:r>
              <a:rPr lang="en-US" sz="1000" dirty="0"/>
              <a:t>, bringing low-code, flexible business logic capabilities to your cloud-native workflows.</a:t>
            </a:r>
          </a:p>
          <a:p>
            <a:pPr algn="just"/>
            <a:r>
              <a:rPr lang="en-US" sz="1000" b="1" dirty="0"/>
              <a:t>Business Rules Engines (BRE) </a:t>
            </a:r>
            <a:r>
              <a:rPr lang="en-US" sz="1000" dirty="0"/>
              <a:t>enable organizations to define, manage, and update business logic without writing code or redeploying applications. This is </a:t>
            </a:r>
            <a:r>
              <a:rPr lang="en-US" sz="1000" b="1" dirty="0"/>
              <a:t>especially valuable in decentralized, microservices-based architectures</a:t>
            </a:r>
            <a:r>
              <a:rPr lang="en-US" sz="1000" dirty="0"/>
              <a:t>, where rules engines help ensure consistency, compliance, and maintainability across distributed systems.</a:t>
            </a:r>
          </a:p>
          <a:p>
            <a:pPr algn="just"/>
            <a:r>
              <a:rPr lang="en-US" sz="1000" dirty="0"/>
              <a:t>Key Highlights:</a:t>
            </a:r>
          </a:p>
          <a:p>
            <a:pPr marL="171450" indent="-171450" algn="just">
              <a:buFont typeface="Arial" panose="020B0604020202020204" pitchFamily="34" charset="0"/>
              <a:buChar char="•"/>
            </a:pPr>
            <a:r>
              <a:rPr lang="en-US" sz="1000" dirty="0"/>
              <a:t>Low-code, high-productivity rule creation using Visual Studio Code</a:t>
            </a:r>
          </a:p>
          <a:p>
            <a:pPr marL="171450" indent="-171450" algn="just">
              <a:buFont typeface="Arial" panose="020B0604020202020204" pitchFamily="34" charset="0"/>
              <a:buChar char="•"/>
            </a:pPr>
            <a:r>
              <a:rPr lang="en-US" sz="1000" dirty="0"/>
              <a:t>RETE runtime engine support, consistent with the one used in BizTalk Server</a:t>
            </a:r>
          </a:p>
          <a:p>
            <a:pPr marL="171450" indent="-171450" algn="just">
              <a:buFont typeface="Arial" panose="020B0604020202020204" pitchFamily="34" charset="0"/>
              <a:buChar char="•"/>
            </a:pPr>
            <a:r>
              <a:rPr lang="en-US" sz="1000" dirty="0"/>
              <a:t>Support for .NET and XML facts, making it easy to build rules around structured business data</a:t>
            </a:r>
          </a:p>
          <a:p>
            <a:pPr marL="171450" indent="-171450" algn="just">
              <a:buFont typeface="Arial" panose="020B0604020202020204" pitchFamily="34" charset="0"/>
              <a:buChar char="•"/>
            </a:pPr>
            <a:r>
              <a:rPr lang="en-US" sz="1000" dirty="0"/>
              <a:t>Migration-ready for BizTalk customers, including those using SWIFT-based solutions</a:t>
            </a:r>
          </a:p>
          <a:p>
            <a:pPr marL="171450" indent="-171450" algn="just">
              <a:buFont typeface="Arial" panose="020B0604020202020204" pitchFamily="34" charset="0"/>
              <a:buChar char="•"/>
            </a:pPr>
            <a:r>
              <a:rPr lang="en-US" sz="1000" dirty="0"/>
              <a:t>BRE rule reuse, enabling existing BizTalk Business Rules to be brought into Logic Apps (note: export each policy individually as policies are no longer grouped)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Azure Logic Apps Updates (1/3)</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Build Agentic Business Processes with the Agent Loop in Azure Logic Apps</a:t>
            </a:r>
            <a:endParaRPr lang="en-US" dirty="0"/>
          </a:p>
          <a:p>
            <a:pPr algn="just"/>
            <a:r>
              <a:rPr lang="en-US" dirty="0"/>
              <a:t>Introducing the </a:t>
            </a:r>
            <a:r>
              <a:rPr lang="en-US" b="1" dirty="0"/>
              <a:t>agent loop</a:t>
            </a:r>
            <a:r>
              <a:rPr lang="en-US" dirty="0"/>
              <a:t>, a groundbreaking new action now in public preview in Azure Logic Apps.</a:t>
            </a:r>
          </a:p>
          <a:p>
            <a:pPr algn="just"/>
            <a:r>
              <a:rPr lang="en-US" dirty="0"/>
              <a:t>Unlike traditional business processes that follow step-by-step instructions, the agent loop enables goal-based automation. Just define the outcome, and the system figures out how to achieve it, adapting, reasoning, and learning in real time. This marks a fundamental shift from deterministic automation to agentic, intelligent business processes.</a:t>
            </a:r>
          </a:p>
          <a:p>
            <a:pPr algn="just"/>
            <a:r>
              <a:rPr lang="en-US" dirty="0"/>
              <a:t>With the Agent Loop, Azure Logic Apps is evolving into a platform for agentic business process orchestration, enabling goal-driven, adaptive business processes powered by reasoning engines with:  </a:t>
            </a:r>
          </a:p>
          <a:p>
            <a:pPr marL="171450" indent="-171450" algn="just">
              <a:buFont typeface="Arial" panose="020B0604020202020204" pitchFamily="34" charset="0"/>
              <a:buChar char="•"/>
            </a:pPr>
            <a:r>
              <a:rPr lang="en-US" b="1" dirty="0"/>
              <a:t>Enterprise-grade scalability and security  </a:t>
            </a:r>
          </a:p>
          <a:p>
            <a:pPr marL="171450" indent="-171450" algn="just">
              <a:buFont typeface="Arial" panose="020B0604020202020204" pitchFamily="34" charset="0"/>
              <a:buChar char="•"/>
            </a:pPr>
            <a:r>
              <a:rPr lang="en-US" b="1" dirty="0"/>
              <a:t>Hybrid and on-premises integration with Logic Apps Standard  </a:t>
            </a:r>
          </a:p>
          <a:p>
            <a:pPr marL="171450" indent="-171450" algn="just">
              <a:buFont typeface="Arial" panose="020B0604020202020204" pitchFamily="34" charset="0"/>
              <a:buChar char="•"/>
            </a:pPr>
            <a:r>
              <a:rPr lang="en-US" b="1" dirty="0"/>
              <a:t>Agent orchestration through integration with Semantic Kernel  </a:t>
            </a:r>
          </a:p>
          <a:p>
            <a:pPr marL="171450" indent="-171450" algn="just">
              <a:buFont typeface="Arial" panose="020B0604020202020204" pitchFamily="34" charset="0"/>
              <a:buChar char="•"/>
            </a:pPr>
            <a:r>
              <a:rPr lang="en-US" b="1" dirty="0"/>
              <a:t>1400+ connectors for fast integration across your stack  </a:t>
            </a:r>
          </a:p>
          <a:p>
            <a:pPr algn="just"/>
            <a:r>
              <a:rPr lang="en-US" dirty="0"/>
              <a:t>This innovation unlocks automation scenarios that were previously too complex or dynamic to tackle empowering your organization to build next-gen intelligent workflows with full flexibility and control. </a:t>
            </a:r>
          </a:p>
          <a:p>
            <a:pPr algn="just"/>
            <a:endParaRPr lang="en-US" dirty="0"/>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78F22-A9E3-2B6E-58E1-F0D0E1E104E0}"/>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70409C6D-0E1D-A764-A4B4-2D3FADB4EE00}"/>
              </a:ext>
            </a:extLst>
          </p:cNvPr>
          <p:cNvSpPr>
            <a:spLocks noGrp="1"/>
          </p:cNvSpPr>
          <p:nvPr>
            <p:ph type="body" sz="quarter" idx="10"/>
          </p:nvPr>
        </p:nvSpPr>
        <p:spPr/>
        <p:txBody>
          <a:bodyPr/>
          <a:lstStyle/>
          <a:p>
            <a:pPr algn="just"/>
            <a:r>
              <a:rPr lang="en-US" sz="1000" dirty="0">
                <a:hlinkClick r:id="rId2"/>
              </a:rPr>
              <a:t>Public Preview: Automated Testing Framework for Azure Logic Apps (Standard)</a:t>
            </a:r>
            <a:endParaRPr lang="en-US" sz="1000" dirty="0"/>
          </a:p>
          <a:p>
            <a:pPr algn="just"/>
            <a:r>
              <a:rPr lang="en-US" sz="1000" dirty="0"/>
              <a:t>This new capability empowers developers and integration specialists to build more reliable workflows by simplifying the unit testing experience within their local development environment.</a:t>
            </a:r>
          </a:p>
          <a:p>
            <a:pPr algn="just"/>
            <a:r>
              <a:rPr lang="en-US" sz="1000" dirty="0"/>
              <a:t>Starting with version 5.58.8 of the Azure Logic Apps (Standard) extension for Visual Studio Code, it is possible to:</a:t>
            </a:r>
          </a:p>
          <a:p>
            <a:pPr marL="171450" indent="-171450" algn="just">
              <a:buFont typeface="Arial" panose="020B0604020202020204" pitchFamily="34" charset="0"/>
              <a:buChar char="•"/>
            </a:pPr>
            <a:r>
              <a:rPr lang="en-US" sz="1000" dirty="0"/>
              <a:t>Generate unit tests from existing workflow runs or saved workflow definitions.</a:t>
            </a:r>
          </a:p>
          <a:p>
            <a:pPr marL="171450" indent="-171450" algn="just">
              <a:buFont typeface="Arial" panose="020B0604020202020204" pitchFamily="34" charset="0"/>
              <a:buChar char="•"/>
            </a:pPr>
            <a:r>
              <a:rPr lang="en-US" sz="1000" dirty="0"/>
              <a:t>Edit and customize these tests directly within VS Code.</a:t>
            </a:r>
          </a:p>
          <a:p>
            <a:pPr marL="171450" indent="-171450" algn="just">
              <a:buFont typeface="Arial" panose="020B0604020202020204" pitchFamily="34" charset="0"/>
              <a:buChar char="•"/>
            </a:pPr>
            <a:r>
              <a:rPr lang="en-US" sz="1000" dirty="0"/>
              <a:t>Execute tests locally, enabling faster validation and iteration before deploying to production.</a:t>
            </a:r>
          </a:p>
          <a:p>
            <a:pPr algn="just"/>
            <a:r>
              <a:rPr lang="en-US" sz="1000" dirty="0"/>
              <a:t>This enhancement is designed to improve confidence in Logic Apps deployments and streamline CI/CD pipelines by enabling early detection of errors and regressions.</a:t>
            </a:r>
          </a:p>
        </p:txBody>
      </p:sp>
      <p:sp>
        <p:nvSpPr>
          <p:cNvPr id="11" name="Title 10">
            <a:extLst>
              <a:ext uri="{FF2B5EF4-FFF2-40B4-BE49-F238E27FC236}">
                <a16:creationId xmlns:a16="http://schemas.microsoft.com/office/drawing/2014/main" id="{1A1E796A-EE79-410E-046D-1D63E445E96B}"/>
              </a:ext>
            </a:extLst>
          </p:cNvPr>
          <p:cNvSpPr>
            <a:spLocks noGrp="1"/>
          </p:cNvSpPr>
          <p:nvPr>
            <p:ph type="title"/>
          </p:nvPr>
        </p:nvSpPr>
        <p:spPr/>
        <p:txBody>
          <a:bodyPr/>
          <a:lstStyle/>
          <a:p>
            <a:r>
              <a:rPr lang="en-US" sz="1800" dirty="0"/>
              <a:t>Azure Logic Apps Updates (2/3)</a:t>
            </a:r>
            <a:endParaRPr lang="en-US" dirty="0"/>
          </a:p>
        </p:txBody>
      </p:sp>
      <p:sp>
        <p:nvSpPr>
          <p:cNvPr id="13" name="Text Placeholder 12">
            <a:extLst>
              <a:ext uri="{FF2B5EF4-FFF2-40B4-BE49-F238E27FC236}">
                <a16:creationId xmlns:a16="http://schemas.microsoft.com/office/drawing/2014/main" id="{AED4F9DC-B482-0291-E516-FC62C0D1927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3960749-A6C0-6C05-2CF4-B9E16BFA36F2}"/>
              </a:ext>
            </a:extLst>
          </p:cNvPr>
          <p:cNvSpPr>
            <a:spLocks noGrp="1"/>
          </p:cNvSpPr>
          <p:nvPr>
            <p:ph type="body" sz="quarter" idx="16"/>
          </p:nvPr>
        </p:nvSpPr>
        <p:spPr>
          <a:xfrm>
            <a:off x="342900" y="855081"/>
            <a:ext cx="3955312" cy="2920284"/>
          </a:xfrm>
        </p:spPr>
        <p:txBody>
          <a:bodyPr/>
          <a:lstStyle/>
          <a:p>
            <a:pPr algn="just"/>
            <a:r>
              <a:rPr lang="en-US" dirty="0">
                <a:hlinkClick r:id="rId3"/>
              </a:rPr>
              <a:t>Public Preview: Streamlined Document Ingestion into Azure Cosmos DB with Azure Logic Apps</a:t>
            </a:r>
            <a:endParaRPr lang="en-US" dirty="0"/>
          </a:p>
          <a:p>
            <a:pPr algn="just"/>
            <a:r>
              <a:rPr lang="en-US" dirty="0"/>
              <a:t>Native integration between Azure Cosmos DB and Azure Logic Apps for document ingestion enabling a faster, low-code path to bring your data into Cosmos DB from a wide variety of sources. </a:t>
            </a:r>
          </a:p>
          <a:p>
            <a:pPr algn="just"/>
            <a:r>
              <a:rPr lang="en-US" dirty="0"/>
              <a:t>Out-of-the-box templates and connectors, allows to create end-to-end ingestion workflows in just a few clicks. This seamless experience allows to:  </a:t>
            </a:r>
          </a:p>
          <a:p>
            <a:pPr marL="171450" indent="-171450" algn="just">
              <a:buFont typeface="Arial" panose="020B0604020202020204" pitchFamily="34" charset="0"/>
              <a:buChar char="•"/>
            </a:pPr>
            <a:r>
              <a:rPr lang="en-US" dirty="0"/>
              <a:t>Ingest documents from diverse data sources with minimal effort  </a:t>
            </a:r>
          </a:p>
          <a:p>
            <a:pPr marL="171450" indent="-171450" algn="just">
              <a:buFont typeface="Arial" panose="020B0604020202020204" pitchFamily="34" charset="0"/>
              <a:buChar char="•"/>
            </a:pPr>
            <a:r>
              <a:rPr lang="en-US" dirty="0"/>
              <a:t>Trace each ingestion step via Logic Apps run history for full observability  </a:t>
            </a:r>
          </a:p>
          <a:p>
            <a:pPr marL="171450" indent="-171450" algn="just">
              <a:buFont typeface="Arial" panose="020B0604020202020204" pitchFamily="34" charset="0"/>
              <a:buChar char="•"/>
            </a:pPr>
            <a:r>
              <a:rPr lang="en-US" dirty="0"/>
              <a:t>Accelerate Retrieval-Augmented Generation (RAG) scenarios by grounding AI agents in your unique knowledge base stored in Cosmos DB  </a:t>
            </a:r>
          </a:p>
          <a:p>
            <a:pPr algn="just"/>
            <a:r>
              <a:rPr lang="en-US" dirty="0"/>
              <a:t>This integration represents a major step forward in enabling AI-ready data pipelines with Cosmos DB making it easier to build intelligent, context-aware applications. </a:t>
            </a:r>
          </a:p>
        </p:txBody>
      </p:sp>
    </p:spTree>
    <p:extLst>
      <p:ext uri="{BB962C8B-B14F-4D97-AF65-F5344CB8AC3E}">
        <p14:creationId xmlns:p14="http://schemas.microsoft.com/office/powerpoint/2010/main" val="5829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756B3F-4175-E776-27D8-5B13597746C5}"/>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9B6D3704-27E0-0032-6B28-90F237384455}"/>
              </a:ext>
            </a:extLst>
          </p:cNvPr>
          <p:cNvSpPr>
            <a:spLocks noGrp="1"/>
          </p:cNvSpPr>
          <p:nvPr>
            <p:ph type="title"/>
          </p:nvPr>
        </p:nvSpPr>
        <p:spPr/>
        <p:txBody>
          <a:bodyPr/>
          <a:lstStyle/>
          <a:p>
            <a:r>
              <a:rPr lang="en-US" sz="1600" dirty="0"/>
              <a:t>Azure Logic Apps Updates (3/3)</a:t>
            </a:r>
            <a:endParaRPr lang="en-US" dirty="0"/>
          </a:p>
        </p:txBody>
      </p:sp>
      <p:sp>
        <p:nvSpPr>
          <p:cNvPr id="4" name="Text Placeholder 3">
            <a:extLst>
              <a:ext uri="{FF2B5EF4-FFF2-40B4-BE49-F238E27FC236}">
                <a16:creationId xmlns:a16="http://schemas.microsoft.com/office/drawing/2014/main" id="{5E8F98AF-C5BC-957B-C90B-43618C3FA091}"/>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D9523EEF-9728-27B0-DA7E-843AAA1216B8}"/>
              </a:ext>
            </a:extLst>
          </p:cNvPr>
          <p:cNvSpPr>
            <a:spLocks noGrp="1"/>
          </p:cNvSpPr>
          <p:nvPr>
            <p:ph type="body" sz="quarter" idx="16"/>
          </p:nvPr>
        </p:nvSpPr>
        <p:spPr>
          <a:xfrm>
            <a:off x="342900" y="855080"/>
            <a:ext cx="3955312" cy="1437847"/>
          </a:xfrm>
        </p:spPr>
        <p:txBody>
          <a:bodyPr/>
          <a:lstStyle/>
          <a:p>
            <a:pPr algn="just"/>
            <a:r>
              <a:rPr lang="en-US" dirty="0">
                <a:hlinkClick r:id="rId2"/>
              </a:rPr>
              <a:t>Announcement: Azure Logic Apps Document Indexer in Azure Cosmos DB</a:t>
            </a:r>
            <a:endParaRPr lang="en-US" dirty="0"/>
          </a:p>
          <a:p>
            <a:pPr algn="just"/>
            <a:r>
              <a:rPr lang="en-US" dirty="0"/>
              <a:t>Logic Apps connectors and templates helps to ingest documents directly into </a:t>
            </a:r>
            <a:r>
              <a:rPr lang="en-US" b="1" dirty="0"/>
              <a:t>Cosmos DB’s vector store</a:t>
            </a:r>
            <a:r>
              <a:rPr lang="en-US" dirty="0"/>
              <a:t>—powering AI workloads like Retrieval-Augmented Generation (RAG) with ease.</a:t>
            </a:r>
          </a:p>
          <a:p>
            <a:pPr algn="just"/>
            <a:r>
              <a:rPr lang="en-US" dirty="0"/>
              <a:t>This new capability orchestrates </a:t>
            </a:r>
            <a:r>
              <a:rPr lang="en-US" b="1" dirty="0"/>
              <a:t>the full ingestion pipeline</a:t>
            </a:r>
            <a:r>
              <a:rPr lang="en-US" dirty="0"/>
              <a:t>—from fetching documents to parsing, chunking, embedding, and indexing—allowing you to unlock insights from unstructured content across your enterprise systems.</a:t>
            </a:r>
          </a:p>
        </p:txBody>
      </p:sp>
    </p:spTree>
    <p:extLst>
      <p:ext uri="{BB962C8B-B14F-4D97-AF65-F5344CB8AC3E}">
        <p14:creationId xmlns:p14="http://schemas.microsoft.com/office/powerpoint/2010/main" val="46130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625090-B421-5F73-53C2-31B37BB26765}"/>
              </a:ext>
            </a:extLst>
          </p:cNvPr>
          <p:cNvSpPr>
            <a:spLocks noGrp="1"/>
          </p:cNvSpPr>
          <p:nvPr>
            <p:ph type="body" sz="quarter" idx="10"/>
          </p:nvPr>
        </p:nvSpPr>
        <p:spPr/>
        <p:txBody>
          <a:bodyPr/>
          <a:lstStyle/>
          <a:p>
            <a:pPr algn="just"/>
            <a:r>
              <a:rPr lang="en-US" sz="1000" dirty="0">
                <a:hlinkClick r:id="rId2"/>
              </a:rPr>
              <a:t>Generally Available: Support for AWS Bedrock API in AI Gateway Capabilities in Azure API Management</a:t>
            </a:r>
            <a:endParaRPr lang="ru-RU" sz="1000" dirty="0"/>
          </a:p>
          <a:p>
            <a:pPr algn="just"/>
            <a:r>
              <a:rPr lang="en-US" sz="1000" dirty="0"/>
              <a:t>Announcing expanded support for </a:t>
            </a:r>
            <a:r>
              <a:rPr lang="en-US" sz="1000" b="1" dirty="0"/>
              <a:t>AWS Bedrock model endpoints </a:t>
            </a:r>
            <a:r>
              <a:rPr lang="en-US" sz="1000" dirty="0"/>
              <a:t>across all Generative AI policies in Azure API Management’s AI Gateway. This release enables you to apply advanced management and optimization features such as Token Limit Policy, Token Metric Policy, and Semantic Caching Policy to AWS Bedrock models, empowering you to seamlessly manage and optimize your multi-cloud AI workloads.  </a:t>
            </a:r>
          </a:p>
          <a:p>
            <a:pPr algn="just"/>
            <a:r>
              <a:rPr lang="en-US" sz="1000" dirty="0"/>
              <a:t>Key benefits:  </a:t>
            </a:r>
          </a:p>
          <a:p>
            <a:pPr marL="171450" indent="-171450" algn="just">
              <a:buFont typeface="Arial" panose="020B0604020202020204" pitchFamily="34" charset="0"/>
              <a:buChar char="•"/>
            </a:pPr>
            <a:r>
              <a:rPr lang="en-US" sz="1000" dirty="0"/>
              <a:t>Apply token limiting, tracking, and logging to AWS Bedrock APIs for better control  </a:t>
            </a:r>
          </a:p>
          <a:p>
            <a:pPr marL="171450" indent="-171450" algn="just">
              <a:buFont typeface="Arial" panose="020B0604020202020204" pitchFamily="34" charset="0"/>
              <a:buChar char="•"/>
            </a:pPr>
            <a:r>
              <a:rPr lang="en-US" sz="1000" dirty="0"/>
              <a:t>Enable semantic caching to enhance performance and response times for Bedrock models  </a:t>
            </a:r>
          </a:p>
          <a:p>
            <a:pPr marL="171450" indent="-171450" algn="just">
              <a:buFont typeface="Arial" panose="020B0604020202020204" pitchFamily="34" charset="0"/>
              <a:buChar char="•"/>
            </a:pPr>
            <a:r>
              <a:rPr lang="en-US" sz="1000" dirty="0"/>
              <a:t>Achieve unified observability and governance across multi-cloud AI endpoints </a:t>
            </a:r>
          </a:p>
        </p:txBody>
      </p:sp>
      <p:sp>
        <p:nvSpPr>
          <p:cNvPr id="3" name="Title 2">
            <a:extLst>
              <a:ext uri="{FF2B5EF4-FFF2-40B4-BE49-F238E27FC236}">
                <a16:creationId xmlns:a16="http://schemas.microsoft.com/office/drawing/2014/main" id="{AAF33AED-C3D5-3506-E66C-B34F4F7E4003}"/>
              </a:ext>
            </a:extLst>
          </p:cNvPr>
          <p:cNvSpPr>
            <a:spLocks noGrp="1"/>
          </p:cNvSpPr>
          <p:nvPr>
            <p:ph type="title"/>
          </p:nvPr>
        </p:nvSpPr>
        <p:spPr/>
        <p:txBody>
          <a:bodyPr/>
          <a:lstStyle/>
          <a:p>
            <a:r>
              <a:rPr lang="en-US" dirty="0"/>
              <a:t>Azure API Management Updates (1/5)</a:t>
            </a:r>
          </a:p>
        </p:txBody>
      </p:sp>
      <p:sp>
        <p:nvSpPr>
          <p:cNvPr id="4" name="Text Placeholder 3">
            <a:extLst>
              <a:ext uri="{FF2B5EF4-FFF2-40B4-BE49-F238E27FC236}">
                <a16:creationId xmlns:a16="http://schemas.microsoft.com/office/drawing/2014/main" id="{F5BDB1C2-BE6A-5B05-AFCF-F43957BE3371}"/>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F3D99F18-9559-1268-5238-EBA5E381B6DC}"/>
              </a:ext>
            </a:extLst>
          </p:cNvPr>
          <p:cNvSpPr>
            <a:spLocks noGrp="1"/>
          </p:cNvSpPr>
          <p:nvPr>
            <p:ph type="body" sz="quarter" idx="16"/>
          </p:nvPr>
        </p:nvSpPr>
        <p:spPr/>
        <p:txBody>
          <a:bodyPr/>
          <a:lstStyle/>
          <a:p>
            <a:pPr algn="just"/>
            <a:r>
              <a:rPr lang="en-US" dirty="0">
                <a:hlinkClick r:id="rId3"/>
              </a:rPr>
              <a:t>Public Preview: Model Context Protocol support in Azure API Management and Azure API Center</a:t>
            </a:r>
            <a:endParaRPr lang="ru-RU" dirty="0"/>
          </a:p>
          <a:p>
            <a:pPr algn="just"/>
            <a:r>
              <a:rPr lang="en-US" dirty="0"/>
              <a:t>With this new capability, enterprises can transform their existing APIs into dynamic, agent-ready tools, while improving security and simplifying management.  </a:t>
            </a:r>
          </a:p>
          <a:p>
            <a:pPr algn="just"/>
            <a:r>
              <a:rPr lang="en-US" dirty="0"/>
              <a:t>Enhanced Security for MCP Servers:  </a:t>
            </a:r>
          </a:p>
          <a:p>
            <a:pPr marL="171450" indent="-171450" algn="just">
              <a:buFont typeface="Arial" panose="020B0604020202020204" pitchFamily="34" charset="0"/>
              <a:buChar char="•"/>
            </a:pPr>
            <a:r>
              <a:rPr lang="en-US" dirty="0"/>
              <a:t>Apply gateway policies to protect MCP servers by enforcing authentication, authorization, rate limiting, and other security measures.  </a:t>
            </a:r>
          </a:p>
          <a:p>
            <a:pPr algn="just"/>
            <a:r>
              <a:rPr lang="en-US" dirty="0"/>
              <a:t>Transform Existing APIs into MCP Servers:  </a:t>
            </a:r>
          </a:p>
          <a:p>
            <a:pPr marL="171450" indent="-171450" algn="just">
              <a:buFont typeface="Arial" panose="020B0604020202020204" pitchFamily="34" charset="0"/>
              <a:buChar char="•"/>
            </a:pPr>
            <a:r>
              <a:rPr lang="en-US" dirty="0"/>
              <a:t>Easily expose any APIM-managed API as an MCP server, transforming your existing APIs into dynamic, agent-ready tools with minimal effort.  </a:t>
            </a:r>
          </a:p>
          <a:p>
            <a:pPr algn="just"/>
            <a:r>
              <a:rPr lang="en-US" dirty="0"/>
              <a:t>Private MCP Registry for Enterprise Organizations:  </a:t>
            </a:r>
          </a:p>
          <a:p>
            <a:pPr marL="171450" indent="-171450" algn="just">
              <a:buFont typeface="Arial" panose="020B0604020202020204" pitchFamily="34" charset="0"/>
              <a:buChar char="•"/>
            </a:pPr>
            <a:r>
              <a:rPr lang="en-US" dirty="0"/>
              <a:t>Use Azure API Center as a private remote MCP registry for your organization, giving you full control over what services are exposed.  </a:t>
            </a:r>
          </a:p>
          <a:p>
            <a:pPr algn="just"/>
            <a:r>
              <a:rPr lang="en-US" dirty="0"/>
              <a:t>Streamlined MCP Discovery and Consumption:  </a:t>
            </a:r>
          </a:p>
          <a:p>
            <a:pPr marL="171450" indent="-171450" algn="just">
              <a:buFont typeface="Arial" panose="020B0604020202020204" pitchFamily="34" charset="0"/>
              <a:buChar char="•"/>
            </a:pPr>
            <a:r>
              <a:rPr lang="en-US" dirty="0"/>
              <a:t>Expose APIs as MCP servers in Azure API Center (APIC) for a better developer experience and smoother API consumption. </a:t>
            </a:r>
          </a:p>
        </p:txBody>
      </p:sp>
    </p:spTree>
    <p:extLst>
      <p:ext uri="{BB962C8B-B14F-4D97-AF65-F5344CB8AC3E}">
        <p14:creationId xmlns:p14="http://schemas.microsoft.com/office/powerpoint/2010/main" val="112439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0587B8-5030-EBF4-ACE9-F331CD4F8069}"/>
              </a:ext>
            </a:extLst>
          </p:cNvPr>
          <p:cNvSpPr>
            <a:spLocks noGrp="1"/>
          </p:cNvSpPr>
          <p:nvPr>
            <p:ph type="body" sz="quarter" idx="10"/>
          </p:nvPr>
        </p:nvSpPr>
        <p:spPr>
          <a:xfrm>
            <a:off x="4433776" y="855081"/>
            <a:ext cx="4365038" cy="1716670"/>
          </a:xfrm>
        </p:spPr>
        <p:txBody>
          <a:bodyPr/>
          <a:lstStyle/>
          <a:p>
            <a:pPr algn="just"/>
            <a:r>
              <a:rPr lang="en-US" sz="1000" dirty="0">
                <a:hlinkClick r:id="rId2"/>
              </a:rPr>
              <a:t>Generally Available: Workspace Gateway Autoscaling in Azure API Management</a:t>
            </a:r>
            <a:endParaRPr lang="ru-RU" sz="1000" dirty="0"/>
          </a:p>
          <a:p>
            <a:pPr algn="just"/>
            <a:r>
              <a:rPr lang="en-US" sz="1000" dirty="0"/>
              <a:t>With the introduction of autoscaling </a:t>
            </a:r>
            <a:r>
              <a:rPr lang="en-US" sz="1000" b="1" dirty="0"/>
              <a:t>in workspace gateways</a:t>
            </a:r>
            <a:r>
              <a:rPr lang="en-US" sz="1000" dirty="0"/>
              <a:t>, customers can now increase the </a:t>
            </a:r>
            <a:r>
              <a:rPr lang="en-US" sz="1000" b="1" dirty="0"/>
              <a:t>reliability of their deployments</a:t>
            </a:r>
            <a:r>
              <a:rPr lang="en-US" sz="1000" dirty="0"/>
              <a:t>. Autoscaling dynamically adjusts the scale of a workspace </a:t>
            </a:r>
            <a:r>
              <a:rPr lang="en-US" sz="1000" b="1" dirty="0"/>
              <a:t>gateway based on real-time demand</a:t>
            </a:r>
            <a:r>
              <a:rPr lang="en-US" sz="1000" dirty="0"/>
              <a:t>, ensuring seamless performance during traffic spikes while maintaining efficient usage during quieter periods. Autoscaling can be configured using rules—for example, based on </a:t>
            </a:r>
            <a:r>
              <a:rPr lang="en-US" sz="1000" b="1" dirty="0"/>
              <a:t>gateway metrics, such as CPU and memory utilization, or a schedule.   </a:t>
            </a:r>
          </a:p>
          <a:p>
            <a:pPr algn="just"/>
            <a:r>
              <a:rPr lang="en-US" sz="1000" dirty="0"/>
              <a:t>This capability not only enhances operational reliability but also optimizes platform costs by scaling resources precisely to the needs of your API environment. </a:t>
            </a:r>
          </a:p>
        </p:txBody>
      </p:sp>
      <p:sp>
        <p:nvSpPr>
          <p:cNvPr id="3" name="Title 2">
            <a:extLst>
              <a:ext uri="{FF2B5EF4-FFF2-40B4-BE49-F238E27FC236}">
                <a16:creationId xmlns:a16="http://schemas.microsoft.com/office/drawing/2014/main" id="{408F6555-EC8B-00BF-F9C9-0D895A7A05B1}"/>
              </a:ext>
            </a:extLst>
          </p:cNvPr>
          <p:cNvSpPr>
            <a:spLocks noGrp="1"/>
          </p:cNvSpPr>
          <p:nvPr>
            <p:ph type="title"/>
          </p:nvPr>
        </p:nvSpPr>
        <p:spPr/>
        <p:txBody>
          <a:bodyPr/>
          <a:lstStyle/>
          <a:p>
            <a:r>
              <a:rPr lang="en-US" dirty="0"/>
              <a:t>Azure API Management Updates(2/5)</a:t>
            </a:r>
          </a:p>
        </p:txBody>
      </p:sp>
      <p:sp>
        <p:nvSpPr>
          <p:cNvPr id="4" name="Text Placeholder 3">
            <a:extLst>
              <a:ext uri="{FF2B5EF4-FFF2-40B4-BE49-F238E27FC236}">
                <a16:creationId xmlns:a16="http://schemas.microsoft.com/office/drawing/2014/main" id="{89608517-D93B-04C4-1C9E-8A6A40FE3E45}"/>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ED991C07-4EFC-0774-EFC4-76F0D5ED3F7C}"/>
              </a:ext>
            </a:extLst>
          </p:cNvPr>
          <p:cNvSpPr>
            <a:spLocks noGrp="1"/>
          </p:cNvSpPr>
          <p:nvPr>
            <p:ph type="body" sz="quarter" idx="16"/>
          </p:nvPr>
        </p:nvSpPr>
        <p:spPr/>
        <p:txBody>
          <a:bodyPr/>
          <a:lstStyle/>
          <a:p>
            <a:pPr algn="just"/>
            <a:r>
              <a:rPr lang="en-US" dirty="0">
                <a:hlinkClick r:id="rId3"/>
              </a:rPr>
              <a:t>Public Preview: Premium v2 Tier for Azure API Management</a:t>
            </a:r>
            <a:endParaRPr lang="ru-RU" dirty="0"/>
          </a:p>
          <a:p>
            <a:pPr algn="just"/>
            <a:r>
              <a:rPr lang="en-US" dirty="0"/>
              <a:t>The Premium v2 tier introduces a new architecture that separates management traffic from the customer VNet, simplifying private networking and enhancing security.  </a:t>
            </a:r>
          </a:p>
          <a:p>
            <a:pPr algn="just"/>
            <a:r>
              <a:rPr lang="en-US" dirty="0"/>
              <a:t>Key capabilities include:  </a:t>
            </a:r>
          </a:p>
          <a:p>
            <a:pPr marL="171450" indent="-171450" algn="just">
              <a:buFont typeface="Arial" panose="020B0604020202020204" pitchFamily="34" charset="0"/>
              <a:buChar char="•"/>
            </a:pPr>
            <a:r>
              <a:rPr lang="en-US" b="1" dirty="0"/>
              <a:t>Improved VNet injection</a:t>
            </a:r>
            <a:r>
              <a:rPr lang="en-US" dirty="0"/>
              <a:t>: No need for network security group rules, route tables, or service endpoints. Microsoft and customers can manage their respective infrastructure and workloads independently.  </a:t>
            </a:r>
          </a:p>
          <a:p>
            <a:pPr marL="171450" indent="-171450" algn="just">
              <a:buFont typeface="Arial" panose="020B0604020202020204" pitchFamily="34" charset="0"/>
              <a:buChar char="•"/>
            </a:pPr>
            <a:r>
              <a:rPr lang="en-US" b="1" dirty="0"/>
              <a:t>Flexible networking configuration</a:t>
            </a:r>
            <a:r>
              <a:rPr lang="en-US" dirty="0"/>
              <a:t>: Route outbound traffic through an NVA, enforce forced tunneling, or monitor inbound traffic with a WAF—without architectural constraints.  </a:t>
            </a:r>
          </a:p>
          <a:p>
            <a:pPr marL="171450" indent="-171450" algn="just">
              <a:buFont typeface="Arial" panose="020B0604020202020204" pitchFamily="34" charset="0"/>
              <a:buChar char="•"/>
            </a:pPr>
            <a:r>
              <a:rPr lang="en-US" b="1" dirty="0"/>
              <a:t>Enterprise-grade scale and performance</a:t>
            </a:r>
            <a:r>
              <a:rPr lang="en-US" dirty="0"/>
              <a:t>: Unlimited included calls, highest entity limits, and high availability to meet the needs of complex API landscapes. </a:t>
            </a:r>
          </a:p>
        </p:txBody>
      </p:sp>
      <p:pic>
        <p:nvPicPr>
          <p:cNvPr id="3076" name="Picture 4" descr="Screenshot of scale-out options in the portal.">
            <a:extLst>
              <a:ext uri="{FF2B5EF4-FFF2-40B4-BE49-F238E27FC236}">
                <a16:creationId xmlns:a16="http://schemas.microsoft.com/office/drawing/2014/main" id="{CF30C289-2CC3-8878-3FB8-0BB50F3EE80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07104" y="2571750"/>
            <a:ext cx="3272732" cy="2206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17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D214EA-559C-C955-E503-5C746BE36C70}"/>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C6A2210-FBF0-0ABB-AD49-79FB8E56E2CE}"/>
              </a:ext>
            </a:extLst>
          </p:cNvPr>
          <p:cNvSpPr>
            <a:spLocks noGrp="1"/>
          </p:cNvSpPr>
          <p:nvPr>
            <p:ph type="body" sz="quarter" idx="10"/>
          </p:nvPr>
        </p:nvSpPr>
        <p:spPr>
          <a:xfrm>
            <a:off x="4433776" y="855081"/>
            <a:ext cx="4365038" cy="2095938"/>
          </a:xfrm>
        </p:spPr>
        <p:txBody>
          <a:bodyPr/>
          <a:lstStyle/>
          <a:p>
            <a:pPr algn="just"/>
            <a:r>
              <a:rPr lang="en-US" sz="1000" dirty="0">
                <a:hlinkClick r:id="rId2"/>
              </a:rPr>
              <a:t>Generally Available: Import from Azure AI Foundry to Azure API Management’s AI Gateway</a:t>
            </a:r>
            <a:endParaRPr lang="ru-RU" sz="1000" dirty="0"/>
          </a:p>
          <a:p>
            <a:pPr algn="just"/>
            <a:r>
              <a:rPr lang="en-US" sz="1000" dirty="0"/>
              <a:t>Announcing the general availability of importing model endpoints from Azure AI Foundry directly into Azure API Management’s AI Gateway. This capability simplifies onboarding of large language model (LLM) APIs by enabling seamless integration through the Azure portal. </a:t>
            </a:r>
          </a:p>
          <a:p>
            <a:pPr algn="just"/>
            <a:r>
              <a:rPr lang="en-US" sz="1000" dirty="0"/>
              <a:t>Key benefits:  </a:t>
            </a:r>
          </a:p>
          <a:p>
            <a:pPr marL="171450" indent="-171450" algn="just">
              <a:buFont typeface="Arial" panose="020B0604020202020204" pitchFamily="34" charset="0"/>
              <a:buChar char="•"/>
            </a:pPr>
            <a:r>
              <a:rPr lang="en-US" sz="1000" dirty="0"/>
              <a:t>Rapid onboarding of LLM endpoints from Azure AI Foundry  </a:t>
            </a:r>
          </a:p>
          <a:p>
            <a:pPr marL="171450" indent="-171450" algn="just">
              <a:buFont typeface="Arial" panose="020B0604020202020204" pitchFamily="34" charset="0"/>
              <a:buChar char="•"/>
            </a:pPr>
            <a:r>
              <a:rPr lang="en-US" sz="1000" dirty="0"/>
              <a:t>Configure token limiting, token tracking, semantic caching, and content safety  </a:t>
            </a:r>
          </a:p>
          <a:p>
            <a:pPr marL="171450" indent="-171450" algn="just">
              <a:buFont typeface="Arial" panose="020B0604020202020204" pitchFamily="34" charset="0"/>
              <a:buChar char="•"/>
            </a:pPr>
            <a:r>
              <a:rPr lang="en-US" sz="1000" dirty="0"/>
              <a:t>Centralized API governance and observability for generative AI workloads </a:t>
            </a:r>
          </a:p>
        </p:txBody>
      </p:sp>
      <p:sp>
        <p:nvSpPr>
          <p:cNvPr id="11" name="Title 10">
            <a:extLst>
              <a:ext uri="{FF2B5EF4-FFF2-40B4-BE49-F238E27FC236}">
                <a16:creationId xmlns:a16="http://schemas.microsoft.com/office/drawing/2014/main" id="{DF8F79A6-6F3E-8072-B701-2E7F250355E9}"/>
              </a:ext>
            </a:extLst>
          </p:cNvPr>
          <p:cNvSpPr>
            <a:spLocks noGrp="1"/>
          </p:cNvSpPr>
          <p:nvPr>
            <p:ph type="title"/>
          </p:nvPr>
        </p:nvSpPr>
        <p:spPr/>
        <p:txBody>
          <a:bodyPr/>
          <a:lstStyle/>
          <a:p>
            <a:r>
              <a:rPr lang="en-US" sz="1800" dirty="0"/>
              <a:t>Azure API Management Updates(3/5)</a:t>
            </a:r>
            <a:endParaRPr lang="en-US" dirty="0"/>
          </a:p>
        </p:txBody>
      </p:sp>
      <p:sp>
        <p:nvSpPr>
          <p:cNvPr id="13" name="Text Placeholder 12">
            <a:extLst>
              <a:ext uri="{FF2B5EF4-FFF2-40B4-BE49-F238E27FC236}">
                <a16:creationId xmlns:a16="http://schemas.microsoft.com/office/drawing/2014/main" id="{613C911E-2129-83F0-7798-EF5F805DF66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98429CD6-6C8E-8864-3288-60F201294D57}"/>
              </a:ext>
            </a:extLst>
          </p:cNvPr>
          <p:cNvSpPr>
            <a:spLocks noGrp="1"/>
          </p:cNvSpPr>
          <p:nvPr>
            <p:ph type="body" sz="quarter" idx="16"/>
          </p:nvPr>
        </p:nvSpPr>
        <p:spPr/>
        <p:txBody>
          <a:bodyPr/>
          <a:lstStyle/>
          <a:p>
            <a:pPr algn="just"/>
            <a:r>
              <a:rPr lang="en-US" dirty="0">
                <a:hlinkClick r:id="rId3"/>
              </a:rPr>
              <a:t>Public Preview: Applications in Azure API Management</a:t>
            </a:r>
            <a:endParaRPr lang="ru-RU" dirty="0"/>
          </a:p>
          <a:p>
            <a:pPr algn="just"/>
            <a:r>
              <a:rPr lang="en-US" dirty="0"/>
              <a:t>API Management now supports </a:t>
            </a:r>
            <a:r>
              <a:rPr lang="en-US" b="1" dirty="0"/>
              <a:t>built-in OAuth 2.0 application-based </a:t>
            </a:r>
            <a:r>
              <a:rPr lang="en-US" dirty="0"/>
              <a:t>access to product APIs using the client credentials flow. This feature allows API managers to </a:t>
            </a:r>
            <a:r>
              <a:rPr lang="en-US" b="1" dirty="0"/>
              <a:t>register Microsoft Entra ID applications</a:t>
            </a:r>
            <a:r>
              <a:rPr lang="en-US" dirty="0"/>
              <a:t>, streamlining secure API access for developers through OAuth 2.0 authorization.</a:t>
            </a:r>
            <a:endParaRPr lang="ru-RU" dirty="0"/>
          </a:p>
          <a:p>
            <a:pPr algn="just"/>
            <a:r>
              <a:rPr lang="en-US" dirty="0"/>
              <a:t>API managers can now identify specific products which are protected by Microsoft Entra identity by enabling "Application based access". This ensures that only valid client applications which have a secure OAuth token from Microsoft Entra identity can access the APIs associated with this product.</a:t>
            </a:r>
            <a:endParaRPr lang="ru-RU" dirty="0"/>
          </a:p>
          <a:p>
            <a:pPr algn="just"/>
            <a:endParaRPr lang="en-US" dirty="0"/>
          </a:p>
        </p:txBody>
      </p:sp>
    </p:spTree>
    <p:extLst>
      <p:ext uri="{BB962C8B-B14F-4D97-AF65-F5344CB8AC3E}">
        <p14:creationId xmlns:p14="http://schemas.microsoft.com/office/powerpoint/2010/main" val="3871121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027F4-E37F-9EF5-D9EA-7AA6B2B87EEE}"/>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7B3499D8-7C6B-2114-C57A-CC1635D22640}"/>
              </a:ext>
            </a:extLst>
          </p:cNvPr>
          <p:cNvSpPr>
            <a:spLocks noGrp="1"/>
          </p:cNvSpPr>
          <p:nvPr>
            <p:ph type="body" sz="quarter" idx="10"/>
          </p:nvPr>
        </p:nvSpPr>
        <p:spPr>
          <a:xfrm>
            <a:off x="4433776" y="855081"/>
            <a:ext cx="4365038" cy="1396284"/>
          </a:xfrm>
        </p:spPr>
        <p:txBody>
          <a:bodyPr/>
          <a:lstStyle/>
          <a:p>
            <a:r>
              <a:rPr lang="en-US" sz="1000" dirty="0">
                <a:hlinkClick r:id="rId2"/>
              </a:rPr>
              <a:t>Public Preview: New Free Tier in Azure API Center</a:t>
            </a:r>
            <a:endParaRPr lang="ru-RU" sz="1000" dirty="0"/>
          </a:p>
          <a:p>
            <a:r>
              <a:rPr lang="en-US" sz="1000" dirty="0"/>
              <a:t>Announcing Azure API Center is</a:t>
            </a:r>
            <a:r>
              <a:rPr lang="en-US" sz="1000" b="1" dirty="0"/>
              <a:t> transitioning from a 90-day free trial period to offering a free tier</a:t>
            </a:r>
            <a:r>
              <a:rPr lang="en-US" sz="1000" dirty="0"/>
              <a:t>. Azure API Center serves as a centralized hub to catalog, discover, and manage MCP servers and APIs, regardless of their type or deployment location within your organization. Using API Center customers can drive reuse, consistency, and collaboration at scale. And using the VS Code plugin or the new managed developer portal, their developers can quickly find and use the APIs and agent tools that power their application and AI workloads.</a:t>
            </a:r>
          </a:p>
        </p:txBody>
      </p:sp>
      <p:sp>
        <p:nvSpPr>
          <p:cNvPr id="11" name="Title 10">
            <a:extLst>
              <a:ext uri="{FF2B5EF4-FFF2-40B4-BE49-F238E27FC236}">
                <a16:creationId xmlns:a16="http://schemas.microsoft.com/office/drawing/2014/main" id="{9A87B58C-445F-0F9C-16BF-B45E2CAC6389}"/>
              </a:ext>
            </a:extLst>
          </p:cNvPr>
          <p:cNvSpPr>
            <a:spLocks noGrp="1"/>
          </p:cNvSpPr>
          <p:nvPr>
            <p:ph type="title"/>
          </p:nvPr>
        </p:nvSpPr>
        <p:spPr/>
        <p:txBody>
          <a:bodyPr/>
          <a:lstStyle/>
          <a:p>
            <a:r>
              <a:rPr lang="en-US" sz="1800" dirty="0"/>
              <a:t>Azure API Management Updates(4/5)</a:t>
            </a:r>
            <a:endParaRPr lang="en-US" dirty="0"/>
          </a:p>
        </p:txBody>
      </p:sp>
      <p:sp>
        <p:nvSpPr>
          <p:cNvPr id="13" name="Text Placeholder 12">
            <a:extLst>
              <a:ext uri="{FF2B5EF4-FFF2-40B4-BE49-F238E27FC236}">
                <a16:creationId xmlns:a16="http://schemas.microsoft.com/office/drawing/2014/main" id="{CD428E81-1DDF-1C0F-CE1C-114C2430C20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256488B-5839-91E1-8F71-2D334A0D3442}"/>
              </a:ext>
            </a:extLst>
          </p:cNvPr>
          <p:cNvSpPr>
            <a:spLocks noGrp="1"/>
          </p:cNvSpPr>
          <p:nvPr>
            <p:ph type="body" sz="quarter" idx="16"/>
          </p:nvPr>
        </p:nvSpPr>
        <p:spPr/>
        <p:txBody>
          <a:bodyPr/>
          <a:lstStyle/>
          <a:p>
            <a:pPr algn="just"/>
            <a:r>
              <a:rPr lang="en-US" dirty="0">
                <a:hlinkClick r:id="rId3"/>
              </a:rPr>
              <a:t>Public Preview: New Monitoring and Alerting Capabilities in Azure Integration Environment</a:t>
            </a:r>
            <a:endParaRPr lang="en-US" dirty="0"/>
          </a:p>
          <a:p>
            <a:pPr algn="just"/>
            <a:r>
              <a:rPr lang="en-US" dirty="0"/>
              <a:t>Azure Integration Environment has a new features that further simplify monitoring and manage integration applications across Azure.  </a:t>
            </a:r>
          </a:p>
          <a:p>
            <a:pPr algn="just"/>
            <a:r>
              <a:rPr lang="en-US" dirty="0"/>
              <a:t>Now in public preview, Azure Integration Environment offers:  </a:t>
            </a:r>
          </a:p>
          <a:p>
            <a:pPr marL="171450" indent="-171450" algn="just">
              <a:buFont typeface="Arial" panose="020B0604020202020204" pitchFamily="34" charset="0"/>
              <a:buChar char="•"/>
            </a:pPr>
            <a:r>
              <a:rPr lang="en-US" dirty="0"/>
              <a:t>A simple, intuitive single-pane user experience to </a:t>
            </a:r>
            <a:r>
              <a:rPr lang="en-US" b="1" dirty="0"/>
              <a:t>configure alerts at scale </a:t>
            </a:r>
            <a:r>
              <a:rPr lang="en-US" dirty="0"/>
              <a:t>across </a:t>
            </a:r>
            <a:r>
              <a:rPr lang="en-US" b="1" dirty="0"/>
              <a:t>Azure Logic Apps, Azure API Management, and Azure Service Bus  </a:t>
            </a:r>
          </a:p>
          <a:p>
            <a:pPr marL="171450" indent="-171450" algn="just">
              <a:buFont typeface="Arial" panose="020B0604020202020204" pitchFamily="34" charset="0"/>
              <a:buChar char="•"/>
            </a:pPr>
            <a:r>
              <a:rPr lang="en-US" dirty="0"/>
              <a:t>An integrated health </a:t>
            </a:r>
            <a:r>
              <a:rPr lang="en-US" b="1" dirty="0"/>
              <a:t>monitoring view </a:t>
            </a:r>
            <a:r>
              <a:rPr lang="en-US" dirty="0"/>
              <a:t>that provides real-time visibility into the status and performance of all integration applications  </a:t>
            </a:r>
          </a:p>
          <a:p>
            <a:pPr algn="just"/>
            <a:r>
              <a:rPr lang="en-US" dirty="0"/>
              <a:t>These enhancements build on the core promise of Azure Integration Environment—</a:t>
            </a:r>
            <a:r>
              <a:rPr lang="en-US" b="1" dirty="0"/>
              <a:t>unified observability, logical organization, and business context for your integration resources</a:t>
            </a:r>
            <a:r>
              <a:rPr lang="en-US" dirty="0"/>
              <a:t>. </a:t>
            </a:r>
          </a:p>
        </p:txBody>
      </p:sp>
    </p:spTree>
    <p:extLst>
      <p:ext uri="{BB962C8B-B14F-4D97-AF65-F5344CB8AC3E}">
        <p14:creationId xmlns:p14="http://schemas.microsoft.com/office/powerpoint/2010/main" val="806284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5E16EE-74F3-BD45-66C6-6DEB964C0FC0}"/>
              </a:ext>
            </a:extLst>
          </p:cNvPr>
          <p:cNvSpPr>
            <a:spLocks noGrp="1"/>
          </p:cNvSpPr>
          <p:nvPr>
            <p:ph type="body" sz="quarter" idx="10"/>
          </p:nvPr>
        </p:nvSpPr>
        <p:spPr/>
        <p:txBody>
          <a:bodyPr/>
          <a:lstStyle/>
          <a:p>
            <a:pPr algn="just"/>
            <a:r>
              <a:rPr lang="en-US" sz="1000" dirty="0">
                <a:hlinkClick r:id="rId2"/>
              </a:rPr>
              <a:t>Workspace Gateway Metrics and </a:t>
            </a:r>
            <a:r>
              <a:rPr lang="en-US" sz="1000" dirty="0" err="1">
                <a:hlinkClick r:id="rId2"/>
              </a:rPr>
              <a:t>Autoscale</a:t>
            </a:r>
            <a:r>
              <a:rPr lang="en-US" sz="1000" dirty="0">
                <a:hlinkClick r:id="rId2"/>
              </a:rPr>
              <a:t> in Azure API Management</a:t>
            </a:r>
            <a:endParaRPr lang="en-US" sz="1000" dirty="0"/>
          </a:p>
          <a:p>
            <a:pPr algn="just"/>
            <a:r>
              <a:rPr lang="en-US" sz="1000" dirty="0"/>
              <a:t>API Management workspace gateways now support two metrics:</a:t>
            </a:r>
          </a:p>
          <a:p>
            <a:pPr marL="171450" indent="-171450" algn="just">
              <a:buFont typeface="Arial" panose="020B0604020202020204" pitchFamily="34" charset="0"/>
              <a:buChar char="•"/>
            </a:pPr>
            <a:r>
              <a:rPr lang="en-US" sz="1000" dirty="0"/>
              <a:t>CPU Utilization (%): Represents CPU utilization across workspace gateway units.</a:t>
            </a:r>
          </a:p>
          <a:p>
            <a:pPr marL="171450" indent="-171450" algn="just">
              <a:buFont typeface="Arial" panose="020B0604020202020204" pitchFamily="34" charset="0"/>
              <a:buChar char="•"/>
            </a:pPr>
            <a:r>
              <a:rPr lang="en-US" sz="1000" dirty="0"/>
              <a:t>Memory Utilization (%): Represents memory utilization across workspace gateway units.</a:t>
            </a:r>
          </a:p>
          <a:p>
            <a:pPr algn="just"/>
            <a:r>
              <a:rPr lang="en-US" sz="1000" dirty="0"/>
              <a:t>Both metrics should be used together to make informed scaling decisions.</a:t>
            </a:r>
          </a:p>
        </p:txBody>
      </p:sp>
      <p:sp>
        <p:nvSpPr>
          <p:cNvPr id="3" name="Title 2">
            <a:extLst>
              <a:ext uri="{FF2B5EF4-FFF2-40B4-BE49-F238E27FC236}">
                <a16:creationId xmlns:a16="http://schemas.microsoft.com/office/drawing/2014/main" id="{B36D4BC0-F96E-F996-A951-B90618C65FE7}"/>
              </a:ext>
            </a:extLst>
          </p:cNvPr>
          <p:cNvSpPr>
            <a:spLocks noGrp="1"/>
          </p:cNvSpPr>
          <p:nvPr>
            <p:ph type="title"/>
          </p:nvPr>
        </p:nvSpPr>
        <p:spPr/>
        <p:txBody>
          <a:bodyPr/>
          <a:lstStyle/>
          <a:p>
            <a:r>
              <a:rPr lang="en-US" dirty="0"/>
              <a:t>Azure API Management Updates(5/5)</a:t>
            </a:r>
          </a:p>
        </p:txBody>
      </p:sp>
      <p:sp>
        <p:nvSpPr>
          <p:cNvPr id="4" name="Text Placeholder 3">
            <a:extLst>
              <a:ext uri="{FF2B5EF4-FFF2-40B4-BE49-F238E27FC236}">
                <a16:creationId xmlns:a16="http://schemas.microsoft.com/office/drawing/2014/main" id="{9E10426C-E6A4-75A5-DDDB-1DD5FD3A3BE6}"/>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3DCACDF1-5515-5F9F-2694-43C73BCB148D}"/>
              </a:ext>
            </a:extLst>
          </p:cNvPr>
          <p:cNvSpPr>
            <a:spLocks noGrp="1"/>
          </p:cNvSpPr>
          <p:nvPr>
            <p:ph type="body" sz="quarter" idx="16"/>
          </p:nvPr>
        </p:nvSpPr>
        <p:spPr/>
        <p:txBody>
          <a:bodyPr/>
          <a:lstStyle/>
          <a:p>
            <a:pPr algn="just"/>
            <a:r>
              <a:rPr lang="en-US" dirty="0">
                <a:hlinkClick r:id="rId3"/>
              </a:rPr>
              <a:t>Announcing Federated Logging in Azure API Management</a:t>
            </a:r>
            <a:endParaRPr lang="en-US" dirty="0"/>
          </a:p>
          <a:p>
            <a:pPr algn="just"/>
            <a:r>
              <a:rPr lang="en-US" dirty="0"/>
              <a:t>Federated logging centralizes insights for platform teams while empowering API teams with focused access to logs specific to their APIs, streamlining monitoring in large-scale API ecosystems.</a:t>
            </a:r>
          </a:p>
          <a:p>
            <a:pPr marL="171450" indent="-171450" algn="just">
              <a:buFont typeface="Arial" panose="020B0604020202020204" pitchFamily="34" charset="0"/>
              <a:buChar char="•"/>
            </a:pPr>
            <a:r>
              <a:rPr lang="en-US" dirty="0"/>
              <a:t>Centralized Monitoring for Platform Teams: Complete visibility into API health, performance, and usage trends across the organization.</a:t>
            </a:r>
          </a:p>
          <a:p>
            <a:pPr marL="171450" indent="-171450" algn="just">
              <a:buFont typeface="Arial" panose="020B0604020202020204" pitchFamily="34" charset="0"/>
              <a:buChar char="•"/>
            </a:pPr>
            <a:r>
              <a:rPr lang="en-US" dirty="0"/>
              <a:t>Autonomy for API Teams: Direct access to their own API logs, reducing reliance on platform teams and speeding up resolution times.</a:t>
            </a:r>
          </a:p>
          <a:p>
            <a:pPr algn="just"/>
            <a:r>
              <a:rPr lang="en-US" dirty="0"/>
              <a:t>Federated logging is enabled using Azure Log Analytics and workspaces in Azure API Management:</a:t>
            </a:r>
          </a:p>
          <a:p>
            <a:pPr marL="171450" indent="-171450" algn="just">
              <a:buFont typeface="Arial" panose="020B0604020202020204" pitchFamily="34" charset="0"/>
              <a:buChar char="•"/>
            </a:pPr>
            <a:r>
              <a:rPr lang="en-US" dirty="0"/>
              <a:t>Platform teams configure logging to a centralized Log Analytics workspace for the entire API Management service, including individual workspaces.</a:t>
            </a:r>
          </a:p>
          <a:p>
            <a:pPr marL="171450" indent="-171450" algn="just">
              <a:buFont typeface="Arial" panose="020B0604020202020204" pitchFamily="34" charset="0"/>
              <a:buChar char="•"/>
            </a:pPr>
            <a:r>
              <a:rPr lang="en-US" dirty="0"/>
              <a:t>Platform teams can access centralized logs through the “Logs” page in the API Management service in the Azure portal or directly in the Log Analytics workspace.</a:t>
            </a:r>
          </a:p>
          <a:p>
            <a:pPr marL="171450" indent="-171450" algn="just">
              <a:buFont typeface="Arial" panose="020B0604020202020204" pitchFamily="34" charset="0"/>
              <a:buChar char="•"/>
            </a:pPr>
            <a:r>
              <a:rPr lang="en-US" dirty="0"/>
              <a:t>API teams can access logs for their workspace APIs through the “Logs” page in their API Management workspace in the Azure portal. Access control is enforced via Azure Log Analytics’ resource context mechanism, ensuring role-based log visibility.</a:t>
            </a:r>
          </a:p>
        </p:txBody>
      </p:sp>
    </p:spTree>
    <p:extLst>
      <p:ext uri="{BB962C8B-B14F-4D97-AF65-F5344CB8AC3E}">
        <p14:creationId xmlns:p14="http://schemas.microsoft.com/office/powerpoint/2010/main" val="3409381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BC1F18-8A98-E8F1-5A91-3481AA3A2AF8}"/>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dirty="0"/>
              <a:t>Custom Webhook Authentication - has been introduced, allowing dynamic client authentication through webhooks or Azure Functions, with Entra ID JWT validation for centralized and customizable strategies.</a:t>
            </a:r>
          </a:p>
        </p:txBody>
      </p:sp>
      <p:sp>
        <p:nvSpPr>
          <p:cNvPr id="3" name="Title 2">
            <a:extLst>
              <a:ext uri="{FF2B5EF4-FFF2-40B4-BE49-F238E27FC236}">
                <a16:creationId xmlns:a16="http://schemas.microsoft.com/office/drawing/2014/main" id="{382A1B41-996C-9A3A-233A-B07A140C8B53}"/>
              </a:ext>
            </a:extLst>
          </p:cNvPr>
          <p:cNvSpPr>
            <a:spLocks noGrp="1"/>
          </p:cNvSpPr>
          <p:nvPr>
            <p:ph type="title"/>
          </p:nvPr>
        </p:nvSpPr>
        <p:spPr/>
        <p:txBody>
          <a:bodyPr/>
          <a:lstStyle/>
          <a:p>
            <a:r>
              <a:rPr lang="en-US" dirty="0"/>
              <a:t>Azure Integration Updates</a:t>
            </a:r>
          </a:p>
        </p:txBody>
      </p:sp>
      <p:sp>
        <p:nvSpPr>
          <p:cNvPr id="4" name="Text Placeholder 3">
            <a:extLst>
              <a:ext uri="{FF2B5EF4-FFF2-40B4-BE49-F238E27FC236}">
                <a16:creationId xmlns:a16="http://schemas.microsoft.com/office/drawing/2014/main" id="{E96C158B-D917-5EE9-2A93-A2AC0F4EDFD8}"/>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48C928FA-EE7C-120C-8A27-17C43A766320}"/>
              </a:ext>
            </a:extLst>
          </p:cNvPr>
          <p:cNvSpPr>
            <a:spLocks noGrp="1"/>
          </p:cNvSpPr>
          <p:nvPr>
            <p:ph type="body" sz="quarter" idx="16"/>
          </p:nvPr>
        </p:nvSpPr>
        <p:spPr/>
        <p:txBody>
          <a:bodyPr/>
          <a:lstStyle/>
          <a:p>
            <a:pPr algn="just"/>
            <a:r>
              <a:rPr lang="en-US" dirty="0">
                <a:hlinkClick r:id="rId2"/>
              </a:rPr>
              <a:t>Azure Event Grid updates</a:t>
            </a:r>
            <a:endParaRPr lang="en-US" dirty="0"/>
          </a:p>
          <a:p>
            <a:pPr algn="just"/>
            <a:r>
              <a:rPr lang="en-US" dirty="0"/>
              <a:t>General Availability</a:t>
            </a:r>
          </a:p>
          <a:p>
            <a:pPr marL="171450" indent="-171450" algn="just">
              <a:buFont typeface="Arial" panose="020B0604020202020204" pitchFamily="34" charset="0"/>
              <a:buChar char="•"/>
            </a:pPr>
            <a:r>
              <a:rPr lang="en-US" dirty="0"/>
              <a:t>Cross-tenant event delivery using a managed identity – It supports delivery to Event Hubs, Service Bus, Storage Queues, and dead letter storage using managed identity with federated identity credentials (FIC) from Azure Event Grid topics, domains, system topics, and partner topics.</a:t>
            </a:r>
          </a:p>
          <a:p>
            <a:pPr algn="just"/>
            <a:r>
              <a:rPr lang="en-US" dirty="0"/>
              <a:t>Public Preview</a:t>
            </a:r>
          </a:p>
          <a:p>
            <a:pPr marL="171450" indent="-171450" algn="just">
              <a:buFont typeface="Arial" panose="020B0604020202020204" pitchFamily="34" charset="0"/>
              <a:buChar char="•"/>
            </a:pPr>
            <a:r>
              <a:rPr lang="en-US" dirty="0"/>
              <a:t>Support of </a:t>
            </a:r>
            <a:r>
              <a:rPr lang="en-US" b="1" dirty="0"/>
              <a:t>Network Security Perimeter (NSP) </a:t>
            </a:r>
            <a:r>
              <a:rPr lang="en-US" dirty="0"/>
              <a:t>in Azure Event Grid topics and domains, for inbound and outbound communication. This perimeter defines a boundary with implicit trust access between each resource, where you can have sets of inbound and outbound access rules.</a:t>
            </a:r>
          </a:p>
          <a:p>
            <a:pPr marL="171450" indent="-171450" algn="just">
              <a:buFont typeface="Arial" panose="020B0604020202020204" pitchFamily="34" charset="0"/>
              <a:buChar char="•"/>
            </a:pPr>
            <a:r>
              <a:rPr lang="en-US" dirty="0"/>
              <a:t>Message ordering now support </a:t>
            </a:r>
            <a:r>
              <a:rPr lang="en-US" b="1" dirty="0"/>
              <a:t>within single MQTT client </a:t>
            </a:r>
            <a:r>
              <a:rPr lang="en-US" dirty="0"/>
              <a:t>sessions, ensuring reliable sequential event delivery, and a connection rate limit of one attempt per second per session, which maintains system stability. </a:t>
            </a:r>
          </a:p>
          <a:p>
            <a:pPr marL="171450" indent="-171450" algn="just">
              <a:buFont typeface="Arial" panose="020B0604020202020204" pitchFamily="34" charset="0"/>
              <a:buChar char="•"/>
            </a:pPr>
            <a:r>
              <a:rPr lang="en-US" dirty="0"/>
              <a:t>OAuth 2.0 JWT authentication support - This feature enables secure client authentication via </a:t>
            </a:r>
            <a:r>
              <a:rPr lang="en-US" b="1" dirty="0"/>
              <a:t>JSON Web Tokens (JWT) </a:t>
            </a:r>
            <a:r>
              <a:rPr lang="en-US" dirty="0"/>
              <a:t>issued by OpenID Connect (OIDC) compliant providers, providing a lightweight, secure, and flexible authentication option for clients not provisioned in Azure</a:t>
            </a:r>
          </a:p>
        </p:txBody>
      </p:sp>
    </p:spTree>
    <p:extLst>
      <p:ext uri="{BB962C8B-B14F-4D97-AF65-F5344CB8AC3E}">
        <p14:creationId xmlns:p14="http://schemas.microsoft.com/office/powerpoint/2010/main" val="489481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GitHub Copilot app modernization capabilities for Java and .NET</a:t>
            </a:r>
            <a:endParaRPr lang="en-US" sz="1000" dirty="0"/>
          </a:p>
          <a:p>
            <a:pPr algn="just"/>
            <a:r>
              <a:rPr lang="en-US" sz="1000" dirty="0"/>
              <a:t>Upgrading and modernizing applications can be complex and time consuming for developers. GitHub Copilot now offers app modernization capabilities that enable developers to rapidly update, upgrade and modernize Java and .NET applications using autonomous AI agents. </a:t>
            </a:r>
          </a:p>
          <a:p>
            <a:pPr algn="just"/>
            <a:r>
              <a:rPr lang="en-US" sz="1000" dirty="0"/>
              <a:t>The GitHub Copilot app modernization capabilities are divided into two key scenarios:  </a:t>
            </a:r>
          </a:p>
          <a:p>
            <a:pPr algn="just"/>
            <a:r>
              <a:rPr lang="en-US" sz="1000" b="1" dirty="0"/>
              <a:t>App modernization for Java: </a:t>
            </a:r>
            <a:r>
              <a:rPr lang="en-US" sz="1000" dirty="0"/>
              <a:t>This capability provides comprehensive support for modernizing applications to Azure. The AI-based tool assesses application readiness for the cloud, proposes solutions and recommendations for target Azure services, remediates code and configurations, and automatically fixes code with human validation. Integrated into Visual Studio Code, it helps developers confidently modernize and run their applications on Azure, accelerating the entire modernization process.   </a:t>
            </a:r>
          </a:p>
          <a:p>
            <a:pPr algn="just"/>
            <a:r>
              <a:rPr lang="en-US" sz="1000" b="1" dirty="0"/>
              <a:t>Upgrade for Java and .NET: </a:t>
            </a:r>
            <a:r>
              <a:rPr lang="en-US" sz="1000" dirty="0"/>
              <a:t>This capability offers AI-based solutions to upgrade Java and .NET applications, dependencies, and frameworks with minimal manual effort (for .NET we currently support core to core upgrade experience). Integrated into Visual Studio Code (Java) and Visual Studio(.NET), it provides end-to-end support for the upgrade process, including generating an upgrade plan, offering step-by-step transition guidance, automatically fixing issues, and providing summaries. Human validation and review are incorporated to ensure accuracy and reliability of the upgrade.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 (1/6)</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123070"/>
          </a:xfrm>
        </p:spPr>
        <p:txBody>
          <a:bodyPr/>
          <a:lstStyle/>
          <a:p>
            <a:pPr algn="just"/>
            <a:r>
              <a:rPr lang="en-US" dirty="0">
                <a:hlinkClick r:id="rId3"/>
              </a:rPr>
              <a:t>Introducing Azure SRE Agent</a:t>
            </a:r>
            <a:endParaRPr lang="en-US" dirty="0"/>
          </a:p>
          <a:p>
            <a:pPr algn="just"/>
            <a:r>
              <a:rPr lang="en-US" dirty="0"/>
              <a:t>MS introduced Azure SRE Agent, an AI-powered tool that makes it easier to sustain production cloud environments. SRE Agent helps respond to incidents quickly and effectively, alleviating the toil of managing production environments.</a:t>
            </a:r>
          </a:p>
          <a:p>
            <a:pPr marL="171450" indent="-171450" algn="just">
              <a:buFont typeface="Arial" panose="020B0604020202020204" pitchFamily="34" charset="0"/>
              <a:buChar char="•"/>
            </a:pPr>
            <a:r>
              <a:rPr lang="en-US" dirty="0"/>
              <a:t>Evaluating usage and performance trends</a:t>
            </a:r>
          </a:p>
          <a:p>
            <a:pPr marL="171450" indent="-171450" algn="just">
              <a:buFont typeface="Arial" panose="020B0604020202020204" pitchFamily="34" charset="0"/>
              <a:buChar char="•"/>
            </a:pPr>
            <a:r>
              <a:rPr lang="en-US" dirty="0"/>
              <a:t>Proactive detection and remediation of security vulnerabilities</a:t>
            </a:r>
          </a:p>
          <a:p>
            <a:pPr marL="171450" indent="-171450" algn="just">
              <a:buFont typeface="Arial" panose="020B0604020202020204" pitchFamily="34" charset="0"/>
              <a:buChar char="•"/>
            </a:pPr>
            <a:r>
              <a:rPr lang="en-US" dirty="0"/>
              <a:t>Automated incident response and Faster root cause analysis</a:t>
            </a:r>
          </a:p>
          <a:p>
            <a:pPr marL="171450" indent="-171450" algn="just">
              <a:buFont typeface="Arial" panose="020B0604020202020204" pitchFamily="34" charset="0"/>
              <a:buChar char="•"/>
            </a:pPr>
            <a:r>
              <a:rPr lang="en-US" dirty="0"/>
              <a:t>Incident mitigation </a:t>
            </a:r>
          </a:p>
          <a:p>
            <a:pPr marL="171450" indent="-171450" algn="just">
              <a:buFont typeface="Arial" panose="020B0604020202020204" pitchFamily="34" charset="0"/>
              <a:buChar char="•"/>
            </a:pPr>
            <a:r>
              <a:rPr lang="en-US" dirty="0"/>
              <a:t>Close the loop with developers</a:t>
            </a:r>
          </a:p>
        </p:txBody>
      </p:sp>
      <p:pic>
        <p:nvPicPr>
          <p:cNvPr id="3" name="Picture 2">
            <a:extLst>
              <a:ext uri="{FF2B5EF4-FFF2-40B4-BE49-F238E27FC236}">
                <a16:creationId xmlns:a16="http://schemas.microsoft.com/office/drawing/2014/main" id="{B77E5B73-696E-A671-EB45-06D1C474504F}"/>
              </a:ext>
            </a:extLst>
          </p:cNvPr>
          <p:cNvPicPr>
            <a:picLocks noChangeAspect="1"/>
          </p:cNvPicPr>
          <p:nvPr/>
        </p:nvPicPr>
        <p:blipFill>
          <a:blip r:embed="rId4"/>
          <a:stretch>
            <a:fillRect/>
          </a:stretch>
        </p:blipFill>
        <p:spPr>
          <a:xfrm>
            <a:off x="506733" y="2920999"/>
            <a:ext cx="3791479" cy="1933845"/>
          </a:xfrm>
          <a:prstGeom prst="rect">
            <a:avLst/>
          </a:prstGeom>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pPr algn="just"/>
            <a:r>
              <a:rPr lang="en-US" sz="1000" dirty="0">
                <a:hlinkClick r:id="rId2"/>
              </a:rPr>
              <a:t>Generally Available: Natural Language App Code Generation</a:t>
            </a:r>
            <a:endParaRPr lang="en-US" sz="1000" dirty="0"/>
          </a:p>
          <a:p>
            <a:pPr algn="just"/>
            <a:r>
              <a:rPr lang="en-US" sz="1000" dirty="0"/>
              <a:t>In this new update, we are making it easier than ever for developers to get started creating their AI application with Azure..</a:t>
            </a:r>
          </a:p>
          <a:p>
            <a:pPr algn="just"/>
            <a:r>
              <a:rPr lang="en-US" sz="1000" dirty="0"/>
              <a:t>Key Features:</a:t>
            </a:r>
          </a:p>
          <a:p>
            <a:pPr marL="171450" indent="-171450" algn="just">
              <a:buFont typeface="Arial" panose="020B0604020202020204" pitchFamily="34" charset="0"/>
              <a:buChar char="•"/>
            </a:pPr>
            <a:r>
              <a:rPr lang="en-US" sz="1000" b="1" dirty="0"/>
              <a:t>App generation: </a:t>
            </a:r>
            <a:r>
              <a:rPr lang="en-US" sz="1000" dirty="0"/>
              <a:t>By describing the desired app in natural language, developers can have the app code built for them automatically, streamlining the development process.</a:t>
            </a:r>
          </a:p>
          <a:p>
            <a:pPr marL="171450" indent="-171450" algn="just">
              <a:buFont typeface="Arial" panose="020B0604020202020204" pitchFamily="34" charset="0"/>
              <a:buChar char="•"/>
            </a:pPr>
            <a:r>
              <a:rPr lang="en-US" sz="1000" b="1" dirty="0"/>
              <a:t>Seamless integration with </a:t>
            </a:r>
            <a:r>
              <a:rPr lang="en-US" sz="1000" b="1" dirty="0" err="1"/>
              <a:t>vscode.dev</a:t>
            </a:r>
            <a:r>
              <a:rPr lang="en-US" sz="1000" b="1" dirty="0"/>
              <a:t>/azure: </a:t>
            </a:r>
            <a:r>
              <a:rPr lang="en-US" sz="1000" dirty="0"/>
              <a:t>The gallery connects with </a:t>
            </a:r>
            <a:r>
              <a:rPr lang="en-US" sz="1000" dirty="0" err="1"/>
              <a:t>vscode.dev</a:t>
            </a:r>
            <a:r>
              <a:rPr lang="en-US" sz="1000" dirty="0"/>
              <a:t>/azure, enabling developers to get started with their AI projects in minutes, providing a smooth transition from template selection/creation to customization deployment.</a:t>
            </a:r>
          </a:p>
          <a:p>
            <a:pPr marL="171450" indent="-171450" algn="just">
              <a:buFont typeface="Arial" panose="020B0604020202020204" pitchFamily="34" charset="0"/>
              <a:buChar char="•"/>
            </a:pPr>
            <a:r>
              <a:rPr lang="en-US" sz="1000" b="1" dirty="0"/>
              <a:t>Natural language search: </a:t>
            </a:r>
            <a:r>
              <a:rPr lang="en-US" sz="1000" dirty="0"/>
              <a:t>Developers can easily find the templates they are looking for by simply describing what they need in natural language, making the search process more intuitive and efficient.</a:t>
            </a:r>
          </a:p>
          <a:p>
            <a:pPr marL="171450" indent="-171450" algn="just">
              <a:buFont typeface="Arial" panose="020B0604020202020204" pitchFamily="34" charset="0"/>
              <a:buChar char="•"/>
            </a:pPr>
            <a:r>
              <a:rPr lang="en-US" sz="1000" b="1" dirty="0"/>
              <a:t>Template hardening</a:t>
            </a:r>
            <a:r>
              <a:rPr lang="en-US" sz="1000" dirty="0"/>
              <a:t>: improved UX for quota, capacity, and region availability.</a:t>
            </a:r>
          </a:p>
          <a:p>
            <a:pPr marL="171450" indent="-171450" algn="just">
              <a:buFont typeface="Arial" panose="020B0604020202020204" pitchFamily="34" charset="0"/>
              <a:buChar char="•"/>
            </a:pPr>
            <a:r>
              <a:rPr lang="en-US" sz="1000" b="1" dirty="0"/>
              <a:t>Adding new templates: </a:t>
            </a:r>
            <a:r>
              <a:rPr lang="en-US" sz="1000" dirty="0"/>
              <a:t>20+ new templates across different AI topics.</a:t>
            </a:r>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 (2/6)</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a:xfrm>
            <a:off x="342900" y="855081"/>
            <a:ext cx="3955312" cy="1472484"/>
          </a:xfrm>
        </p:spPr>
        <p:txBody>
          <a:bodyPr/>
          <a:lstStyle/>
          <a:p>
            <a:pPr algn="just"/>
            <a:r>
              <a:rPr lang="en-US" dirty="0">
                <a:hlinkClick r:id="rId3"/>
              </a:rPr>
              <a:t>Generally Available: GitHub Copilot for Azure</a:t>
            </a:r>
            <a:endParaRPr lang="en-US" dirty="0"/>
          </a:p>
          <a:p>
            <a:pPr algn="just"/>
            <a:r>
              <a:rPr lang="en-US" dirty="0"/>
              <a:t>GitHub Copilot for Azure is now generally available, bringing disruption-free cloud development, Infrastructure as Code (IaC) support, and intelligent diagnostics to streamline your workflow. It helps to create deployments with Bicep and Terraform, efficient issue identification and resolution, and deep integration with Azure resources, GitHub Copilot for Azure empowers developers to build, manage, and troubleshoot applications effortlessly. </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91E86-1EBC-4F6B-6E64-6EB5FD91F4A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14285B5-6219-941D-B080-ACB23944E4D0}"/>
              </a:ext>
            </a:extLst>
          </p:cNvPr>
          <p:cNvSpPr>
            <a:spLocks noGrp="1"/>
          </p:cNvSpPr>
          <p:nvPr>
            <p:ph type="body" sz="quarter" idx="10"/>
          </p:nvPr>
        </p:nvSpPr>
        <p:spPr>
          <a:xfrm>
            <a:off x="4433776" y="855081"/>
            <a:ext cx="4365038" cy="1278520"/>
          </a:xfrm>
        </p:spPr>
        <p:txBody>
          <a:bodyPr/>
          <a:lstStyle/>
          <a:p>
            <a:pPr algn="just"/>
            <a:r>
              <a:rPr lang="en-US" sz="1000" dirty="0">
                <a:hlinkClick r:id="rId2"/>
              </a:rPr>
              <a:t>Public Preview: Foundry Local for on-device AI</a:t>
            </a:r>
            <a:endParaRPr lang="en-US" sz="1000" dirty="0"/>
          </a:p>
          <a:p>
            <a:pPr algn="just"/>
            <a:r>
              <a:rPr lang="en-US" sz="1000" dirty="0"/>
              <a:t>Foundry Local makes it easy to run </a:t>
            </a:r>
            <a:r>
              <a:rPr lang="en-US" sz="1000" b="1" dirty="0"/>
              <a:t>AI models, tools and agents directly on-device</a:t>
            </a:r>
            <a:r>
              <a:rPr lang="en-US" sz="1000" dirty="0"/>
              <a:t>, whether Windows 11 or MacOS . Foundry Local includes model inferencing, models, agents as a service, and model playground for fast and efficient </a:t>
            </a:r>
            <a:r>
              <a:rPr lang="en-US" sz="1000" b="1" dirty="0"/>
              <a:t>local Al development</a:t>
            </a:r>
            <a:r>
              <a:rPr lang="en-US" sz="1000" dirty="0"/>
              <a:t>. This new capability brings the power of open-source models in Azure Al Foundry Models to client devices including Windows 11 and MacOS, starting today.</a:t>
            </a:r>
          </a:p>
        </p:txBody>
      </p:sp>
      <p:sp>
        <p:nvSpPr>
          <p:cNvPr id="11" name="Title 10">
            <a:extLst>
              <a:ext uri="{FF2B5EF4-FFF2-40B4-BE49-F238E27FC236}">
                <a16:creationId xmlns:a16="http://schemas.microsoft.com/office/drawing/2014/main" id="{F0107EA6-8DB4-F344-F529-449034C075F0}"/>
              </a:ext>
            </a:extLst>
          </p:cNvPr>
          <p:cNvSpPr>
            <a:spLocks noGrp="1"/>
          </p:cNvSpPr>
          <p:nvPr>
            <p:ph type="title"/>
          </p:nvPr>
        </p:nvSpPr>
        <p:spPr/>
        <p:txBody>
          <a:bodyPr/>
          <a:lstStyle/>
          <a:p>
            <a:r>
              <a:rPr lang="en-US" sz="1800" dirty="0"/>
              <a:t>ML &amp; AI &amp; IOT Updates (3/6)</a:t>
            </a:r>
            <a:endParaRPr lang="en-US" dirty="0"/>
          </a:p>
        </p:txBody>
      </p:sp>
      <p:sp>
        <p:nvSpPr>
          <p:cNvPr id="13" name="Text Placeholder 12">
            <a:extLst>
              <a:ext uri="{FF2B5EF4-FFF2-40B4-BE49-F238E27FC236}">
                <a16:creationId xmlns:a16="http://schemas.microsoft.com/office/drawing/2014/main" id="{DA4EB956-5F49-48E0-B1D6-AE1A636CECB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383DE5A4-66B0-B9DC-0E46-93B58BC9C3FE}"/>
              </a:ext>
            </a:extLst>
          </p:cNvPr>
          <p:cNvSpPr>
            <a:spLocks noGrp="1"/>
          </p:cNvSpPr>
          <p:nvPr>
            <p:ph type="body" sz="quarter" idx="16"/>
          </p:nvPr>
        </p:nvSpPr>
        <p:spPr/>
        <p:txBody>
          <a:bodyPr/>
          <a:lstStyle/>
          <a:p>
            <a:pPr algn="just"/>
            <a:r>
              <a:rPr lang="en-US" dirty="0">
                <a:hlinkClick r:id="rId3"/>
              </a:rPr>
              <a:t>Generally Available: Azure AI Foundry Agent Service</a:t>
            </a:r>
            <a:endParaRPr lang="en-US" dirty="0"/>
          </a:p>
          <a:p>
            <a:pPr algn="just"/>
            <a:r>
              <a:rPr lang="en-US" dirty="0"/>
              <a:t>It supports multi-agent workflows, allowing specialized agents to handle complex tasks, accelerate decisions, and boost operational efficiency. With open protocols like Agent-to-Agent (A2A) and Model Context Protocol (MCP), it enables seamless interoperability while maintaining control over orchestration. </a:t>
            </a:r>
          </a:p>
          <a:p>
            <a:pPr algn="just"/>
            <a:r>
              <a:rPr lang="en-US" dirty="0"/>
              <a:t>The service integrates with knowledge sources like Bing, SharePoint, Databricks, and Microsoft Fabric, and includes a centralized catalog of tools and pre-built agent templates for easy customization. It also leverages a unified runtime that combines Semantic Kernel and </a:t>
            </a:r>
            <a:r>
              <a:rPr lang="en-US" dirty="0" err="1"/>
              <a:t>AutoGen</a:t>
            </a:r>
            <a:r>
              <a:rPr lang="en-US" dirty="0"/>
              <a:t>, offering a consistent experience for building, testing, and deploying agents locally or in the cloud. </a:t>
            </a:r>
          </a:p>
        </p:txBody>
      </p:sp>
      <p:pic>
        <p:nvPicPr>
          <p:cNvPr id="1026" name="Picture 2" descr="Foundry Local Stack">
            <a:extLst>
              <a:ext uri="{FF2B5EF4-FFF2-40B4-BE49-F238E27FC236}">
                <a16:creationId xmlns:a16="http://schemas.microsoft.com/office/drawing/2014/main" id="{620DCEE3-0F3B-260E-B64F-D719D41BCD5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0567" y="1925783"/>
            <a:ext cx="4091456" cy="2265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99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51C19-26D9-F0EC-D258-E03F4480B96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17E32E8D-64A0-E920-A41E-F85F4412591D}"/>
              </a:ext>
            </a:extLst>
          </p:cNvPr>
          <p:cNvSpPr>
            <a:spLocks noGrp="1"/>
          </p:cNvSpPr>
          <p:nvPr>
            <p:ph type="body" sz="quarter" idx="10"/>
          </p:nvPr>
        </p:nvSpPr>
        <p:spPr/>
        <p:txBody>
          <a:bodyPr/>
          <a:lstStyle/>
          <a:p>
            <a:pPr algn="just"/>
            <a:r>
              <a:rPr lang="en-US" sz="1000" dirty="0">
                <a:hlinkClick r:id="rId2"/>
              </a:rPr>
              <a:t>Announcement: Power your Agents in Azure AI Foundry Agent Service with Azure Logic Apps</a:t>
            </a:r>
            <a:endParaRPr lang="en-US" sz="1000" dirty="0"/>
          </a:p>
          <a:p>
            <a:pPr algn="just"/>
            <a:r>
              <a:rPr lang="en-US" sz="1000" dirty="0"/>
              <a:t>Public Preview of two major integrations that bring the power of Azure Logic Apps to AI Agents in Foundry:</a:t>
            </a:r>
          </a:p>
          <a:p>
            <a:pPr marL="171450" indent="-171450" algn="just">
              <a:buFont typeface="Arial" panose="020B0604020202020204" pitchFamily="34" charset="0"/>
              <a:buChar char="•"/>
            </a:pPr>
            <a:r>
              <a:rPr lang="en-US" sz="1000" b="1" dirty="0"/>
              <a:t>Logic Apps as tools: </a:t>
            </a:r>
            <a:r>
              <a:rPr lang="en-US" sz="1000" dirty="0"/>
              <a:t>It is now possible to Logic Apps workflows—and their 1400+ connectors—as tools within the Azure Foundry AI Agent Service. This unlocks seamless integration between AI agents and enterprise-grade automation—enabling agents to reason and act through Logic Apps.</a:t>
            </a:r>
          </a:p>
          <a:p>
            <a:pPr marL="171450" indent="-171450" algn="just">
              <a:buFont typeface="Arial" panose="020B0604020202020204" pitchFamily="34" charset="0"/>
              <a:buChar char="•"/>
            </a:pPr>
            <a:r>
              <a:rPr lang="en-US" sz="1000" b="1" dirty="0"/>
              <a:t>AI Agent Service connector: </a:t>
            </a:r>
            <a:r>
              <a:rPr lang="en-US" sz="1000" dirty="0"/>
              <a:t>A new Logic Apps connector for the AI Agent Service is now available, allowing you to build workflows that can trigger agents based on events across hundreds of applications. This enables your agents to respond proactively and continuously—bringing event-driven autonomy to your AI solutions.</a:t>
            </a:r>
          </a:p>
        </p:txBody>
      </p:sp>
      <p:sp>
        <p:nvSpPr>
          <p:cNvPr id="11" name="Title 10">
            <a:extLst>
              <a:ext uri="{FF2B5EF4-FFF2-40B4-BE49-F238E27FC236}">
                <a16:creationId xmlns:a16="http://schemas.microsoft.com/office/drawing/2014/main" id="{3A7A328E-9FAE-90A5-47FC-D76F4B57B997}"/>
              </a:ext>
            </a:extLst>
          </p:cNvPr>
          <p:cNvSpPr>
            <a:spLocks noGrp="1"/>
          </p:cNvSpPr>
          <p:nvPr>
            <p:ph type="title"/>
          </p:nvPr>
        </p:nvSpPr>
        <p:spPr/>
        <p:txBody>
          <a:bodyPr/>
          <a:lstStyle/>
          <a:p>
            <a:r>
              <a:rPr lang="en-US" sz="1800" dirty="0"/>
              <a:t>ML &amp; AI &amp; IOT Updates (4/6)</a:t>
            </a:r>
            <a:endParaRPr lang="en-US" dirty="0"/>
          </a:p>
        </p:txBody>
      </p:sp>
      <p:sp>
        <p:nvSpPr>
          <p:cNvPr id="13" name="Text Placeholder 12">
            <a:extLst>
              <a:ext uri="{FF2B5EF4-FFF2-40B4-BE49-F238E27FC236}">
                <a16:creationId xmlns:a16="http://schemas.microsoft.com/office/drawing/2014/main" id="{A605F26D-C766-BADD-96A7-69DE7AF10B9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E6A30BB-2292-9F3C-31D8-001F91B8B143}"/>
              </a:ext>
            </a:extLst>
          </p:cNvPr>
          <p:cNvSpPr>
            <a:spLocks noGrp="1"/>
          </p:cNvSpPr>
          <p:nvPr>
            <p:ph type="body" sz="quarter" idx="16"/>
          </p:nvPr>
        </p:nvSpPr>
        <p:spPr/>
        <p:txBody>
          <a:bodyPr/>
          <a:lstStyle/>
          <a:p>
            <a:pPr algn="just"/>
            <a:r>
              <a:rPr lang="en-US" dirty="0">
                <a:hlinkClick r:id="rId3"/>
              </a:rPr>
              <a:t>Public Preview: Native Integration of Azure Logic Apps with Azure AI Search for RAG Workflows</a:t>
            </a:r>
            <a:endParaRPr lang="en-US" dirty="0"/>
          </a:p>
          <a:p>
            <a:pPr algn="just"/>
            <a:r>
              <a:rPr lang="en-US" dirty="0"/>
              <a:t>Announcing the public preview of </a:t>
            </a:r>
            <a:r>
              <a:rPr lang="en-US" b="1" dirty="0"/>
              <a:t>native Azure Logic Apps integration with Azure AI Search</a:t>
            </a:r>
            <a:r>
              <a:rPr lang="en-US" dirty="0"/>
              <a:t>, delivering a seamless </a:t>
            </a:r>
            <a:r>
              <a:rPr lang="en-US" b="1" dirty="0"/>
              <a:t>Bring Your Own Search (BYOS) experience</a:t>
            </a:r>
            <a:r>
              <a:rPr lang="en-US" dirty="0"/>
              <a:t> for document ingestion in Retrieval-Augmented Generation (RAG) scenarios. </a:t>
            </a:r>
          </a:p>
          <a:p>
            <a:pPr algn="just"/>
            <a:r>
              <a:rPr lang="en-US" dirty="0"/>
              <a:t>This new experience empowers developers and enterprises to:  </a:t>
            </a:r>
          </a:p>
          <a:p>
            <a:pPr marL="171450" indent="-171450" algn="just">
              <a:buFont typeface="Arial" panose="020B0604020202020204" pitchFamily="34" charset="0"/>
              <a:buChar char="•"/>
            </a:pPr>
            <a:r>
              <a:rPr lang="en-US" dirty="0"/>
              <a:t>Ingest content from diverse sources using Logic Apps templates and connectors  </a:t>
            </a:r>
          </a:p>
          <a:p>
            <a:pPr marL="171450" indent="-171450" algn="just">
              <a:buFont typeface="Arial" panose="020B0604020202020204" pitchFamily="34" charset="0"/>
              <a:buChar char="•"/>
            </a:pPr>
            <a:r>
              <a:rPr lang="en-US" dirty="0"/>
              <a:t>Push data directly into Azure AI Search vector stores with ease  </a:t>
            </a:r>
          </a:p>
          <a:p>
            <a:pPr marL="171450" indent="-171450" algn="just">
              <a:buFont typeface="Arial" panose="020B0604020202020204" pitchFamily="34" charset="0"/>
              <a:buChar char="•"/>
            </a:pPr>
            <a:r>
              <a:rPr lang="en-US" dirty="0"/>
              <a:t>Build personalized AI agents grounded in proprietary knowledge sources  </a:t>
            </a:r>
          </a:p>
          <a:p>
            <a:pPr marL="171450" indent="-171450" algn="just">
              <a:buFont typeface="Arial" panose="020B0604020202020204" pitchFamily="34" charset="0"/>
              <a:buChar char="•"/>
            </a:pPr>
            <a:r>
              <a:rPr lang="en-US" dirty="0"/>
              <a:t>Drive faster insights through efficient, intelligent retrieval  </a:t>
            </a:r>
          </a:p>
          <a:p>
            <a:pPr marL="171450" indent="-171450" algn="just">
              <a:buFont typeface="Arial" panose="020B0604020202020204" pitchFamily="34" charset="0"/>
              <a:buChar char="•"/>
            </a:pPr>
            <a:r>
              <a:rPr lang="en-US" dirty="0"/>
              <a:t>Reduce the complexity of AI workflow design with low-code automation </a:t>
            </a:r>
          </a:p>
        </p:txBody>
      </p:sp>
    </p:spTree>
    <p:extLst>
      <p:ext uri="{BB962C8B-B14F-4D97-AF65-F5344CB8AC3E}">
        <p14:creationId xmlns:p14="http://schemas.microsoft.com/office/powerpoint/2010/main" val="365619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1"/>
            <a:ext cx="4365038" cy="2573920"/>
          </a:xfrm>
        </p:spPr>
        <p:txBody>
          <a:bodyPr/>
          <a:lstStyle/>
          <a:p>
            <a:r>
              <a:rPr lang="en-US" sz="1000" dirty="0">
                <a:hlinkClick r:id="rId2"/>
              </a:rPr>
              <a:t>Generally Available: Azure Monitor Log Analytics UI query limit increased to 100K records</a:t>
            </a:r>
            <a:endParaRPr lang="en-US" sz="1000" dirty="0"/>
          </a:p>
          <a:p>
            <a:pPr algn="just"/>
            <a:r>
              <a:rPr lang="en-US" sz="1000" dirty="0"/>
              <a:t>Azure Monitor Log Analytics UI now supports </a:t>
            </a:r>
            <a:r>
              <a:rPr lang="en-US" sz="1000" b="1" dirty="0"/>
              <a:t>up to 100,000 records per query</a:t>
            </a:r>
            <a:r>
              <a:rPr lang="en-US" sz="1000" dirty="0"/>
              <a:t>, a significant increase from the previous </a:t>
            </a:r>
            <a:r>
              <a:rPr lang="en-US" sz="1000" b="1" dirty="0"/>
              <a:t>30,000-record limit</a:t>
            </a:r>
            <a:r>
              <a:rPr lang="en-US" sz="1000" dirty="0"/>
              <a:t>. This enhancement enables deeper investigations and broader data analysis directly within the portal, allowing users to view and explore larger datasets without needing to rely on external tools.</a:t>
            </a:r>
          </a:p>
          <a:p>
            <a:pPr algn="just"/>
            <a:r>
              <a:rPr lang="en-US" sz="1000" dirty="0"/>
              <a:t>This update balances expanded </a:t>
            </a:r>
            <a:r>
              <a:rPr lang="en-US" sz="1000" b="1" dirty="0"/>
              <a:t>query capacity with browser performance </a:t>
            </a:r>
            <a:r>
              <a:rPr lang="en-US" sz="1000" dirty="0"/>
              <a:t>and stability, ensuring a reliable experience in Log Analytics. </a:t>
            </a:r>
          </a:p>
          <a:p>
            <a:pPr algn="just"/>
            <a:r>
              <a:rPr lang="en-US" sz="1000" dirty="0"/>
              <a:t>To take advantage of this improvement</a:t>
            </a:r>
            <a:r>
              <a:rPr lang="en-US" sz="1000" b="1" dirty="0"/>
              <a:t>, select “Max. limit” in the “Show” pill </a:t>
            </a:r>
            <a:r>
              <a:rPr lang="en-US" sz="1000" dirty="0"/>
              <a:t>within the Logs UI, or configure it as your default setting.</a:t>
            </a:r>
          </a:p>
          <a:p>
            <a:pPr algn="just"/>
            <a:r>
              <a:rPr lang="en-US" sz="1000" dirty="0"/>
              <a:t>We are actively monitoring usage and performance with this change, and based on results, we will explore the possibility of increasing the limit further in the future.</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Azure Log Analytics Updates (1/3)</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1"/>
            <a:ext cx="3955312" cy="2705538"/>
          </a:xfrm>
        </p:spPr>
        <p:txBody>
          <a:bodyPr/>
          <a:lstStyle/>
          <a:p>
            <a:pPr algn="just"/>
            <a:r>
              <a:rPr lang="en-US" dirty="0">
                <a:hlinkClick r:id="rId3"/>
              </a:rPr>
              <a:t>Generally Available: Log Analytics cross-regional Workspace Replication</a:t>
            </a:r>
            <a:endParaRPr lang="en-US" dirty="0"/>
          </a:p>
          <a:p>
            <a:pPr algn="just"/>
            <a:r>
              <a:rPr lang="en-US" dirty="0"/>
              <a:t>MS announced the general availability of </a:t>
            </a:r>
            <a:r>
              <a:rPr lang="en-US" b="1" dirty="0"/>
              <a:t>Log Analytics Workspace Replication.</a:t>
            </a:r>
            <a:r>
              <a:rPr lang="en-US" dirty="0"/>
              <a:t> </a:t>
            </a:r>
            <a:r>
              <a:rPr lang="en-US" b="1" dirty="0"/>
              <a:t>Cross-regional workspace replication </a:t>
            </a:r>
            <a:r>
              <a:rPr lang="en-US" dirty="0"/>
              <a:t>enhances resilience to regional incidents by enabling workspace owners to switch over to another region as necessary. A copy of the workspace is established in another region (selected by the workspace administrator). When replication is enabled, </a:t>
            </a:r>
            <a:r>
              <a:rPr lang="en-US" b="1" dirty="0"/>
              <a:t>logs are ingested in both regions</a:t>
            </a:r>
            <a:r>
              <a:rPr lang="en-US" dirty="0"/>
              <a:t>, ensuring continued observability through dashboards, alerts, and advanced solutions such as Microsoft Sentinel. Replication covers the entire workspace and is billed based on the replicated gigabytes. </a:t>
            </a:r>
          </a:p>
          <a:p>
            <a:pPr marL="171450" indent="-171450" algn="just">
              <a:buFont typeface="Arial" panose="020B0604020202020204" pitchFamily="34" charset="0"/>
              <a:buChar char="•"/>
            </a:pPr>
            <a:r>
              <a:rPr lang="en-US" dirty="0"/>
              <a:t>The secondary workspace is a "</a:t>
            </a:r>
            <a:r>
              <a:rPr lang="en-US" b="1" dirty="0"/>
              <a:t>shadow</a:t>
            </a:r>
            <a:r>
              <a:rPr lang="en-US" dirty="0"/>
              <a:t>" workspace for resilience purposes only and it can not be used.</a:t>
            </a:r>
          </a:p>
          <a:p>
            <a:pPr marL="171450" indent="-171450" algn="just">
              <a:buFont typeface="Arial" panose="020B0604020202020204" pitchFamily="34" charset="0"/>
              <a:buChar char="•"/>
            </a:pPr>
            <a:r>
              <a:rPr lang="en-US" dirty="0"/>
              <a:t>Workspace replication fully replicates all table schemas, but only sends new logs ingested since replication was activated. Logs ingested to the workspace before you enable workspace replication aren't copied over.</a:t>
            </a:r>
          </a:p>
        </p:txBody>
      </p:sp>
      <p:pic>
        <p:nvPicPr>
          <p:cNvPr id="3" name="Picture 2">
            <a:extLst>
              <a:ext uri="{FF2B5EF4-FFF2-40B4-BE49-F238E27FC236}">
                <a16:creationId xmlns:a16="http://schemas.microsoft.com/office/drawing/2014/main" id="{94543647-998B-655E-E5A5-2E622A28019F}"/>
              </a:ext>
            </a:extLst>
          </p:cNvPr>
          <p:cNvPicPr>
            <a:picLocks noChangeAspect="1"/>
          </p:cNvPicPr>
          <p:nvPr/>
        </p:nvPicPr>
        <p:blipFill>
          <a:blip r:embed="rId4"/>
          <a:stretch>
            <a:fillRect/>
          </a:stretch>
        </p:blipFill>
        <p:spPr>
          <a:xfrm>
            <a:off x="942243" y="3596850"/>
            <a:ext cx="2756626" cy="1383138"/>
          </a:xfrm>
          <a:prstGeom prst="rect">
            <a:avLst/>
          </a:prstGeom>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A42BB-AC6C-2AA7-DD8D-F72AA7FFC43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C0F9F86E-2A6D-BDAE-C8EE-EE788A5258D5}"/>
              </a:ext>
            </a:extLst>
          </p:cNvPr>
          <p:cNvSpPr>
            <a:spLocks noGrp="1"/>
          </p:cNvSpPr>
          <p:nvPr>
            <p:ph type="body" sz="quarter" idx="10"/>
          </p:nvPr>
        </p:nvSpPr>
        <p:spPr>
          <a:xfrm>
            <a:off x="4433776" y="855080"/>
            <a:ext cx="4365038" cy="1250811"/>
          </a:xfrm>
        </p:spPr>
        <p:txBody>
          <a:bodyPr/>
          <a:lstStyle/>
          <a:p>
            <a:r>
              <a:rPr lang="en-US" sz="1000" dirty="0">
                <a:hlinkClick r:id="rId2"/>
              </a:rPr>
              <a:t>Public Preview: GitHub Copilot App Modernization for Java</a:t>
            </a:r>
            <a:endParaRPr lang="en-US" sz="1000" dirty="0"/>
          </a:p>
          <a:p>
            <a:r>
              <a:rPr lang="en-US" sz="1000" dirty="0"/>
              <a:t> GitHub Copilot App Modernization for Java is a powerful solution designed to simplify and accelerate your journey to the cloud. App Modernization and upgrade for Java offers an intelligent, guided approach that automates Java version upgrade and repetitive tasks and improves consistency — saving time, reducing risks, and accelerating time-to-cloud.</a:t>
            </a:r>
          </a:p>
        </p:txBody>
      </p:sp>
      <p:sp>
        <p:nvSpPr>
          <p:cNvPr id="11" name="Title 10">
            <a:extLst>
              <a:ext uri="{FF2B5EF4-FFF2-40B4-BE49-F238E27FC236}">
                <a16:creationId xmlns:a16="http://schemas.microsoft.com/office/drawing/2014/main" id="{EF72EEE0-19C4-3124-5429-91324F7E9595}"/>
              </a:ext>
            </a:extLst>
          </p:cNvPr>
          <p:cNvSpPr>
            <a:spLocks noGrp="1"/>
          </p:cNvSpPr>
          <p:nvPr>
            <p:ph type="title"/>
          </p:nvPr>
        </p:nvSpPr>
        <p:spPr/>
        <p:txBody>
          <a:bodyPr/>
          <a:lstStyle/>
          <a:p>
            <a:r>
              <a:rPr lang="en-US" sz="1800" dirty="0"/>
              <a:t>ML &amp; AI &amp; IOT Updates (5/6)</a:t>
            </a:r>
            <a:endParaRPr lang="en-US" dirty="0"/>
          </a:p>
        </p:txBody>
      </p:sp>
      <p:sp>
        <p:nvSpPr>
          <p:cNvPr id="13" name="Text Placeholder 12">
            <a:extLst>
              <a:ext uri="{FF2B5EF4-FFF2-40B4-BE49-F238E27FC236}">
                <a16:creationId xmlns:a16="http://schemas.microsoft.com/office/drawing/2014/main" id="{B669D008-31EC-793D-3B56-C9E4F2AE37D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CB4E159-3299-1205-ACAC-F0A50D9B2BFA}"/>
              </a:ext>
            </a:extLst>
          </p:cNvPr>
          <p:cNvSpPr>
            <a:spLocks noGrp="1"/>
          </p:cNvSpPr>
          <p:nvPr>
            <p:ph type="body" sz="quarter" idx="16"/>
          </p:nvPr>
        </p:nvSpPr>
        <p:spPr>
          <a:xfrm>
            <a:off x="287481" y="751171"/>
            <a:ext cx="3955312" cy="4114800"/>
          </a:xfrm>
        </p:spPr>
        <p:txBody>
          <a:bodyPr/>
          <a:lstStyle/>
          <a:p>
            <a:pPr algn="just"/>
            <a:r>
              <a:rPr lang="en-US" dirty="0">
                <a:hlinkClick r:id="rId3"/>
              </a:rPr>
              <a:t> Azure AI Content Understanding Pro Mode</a:t>
            </a:r>
            <a:endParaRPr lang="en-US" dirty="0"/>
          </a:p>
          <a:p>
            <a:pPr algn="just"/>
            <a:r>
              <a:rPr lang="en-US" dirty="0"/>
              <a:t>Pro mode enables enhanced reasoning, validation, and information aggregation capabilities.</a:t>
            </a:r>
          </a:p>
          <a:p>
            <a:pPr algn="just"/>
            <a:r>
              <a:rPr lang="en-US" dirty="0"/>
              <a:t>These updates allow the service to aggregate and compare results </a:t>
            </a:r>
            <a:r>
              <a:rPr lang="en-US" b="1" dirty="0"/>
              <a:t>across sources, enrich extracted data with context</a:t>
            </a:r>
            <a:r>
              <a:rPr lang="en-US" dirty="0"/>
              <a:t>, and deliver decisions as output. While Standard mode continues to offer reliable and scalable field extraction, Pro mode extends the service to support more complex content interpretation scenarios—enabling workflows that reflect the way people naturally reason over data.</a:t>
            </a:r>
          </a:p>
          <a:p>
            <a:pPr algn="just"/>
            <a:r>
              <a:rPr lang="en-US" dirty="0"/>
              <a:t>Multi-Content Input</a:t>
            </a:r>
          </a:p>
          <a:p>
            <a:pPr marL="171450" indent="-171450" algn="just">
              <a:buFont typeface="Arial" panose="020B0604020202020204" pitchFamily="34" charset="0"/>
              <a:buChar char="•"/>
            </a:pPr>
            <a:r>
              <a:rPr lang="en-US" dirty="0"/>
              <a:t>Process and aggregate information across multiple content files in a single request. Pro mode can build a unified schema from distributed data sources, enabling richer insight across documents.</a:t>
            </a:r>
          </a:p>
          <a:p>
            <a:pPr algn="just"/>
            <a:r>
              <a:rPr lang="en-US" dirty="0"/>
              <a:t>Multi-Step Reasoning</a:t>
            </a:r>
          </a:p>
          <a:p>
            <a:pPr marL="171450" indent="-171450" algn="just">
              <a:buFont typeface="Arial" panose="020B0604020202020204" pitchFamily="34" charset="0"/>
              <a:buChar char="•"/>
            </a:pPr>
            <a:r>
              <a:rPr lang="en-US" dirty="0"/>
              <a:t>Go beyond basic extraction with a process that supports reasoning, linking, validation, and enrichment.</a:t>
            </a:r>
          </a:p>
          <a:p>
            <a:pPr algn="just"/>
            <a:r>
              <a:rPr lang="en-US" dirty="0"/>
              <a:t>Knowledge Base Integration</a:t>
            </a:r>
          </a:p>
          <a:p>
            <a:pPr marL="171450" indent="-171450" algn="just">
              <a:buFont typeface="Arial" panose="020B0604020202020204" pitchFamily="34" charset="0"/>
              <a:buChar char="•"/>
            </a:pPr>
            <a:r>
              <a:rPr lang="en-US" dirty="0"/>
              <a:t>Seamlessly integrate with organizational knowledge bases and domain-specific datasets to enhance field inference. This ensures outputs can reason over the task of generating the output using the context of your business.</a:t>
            </a:r>
          </a:p>
          <a:p>
            <a:pPr algn="just"/>
            <a:endParaRPr lang="en-US" dirty="0"/>
          </a:p>
          <a:p>
            <a:pPr algn="just"/>
            <a:endParaRPr lang="en-US" dirty="0"/>
          </a:p>
        </p:txBody>
      </p:sp>
      <p:pic>
        <p:nvPicPr>
          <p:cNvPr id="3" name="Picture 2">
            <a:extLst>
              <a:ext uri="{FF2B5EF4-FFF2-40B4-BE49-F238E27FC236}">
                <a16:creationId xmlns:a16="http://schemas.microsoft.com/office/drawing/2014/main" id="{CD3CD5FD-6CDC-34AB-0589-1E75E199048C}"/>
              </a:ext>
            </a:extLst>
          </p:cNvPr>
          <p:cNvPicPr>
            <a:picLocks noChangeAspect="1"/>
          </p:cNvPicPr>
          <p:nvPr/>
        </p:nvPicPr>
        <p:blipFill>
          <a:blip r:embed="rId4"/>
          <a:stretch>
            <a:fillRect/>
          </a:stretch>
        </p:blipFill>
        <p:spPr>
          <a:xfrm>
            <a:off x="4480715" y="1988128"/>
            <a:ext cx="4375804" cy="2098963"/>
          </a:xfrm>
          <a:prstGeom prst="rect">
            <a:avLst/>
          </a:prstGeom>
        </p:spPr>
      </p:pic>
    </p:spTree>
    <p:extLst>
      <p:ext uri="{BB962C8B-B14F-4D97-AF65-F5344CB8AC3E}">
        <p14:creationId xmlns:p14="http://schemas.microsoft.com/office/powerpoint/2010/main" val="124760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D42176-BB47-8AE2-9968-E673C1A42C05}"/>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E549A6E8-051A-D67D-54FF-D518F90AE3B1}"/>
              </a:ext>
            </a:extLst>
          </p:cNvPr>
          <p:cNvSpPr>
            <a:spLocks noGrp="1"/>
          </p:cNvSpPr>
          <p:nvPr>
            <p:ph type="title"/>
          </p:nvPr>
        </p:nvSpPr>
        <p:spPr/>
        <p:txBody>
          <a:bodyPr/>
          <a:lstStyle/>
          <a:p>
            <a:r>
              <a:rPr lang="en-US" sz="1600" dirty="0"/>
              <a:t>ML &amp; AI &amp; IOT Updates (6/6)</a:t>
            </a:r>
            <a:endParaRPr lang="en-US" dirty="0"/>
          </a:p>
        </p:txBody>
      </p:sp>
      <p:sp>
        <p:nvSpPr>
          <p:cNvPr id="4" name="Text Placeholder 3">
            <a:extLst>
              <a:ext uri="{FF2B5EF4-FFF2-40B4-BE49-F238E27FC236}">
                <a16:creationId xmlns:a16="http://schemas.microsoft.com/office/drawing/2014/main" id="{BE6D0CE4-1BB6-849D-AF69-0D0A389DDC2B}"/>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EB03B239-E52D-E614-AC63-0F1E3439B7E7}"/>
              </a:ext>
            </a:extLst>
          </p:cNvPr>
          <p:cNvSpPr>
            <a:spLocks noGrp="1"/>
          </p:cNvSpPr>
          <p:nvPr>
            <p:ph type="body" sz="quarter" idx="16"/>
          </p:nvPr>
        </p:nvSpPr>
        <p:spPr>
          <a:xfrm>
            <a:off x="342900" y="855080"/>
            <a:ext cx="3955312" cy="1403211"/>
          </a:xfrm>
        </p:spPr>
        <p:txBody>
          <a:bodyPr/>
          <a:lstStyle/>
          <a:p>
            <a:pPr algn="just"/>
            <a:r>
              <a:rPr lang="en-US" dirty="0">
                <a:hlinkClick r:id="rId2"/>
              </a:rPr>
              <a:t>Azure MCP Server now includes support for Azure Database for PostgreSQL</a:t>
            </a:r>
            <a:endParaRPr lang="en-US" dirty="0"/>
          </a:p>
          <a:p>
            <a:pPr algn="just"/>
            <a:r>
              <a:rPr lang="en-US" dirty="0"/>
              <a:t>Azure MCP Server has extended its capabilities to include support for Azure Database for PostgreSQL. The Azure MCP Server, introduced in Public Preview last month, leverages the Model Context Protocol (MCP) to allow AI agents to seamlessly interact with various Azure services (including Azure AI Search, Azure Cosmos DB, Azure Storage, and Azure Monitor) to perform context-aware operations such as querying databases and managing cloud resources.</a:t>
            </a:r>
          </a:p>
        </p:txBody>
      </p:sp>
    </p:spTree>
    <p:extLst>
      <p:ext uri="{BB962C8B-B14F-4D97-AF65-F5344CB8AC3E}">
        <p14:creationId xmlns:p14="http://schemas.microsoft.com/office/powerpoint/2010/main" val="125561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MSSQL Extension for VS Code: New UI Goes GA</a:t>
            </a:r>
            <a:endParaRPr lang="en-US" sz="1000" dirty="0"/>
          </a:p>
          <a:p>
            <a:pPr marL="171450" indent="-171450" algn="just">
              <a:buFont typeface="Arial" panose="020B0604020202020204" pitchFamily="34" charset="0"/>
              <a:buChar char="•"/>
            </a:pPr>
            <a:r>
              <a:rPr lang="en-US" sz="1000" dirty="0"/>
              <a:t>Connection Dialog: Quickly connect to local or cloud databases using parameters, connection strings, or Azure browsing. Easily access saved and recent connections.</a:t>
            </a:r>
          </a:p>
          <a:p>
            <a:pPr marL="171450" indent="-171450" algn="just">
              <a:buFont typeface="Arial" panose="020B0604020202020204" pitchFamily="34" charset="0"/>
              <a:buChar char="•"/>
            </a:pPr>
            <a:r>
              <a:rPr lang="en-US" sz="1000" dirty="0"/>
              <a:t>Object Explorer: Navigate complex database hierarchies with advanced filtering by object type, name, and schema.</a:t>
            </a:r>
          </a:p>
          <a:p>
            <a:pPr marL="171450" indent="-171450" algn="just">
              <a:buFont typeface="Arial" panose="020B0604020202020204" pitchFamily="34" charset="0"/>
              <a:buChar char="•"/>
            </a:pPr>
            <a:r>
              <a:rPr lang="en-US" sz="1000" dirty="0"/>
              <a:t>Table Designer: Visually build or update tables, define relationships and constraints, and publish schema changes with a T-SQL preview.</a:t>
            </a:r>
          </a:p>
          <a:p>
            <a:pPr marL="171450" indent="-171450" algn="just">
              <a:buFont typeface="Arial" panose="020B0604020202020204" pitchFamily="34" charset="0"/>
              <a:buChar char="•"/>
            </a:pPr>
            <a:r>
              <a:rPr lang="en-US" sz="1000" dirty="0"/>
              <a:t>Query Results Pane: Export, sort, and inspect query results in-grid or in a new tab. Includes Estimated and Actual Execution Plan buttons for performance analysis.</a:t>
            </a:r>
          </a:p>
          <a:p>
            <a:pPr marL="171450" indent="-171450" algn="just">
              <a:buFont typeface="Arial" panose="020B0604020202020204" pitchFamily="34" charset="0"/>
              <a:buChar char="•"/>
            </a:pPr>
            <a:r>
              <a:rPr lang="en-US" sz="1000" dirty="0"/>
              <a:t>Query Plan Visualizer: Explore query execution plans with zoom, metrics, and node-level insights to help you identify and resolve performance bottlenecks.</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 (1/4)</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292375"/>
          </a:xfrm>
        </p:spPr>
        <p:txBody>
          <a:bodyPr/>
          <a:lstStyle/>
          <a:p>
            <a:pPr algn="just"/>
            <a:r>
              <a:rPr lang="en-US" dirty="0">
                <a:hlinkClick r:id="rId3"/>
              </a:rPr>
              <a:t>Public Preview: MSSQL Extension Integrates GitHub Copilot in VS Code</a:t>
            </a:r>
            <a:endParaRPr lang="ru-RU" dirty="0"/>
          </a:p>
          <a:p>
            <a:pPr algn="just"/>
            <a:r>
              <a:rPr lang="en-US" dirty="0"/>
              <a:t>The MSSQL extension for Visual Studio Code now works with GitHub Copilot, bringing AI-powered SQL assistance directly into development workflow. This integration enables to work with database schema using GitHub Copilot. With just a few clicks in Visual Studio code, it is possible to generate T-SQL and ORM code, explore schemas, and, even if you’re new to SQL, build, analyze, and optimize queries—all with help from GitHub Copilot. </a:t>
            </a:r>
          </a:p>
        </p:txBody>
      </p:sp>
      <p:pic>
        <p:nvPicPr>
          <p:cNvPr id="2050" name="Picture 2" descr="vscode copilot chat window image">
            <a:extLst>
              <a:ext uri="{FF2B5EF4-FFF2-40B4-BE49-F238E27FC236}">
                <a16:creationId xmlns:a16="http://schemas.microsoft.com/office/drawing/2014/main" id="{B4EE40F4-CB6F-1072-8D52-5CF1FB45282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449" y="2316735"/>
            <a:ext cx="3531960" cy="1927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p:txBody>
          <a:bodyPr/>
          <a:lstStyle/>
          <a:p>
            <a:pPr algn="just"/>
            <a:r>
              <a:rPr lang="en-US" sz="1000" dirty="0">
                <a:hlinkClick r:id="rId2"/>
              </a:rPr>
              <a:t>Public Preview: PostgreSQL extension for Visual Studio Code with GitHub Copilot</a:t>
            </a:r>
            <a:endParaRPr lang="en-US" sz="1000" dirty="0"/>
          </a:p>
          <a:p>
            <a:pPr algn="just"/>
            <a:r>
              <a:rPr lang="en-US" sz="1000" dirty="0"/>
              <a:t>MS announced the public preview of </a:t>
            </a:r>
            <a:r>
              <a:rPr lang="en-US" sz="1000" b="1" dirty="0"/>
              <a:t>the PostgreSQL extension for Visual Studio Code</a:t>
            </a:r>
            <a:r>
              <a:rPr lang="en-US" sz="1000" dirty="0"/>
              <a:t>. With this powerful tool, allows to connect to PostgreSQL Database instances, run queries, create and manage connection profiles, and take advantage of Entra ID support, context-aware IntelliSense, syntax highlighting, and SQL formatting. Designed to boost your productivity and streamline development, the extension includes automated local database container deployments in Docker and the ability to chat with GitHub Copilot. With this extension, you can manage your PostgreSQL databases directly within your IDE, eliminating the need for context switching. </a:t>
            </a:r>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 (2/4)</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a:xfrm>
            <a:off x="342900" y="855080"/>
            <a:ext cx="3955312" cy="1652593"/>
          </a:xfrm>
        </p:spPr>
        <p:txBody>
          <a:bodyPr/>
          <a:lstStyle/>
          <a:p>
            <a:pPr algn="just"/>
            <a:r>
              <a:rPr lang="en-US" dirty="0">
                <a:hlinkClick r:id="rId3"/>
              </a:rPr>
              <a:t>Public Preview: Visual Studio Code extension for </a:t>
            </a:r>
            <a:r>
              <a:rPr lang="en-US" dirty="0" err="1">
                <a:hlinkClick r:id="rId3"/>
              </a:rPr>
              <a:t>DocumentDB</a:t>
            </a:r>
            <a:endParaRPr lang="en-US" dirty="0"/>
          </a:p>
          <a:p>
            <a:pPr algn="just"/>
            <a:r>
              <a:rPr lang="en-US" dirty="0"/>
              <a:t>The </a:t>
            </a:r>
            <a:r>
              <a:rPr lang="en-US" dirty="0" err="1"/>
              <a:t>DocumentDB</a:t>
            </a:r>
            <a:r>
              <a:rPr lang="en-US" dirty="0"/>
              <a:t> Visual Studio Code extension is now available in public preview. This free, open-source extension integrates seamlessly into VS Code, giving a powerful and intuitive graphical user interface for managing databases across various environments. </a:t>
            </a:r>
          </a:p>
          <a:p>
            <a:pPr algn="just"/>
            <a:r>
              <a:rPr lang="en-US" dirty="0"/>
              <a:t>Now  it is possible to connect to </a:t>
            </a:r>
            <a:r>
              <a:rPr lang="en-US" dirty="0" err="1"/>
              <a:t>DocumentDB</a:t>
            </a:r>
            <a:r>
              <a:rPr lang="en-US" dirty="0"/>
              <a:t> resources with built-in authentication and intuitively manage data, executing queries and editing documents in real-time.</a:t>
            </a:r>
          </a:p>
        </p:txBody>
      </p:sp>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86D8C-1CF7-CFC9-5082-9B054DB0E4B0}"/>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7CBCE21E-6E97-4575-224A-07A9BE04CC17}"/>
              </a:ext>
            </a:extLst>
          </p:cNvPr>
          <p:cNvSpPr>
            <a:spLocks noGrp="1"/>
          </p:cNvSpPr>
          <p:nvPr>
            <p:ph type="body" sz="quarter" idx="10"/>
          </p:nvPr>
        </p:nvSpPr>
        <p:spPr>
          <a:xfrm>
            <a:off x="4433776" y="855081"/>
            <a:ext cx="4365038" cy="1964320"/>
          </a:xfrm>
        </p:spPr>
        <p:txBody>
          <a:bodyPr/>
          <a:lstStyle/>
          <a:p>
            <a:pPr algn="just"/>
            <a:r>
              <a:rPr lang="en-US" sz="1000" dirty="0">
                <a:hlinkClick r:id="rId2"/>
              </a:rPr>
              <a:t>Public Preview: AI-powered actionable insights in Azure Load Testing</a:t>
            </a:r>
            <a:endParaRPr lang="en-US" sz="1000" dirty="0"/>
          </a:p>
          <a:p>
            <a:pPr algn="just"/>
            <a:r>
              <a:rPr lang="en-US" sz="1000" dirty="0"/>
              <a:t>Azure Load Testing now offers AI-driven actionable insights (Preview) to help identify and resolve performance issues more quickly and confidently. This new capability automatically analyzes test run data to detect regressions, highlight bottlenecks, and surface patterns that are often hard to identify manually.</a:t>
            </a:r>
          </a:p>
          <a:p>
            <a:pPr algn="just"/>
            <a:r>
              <a:rPr lang="en-US" sz="1000" dirty="0"/>
              <a:t>By correlating client-side and server-side telemetry, Azure Load Testing generates AI-powered summaries with root cause analysis and targeted recommendations—enabling you to focus on resolving issues instead of analyzing raw metrics.</a:t>
            </a:r>
          </a:p>
          <a:p>
            <a:pPr algn="just"/>
            <a:r>
              <a:rPr lang="en-US" sz="1000" dirty="0"/>
              <a:t>To get started, enable server-side metrics when configuring test. Actionable insights will be available in the Azure portal once your run completes.</a:t>
            </a:r>
          </a:p>
        </p:txBody>
      </p:sp>
      <p:sp>
        <p:nvSpPr>
          <p:cNvPr id="11" name="Title 10">
            <a:extLst>
              <a:ext uri="{FF2B5EF4-FFF2-40B4-BE49-F238E27FC236}">
                <a16:creationId xmlns:a16="http://schemas.microsoft.com/office/drawing/2014/main" id="{913ABE3E-5CF4-60DA-7E03-258003FB6E61}"/>
              </a:ext>
            </a:extLst>
          </p:cNvPr>
          <p:cNvSpPr>
            <a:spLocks noGrp="1"/>
          </p:cNvSpPr>
          <p:nvPr>
            <p:ph type="title"/>
          </p:nvPr>
        </p:nvSpPr>
        <p:spPr/>
        <p:txBody>
          <a:bodyPr/>
          <a:lstStyle/>
          <a:p>
            <a:r>
              <a:rPr lang="en-US" sz="1800" dirty="0"/>
              <a:t>DevOps &amp; IaC &amp; Automation (3/4)</a:t>
            </a:r>
          </a:p>
        </p:txBody>
      </p:sp>
      <p:sp>
        <p:nvSpPr>
          <p:cNvPr id="13" name="Text Placeholder 12">
            <a:extLst>
              <a:ext uri="{FF2B5EF4-FFF2-40B4-BE49-F238E27FC236}">
                <a16:creationId xmlns:a16="http://schemas.microsoft.com/office/drawing/2014/main" id="{F39435DB-59FA-A2E5-622B-52C33AFF770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D47C64A-30C7-BF38-06B4-45C2009206FC}"/>
              </a:ext>
            </a:extLst>
          </p:cNvPr>
          <p:cNvSpPr>
            <a:spLocks noGrp="1"/>
          </p:cNvSpPr>
          <p:nvPr>
            <p:ph type="body" sz="quarter" idx="16"/>
          </p:nvPr>
        </p:nvSpPr>
        <p:spPr/>
        <p:txBody>
          <a:bodyPr/>
          <a:lstStyle/>
          <a:p>
            <a:pPr algn="just"/>
            <a:r>
              <a:rPr lang="en-US" dirty="0">
                <a:hlinkClick r:id="rId3"/>
              </a:rPr>
              <a:t>Public Preview: Empower AI development with new features in Microsoft Dev Box</a:t>
            </a:r>
            <a:endParaRPr lang="en-US" dirty="0"/>
          </a:p>
          <a:p>
            <a:pPr algn="just"/>
            <a:r>
              <a:rPr lang="en-US" dirty="0"/>
              <a:t>With the new capabilities in Dev Box, developers can build AI apps effectively with quick, controlled access to serverless GPU resources, streamlined project-based configurations, and new AI-powered workflows.  </a:t>
            </a:r>
          </a:p>
          <a:p>
            <a:pPr algn="just"/>
            <a:r>
              <a:rPr lang="en-US" dirty="0"/>
              <a:t>Ready-to-code environments for AI development </a:t>
            </a:r>
          </a:p>
          <a:p>
            <a:pPr marL="171450" indent="-171450" algn="just">
              <a:buFont typeface="Arial" panose="020B0604020202020204" pitchFamily="34" charset="0"/>
              <a:buChar char="•"/>
            </a:pPr>
            <a:r>
              <a:rPr lang="en-US" b="1" dirty="0"/>
              <a:t>Serverless GPU support: </a:t>
            </a:r>
            <a:r>
              <a:rPr lang="en-US" dirty="0"/>
              <a:t>Developers can use serverless GPU resources on demand for critical workloads like AI model training and inferencing. (Preview)  </a:t>
            </a:r>
          </a:p>
          <a:p>
            <a:pPr marL="171450" indent="-171450" algn="just">
              <a:buFont typeface="Arial" panose="020B0604020202020204" pitchFamily="34" charset="0"/>
              <a:buChar char="•"/>
            </a:pPr>
            <a:r>
              <a:rPr lang="en-US" b="1" dirty="0"/>
              <a:t>Preconfigured Azure AI resources: </a:t>
            </a:r>
            <a:r>
              <a:rPr lang="en-US" dirty="0"/>
              <a:t>Developers can now access Azure AI resources directly from their dev boxes within organizational guardrails. (Preview) </a:t>
            </a:r>
          </a:p>
          <a:p>
            <a:pPr marL="171450" indent="-171450" algn="just">
              <a:buFont typeface="Arial" panose="020B0604020202020204" pitchFamily="34" charset="0"/>
              <a:buChar char="•"/>
            </a:pPr>
            <a:r>
              <a:rPr lang="en-US" b="1" dirty="0"/>
              <a:t>MCP server: </a:t>
            </a:r>
            <a:r>
              <a:rPr lang="en-US" dirty="0"/>
              <a:t>The Dev Box MCP server exposes APIs to agents, enabling developers to create, customize, and control dev boxes with natural language. (Preview)  </a:t>
            </a:r>
          </a:p>
          <a:p>
            <a:pPr marL="171450" indent="-171450" algn="just">
              <a:buFont typeface="Arial" panose="020B0604020202020204" pitchFamily="34" charset="0"/>
              <a:buChar char="•"/>
            </a:pPr>
            <a:r>
              <a:rPr lang="en-US" b="1" dirty="0"/>
              <a:t>Team customizations and imaging: </a:t>
            </a:r>
            <a:r>
              <a:rPr lang="en-US" dirty="0"/>
              <a:t>Dev leads can create project-based configurations for teams, with tools, packages and settings in a single config file and convert them into images. (Generally available) </a:t>
            </a:r>
          </a:p>
          <a:p>
            <a:pPr marL="171450" indent="-171450" algn="just">
              <a:buFont typeface="Arial" panose="020B0604020202020204" pitchFamily="34" charset="0"/>
              <a:buChar char="•"/>
            </a:pPr>
            <a:r>
              <a:rPr lang="en-US" b="1" dirty="0"/>
              <a:t>Authoring agent</a:t>
            </a:r>
            <a:r>
              <a:rPr lang="en-US" dirty="0"/>
              <a:t>: Dev leads can quickly setup team customizations without manually creating config files by using GitHub Copilot agent mode in VS Code. (Preview) </a:t>
            </a:r>
          </a:p>
        </p:txBody>
      </p:sp>
    </p:spTree>
    <p:extLst>
      <p:ext uri="{BB962C8B-B14F-4D97-AF65-F5344CB8AC3E}">
        <p14:creationId xmlns:p14="http://schemas.microsoft.com/office/powerpoint/2010/main" val="108268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8E683-9896-60B5-890F-D8C14CCC2EE1}"/>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B28DC66-0F99-0D96-A778-8F83D6B79938}"/>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BD2B0018-DD83-75C9-FFCF-F3A8B114374D}"/>
              </a:ext>
            </a:extLst>
          </p:cNvPr>
          <p:cNvSpPr>
            <a:spLocks noGrp="1"/>
          </p:cNvSpPr>
          <p:nvPr>
            <p:ph type="title"/>
          </p:nvPr>
        </p:nvSpPr>
        <p:spPr/>
        <p:txBody>
          <a:bodyPr/>
          <a:lstStyle/>
          <a:p>
            <a:r>
              <a:rPr lang="en-US" sz="1800" dirty="0"/>
              <a:t>DevOps &amp; IaC &amp; Automation (4/4)</a:t>
            </a:r>
          </a:p>
        </p:txBody>
      </p:sp>
      <p:sp>
        <p:nvSpPr>
          <p:cNvPr id="13" name="Text Placeholder 12">
            <a:extLst>
              <a:ext uri="{FF2B5EF4-FFF2-40B4-BE49-F238E27FC236}">
                <a16:creationId xmlns:a16="http://schemas.microsoft.com/office/drawing/2014/main" id="{4C6FCBC0-5032-C33B-1DDF-337F7AB440F3}"/>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EB69B51E-D148-23D2-5856-B43EE4731506}"/>
              </a:ext>
            </a:extLst>
          </p:cNvPr>
          <p:cNvSpPr>
            <a:spLocks noGrp="1"/>
          </p:cNvSpPr>
          <p:nvPr>
            <p:ph type="body" sz="quarter" idx="16"/>
          </p:nvPr>
        </p:nvSpPr>
        <p:spPr>
          <a:xfrm>
            <a:off x="342900" y="855080"/>
            <a:ext cx="3955312" cy="2657047"/>
          </a:xfrm>
        </p:spPr>
        <p:txBody>
          <a:bodyPr/>
          <a:lstStyle/>
          <a:p>
            <a:pPr algn="just"/>
            <a:r>
              <a:rPr lang="en-US" dirty="0">
                <a:hlinkClick r:id="rId2"/>
              </a:rPr>
              <a:t>Generally Available: New fine-tuning capabilities in Azure AI Foundry</a:t>
            </a:r>
            <a:endParaRPr lang="en-US" dirty="0"/>
          </a:p>
          <a:p>
            <a:pPr algn="just"/>
            <a:r>
              <a:rPr lang="en-US" dirty="0"/>
              <a:t>Azure AI Foundry supports </a:t>
            </a:r>
            <a:r>
              <a:rPr lang="en-US" b="1" dirty="0"/>
              <a:t>Reinforcement Fine-Tuning (RFT) </a:t>
            </a:r>
            <a:r>
              <a:rPr lang="en-US" dirty="0"/>
              <a:t>with </a:t>
            </a:r>
            <a:r>
              <a:rPr lang="en-US" b="1" dirty="0"/>
              <a:t>the o4-mini model in Azure OpenAI</a:t>
            </a:r>
            <a:r>
              <a:rPr lang="en-US" dirty="0"/>
              <a:t>, enabling adaptive learning for context-aware applications. Alongside RFT, MS introduced Global Training, allowing fine-tuning from 12+ Azure regions at reduced costs, and promoted Global Standard and Regional Provisioned Throughput deployment types to general availability, offering more cost and data residency flexibility.</a:t>
            </a:r>
          </a:p>
          <a:p>
            <a:pPr algn="just"/>
            <a:r>
              <a:rPr lang="en-US" dirty="0"/>
              <a:t>To support rapid experimentation, a new </a:t>
            </a:r>
            <a:r>
              <a:rPr lang="en-US" b="1" dirty="0"/>
              <a:t>Developer Tier </a:t>
            </a:r>
            <a:r>
              <a:rPr lang="en-US" dirty="0"/>
              <a:t>was launched, providing free </a:t>
            </a:r>
            <a:r>
              <a:rPr lang="en-US" b="1" dirty="0"/>
              <a:t>24-hour hosting for fine-tuned GPT-4.1 and GPT-4.1-mini </a:t>
            </a:r>
            <a:r>
              <a:rPr lang="en-US" dirty="0"/>
              <a:t>models with pay-per-token pricing. This tier is ideal for quick testing and model comparison before production.</a:t>
            </a:r>
          </a:p>
          <a:p>
            <a:pPr algn="just"/>
            <a:r>
              <a:rPr lang="en-US" dirty="0"/>
              <a:t>Additionally, MS extended support for </a:t>
            </a:r>
            <a:r>
              <a:rPr lang="en-US" b="1" dirty="0"/>
              <a:t>fine-tuned GPT-4o and GPT-4o-mini </a:t>
            </a:r>
            <a:r>
              <a:rPr lang="en-US" dirty="0"/>
              <a:t>models, allowing continued deployment for 12 months post-retirement at no extra cost, providing continuity for long-term projects.</a:t>
            </a:r>
          </a:p>
        </p:txBody>
      </p:sp>
    </p:spTree>
    <p:extLst>
      <p:ext uri="{BB962C8B-B14F-4D97-AF65-F5344CB8AC3E}">
        <p14:creationId xmlns:p14="http://schemas.microsoft.com/office/powerpoint/2010/main" val="2595320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486338"/>
          </a:xfrm>
        </p:spPr>
        <p:txBody>
          <a:bodyPr/>
          <a:lstStyle/>
          <a:p>
            <a:pPr algn="just"/>
            <a:r>
              <a:rPr lang="en-US" sz="1000" dirty="0">
                <a:hlinkClick r:id="rId2"/>
              </a:rPr>
              <a:t>Public Preview: Copilot in SQL Server Management Studio (SSMS) 21</a:t>
            </a:r>
            <a:endParaRPr lang="en-US" sz="1000" dirty="0"/>
          </a:p>
          <a:p>
            <a:pPr algn="just"/>
            <a:r>
              <a:rPr lang="en-US" sz="1000" dirty="0"/>
              <a:t>Copilot in SQL Server Management Studio (SSMS) is an AI assistant to help with writing, editing, and fixing T-SQL queries using natural language. Copilot in SSMS grounds its responses in database context, providing responses customized to environment. Copilot in SSMS helps answer questions about database administration and maintenance, implementation and configuration, and more for SQL databases on-premises and in the cloud.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 (1/2)</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SQL Server Management Studio (SSMS) 21</a:t>
            </a:r>
            <a:endParaRPr lang="en-US" dirty="0"/>
          </a:p>
          <a:p>
            <a:pPr algn="just"/>
            <a:r>
              <a:rPr lang="en-US" dirty="0"/>
              <a:t>With the release of SSMS 21, built on </a:t>
            </a:r>
            <a:r>
              <a:rPr lang="en-US" b="1" dirty="0"/>
              <a:t>Visual Studio 2022</a:t>
            </a:r>
            <a:r>
              <a:rPr lang="en-US" dirty="0"/>
              <a:t>, the platform continues to advance with 64-bit support, a modern installer, and automatic updates. This latest version </a:t>
            </a:r>
            <a:r>
              <a:rPr lang="en-US" b="1" dirty="0"/>
              <a:t>introduces Git integration</a:t>
            </a:r>
            <a:r>
              <a:rPr lang="en-US" dirty="0"/>
              <a:t>, initial dark theme support, and enhancements to the query editor, results grid, and Azure authentication. A </a:t>
            </a:r>
            <a:r>
              <a:rPr lang="en-US" b="0" i="0" dirty="0">
                <a:solidFill>
                  <a:srgbClr val="1E1E1E"/>
                </a:solidFill>
                <a:effectLst/>
              </a:rPr>
              <a:t>few highlights include:</a:t>
            </a:r>
          </a:p>
          <a:p>
            <a:pPr marL="171450" indent="-171450" algn="l">
              <a:buFont typeface="Arial" panose="020B0604020202020204" pitchFamily="34" charset="0"/>
              <a:buChar char="•"/>
            </a:pPr>
            <a:r>
              <a:rPr lang="en-US" b="0" i="0" dirty="0">
                <a:solidFill>
                  <a:srgbClr val="1E1E1E"/>
                </a:solidFill>
                <a:effectLst/>
              </a:rPr>
              <a:t>Installation and automatic updates via the Visual Studio Installer</a:t>
            </a:r>
          </a:p>
          <a:p>
            <a:pPr marL="171450" indent="-171450" algn="l">
              <a:buFont typeface="Arial" panose="020B0604020202020204" pitchFamily="34" charset="0"/>
              <a:buChar char="•"/>
            </a:pPr>
            <a:r>
              <a:rPr lang="en-US" b="0" i="0" dirty="0">
                <a:solidFill>
                  <a:srgbClr val="1E1E1E"/>
                </a:solidFill>
                <a:effectLst/>
              </a:rPr>
              <a:t>Git integration available via the Code tools Workload</a:t>
            </a:r>
          </a:p>
          <a:p>
            <a:pPr marL="171450" indent="-171450" algn="l">
              <a:buFont typeface="Arial" panose="020B0604020202020204" pitchFamily="34" charset="0"/>
              <a:buChar char="•"/>
            </a:pPr>
            <a:r>
              <a:rPr lang="en-US" b="0" i="0" dirty="0">
                <a:solidFill>
                  <a:srgbClr val="1E1E1E"/>
                </a:solidFill>
                <a:effectLst/>
              </a:rPr>
              <a:t>Smaller installation footprint and customizable installation via Workloads and Individual Components</a:t>
            </a:r>
          </a:p>
          <a:p>
            <a:pPr marL="171450" indent="-171450" algn="l">
              <a:buFont typeface="Arial" panose="020B0604020202020204" pitchFamily="34" charset="0"/>
              <a:buChar char="•"/>
            </a:pPr>
            <a:r>
              <a:rPr lang="en-US" b="0" i="0" dirty="0">
                <a:solidFill>
                  <a:srgbClr val="1E1E1E"/>
                </a:solidFill>
                <a:effectLst/>
              </a:rPr>
              <a:t>A new, </a:t>
            </a:r>
            <a:r>
              <a:rPr lang="en-US" b="0" i="0" dirty="0">
                <a:solidFill>
                  <a:srgbClr val="0069D4"/>
                </a:solidFill>
                <a:effectLst/>
                <a:hlinkClick r:id="rId4"/>
              </a:rPr>
              <a:t>Modern connection dialog</a:t>
            </a:r>
            <a:r>
              <a:rPr lang="en-US" b="0" i="0" dirty="0">
                <a:solidFill>
                  <a:srgbClr val="1E1E1E"/>
                </a:solidFill>
                <a:effectLst/>
              </a:rPr>
              <a:t> experience (Preview)</a:t>
            </a:r>
          </a:p>
          <a:p>
            <a:pPr marL="171450" indent="-171450" algn="l">
              <a:buFont typeface="Arial" panose="020B0604020202020204" pitchFamily="34" charset="0"/>
              <a:buChar char="•"/>
            </a:pPr>
            <a:r>
              <a:rPr lang="en-US" b="0" i="0" dirty="0">
                <a:solidFill>
                  <a:srgbClr val="1E1E1E"/>
                </a:solidFill>
                <a:effectLst/>
              </a:rPr>
              <a:t>New options for customizing your SSMS experience (vertical tabs, tab coloring by project or file type, minimum and maximum tab width, font and background color for results grid cells containing NULL values, and more)</a:t>
            </a:r>
          </a:p>
          <a:p>
            <a:pPr marL="171450" indent="-171450" algn="l">
              <a:buFont typeface="Arial" panose="020B0604020202020204" pitchFamily="34" charset="0"/>
              <a:buChar char="•"/>
            </a:pPr>
            <a:r>
              <a:rPr lang="en-US" b="0" i="0" dirty="0">
                <a:solidFill>
                  <a:srgbClr val="1E1E1E"/>
                </a:solidFill>
                <a:effectLst/>
              </a:rPr>
              <a:t>Always Encrypted Assessment available via the </a:t>
            </a:r>
            <a:r>
              <a:rPr lang="en-US" b="0" i="0" dirty="0">
                <a:solidFill>
                  <a:srgbClr val="0069D4"/>
                </a:solidFill>
                <a:effectLst/>
                <a:hlinkClick r:id="rId5"/>
              </a:rPr>
              <a:t>Always Encrypted Wizard</a:t>
            </a:r>
            <a:endParaRPr lang="en-US" b="0" i="0" dirty="0">
              <a:solidFill>
                <a:srgbClr val="1E1E1E"/>
              </a:solidFill>
              <a:effectLst/>
            </a:endParaRPr>
          </a:p>
          <a:p>
            <a:pPr marL="171450" indent="-171450" algn="l">
              <a:buFont typeface="Arial" panose="020B0604020202020204" pitchFamily="34" charset="0"/>
              <a:buChar char="•"/>
            </a:pPr>
            <a:r>
              <a:rPr lang="en-US" b="0" i="0" dirty="0">
                <a:solidFill>
                  <a:srgbClr val="0069D4"/>
                </a:solidFill>
                <a:effectLst/>
                <a:hlinkClick r:id="rId6"/>
              </a:rPr>
              <a:t>Migration assistance</a:t>
            </a:r>
            <a:r>
              <a:rPr lang="en-US" b="0" i="0" dirty="0">
                <a:solidFill>
                  <a:srgbClr val="1E1E1E"/>
                </a:solidFill>
                <a:effectLst/>
              </a:rPr>
              <a:t> via the Hybrid and Migration Workload</a:t>
            </a:r>
          </a:p>
          <a:p>
            <a:pPr algn="just"/>
            <a:endParaRPr lang="en-US" dirty="0"/>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EF6376-AFAE-7966-3832-BF94E416269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8E78F44-EBA7-0070-3283-4FD74A0787A3}"/>
              </a:ext>
            </a:extLst>
          </p:cNvPr>
          <p:cNvSpPr>
            <a:spLocks noGrp="1"/>
          </p:cNvSpPr>
          <p:nvPr>
            <p:ph type="body" sz="quarter" idx="10"/>
          </p:nvPr>
        </p:nvSpPr>
        <p:spPr>
          <a:xfrm>
            <a:off x="4433776" y="855080"/>
            <a:ext cx="4365038" cy="641211"/>
          </a:xfrm>
        </p:spPr>
        <p:txBody>
          <a:bodyPr/>
          <a:lstStyle/>
          <a:p>
            <a:pPr algn="just"/>
            <a:r>
              <a:rPr lang="en-US" sz="1000" dirty="0">
                <a:hlinkClick r:id="rId2"/>
              </a:rPr>
              <a:t>The Windows Subsystem for Linux is now open source</a:t>
            </a:r>
            <a:endParaRPr lang="en-US" sz="1000" dirty="0"/>
          </a:p>
          <a:p>
            <a:pPr algn="just"/>
            <a:r>
              <a:rPr lang="en-US" sz="1000" dirty="0"/>
              <a:t>WSL is made of a set of distribution components. Some run in Windows, and some run inside the WSL 2 virtual machine. Here’s an overview of WSL’s architecture:</a:t>
            </a:r>
          </a:p>
        </p:txBody>
      </p:sp>
      <p:sp>
        <p:nvSpPr>
          <p:cNvPr id="11" name="Title 10">
            <a:extLst>
              <a:ext uri="{FF2B5EF4-FFF2-40B4-BE49-F238E27FC236}">
                <a16:creationId xmlns:a16="http://schemas.microsoft.com/office/drawing/2014/main" id="{2FB73DF5-B435-B08A-FA0B-4E67E050E300}"/>
              </a:ext>
            </a:extLst>
          </p:cNvPr>
          <p:cNvSpPr>
            <a:spLocks noGrp="1"/>
          </p:cNvSpPr>
          <p:nvPr>
            <p:ph type="title"/>
          </p:nvPr>
        </p:nvSpPr>
        <p:spPr/>
        <p:txBody>
          <a:bodyPr/>
          <a:lstStyle/>
          <a:p>
            <a:r>
              <a:rPr lang="en-US" sz="1800" dirty="0"/>
              <a:t>Miscellaneous Updates (2/2)</a:t>
            </a:r>
            <a:endParaRPr lang="en-US" dirty="0"/>
          </a:p>
        </p:txBody>
      </p:sp>
      <p:sp>
        <p:nvSpPr>
          <p:cNvPr id="13" name="Text Placeholder 12">
            <a:extLst>
              <a:ext uri="{FF2B5EF4-FFF2-40B4-BE49-F238E27FC236}">
                <a16:creationId xmlns:a16="http://schemas.microsoft.com/office/drawing/2014/main" id="{34A31A64-CCC6-D99D-7AF9-F1B68C99CE8F}"/>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28244EA9-AA7C-544B-0E10-45F0A7930630}"/>
              </a:ext>
            </a:extLst>
          </p:cNvPr>
          <p:cNvSpPr>
            <a:spLocks noGrp="1"/>
          </p:cNvSpPr>
          <p:nvPr>
            <p:ph type="body" sz="quarter" idx="16"/>
          </p:nvPr>
        </p:nvSpPr>
        <p:spPr/>
        <p:txBody>
          <a:bodyPr/>
          <a:lstStyle/>
          <a:p>
            <a:pPr algn="just"/>
            <a:r>
              <a:rPr lang="en-US" dirty="0">
                <a:hlinkClick r:id="rId3"/>
              </a:rPr>
              <a:t>Microsoft Planetary Computer Pro — Now in Public Preview</a:t>
            </a:r>
            <a:endParaRPr lang="en-US" dirty="0"/>
          </a:p>
          <a:p>
            <a:pPr algn="just"/>
            <a:r>
              <a:rPr lang="en-US" dirty="0"/>
              <a:t>Public preview </a:t>
            </a:r>
            <a:r>
              <a:rPr lang="en-US" b="1" dirty="0"/>
              <a:t>of Microsoft Planetary Computer Pro </a:t>
            </a:r>
            <a:r>
              <a:rPr lang="en-US" dirty="0"/>
              <a:t>— a turnkey platform that makes it dramatically easier for organizations to harness geospatial data for real-world impact. </a:t>
            </a:r>
          </a:p>
          <a:p>
            <a:pPr algn="just"/>
            <a:r>
              <a:rPr lang="en-US" dirty="0"/>
              <a:t>Planetary Computer Pro is built on the trusted foundation of Microsoft Planetary Computer, which offers access to over 120 distinct geospatial datasets totaling over </a:t>
            </a:r>
            <a:r>
              <a:rPr lang="en-US" b="1" dirty="0"/>
              <a:t>50PB in volume. </a:t>
            </a:r>
            <a:r>
              <a:rPr lang="en-US" dirty="0"/>
              <a:t>Planetary Computer Pro is a new Azure-native service purpose-built to help organizations manage, transform, and operationalize geospatial data at enterprise scale.</a:t>
            </a:r>
          </a:p>
          <a:p>
            <a:pPr algn="just"/>
            <a:endParaRPr lang="en-US" dirty="0"/>
          </a:p>
        </p:txBody>
      </p:sp>
      <p:pic>
        <p:nvPicPr>
          <p:cNvPr id="5122" name="Picture 2" descr="Windows Subsystem for Linux architecture.">
            <a:extLst>
              <a:ext uri="{FF2B5EF4-FFF2-40B4-BE49-F238E27FC236}">
                <a16:creationId xmlns:a16="http://schemas.microsoft.com/office/drawing/2014/main" id="{6CD69390-A2EA-07BB-2534-5EA3E2071B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09706" y="1504950"/>
            <a:ext cx="3430310" cy="3203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49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a:xfrm>
            <a:off x="4433776" y="855081"/>
            <a:ext cx="4365038" cy="2802520"/>
          </a:xfrm>
        </p:spPr>
        <p:txBody>
          <a:bodyPr/>
          <a:lstStyle/>
          <a:p>
            <a:pPr algn="just"/>
            <a:r>
              <a:rPr lang="en-US" sz="1000" dirty="0">
                <a:hlinkClick r:id="rId2"/>
              </a:rPr>
              <a:t>Public Preview: Smarter Troubleshooting in Azure Monitor with AI-powered Investigation</a:t>
            </a:r>
            <a:endParaRPr lang="en-US" sz="1000" dirty="0"/>
          </a:p>
          <a:p>
            <a:pPr algn="just"/>
            <a:r>
              <a:rPr lang="en-US" sz="1000" dirty="0"/>
              <a:t>AI-powered Investigations enable </a:t>
            </a:r>
            <a:r>
              <a:rPr lang="en-US" sz="1000" b="1" dirty="0"/>
              <a:t>fast troubleshooting</a:t>
            </a:r>
            <a:r>
              <a:rPr lang="en-US" sz="1000" dirty="0"/>
              <a:t>, </a:t>
            </a:r>
            <a:r>
              <a:rPr lang="en-US" sz="1000" b="1" dirty="0"/>
              <a:t>diagnosing</a:t>
            </a:r>
            <a:r>
              <a:rPr lang="en-US" sz="1000" dirty="0"/>
              <a:t> and </a:t>
            </a:r>
            <a:r>
              <a:rPr lang="en-US" sz="1000" b="1" dirty="0"/>
              <a:t>resolving</a:t>
            </a:r>
            <a:r>
              <a:rPr lang="en-US" sz="1000" dirty="0"/>
              <a:t> problems efficiently with less human toil.</a:t>
            </a:r>
          </a:p>
          <a:p>
            <a:pPr algn="just"/>
            <a:r>
              <a:rPr lang="en-US" sz="1000" dirty="0"/>
              <a:t>Key benefits include:</a:t>
            </a:r>
          </a:p>
          <a:p>
            <a:pPr marL="171450" indent="-171450" algn="just">
              <a:buFont typeface="Arial" panose="020B0604020202020204" pitchFamily="34" charset="0"/>
              <a:buChar char="•"/>
            </a:pPr>
            <a:r>
              <a:rPr lang="en-US" sz="1000" b="1" dirty="0"/>
              <a:t>Comprehensive analysis: </a:t>
            </a:r>
            <a:r>
              <a:rPr lang="en-US" sz="1000" dirty="0"/>
              <a:t>AI-powered investigation analyzes telemetry collected by Azure Monitor to identify anomalies, including applications and infrastructure metrics, application logs, resource health, related alerts, diagnostic data, and more. </a:t>
            </a:r>
          </a:p>
          <a:p>
            <a:pPr marL="171450" indent="-171450" algn="just">
              <a:buFont typeface="Arial" panose="020B0604020202020204" pitchFamily="34" charset="0"/>
              <a:buChar char="•"/>
            </a:pPr>
            <a:r>
              <a:rPr lang="en-US" sz="1000" b="1" dirty="0"/>
              <a:t>AI-Actionable Insights: </a:t>
            </a:r>
            <a:r>
              <a:rPr lang="en-US" sz="1000" dirty="0"/>
              <a:t>Investigation provides a list of findings that include a summary of what happened, potential causes, and how to further troubleshoot the issue.</a:t>
            </a:r>
          </a:p>
          <a:p>
            <a:pPr marL="171450" indent="-171450" algn="just">
              <a:buFont typeface="Arial" panose="020B0604020202020204" pitchFamily="34" charset="0"/>
              <a:buChar char="•"/>
            </a:pPr>
            <a:r>
              <a:rPr lang="en-US" sz="1000" b="1" dirty="0"/>
              <a:t>User-Driven AI Insights: </a:t>
            </a:r>
            <a:r>
              <a:rPr lang="en-US" sz="1000" dirty="0"/>
              <a:t>User inputs directly shape the AI Investigation analysis, leading to more precise and tailored insights.</a:t>
            </a:r>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Azure Log Analytics Updates (2/3)</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pPr algn="just"/>
            <a:r>
              <a:rPr lang="en-US" dirty="0">
                <a:hlinkClick r:id="rId3"/>
              </a:rPr>
              <a:t>Public Preview: Granular RBAC in Azure Monitor Log Analytics</a:t>
            </a:r>
            <a:endParaRPr lang="ru-RU" dirty="0"/>
          </a:p>
          <a:p>
            <a:pPr algn="just"/>
            <a:r>
              <a:rPr lang="en-US" dirty="0"/>
              <a:t>Many organizations emphasize the need to segregate and control access to data in </a:t>
            </a:r>
            <a:r>
              <a:rPr lang="en-US" b="1" dirty="0"/>
              <a:t>a granular manner</a:t>
            </a:r>
            <a:r>
              <a:rPr lang="en-US" dirty="0"/>
              <a:t>, while maintaining a centralized logging platform. On top of the existing capabilities of Azure Monitor Log Analytics Workspace and table level access, you can now </a:t>
            </a:r>
            <a:r>
              <a:rPr lang="en-US" b="1" dirty="0"/>
              <a:t>maintain all your data in a single Log Analytics workspace and provide least-privilege access at any level, using Azure Attribute-Based Access Control (ABAC) as part of your Azure role assignment.</a:t>
            </a:r>
          </a:p>
          <a:p>
            <a:pPr algn="just"/>
            <a:r>
              <a:rPr lang="en-US" dirty="0"/>
              <a:t>Granular role-based access control (RBAC) in Azure Monitor Log Analytics allows you to filter workspace data that each user can view or query, based on conditions you specify to meet your business and security needs. Benefits of this access control include:</a:t>
            </a:r>
          </a:p>
          <a:p>
            <a:pPr marL="171450" indent="-171450" algn="just">
              <a:buFont typeface="Arial" panose="020B0604020202020204" pitchFamily="34" charset="0"/>
              <a:buChar char="•"/>
            </a:pPr>
            <a:r>
              <a:rPr lang="en-US" b="1" dirty="0"/>
              <a:t>Row level access</a:t>
            </a:r>
          </a:p>
          <a:p>
            <a:pPr marL="171450" indent="-171450" algn="just">
              <a:buFont typeface="Arial" panose="020B0604020202020204" pitchFamily="34" charset="0"/>
              <a:buChar char="•"/>
            </a:pPr>
            <a:r>
              <a:rPr lang="en-US" b="1" dirty="0"/>
              <a:t>Table level access</a:t>
            </a:r>
          </a:p>
          <a:p>
            <a:pPr marL="171450" indent="-171450" algn="just">
              <a:buFont typeface="Arial" panose="020B0604020202020204" pitchFamily="34" charset="0"/>
              <a:buChar char="•"/>
            </a:pPr>
            <a:r>
              <a:rPr lang="en-US" dirty="0"/>
              <a:t>Separation of control and data planes</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3.xml><?xml version="1.0" encoding="utf-8"?>
<ds:datastoreItem xmlns:ds="http://schemas.openxmlformats.org/officeDocument/2006/customXml" ds:itemID="{EE04B39D-0CBA-4F8F-8809-785207E87965}">
  <ds:schemaRefs>
    <ds:schemaRef ds:uri="http://schemas.microsoft.com/sharepoint/v3/contenttype/forms"/>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6403</TotalTime>
  <Words>16770</Words>
  <Application>Microsoft Office PowerPoint</Application>
  <PresentationFormat>On-screen Show (16:9)</PresentationFormat>
  <Paragraphs>744</Paragraphs>
  <Slides>92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Calibri</vt:lpstr>
      <vt:lpstr>Human Sans</vt:lpstr>
      <vt:lpstr>Human Sans Regular</vt:lpstr>
      <vt:lpstr>Continuum Theme</vt:lpstr>
      <vt:lpstr>Azure Times #163</vt:lpstr>
      <vt:lpstr>PowerPoint Presentation</vt:lpstr>
      <vt:lpstr>Networking Updates (1/2)</vt:lpstr>
      <vt:lpstr>Networking Updates (2/2)</vt:lpstr>
      <vt:lpstr>PowerPoint Presentation</vt:lpstr>
      <vt:lpstr>Security &amp; Identity Updates (1/1)</vt:lpstr>
      <vt:lpstr>PowerPoint Presentation</vt:lpstr>
      <vt:lpstr>Azure Log Analytics Updates (1/3)</vt:lpstr>
      <vt:lpstr>Azure Log Analytics Updates (2/3)</vt:lpstr>
      <vt:lpstr>Azure Log Analytics Updates (3/3)</vt:lpstr>
      <vt:lpstr>Management &amp; Governance Updates (1/6)</vt:lpstr>
      <vt:lpstr>Management &amp; Governance Updates (2/6)</vt:lpstr>
      <vt:lpstr>Management &amp; Governance Updates (6/6)</vt:lpstr>
      <vt:lpstr>Management &amp; Governance Updates (3/6)</vt:lpstr>
      <vt:lpstr>Management &amp; Governance Updates (4/6)</vt:lpstr>
      <vt:lpstr>Management &amp; Governance Updates (5/6)</vt:lpstr>
      <vt:lpstr>PowerPoint Presentation</vt:lpstr>
      <vt:lpstr>Virtual Machines(1/1)</vt:lpstr>
      <vt:lpstr>Azure Function Updates (1/4)</vt:lpstr>
      <vt:lpstr>Azure Function Updates (2/4)</vt:lpstr>
      <vt:lpstr>Azure Function Updates (3/4)</vt:lpstr>
      <vt:lpstr>Azure Function Updates (4/4)</vt:lpstr>
      <vt:lpstr>Azure App Service Updates (1/2)</vt:lpstr>
      <vt:lpstr>Azure App Service Updates (1/2)</vt:lpstr>
      <vt:lpstr>Azure Container Apps (1/4)</vt:lpstr>
      <vt:lpstr>Azure Container Apps (2/4)</vt:lpstr>
      <vt:lpstr>Azure Container Apps (3/4)</vt:lpstr>
      <vt:lpstr>Azure Container Apps (4/4)</vt:lpstr>
      <vt:lpstr>Azure Kubernetes Service (AKS) (1/8)</vt:lpstr>
      <vt:lpstr>Azure Kubernetes Service (AKS) (2/8)</vt:lpstr>
      <vt:lpstr>Azure Kubernetes Service (AKS) (3/8)</vt:lpstr>
      <vt:lpstr>Azure Kubernetes Service (AKS) (4/8)</vt:lpstr>
      <vt:lpstr>Azure Kubernetes Service (AKS) (5/8)</vt:lpstr>
      <vt:lpstr>Azure Kubernetes Service (AKS) (6/8)</vt:lpstr>
      <vt:lpstr>Azure Kubernetes Service (AKS) (7/8)</vt:lpstr>
      <vt:lpstr>Azure Kubernetes Service (AKS) (8/8)</vt:lpstr>
      <vt:lpstr>Azure Compute Updates (1/4)</vt:lpstr>
      <vt:lpstr>Azure Compute Updates (2/4)</vt:lpstr>
      <vt:lpstr>Azure Compute Updates (3/4)</vt:lpstr>
      <vt:lpstr>Azure Compute Updates (4/4)</vt:lpstr>
      <vt:lpstr>PowerPoint Presentation</vt:lpstr>
      <vt:lpstr>Storage &amp; Data Updates (1/3)</vt:lpstr>
      <vt:lpstr>Storage &amp; Data Updates (2/3)</vt:lpstr>
      <vt:lpstr>Storage &amp; Data Updates (3/3)</vt:lpstr>
      <vt:lpstr>PowerPoint Presentation</vt:lpstr>
      <vt:lpstr>Azure Database for PostgreSQL (1/4)</vt:lpstr>
      <vt:lpstr>Azure Database for PostgreSQL (2/4)</vt:lpstr>
      <vt:lpstr>Azure Database for PostgreSQL (3/4)</vt:lpstr>
      <vt:lpstr>Azure Database for PostgreSQL (4/4)</vt:lpstr>
      <vt:lpstr>Azure Cosmos DB for MongoDB (1/4)</vt:lpstr>
      <vt:lpstr>Azure Cosmos DB for MongoDB (2/4)</vt:lpstr>
      <vt:lpstr>Azure Cosmos DB for MongoDB (3/4)</vt:lpstr>
      <vt:lpstr>Azure Cosmos DB for MongoDB (4/4)</vt:lpstr>
      <vt:lpstr>Azure Cosmos DB for NoSQL (1/2) </vt:lpstr>
      <vt:lpstr>Azure Cosmos DB for NoSQL (2/2) </vt:lpstr>
      <vt:lpstr>Azure Cosmos DB Updates (1/6)</vt:lpstr>
      <vt:lpstr>Azure Cosmos DB Updates (2/6)</vt:lpstr>
      <vt:lpstr>Azure Cosmos DB Updates (3/6)</vt:lpstr>
      <vt:lpstr>Azure Cosmos DB Updates (4/6)</vt:lpstr>
      <vt:lpstr>Azure Cosmos DB Updates (5/6)</vt:lpstr>
      <vt:lpstr>Azure Cosmos DB Updates (6/6)</vt:lpstr>
      <vt:lpstr>Azure SQL Updates (1/3)</vt:lpstr>
      <vt:lpstr>Azure SQL Updates (2/3)</vt:lpstr>
      <vt:lpstr>Azure SQL Updates (3/3)</vt:lpstr>
      <vt:lpstr>PowerPoint Presentation</vt:lpstr>
      <vt:lpstr>Azure Logic Apps Updates (1/3)</vt:lpstr>
      <vt:lpstr>Azure Logic Apps Updates (2/3)</vt:lpstr>
      <vt:lpstr>Azure Logic Apps Updates (3/3)</vt:lpstr>
      <vt:lpstr>Azure API Management Updates (1/5)</vt:lpstr>
      <vt:lpstr>Azure API Management Updates(2/5)</vt:lpstr>
      <vt:lpstr>Azure API Management Updates(3/5)</vt:lpstr>
      <vt:lpstr>Azure API Management Updates(4/5)</vt:lpstr>
      <vt:lpstr>Azure API Management Updates(5/5)</vt:lpstr>
      <vt:lpstr>Azure Integration Updates</vt:lpstr>
      <vt:lpstr>PowerPoint Presentation</vt:lpstr>
      <vt:lpstr>ML &amp; AI &amp; IOT Updates (1/6)</vt:lpstr>
      <vt:lpstr>ML &amp; AI &amp; IOT Updates (2/6)</vt:lpstr>
      <vt:lpstr>ML &amp; AI &amp; IOT Updates (3/6)</vt:lpstr>
      <vt:lpstr>ML &amp; AI &amp; IOT Updates (4/6)</vt:lpstr>
      <vt:lpstr>ML &amp; AI &amp; IOT Updates (5/6)</vt:lpstr>
      <vt:lpstr>ML &amp; AI &amp; IOT Updates (6/6)</vt:lpstr>
      <vt:lpstr>PowerPoint Presentation</vt:lpstr>
      <vt:lpstr>DevOps &amp; IaC &amp; Automation (1/4)</vt:lpstr>
      <vt:lpstr>DevOps &amp; IaC &amp; Automation (2/4)</vt:lpstr>
      <vt:lpstr>DevOps &amp; IaC &amp; Automation (3/4)</vt:lpstr>
      <vt:lpstr>DevOps &amp; IaC &amp; Automation (4/4)</vt:lpstr>
      <vt:lpstr>PowerPoint Presentation</vt:lpstr>
      <vt:lpstr>Miscellaneous Updates (1/2)</vt:lpstr>
      <vt:lpstr>Miscellaneous Updates (2/2)</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690</cp:revision>
  <dcterms:created xsi:type="dcterms:W3CDTF">2018-01-26T19:23:30Z</dcterms:created>
  <dcterms:modified xsi:type="dcterms:W3CDTF">2025-05-26T05:10:04Z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