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7"/>
  </p:notesMasterIdLst>
  <p:handoutMasterIdLst>
    <p:handoutMasterId r:id="rId38"/>
  </p:handoutMasterIdLst>
  <p:sldIdLst>
    <p:sldId id="2142532340" r:id="rId5"/>
    <p:sldId id="2146847045" r:id="rId6"/>
    <p:sldId id="10657" r:id="rId7"/>
    <p:sldId id="2146847046" r:id="rId8"/>
    <p:sldId id="2146847089" r:id="rId9"/>
    <p:sldId id="2146847130" r:id="rId10"/>
    <p:sldId id="2146847048" r:id="rId11"/>
    <p:sldId id="2146847049" r:id="rId12"/>
    <p:sldId id="2146847132" r:id="rId13"/>
    <p:sldId id="2146847050" r:id="rId14"/>
    <p:sldId id="2146847096" r:id="rId15"/>
    <p:sldId id="2146847153" r:id="rId16"/>
    <p:sldId id="2146847134" r:id="rId17"/>
    <p:sldId id="2146847052" r:id="rId18"/>
    <p:sldId id="2146847100" r:id="rId19"/>
    <p:sldId id="2146847137" r:id="rId20"/>
    <p:sldId id="2146847054" r:id="rId21"/>
    <p:sldId id="2146847103" r:id="rId22"/>
    <p:sldId id="2146847141" r:id="rId23"/>
    <p:sldId id="2146847142" r:id="rId24"/>
    <p:sldId id="2146847140" r:id="rId25"/>
    <p:sldId id="2146847058" r:id="rId26"/>
    <p:sldId id="2146847111" r:id="rId27"/>
    <p:sldId id="2146847119" r:id="rId28"/>
    <p:sldId id="2146847120" r:id="rId29"/>
    <p:sldId id="2146847062" r:id="rId30"/>
    <p:sldId id="2146847115" r:id="rId31"/>
    <p:sldId id="2146847154" r:id="rId32"/>
    <p:sldId id="2146847155" r:id="rId33"/>
    <p:sldId id="2146847085" r:id="rId34"/>
    <p:sldId id="2146847084" r:id="rId35"/>
    <p:sldId id="2146847064" r:id="rId3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 id="2146847153"/>
            <p14:sldId id="2146847134"/>
          </p14:sldIdLst>
        </p14:section>
        <p14:section name="Storage &amp; Data" id="{1F159046-CE0A-45BC-9D5B-6E6C95980F78}">
          <p14:sldIdLst>
            <p14:sldId id="2146847052"/>
            <p14:sldId id="2146847100"/>
            <p14:sldId id="2146847137"/>
          </p14:sldIdLst>
        </p14:section>
        <p14:section name="Databases" id="{AEAFAE72-AD56-48F3-926B-38BAE269038F}">
          <p14:sldIdLst>
            <p14:sldId id="2146847054"/>
            <p14:sldId id="2146847103"/>
            <p14:sldId id="2146847141"/>
            <p14:sldId id="2146847142"/>
            <p14:sldId id="2146847140"/>
          </p14:sldIdLst>
        </p14:section>
        <p14:section name="Integration" id="{ACBD46A3-6F1C-451B-A154-0A056E0DEFF6}">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 id="2146847154"/>
            <p14:sldId id="214684715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p:scale>
          <a:sx n="150" d="100"/>
          <a:sy n="150" d="100"/>
        </p:scale>
        <p:origin x="2328" y="-3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3/30/2025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ru-ru/updates?id=485790" TargetMode="External"/><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85167" TargetMode="External"/><Relationship Id="rId2" Type="http://schemas.openxmlformats.org/officeDocument/2006/relationships/hyperlink" Target="https://azure.microsoft.com/ru-ru/updates?id=485241"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 TargetMode="External"/><Relationship Id="rId2" Type="http://schemas.openxmlformats.org/officeDocument/2006/relationships/hyperlink" Target="https://techcommunity.microsoft.com/blog/azurevirtualdesktopblog/azure-virtual-desktop-metadata-database-available-in-southeast-asia/4397181"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ru-ru/updates?id=483475"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ru-ru/updates?id=487178"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ru-ru/updates?id=481942" TargetMode="External"/><Relationship Id="rId2" Type="http://schemas.openxmlformats.org/officeDocument/2006/relationships/hyperlink" Target="https://azure.microsoft.com/ru-ru/updates?id=485508"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ru-ru/updates?id=485513" TargetMode="External"/><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blog/azuresqlblog/abort-query-execution-query-hint---public-preview/4398145"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ru-ru/updates?id=486507"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ru-ru/updates?id=486388" TargetMode="External"/><Relationship Id="rId2" Type="http://schemas.openxmlformats.org/officeDocument/2006/relationships/hyperlink" Target="https://azure.microsoft.com/ru-ru/updates?id=487106"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ru-ru/updates?id=485810" TargetMode="External"/><Relationship Id="rId2" Type="http://schemas.openxmlformats.org/officeDocument/2006/relationships/hyperlink" Target="https://azure.microsoft.com/ru-ru/updates?id=485819"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ru-ru/updates?id=485106" TargetMode="External"/><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techcommunity.microsoft.com/blog/azure-ai-services-blog/announcing-the-extension-of-some-qna-maker-functionality/4397131"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79735" TargetMode="External"/><Relationship Id="rId2" Type="http://schemas.openxmlformats.org/officeDocument/2006/relationships/hyperlink" Target="https://azure.microsoft.com/ru-ru/updates?id=486031"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icrosoft.com/en-us/security/blog/2025/03/24/microsoft-unveils-microsoft-security-copilot-agents-and-new-protections-for-ai/"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techcommunity.microsoft.com/blog/azureinfrastructureblog/microsoft-azure-cloud-hsm-is-now-in-public-preview/439608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ru-ru/updates?id=479041" TargetMode="External"/><Relationship Id="rId2" Type="http://schemas.openxmlformats.org/officeDocument/2006/relationships/hyperlink" Target="https://techcommunity.microsoft.com/blog/azurearcblog/jumpstart-agora---contoso-motors-v2/4397985"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blog/microsoftdatamigration/migration-dashboard-for-sql-server-enabled-by-azure-arc/4398304"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#157</a:t>
            </a:r>
          </a:p>
        </p:txBody>
      </p:sp>
      <p:sp>
        <p:nvSpPr>
          <p:cNvPr id="4" name="Text Placeholder 3"/>
          <p:cNvSpPr>
            <a:spLocks noGrp="1"/>
          </p:cNvSpPr>
          <p:nvPr>
            <p:ph type="body" sz="quarter" idx="11"/>
          </p:nvPr>
        </p:nvSpPr>
        <p:spPr/>
        <p:txBody>
          <a:bodyPr/>
          <a:lstStyle/>
          <a:p>
            <a:r>
              <a:rPr lang="en-US" spc="300" dirty="0"/>
              <a:t>Marc 31,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Retirement: Support for Desired State Configuration Extension for Azure Virtual Machines to Be Retired on March 31, 2028</a:t>
            </a:r>
            <a:endParaRPr lang="ru-RU" sz="1000" dirty="0"/>
          </a:p>
          <a:p>
            <a:pPr algn="just"/>
            <a:r>
              <a:rPr lang="en-US" sz="1000" b="1" dirty="0"/>
              <a:t>Desired State Configuration Extension for Azure Virtual Machines </a:t>
            </a:r>
            <a:r>
              <a:rPr lang="en-US" sz="1000" dirty="0"/>
              <a:t>will be retired on March 31, 2028, please transition to </a:t>
            </a:r>
            <a:r>
              <a:rPr lang="en-US" sz="1000" b="1" dirty="0"/>
              <a:t>Azure Machine Configuration </a:t>
            </a:r>
            <a:r>
              <a:rPr lang="en-US" sz="1000" dirty="0"/>
              <a:t>by that date. </a:t>
            </a:r>
          </a:p>
          <a:p>
            <a:pPr algn="just"/>
            <a:r>
              <a:rPr lang="en-US" sz="1000" dirty="0"/>
              <a:t>It provides a new capabilities including:   </a:t>
            </a:r>
          </a:p>
          <a:p>
            <a:pPr marL="171450" indent="-171450" algn="just">
              <a:buFont typeface="Arial" panose="020B0604020202020204" pitchFamily="34" charset="0"/>
              <a:buChar char="•"/>
            </a:pPr>
            <a:r>
              <a:rPr lang="en-US" sz="1000" dirty="0"/>
              <a:t>Configurations are now assigned natively in </a:t>
            </a:r>
            <a:r>
              <a:rPr lang="en-US" sz="1000" b="1" dirty="0"/>
              <a:t>Azure Resource Manager </a:t>
            </a:r>
            <a:r>
              <a:rPr lang="en-US" sz="1000" dirty="0"/>
              <a:t>without the need for an Automation Account   </a:t>
            </a:r>
          </a:p>
          <a:p>
            <a:pPr marL="171450" indent="-171450" algn="just">
              <a:buFont typeface="Arial" panose="020B0604020202020204" pitchFamily="34" charset="0"/>
              <a:buChar char="•"/>
            </a:pPr>
            <a:r>
              <a:rPr lang="en-US" sz="1000" dirty="0"/>
              <a:t>Azure Policy provides at-scale assignment of configurations to machines   </a:t>
            </a:r>
          </a:p>
          <a:p>
            <a:pPr marL="171450" indent="-171450" algn="just">
              <a:buFont typeface="Arial" panose="020B0604020202020204" pitchFamily="34" charset="0"/>
              <a:buChar char="•"/>
            </a:pPr>
            <a:r>
              <a:rPr lang="en-US" sz="1000" dirty="0"/>
              <a:t>When machines drift from the desired state, you control when remediation occurs   </a:t>
            </a:r>
          </a:p>
          <a:p>
            <a:pPr marL="171450" indent="-171450" algn="just">
              <a:buFont typeface="Arial" panose="020B0604020202020204" pitchFamily="34" charset="0"/>
              <a:buChar char="•"/>
            </a:pPr>
            <a:r>
              <a:rPr lang="en-US" sz="1000" dirty="0"/>
              <a:t>Manage multiple configurations for the same machine   </a:t>
            </a:r>
          </a:p>
          <a:p>
            <a:pPr marL="171450" indent="-171450" algn="just">
              <a:buFont typeface="Arial" panose="020B0604020202020204" pitchFamily="34" charset="0"/>
              <a:buChar char="•"/>
            </a:pPr>
            <a:r>
              <a:rPr lang="en-US" sz="1000" dirty="0"/>
              <a:t>Advanced reporting through Azure Resource Graph including resource ID and state    </a:t>
            </a:r>
          </a:p>
          <a:p>
            <a:pPr marL="171450" indent="-171450" algn="just">
              <a:buFont typeface="Arial" panose="020B0604020202020204" pitchFamily="34" charset="0"/>
              <a:buChar char="•"/>
            </a:pPr>
            <a:r>
              <a:rPr lang="en-US" sz="1000" dirty="0"/>
              <a:t>Linux and Windows both consume PowerShell-based DSC resources   </a:t>
            </a:r>
          </a:p>
          <a:p>
            <a:pPr algn="just"/>
            <a:r>
              <a:rPr lang="en-US" sz="1000" dirty="0"/>
              <a:t>From now to March 31, 2028 it is possible to continue to use Desired State Configuration Extension for Azure Virtual Machines without disruption. After 31 March 2028 the extension will no longer be supported. Resources to aid in migration can be found in the following sections.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Ubuntu 18.04 Node Pools in AKS</a:t>
            </a:r>
            <a:endParaRPr lang="en-US" dirty="0"/>
          </a:p>
          <a:p>
            <a:pPr algn="just"/>
            <a:r>
              <a:rPr lang="en-US" b="1" dirty="0"/>
              <a:t>Ubuntu 18.04 </a:t>
            </a:r>
            <a:r>
              <a:rPr lang="en-US" dirty="0"/>
              <a:t>on </a:t>
            </a:r>
            <a:r>
              <a:rPr lang="en-US" b="1" dirty="0"/>
              <a:t>Azure Kubernetes Service </a:t>
            </a:r>
            <a:r>
              <a:rPr lang="en-US" dirty="0"/>
              <a:t>will be retired on June 17, 2025. Please transition to a supported Ubuntu version by that date.    </a:t>
            </a:r>
          </a:p>
          <a:p>
            <a:pPr algn="just"/>
            <a:r>
              <a:rPr lang="en-US" dirty="0"/>
              <a:t>Ubuntu 18.04 has been replaced by newer supported versions, including Ubuntu 22.04. MS encourage to transition to Ubuntu 22.04 prior to June 17, 2025 to experience the capabilities of Ubuntu 22.04 including kernel updates and security improvements.   </a:t>
            </a:r>
          </a:p>
          <a:p>
            <a:pPr algn="just"/>
            <a:r>
              <a:rPr lang="en-US" b="1" dirty="0"/>
              <a:t>Starting on June 17, 2025</a:t>
            </a:r>
            <a:r>
              <a:rPr lang="en-US" dirty="0"/>
              <a:t>, AKS will no longer create new node images for Ubuntu 18.04 or provide security updates. Existing node images will be deleted.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p:txBody>
          <a:bodyPr/>
          <a:lstStyle/>
          <a:p>
            <a:pPr algn="just"/>
            <a:r>
              <a:rPr lang="en-US" sz="1000" dirty="0">
                <a:hlinkClick r:id="rId2"/>
              </a:rPr>
              <a:t>Retirement: Docker Content Trust on March 31, 2028 – Replaced by the Notary Project and Azure Key Vault</a:t>
            </a:r>
            <a:endParaRPr lang="en-US" sz="1000" dirty="0"/>
          </a:p>
          <a:p>
            <a:pPr algn="just"/>
            <a:r>
              <a:rPr lang="en-US" sz="1000" b="1" dirty="0"/>
              <a:t>Azure Container Registry (ACR) implements Docker Content Trust (DCT</a:t>
            </a:r>
            <a:r>
              <a:rPr lang="en-US" sz="1000" dirty="0"/>
              <a:t>), allowing image publishers to sign their images and image consumers to verify that the images they pull are signed. With advancements in technology, Docker Content Trust no longer meets the requirements of modern supply chain security for containers. As a result, Docker Content Trust will be deprecated and no longer available in ACR after March 31, 2028.</a:t>
            </a:r>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p:txBody>
          <a:bodyPr/>
          <a:lstStyle/>
          <a:p>
            <a:pPr algn="just"/>
            <a:r>
              <a:rPr lang="en-US" dirty="0">
                <a:hlinkClick r:id="rId3"/>
              </a:rPr>
              <a:t>Retirement: Docker Compose Feature for Azure App Service to Be Retired on March 31, 2027 – Replaced by Sidecars in Azure App Service</a:t>
            </a:r>
            <a:endParaRPr lang="en-US" dirty="0"/>
          </a:p>
          <a:p>
            <a:pPr algn="just"/>
            <a:r>
              <a:rPr lang="en-US" dirty="0"/>
              <a:t>The </a:t>
            </a:r>
            <a:r>
              <a:rPr lang="en-US" b="1" dirty="0"/>
              <a:t>docker compose feature will be retired </a:t>
            </a:r>
            <a:r>
              <a:rPr lang="en-US" dirty="0"/>
              <a:t>on March 31, 2027, please transition to the sidecar container by that date. The sidecar containers allow to create multi-container applications with a more intuitive configuration and integration with all other features of Azure App Service.     </a:t>
            </a:r>
          </a:p>
          <a:p>
            <a:pPr algn="just"/>
            <a:r>
              <a:rPr lang="en-US" dirty="0"/>
              <a:t>MS encourage to transition to sidecar containers prior to the retirement date. Sidecar provides several benefits over docker compose, including:  </a:t>
            </a:r>
          </a:p>
          <a:p>
            <a:pPr marL="171450" indent="-171450" algn="just">
              <a:buFont typeface="Arial" panose="020B0604020202020204" pitchFamily="34" charset="0"/>
              <a:buChar char="•"/>
            </a:pPr>
            <a:r>
              <a:rPr lang="en-US" dirty="0"/>
              <a:t>An easier configuration system to deploy and manage multi-container applications. </a:t>
            </a:r>
          </a:p>
          <a:p>
            <a:pPr marL="171450" indent="-171450" algn="just">
              <a:buFont typeface="Arial" panose="020B0604020202020204" pitchFamily="34" charset="0"/>
              <a:buChar char="•"/>
            </a:pPr>
            <a:r>
              <a:rPr lang="en-US" dirty="0"/>
              <a:t>Full Azure portal integration allows to manage each container separately, check the status and logs.  </a:t>
            </a:r>
          </a:p>
          <a:p>
            <a:pPr marL="171450" indent="-171450" algn="just">
              <a:buFont typeface="Arial" panose="020B0604020202020204" pitchFamily="34" charset="0"/>
              <a:buChar char="•"/>
            </a:pPr>
            <a:r>
              <a:rPr lang="en-US" dirty="0"/>
              <a:t>Seamless integration with Azure App service features like VNet and Managed Identity. </a:t>
            </a:r>
          </a:p>
        </p:txBody>
      </p:sp>
    </p:spTree>
    <p:extLst>
      <p:ext uri="{BB962C8B-B14F-4D97-AF65-F5344CB8AC3E}">
        <p14:creationId xmlns:p14="http://schemas.microsoft.com/office/powerpoint/2010/main" val="128251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r>
              <a:rPr lang="en-US" sz="1000" dirty="0">
                <a:hlinkClick r:id="rId2"/>
              </a:rPr>
              <a:t>Azure Virtual Desktop metadata database available in Southeast Asia</a:t>
            </a:r>
            <a:endParaRPr lang="en-US" sz="1000" dirty="0"/>
          </a:p>
          <a:p>
            <a:r>
              <a:rPr lang="en-US" sz="1000" dirty="0"/>
              <a:t>MS announced that the Azure Virtual Desktop metadata database is now generally available in </a:t>
            </a:r>
            <a:r>
              <a:rPr lang="en-US" sz="1000" b="1" dirty="0"/>
              <a:t>Southeast Asia.</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Retirement: Announcing the 3-Year Retirement of Current Architecture for AKS on Windows Server 2019 and Windows Server 2022</a:t>
            </a:r>
            <a:endParaRPr lang="en-US" dirty="0"/>
          </a:p>
          <a:p>
            <a:pPr algn="just"/>
            <a:r>
              <a:rPr lang="en-US" dirty="0"/>
              <a:t>Azure Kubernetes Service's current architecture on </a:t>
            </a:r>
            <a:r>
              <a:rPr lang="en-US" b="1" dirty="0"/>
              <a:t>Windows Server 2019 and Windows Server 2022 will be retired on March 27, 2028</a:t>
            </a:r>
            <a:r>
              <a:rPr lang="en-US" dirty="0"/>
              <a:t>. Replace existing Azure Kubernetes Service clusters on Windows Server 2019, Windows Server 2022 or Azure Local, version 22H2 with </a:t>
            </a:r>
            <a:r>
              <a:rPr lang="en-US" b="1" dirty="0"/>
              <a:t>Azure Kubernetes Service on Azure Local, version 23H2 </a:t>
            </a:r>
            <a:r>
              <a:rPr lang="en-US" dirty="0"/>
              <a:t>or later. </a:t>
            </a:r>
          </a:p>
          <a:p>
            <a:pPr algn="just"/>
            <a:r>
              <a:rPr lang="en-US" dirty="0"/>
              <a:t>Azure Kubernetes Service on Azure Local, version 23H2 or later has improved capabilities – at-scale deployment, management of Kubernetes clusters using Azure and improved pricing.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The Flexible service level is only available for manual QoS capacity pools.</a:t>
            </a:r>
          </a:p>
          <a:p>
            <a:pPr marL="171450" indent="-171450">
              <a:buFont typeface="Arial" panose="020B0604020202020204" pitchFamily="34" charset="0"/>
              <a:buChar char="•"/>
            </a:pPr>
            <a:r>
              <a:rPr lang="en-US" sz="1000" dirty="0"/>
              <a:t>The Flexible service level is only available on newly created capacity pools. You can't convert an existing capacity pool to use the Flexible service level.</a:t>
            </a:r>
          </a:p>
          <a:p>
            <a:pPr marL="171450" indent="-171450">
              <a:buFont typeface="Arial" panose="020B0604020202020204" pitchFamily="34" charset="0"/>
              <a:buChar char="•"/>
            </a:pPr>
            <a:r>
              <a:rPr lang="en-US" sz="1000" dirty="0"/>
              <a:t>Flexible service level capacity pools can't be converted to the Standard, Premium, or Ultra service level.</a:t>
            </a:r>
          </a:p>
          <a:p>
            <a:pPr marL="171450" indent="-171450">
              <a:buFont typeface="Arial" panose="020B0604020202020204" pitchFamily="34" charset="0"/>
              <a:buChar char="•"/>
            </a:pPr>
            <a:r>
              <a:rPr lang="en-US" sz="1000" dirty="0"/>
              <a:t>Cool access isn't currently supported with the Flexible service level.</a:t>
            </a:r>
          </a:p>
          <a:p>
            <a:pPr marL="171450" indent="-171450">
              <a:buFont typeface="Arial" panose="020B0604020202020204" pitchFamily="34" charset="0"/>
              <a:buChar char="•"/>
            </a:pPr>
            <a:r>
              <a:rPr lang="en-US" sz="1000" dirty="0"/>
              <a:t>Only single encryption is currently supported for Flexible service level capacity pools.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Azure NetApp Files Flexible service level</a:t>
            </a:r>
            <a:endParaRPr lang="en-US" dirty="0"/>
          </a:p>
          <a:p>
            <a:pPr algn="just"/>
            <a:r>
              <a:rPr lang="en-US" dirty="0"/>
              <a:t>Flexible service level allows independently configure </a:t>
            </a:r>
            <a:r>
              <a:rPr lang="en-US" b="1" dirty="0"/>
              <a:t>storage capacity </a:t>
            </a:r>
            <a:r>
              <a:rPr lang="en-US" dirty="0"/>
              <a:t>and </a:t>
            </a:r>
            <a:r>
              <a:rPr lang="en-US" b="1" dirty="0"/>
              <a:t>throughput</a:t>
            </a:r>
            <a:r>
              <a:rPr lang="en-US" dirty="0"/>
              <a:t>, optimizing costs and performance by right-sizing. This new service level avoids overprovisioning by supporting a customizable throughput which could be up </a:t>
            </a:r>
            <a:r>
              <a:rPr lang="en-US" b="1" dirty="0"/>
              <a:t>to five times </a:t>
            </a:r>
            <a:r>
              <a:rPr lang="en-US" dirty="0"/>
              <a:t>that of the Ultra service level. This makes it ideal for demanding workloads (like Oracle or SAP HANA) offering higher throughput for smaller capacity pools, and for creating high-capacity volumes with low throughput needs. </a:t>
            </a:r>
          </a:p>
          <a:p>
            <a:pPr algn="just"/>
            <a:r>
              <a:rPr lang="en-US" dirty="0"/>
              <a:t>Flexible service level is supported with manual QoS capacity pools, where throughput can be adjusted between </a:t>
            </a:r>
            <a:r>
              <a:rPr lang="en-US" b="1" dirty="0"/>
              <a:t>128 MiB/s to 640 MiB/s </a:t>
            </a:r>
            <a:r>
              <a:rPr lang="en-US" dirty="0"/>
              <a:t>per provisioned </a:t>
            </a:r>
            <a:r>
              <a:rPr lang="en-US" b="1" dirty="0"/>
              <a:t>TiB</a:t>
            </a:r>
            <a:r>
              <a:rPr lang="en-US" dirty="0"/>
              <a:t>. A baseline throughput of 128 MiB/s is provided for every pool irrespective of the size, at no additional cost.  This provides a way to save on costs for capacity-heavy workloads with lower performance needs by offering lower throughput on larger capacity footprints and for demanding workloads requiring higher throughput with smaller capacity needs.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r>
              <a:rPr lang="en-US" dirty="0">
                <a:hlinkClick r:id="rId2"/>
              </a:rPr>
              <a:t>Generally Availability: </a:t>
            </a:r>
            <a:r>
              <a:rPr lang="en-US" dirty="0" err="1">
                <a:hlinkClick r:id="rId2"/>
              </a:rPr>
              <a:t>AzAcSnap</a:t>
            </a:r>
            <a:r>
              <a:rPr lang="en-US" dirty="0">
                <a:hlinkClick r:id="rId2"/>
              </a:rPr>
              <a:t> 11 — Azure Application Consistent Snapshot Tool Updates</a:t>
            </a:r>
            <a:endParaRPr lang="en-US" dirty="0"/>
          </a:p>
          <a:p>
            <a:r>
              <a:rPr lang="en-US" dirty="0"/>
              <a:t>Version 11 of the </a:t>
            </a:r>
            <a:r>
              <a:rPr lang="en-US" b="1" dirty="0" err="1"/>
              <a:t>AzAcSnap</a:t>
            </a:r>
            <a:r>
              <a:rPr lang="en-US" dirty="0"/>
              <a:t> tool is now generally available. Azure Application Consistent Snapshot Tool (</a:t>
            </a:r>
            <a:r>
              <a:rPr lang="en-US" b="1" dirty="0" err="1"/>
              <a:t>AzAcSnap</a:t>
            </a:r>
            <a:r>
              <a:rPr lang="en-US" dirty="0"/>
              <a:t>) is a command-line tool that enables customers to simplify data protection for third-party databases in Linux and Windows environments. </a:t>
            </a:r>
            <a:r>
              <a:rPr lang="en-US" dirty="0" err="1"/>
              <a:t>AzAcSnap</a:t>
            </a:r>
            <a:r>
              <a:rPr lang="en-US" dirty="0"/>
              <a:t> 11 introduces the following new capabilities and improvements:</a:t>
            </a:r>
          </a:p>
          <a:p>
            <a:pPr marL="171450" indent="-171450">
              <a:buFont typeface="Arial" panose="020B0604020202020204" pitchFamily="34" charset="0"/>
              <a:buChar char="•"/>
            </a:pPr>
            <a:r>
              <a:rPr lang="en-US" dirty="0"/>
              <a:t>Features moved to GA (generally available):</a:t>
            </a:r>
          </a:p>
          <a:p>
            <a:pPr marL="514350" lvl="1" indent="-171450">
              <a:buFont typeface="Arial" panose="020B0604020202020204" pitchFamily="34" charset="0"/>
              <a:buChar char="•"/>
            </a:pPr>
            <a:r>
              <a:rPr lang="en-US" sz="1000" dirty="0">
                <a:latin typeface="+mj-lt"/>
              </a:rPr>
              <a:t>Microsoft SQL Server 2022 on Windows.</a:t>
            </a:r>
          </a:p>
          <a:p>
            <a:pPr marL="171450" indent="-171450">
              <a:buFont typeface="Arial" panose="020B0604020202020204" pitchFamily="34" charset="0"/>
              <a:buChar char="•"/>
            </a:pPr>
            <a:r>
              <a:rPr lang="en-US" dirty="0"/>
              <a:t>Dependency updates:</a:t>
            </a:r>
          </a:p>
          <a:p>
            <a:pPr marL="514350" lvl="1" indent="-171450">
              <a:buFont typeface="Arial" panose="020B0604020202020204" pitchFamily="34" charset="0"/>
              <a:buChar char="•"/>
            </a:pPr>
            <a:r>
              <a:rPr lang="en-US" sz="1000" dirty="0">
                <a:latin typeface="+mj-lt"/>
              </a:rPr>
              <a:t>Updated to .NET 8( List of supported operation systems .NET 8 - Supported OS versions.)</a:t>
            </a:r>
          </a:p>
          <a:p>
            <a:pPr marL="514350" lvl="1" indent="-171450">
              <a:buFont typeface="Arial" panose="020B0604020202020204" pitchFamily="34" charset="0"/>
              <a:buChar char="•"/>
            </a:pPr>
            <a:r>
              <a:rPr lang="en-US" sz="1000" dirty="0">
                <a:latin typeface="+mj-lt"/>
              </a:rPr>
              <a:t>Azure SDK updated to Track 2 (latest security and significant performance improvements).</a:t>
            </a:r>
          </a:p>
          <a:p>
            <a:pPr marL="171450" indent="-171450">
              <a:buFont typeface="Arial" panose="020B0604020202020204" pitchFamily="34" charset="0"/>
              <a:buChar char="•"/>
            </a:pPr>
            <a:r>
              <a:rPr lang="en-US" dirty="0"/>
              <a:t>Fixes and Improvements:</a:t>
            </a:r>
          </a:p>
          <a:p>
            <a:pPr marL="514350" lvl="1" indent="-171450">
              <a:buFont typeface="Arial" panose="020B0604020202020204" pitchFamily="34" charset="0"/>
              <a:buChar char="•"/>
            </a:pPr>
            <a:r>
              <a:rPr lang="en-US" sz="1000" dirty="0">
                <a:latin typeface="+mj-lt"/>
              </a:rPr>
              <a:t>(NEW) Configurable Data Volume backup attempts</a:t>
            </a:r>
          </a:p>
          <a:p>
            <a:pPr marL="514350" lvl="1" indent="-171450">
              <a:buFont typeface="Arial" panose="020B0604020202020204" pitchFamily="34" charset="0"/>
              <a:buChar char="•"/>
            </a:pPr>
            <a:r>
              <a:rPr lang="en-US" sz="1000" dirty="0">
                <a:latin typeface="+mj-lt"/>
              </a:rPr>
              <a:t>Backup (-c backup) changes: Storage snapshot retention management is now performed after the database exits "backup-mode" to minimize the duration the database remains in a "backup-enabled" state.</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189310"/>
          </a:xfrm>
        </p:spPr>
        <p:txBody>
          <a:bodyPr/>
          <a:lstStyle/>
          <a:p>
            <a:pPr algn="just"/>
            <a:r>
              <a:rPr lang="en-US" sz="1000" dirty="0">
                <a:hlinkClick r:id="rId2"/>
              </a:rPr>
              <a:t>Generally Available: On-Demand Backups for Azure Database for PostgreSQL – Flexible Server</a:t>
            </a:r>
            <a:endParaRPr lang="en-US" sz="1000" dirty="0"/>
          </a:p>
          <a:p>
            <a:pPr algn="just"/>
            <a:r>
              <a:rPr lang="en-US" sz="1000" dirty="0"/>
              <a:t>Now it is possible to create physical snapshots of </a:t>
            </a:r>
            <a:r>
              <a:rPr lang="en-US" sz="1000" b="1" dirty="0"/>
              <a:t>Azure Database for PostgreSQL – Flexible Server based on business needs</a:t>
            </a:r>
            <a:r>
              <a:rPr lang="en-US" sz="1000" dirty="0"/>
              <a:t>. This new feature complements the scheduled automated backups offered by the service, while adding the flexibility to delete the on-demand backups.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Database for MySQL Triggers for Azure Functions</a:t>
            </a:r>
            <a:endParaRPr lang="en-US" dirty="0"/>
          </a:p>
          <a:p>
            <a:pPr algn="just"/>
            <a:r>
              <a:rPr lang="en-US" dirty="0"/>
              <a:t>Azure Database for MySQL </a:t>
            </a:r>
            <a:r>
              <a:rPr lang="en-US" b="1" dirty="0"/>
              <a:t>triggers</a:t>
            </a:r>
            <a:r>
              <a:rPr lang="en-US" dirty="0"/>
              <a:t> for </a:t>
            </a:r>
            <a:r>
              <a:rPr lang="en-US" b="1" dirty="0"/>
              <a:t>Azure Functions</a:t>
            </a:r>
            <a:r>
              <a:rPr lang="en-US" dirty="0"/>
              <a:t>, allows to enable change tracking and develop event-driven applications at scale on any MySQL table.  Azure Functions can be invoked when a row in a MySQL table is created, updated, or deleted through the Azure Database for MySQL triggers for Azure Functions.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Retirement: SQL Server Connector V1 Actions and Triggers to Be Retired on March 31, 2025 – Transition to V2 Actions and Triggers</a:t>
            </a:r>
            <a:endParaRPr lang="en-US" sz="1000" dirty="0"/>
          </a:p>
          <a:p>
            <a:pPr algn="just"/>
            <a:r>
              <a:rPr lang="en-US" sz="1000" dirty="0"/>
              <a:t>On March 31, 2023, MS announced that SQL Server connector’s </a:t>
            </a:r>
            <a:r>
              <a:rPr lang="en-US" sz="1000" b="1" dirty="0"/>
              <a:t>V1</a:t>
            </a:r>
            <a:r>
              <a:rPr lang="en-US" sz="1000" dirty="0"/>
              <a:t> actions and triggers will be retired on </a:t>
            </a:r>
            <a:r>
              <a:rPr lang="en-US" sz="1000" b="1" dirty="0"/>
              <a:t>March 31, 2024</a:t>
            </a:r>
            <a:r>
              <a:rPr lang="en-US" sz="1000" dirty="0"/>
              <a:t>. Based on feedback, MS is extending the retirement date to </a:t>
            </a:r>
            <a:r>
              <a:rPr lang="en-US" sz="1000" b="1" dirty="0"/>
              <a:t>June 30, 2025</a:t>
            </a:r>
            <a:r>
              <a:rPr lang="en-US" sz="1000" dirty="0"/>
              <a:t>, to allow more time to plan transition. </a:t>
            </a:r>
          </a:p>
          <a:p>
            <a:pPr algn="just"/>
            <a:r>
              <a:rPr lang="en-US" sz="1000" dirty="0"/>
              <a:t>Because V2 actions and triggers on the SQL Server connector now provide stable, faster and reliable actions and triggers on the V2 versions, ms will retire the older (V1) operations and triggers of this connector.</a:t>
            </a:r>
          </a:p>
          <a:p>
            <a:pPr algn="just"/>
            <a:r>
              <a:rPr lang="en-US" sz="1000" dirty="0"/>
              <a:t>In addition to the familiar features are using, here’s a quick comparison between SQL Server connector’s V1 actions and triggers, and SQL Server connector’s V2 operations.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0"/>
            <a:ext cx="3955312" cy="1538715"/>
          </a:xfrm>
        </p:spPr>
        <p:txBody>
          <a:bodyPr/>
          <a:lstStyle/>
          <a:p>
            <a:pPr algn="just"/>
            <a:r>
              <a:rPr lang="en-US" dirty="0">
                <a:hlinkClick r:id="rId3"/>
              </a:rPr>
              <a:t>Generally Available: Long-Term Backup Retention for Azure Database for PostgreSQL – Flexible Server</a:t>
            </a:r>
            <a:endParaRPr lang="en-US" dirty="0"/>
          </a:p>
          <a:p>
            <a:pPr algn="just"/>
            <a:r>
              <a:rPr lang="en-US" dirty="0"/>
              <a:t>Azure Database for PostgreSQL - Flexible Server now offers a backup solution for supporting </a:t>
            </a:r>
            <a:r>
              <a:rPr lang="en-US" b="1" dirty="0"/>
              <a:t>long-term backup retention and improved compliance for PostgreSQL </a:t>
            </a:r>
            <a:r>
              <a:rPr lang="en-US" dirty="0"/>
              <a:t>databases using Azure Backup. This release enables to take advantage of a rich set of capabilities, such as flexible database backup policies, management of individual backups, and streamlined configuration, and retain data for up to 10 years for compliance.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u="sng" dirty="0"/>
              <a:t>Retirement: Azure SQL Database FSV2-Series Offer</a:t>
            </a:r>
            <a:endParaRPr lang="ru-RU" sz="1000" u="sng" dirty="0"/>
          </a:p>
          <a:p>
            <a:pPr algn="just"/>
            <a:r>
              <a:rPr lang="en-US" sz="1000" dirty="0"/>
              <a:t>In 2020, MS launched </a:t>
            </a:r>
            <a:r>
              <a:rPr lang="en-US" sz="1000" b="1" dirty="0"/>
              <a:t>FSV2-series</a:t>
            </a:r>
            <a:r>
              <a:rPr lang="en-US" sz="1000" dirty="0"/>
              <a:t> as a hardware choice Azure SQL Database. MS is retiring support for the FSV2-series hardware option for Azure SQL Database on October 1, 2026.</a:t>
            </a:r>
          </a:p>
          <a:p>
            <a:pPr algn="just"/>
            <a:r>
              <a:rPr lang="en-US" sz="1000" dirty="0"/>
              <a:t>Starting On </a:t>
            </a:r>
            <a:r>
              <a:rPr lang="en-US" sz="1000" b="1" dirty="0"/>
              <a:t>October 1, 2025</a:t>
            </a:r>
            <a:r>
              <a:rPr lang="en-US" sz="1000" dirty="0"/>
              <a:t>, customers who haven’t already deployed Azure SQL Database on FSV2-series won’t be able to create new databases on FSV2-series.  </a:t>
            </a:r>
          </a:p>
          <a:p>
            <a:pPr algn="just"/>
            <a:r>
              <a:rPr lang="en-US" sz="1000" dirty="0"/>
              <a:t>Existing Azure SQL Database FSV2-series customers can continue to use the databases until </a:t>
            </a:r>
            <a:r>
              <a:rPr lang="en-US" sz="1000" b="1" dirty="0"/>
              <a:t>October 1, 2026</a:t>
            </a:r>
            <a:r>
              <a:rPr lang="en-US" sz="1000" dirty="0"/>
              <a:t> but should plan to migrate out of the FSV2-series HW on to other options within Azure SQL Database before then.  </a:t>
            </a:r>
          </a:p>
          <a:p>
            <a:pPr algn="just"/>
            <a:r>
              <a:rPr lang="en-US" sz="1000" dirty="0"/>
              <a:t>After </a:t>
            </a:r>
            <a:r>
              <a:rPr lang="en-US" sz="1000" b="1" dirty="0"/>
              <a:t>October 1, 2026</a:t>
            </a:r>
            <a:r>
              <a:rPr lang="en-US" sz="1000" dirty="0"/>
              <a:t>, Azure SQL Databases running on FSV2-series </a:t>
            </a:r>
            <a:r>
              <a:rPr lang="en-US" sz="1000" b="1" dirty="0"/>
              <a:t>HW will no longer be supported</a:t>
            </a:r>
            <a:r>
              <a:rPr lang="en-US" sz="1000" dirty="0"/>
              <a:t>. Remaining databases running on FSV2-series HW will be migrated to General-purpose tier with similar configurations.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1"/>
            <a:ext cx="3955312" cy="1373769"/>
          </a:xfrm>
        </p:spPr>
        <p:txBody>
          <a:bodyPr/>
          <a:lstStyle/>
          <a:p>
            <a:pPr algn="just"/>
            <a:r>
              <a:rPr lang="en-US" dirty="0">
                <a:hlinkClick r:id="rId2"/>
              </a:rPr>
              <a:t>Public Preview: Point-in-Time Restore Capability for </a:t>
            </a:r>
            <a:r>
              <a:rPr lang="en-US" dirty="0" err="1">
                <a:hlinkClick r:id="rId2"/>
              </a:rPr>
              <a:t>Multiregion</a:t>
            </a:r>
            <a:r>
              <a:rPr lang="en-US" dirty="0">
                <a:hlinkClick r:id="rId2"/>
              </a:rPr>
              <a:t> Write Accounts in Azure Cosmos DB</a:t>
            </a:r>
            <a:endParaRPr lang="en-US" dirty="0"/>
          </a:p>
          <a:p>
            <a:pPr algn="just"/>
            <a:r>
              <a:rPr lang="en-US" dirty="0"/>
              <a:t>With this feature, it is possible create </a:t>
            </a:r>
            <a:r>
              <a:rPr lang="en-US" dirty="0" err="1"/>
              <a:t>multiregion</a:t>
            </a:r>
            <a:r>
              <a:rPr lang="en-US" dirty="0"/>
              <a:t> write accounts with point-in-time restore capability in Azure Cosmos DB and enable point-in-time restore for </a:t>
            </a:r>
            <a:r>
              <a:rPr lang="en-US" dirty="0" err="1"/>
              <a:t>multiregion</a:t>
            </a:r>
            <a:r>
              <a:rPr lang="en-US" dirty="0"/>
              <a:t> write accounts. To use this feature, you must enable your </a:t>
            </a:r>
            <a:r>
              <a:rPr lang="en-US" dirty="0" err="1"/>
              <a:t>multiregion</a:t>
            </a:r>
            <a:r>
              <a:rPr lang="en-US" dirty="0"/>
              <a:t> write accounts with point-in-time restore or create new </a:t>
            </a:r>
            <a:r>
              <a:rPr lang="en-US" dirty="0" err="1"/>
              <a:t>multiregion</a:t>
            </a:r>
            <a:r>
              <a:rPr lang="en-US" dirty="0"/>
              <a:t> accounts with this capability. </a:t>
            </a:r>
          </a:p>
        </p:txBody>
      </p:sp>
      <p:pic>
        <p:nvPicPr>
          <p:cNvPr id="2050" name="Picture 2" descr="Enable multi-region write on continous backup enabled account">
            <a:extLst>
              <a:ext uri="{FF2B5EF4-FFF2-40B4-BE49-F238E27FC236}">
                <a16:creationId xmlns:a16="http://schemas.microsoft.com/office/drawing/2014/main" id="{B5CDA5FA-8872-EDA4-FD52-07C370EEA3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6556" y="2371322"/>
            <a:ext cx="2912035" cy="2172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a:xfrm>
            <a:off x="342900" y="855081"/>
            <a:ext cx="3955312" cy="1882024"/>
          </a:xfrm>
        </p:spPr>
        <p:txBody>
          <a:bodyPr/>
          <a:lstStyle/>
          <a:p>
            <a:pPr algn="just"/>
            <a:r>
              <a:rPr lang="en-US" dirty="0">
                <a:hlinkClick r:id="rId2"/>
              </a:rPr>
              <a:t>ABORT_QUERY_EXECUTION query hint - public preview</a:t>
            </a:r>
            <a:endParaRPr lang="en-US" dirty="0"/>
          </a:p>
          <a:p>
            <a:pPr algn="just"/>
            <a:r>
              <a:rPr lang="en-US" dirty="0"/>
              <a:t>MS announced the public preview of a new query hint, </a:t>
            </a:r>
            <a:r>
              <a:rPr lang="en-US" b="1" dirty="0"/>
              <a:t>ABORT_QUERY_EXECUTION</a:t>
            </a:r>
            <a:r>
              <a:rPr lang="en-US" dirty="0"/>
              <a:t>. The hint is intended to be used as a Query Store hint to let administrators </a:t>
            </a:r>
            <a:r>
              <a:rPr lang="en-US" b="1" dirty="0"/>
              <a:t>block future execution of known problematic queries,</a:t>
            </a:r>
            <a:r>
              <a:rPr lang="en-US" dirty="0"/>
              <a:t> for example non-essential queries causing high resource consumption and affecting application workloads.</a:t>
            </a:r>
          </a:p>
          <a:p>
            <a:pPr algn="just"/>
            <a:r>
              <a:rPr lang="en-US" dirty="0"/>
              <a:t>The hint is now available in Azure SQL Database for all databases without restrictions. The hint will later be available in Azure SQL Managed Instance with the always-up-to-date update policy, as well as in a future version of SQL Server.</a:t>
            </a:r>
          </a:p>
        </p:txBody>
      </p:sp>
      <p:pic>
        <p:nvPicPr>
          <p:cNvPr id="3" name="Picture 2">
            <a:extLst>
              <a:ext uri="{FF2B5EF4-FFF2-40B4-BE49-F238E27FC236}">
                <a16:creationId xmlns:a16="http://schemas.microsoft.com/office/drawing/2014/main" id="{B0E4548F-1CE4-0CB2-F46B-6FA7BC88DCC6}"/>
              </a:ext>
            </a:extLst>
          </p:cNvPr>
          <p:cNvPicPr>
            <a:picLocks noChangeAspect="1"/>
          </p:cNvPicPr>
          <p:nvPr/>
        </p:nvPicPr>
        <p:blipFill>
          <a:blip r:embed="rId3"/>
          <a:stretch>
            <a:fillRect/>
          </a:stretch>
        </p:blipFill>
        <p:spPr>
          <a:xfrm>
            <a:off x="342900" y="2839329"/>
            <a:ext cx="3784092" cy="528013"/>
          </a:xfrm>
          <a:prstGeom prst="rect">
            <a:avLst/>
          </a:prstGeom>
        </p:spPr>
      </p:pic>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Anthropic Gen AI Models in Azure Databricks</a:t>
            </a:r>
            <a:endParaRPr lang="en-US" dirty="0"/>
          </a:p>
          <a:p>
            <a:pPr algn="just"/>
            <a:r>
              <a:rPr lang="en-US" dirty="0"/>
              <a:t>MS announced that as of </a:t>
            </a:r>
            <a:r>
              <a:rPr lang="en-US" b="1" dirty="0"/>
              <a:t>March 26, 2025, Microsoft Azure customers can access and use Anthropic models </a:t>
            </a:r>
            <a:r>
              <a:rPr lang="en-US" dirty="0"/>
              <a:t>within their existing Azure Databricks workspaces. </a:t>
            </a:r>
          </a:p>
          <a:p>
            <a:pPr algn="just"/>
            <a:r>
              <a:rPr lang="en-US" dirty="0"/>
              <a:t>This integration is a collaborative effort between Microsoft and Databricks, aimed at enhancing data and AI capabilities.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Enhance Performance and Security with Standard Load Balancer and Standard SKU Public IP Addresses in Azure DevTest Labs</a:t>
            </a:r>
            <a:endParaRPr lang="en-US" sz="1000" dirty="0"/>
          </a:p>
          <a:p>
            <a:pPr algn="just"/>
            <a:r>
              <a:rPr lang="en-US" sz="1000" dirty="0"/>
              <a:t>MS announced enhancements in Azure DevTest Labs to support Azure’s retirement of Basic Load Balancer and Basic SKU public IP addresses. Azure DevTest Labs will now use </a:t>
            </a:r>
            <a:r>
              <a:rPr lang="en-US" sz="1000" b="1" dirty="0"/>
              <a:t>Standard Load Balancer</a:t>
            </a:r>
            <a:r>
              <a:rPr lang="en-US" sz="1000" dirty="0"/>
              <a:t> to manage traffic for VMs created with Shared IPs. Also, a </a:t>
            </a:r>
            <a:r>
              <a:rPr lang="en-US" sz="1000" b="1" dirty="0"/>
              <a:t>Standard SKU Public IP </a:t>
            </a:r>
            <a:r>
              <a:rPr lang="en-US" sz="1000" dirty="0"/>
              <a:t>address resource with static IP allocation will be created when you create a Public IP VM in Azure DevTest Labs. These enhancements in Azure DevTest Labs are being rolled out to different regions in phases.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Chaos Studio Auto-Tagging of Experiment Resources for Private Networking Now Available</a:t>
            </a:r>
            <a:endParaRPr lang="en-US" dirty="0"/>
          </a:p>
          <a:p>
            <a:pPr algn="just"/>
            <a:r>
              <a:rPr lang="en-US" dirty="0"/>
              <a:t>Previously, while customers could apply tags to their experiments, the underlying container and gateway resources created as part of the experiment execution were not taggable, leading to potential conflicts with Azure Policy enforcement. With this update, </a:t>
            </a:r>
            <a:r>
              <a:rPr lang="en-US" b="1" dirty="0"/>
              <a:t>Chaos Studio will now automatically tag </a:t>
            </a:r>
            <a:r>
              <a:rPr lang="en-US" dirty="0"/>
              <a:t>the resources we create on your behalf with the same tags applied to experiment. This ensures seamless policy compliance, improved resource tracking, and better integration with existing governance frameworks. This feature is available only for customers using private networking, as Chaos Studio does not deploy resources for experiments without private networking enabled.</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Retirement: Azure Maps Route APIs Version 1.0 to Be Retired on March 31, 2028</a:t>
            </a:r>
            <a:endParaRPr lang="en-US" sz="1000" dirty="0"/>
          </a:p>
          <a:p>
            <a:r>
              <a:rPr lang="en-US" sz="1000" dirty="0"/>
              <a:t>The following Azure Maps Route APIs version 1.0 will be retired on March 31, 2028:</a:t>
            </a:r>
          </a:p>
          <a:p>
            <a:pPr marL="171450" indent="-171450">
              <a:buFont typeface="Arial" panose="020B0604020202020204" pitchFamily="34" charset="0"/>
              <a:buChar char="•"/>
            </a:pPr>
            <a:r>
              <a:rPr lang="en-US" sz="1000" dirty="0"/>
              <a:t>Get Route Directions </a:t>
            </a:r>
          </a:p>
          <a:p>
            <a:pPr marL="171450" indent="-171450">
              <a:buFont typeface="Arial" panose="020B0604020202020204" pitchFamily="34" charset="0"/>
              <a:buChar char="•"/>
            </a:pPr>
            <a:r>
              <a:rPr lang="en-US" sz="1000" dirty="0"/>
              <a:t>Get Route Directions Batch </a:t>
            </a:r>
          </a:p>
          <a:p>
            <a:pPr marL="171450" indent="-171450">
              <a:buFont typeface="Arial" panose="020B0604020202020204" pitchFamily="34" charset="0"/>
              <a:buChar char="•"/>
            </a:pPr>
            <a:r>
              <a:rPr lang="en-US" sz="1000" dirty="0"/>
              <a:t>Post Route Directions </a:t>
            </a:r>
          </a:p>
          <a:p>
            <a:pPr marL="171450" indent="-171450">
              <a:buFont typeface="Arial" panose="020B0604020202020204" pitchFamily="34" charset="0"/>
              <a:buChar char="•"/>
            </a:pPr>
            <a:r>
              <a:rPr lang="en-US" sz="1000" dirty="0"/>
              <a:t>Post Route Direction Batch </a:t>
            </a:r>
          </a:p>
          <a:p>
            <a:pPr marL="171450" indent="-171450">
              <a:buFont typeface="Arial" panose="020B0604020202020204" pitchFamily="34" charset="0"/>
              <a:buChar char="•"/>
            </a:pPr>
            <a:r>
              <a:rPr lang="en-US" sz="1000" dirty="0"/>
              <a:t>Post Route Directions Batch Sync </a:t>
            </a:r>
          </a:p>
          <a:p>
            <a:pPr marL="171450" indent="-171450">
              <a:buFont typeface="Arial" panose="020B0604020202020204" pitchFamily="34" charset="0"/>
              <a:buChar char="•"/>
            </a:pPr>
            <a:r>
              <a:rPr lang="en-US" sz="1000" dirty="0"/>
              <a:t>Get Route Matrix </a:t>
            </a:r>
          </a:p>
          <a:p>
            <a:pPr marL="171450" indent="-171450">
              <a:buFont typeface="Arial" panose="020B0604020202020204" pitchFamily="34" charset="0"/>
              <a:buChar char="•"/>
            </a:pPr>
            <a:r>
              <a:rPr lang="en-US" sz="1000" dirty="0"/>
              <a:t>Post Route Matrix </a:t>
            </a:r>
          </a:p>
          <a:p>
            <a:pPr marL="171450" indent="-171450">
              <a:buFont typeface="Arial" panose="020B0604020202020204" pitchFamily="34" charset="0"/>
              <a:buChar char="•"/>
            </a:pPr>
            <a:r>
              <a:rPr lang="en-US" sz="1000" dirty="0"/>
              <a:t>Post Route Matrix Sync </a:t>
            </a:r>
          </a:p>
          <a:p>
            <a:pPr marL="171450" indent="-171450">
              <a:buFont typeface="Arial" panose="020B0604020202020204" pitchFamily="34" charset="0"/>
              <a:buChar char="•"/>
            </a:pPr>
            <a:r>
              <a:rPr lang="en-US" sz="1000" dirty="0"/>
              <a:t>Get Route Range </a:t>
            </a:r>
          </a:p>
          <a:p>
            <a:r>
              <a:rPr lang="en-US" sz="1000" dirty="0"/>
              <a:t>Please transition to Azure Maps Route APIs version 2025-01-01 by that date.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386208"/>
          </a:xfrm>
        </p:spPr>
        <p:txBody>
          <a:bodyPr/>
          <a:lstStyle/>
          <a:p>
            <a:r>
              <a:rPr lang="en-US" dirty="0">
                <a:hlinkClick r:id="rId3"/>
              </a:rPr>
              <a:t>Retirement: Azure Maps Traffic APIs Version 1.0 to Be Retired on March 31, 2028</a:t>
            </a:r>
            <a:endParaRPr lang="en-US" dirty="0"/>
          </a:p>
          <a:p>
            <a:pPr algn="just"/>
            <a:r>
              <a:rPr lang="en-US" dirty="0"/>
              <a:t>The following</a:t>
            </a:r>
            <a:r>
              <a:rPr lang="en-US" b="1" dirty="0"/>
              <a:t> Azure Maps Traffic APIs </a:t>
            </a:r>
            <a:r>
              <a:rPr lang="en-US" dirty="0"/>
              <a:t>version 1.0 will be retired on March 31, 2028:</a:t>
            </a:r>
          </a:p>
          <a:p>
            <a:pPr marL="171450" indent="-171450" algn="just">
              <a:buFont typeface="Arial" panose="020B0604020202020204" pitchFamily="34" charset="0"/>
              <a:buChar char="•"/>
            </a:pPr>
            <a:r>
              <a:rPr lang="en-US" dirty="0"/>
              <a:t>Get Traffic Flow Segment </a:t>
            </a:r>
          </a:p>
          <a:p>
            <a:pPr marL="171450" indent="-171450" algn="just">
              <a:buFont typeface="Arial" panose="020B0604020202020204" pitchFamily="34" charset="0"/>
              <a:buChar char="•"/>
            </a:pPr>
            <a:r>
              <a:rPr lang="en-US" dirty="0"/>
              <a:t>Get Traffic Flow Tile </a:t>
            </a:r>
          </a:p>
          <a:p>
            <a:pPr marL="171450" indent="-171450" algn="just">
              <a:buFont typeface="Arial" panose="020B0604020202020204" pitchFamily="34" charset="0"/>
              <a:buChar char="•"/>
            </a:pPr>
            <a:r>
              <a:rPr lang="en-US" dirty="0"/>
              <a:t>Get Traffic Incident Detail </a:t>
            </a:r>
          </a:p>
          <a:p>
            <a:pPr marL="171450" indent="-171450" algn="just">
              <a:buFont typeface="Arial" panose="020B0604020202020204" pitchFamily="34" charset="0"/>
              <a:buChar char="•"/>
            </a:pPr>
            <a:r>
              <a:rPr lang="en-US" dirty="0"/>
              <a:t>Get Traffic Incident Tile </a:t>
            </a:r>
          </a:p>
          <a:p>
            <a:pPr marL="171450" indent="-171450" algn="just">
              <a:buFont typeface="Arial" panose="020B0604020202020204" pitchFamily="34" charset="0"/>
              <a:buChar char="•"/>
            </a:pPr>
            <a:r>
              <a:rPr lang="en-US" dirty="0"/>
              <a:t>Get Traffic Incident Viewport </a:t>
            </a:r>
          </a:p>
          <a:p>
            <a:pPr algn="just"/>
            <a:r>
              <a:rPr lang="en-US" dirty="0"/>
              <a:t>Please transition to </a:t>
            </a:r>
            <a:r>
              <a:rPr lang="en-US" b="1" dirty="0"/>
              <a:t>Azure Maps Traffic</a:t>
            </a:r>
            <a:r>
              <a:rPr lang="en-US" dirty="0"/>
              <a:t> Incident API version 2025-01-01 and/or Azure Maps Get Map Tile API version 2024-04-01 by that date.</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B758-24BC-C7E4-BF87-3DCA23EF45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D05302F-8CC9-E6C3-B3FE-2196226826D5}"/>
              </a:ext>
            </a:extLst>
          </p:cNvPr>
          <p:cNvSpPr>
            <a:spLocks noGrp="1"/>
          </p:cNvSpPr>
          <p:nvPr>
            <p:ph type="body" sz="quarter" idx="10"/>
          </p:nvPr>
        </p:nvSpPr>
        <p:spPr>
          <a:xfrm>
            <a:off x="4433776" y="855081"/>
            <a:ext cx="4365038" cy="1479688"/>
          </a:xfrm>
        </p:spPr>
        <p:txBody>
          <a:bodyPr/>
          <a:lstStyle/>
          <a:p>
            <a:pPr algn="just"/>
            <a:r>
              <a:rPr lang="en-US" sz="1000" dirty="0">
                <a:hlinkClick r:id="rId2"/>
              </a:rPr>
              <a:t>Retirement: Azure Intelligent Recommendation Service to Be Retired</a:t>
            </a:r>
            <a:endParaRPr lang="en-US" sz="1000" dirty="0"/>
          </a:p>
          <a:p>
            <a:pPr algn="just"/>
            <a:r>
              <a:rPr lang="en-US" sz="1000" dirty="0"/>
              <a:t>Azure Intelligent Recommendations service will be retired on March 31, 2026.</a:t>
            </a:r>
          </a:p>
          <a:p>
            <a:pPr algn="just"/>
            <a:r>
              <a:rPr lang="en-US" sz="1000" dirty="0"/>
              <a:t>This service is being retired due to changes in strategy and focus with the onset of the Copilot era. We encourage you to identify alternative options.  </a:t>
            </a:r>
          </a:p>
          <a:p>
            <a:pPr algn="just"/>
            <a:r>
              <a:rPr lang="en-US" sz="1000" dirty="0"/>
              <a:t>From now to March 31, 2026 existing customers can continue to use Intelligent Recommendations without disruption. New customer deployments will stop immediately.</a:t>
            </a:r>
          </a:p>
        </p:txBody>
      </p:sp>
      <p:sp>
        <p:nvSpPr>
          <p:cNvPr id="11" name="Title 10">
            <a:extLst>
              <a:ext uri="{FF2B5EF4-FFF2-40B4-BE49-F238E27FC236}">
                <a16:creationId xmlns:a16="http://schemas.microsoft.com/office/drawing/2014/main" id="{B38CC501-A225-12DF-0512-D8F6CC4E6D4E}"/>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166D860D-4F27-DA91-CAED-C08905E08AE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A38DD5-5388-69B7-9975-14827283FDC5}"/>
              </a:ext>
            </a:extLst>
          </p:cNvPr>
          <p:cNvSpPr>
            <a:spLocks noGrp="1"/>
          </p:cNvSpPr>
          <p:nvPr>
            <p:ph type="body" sz="quarter" idx="16"/>
          </p:nvPr>
        </p:nvSpPr>
        <p:spPr/>
        <p:txBody>
          <a:bodyPr/>
          <a:lstStyle/>
          <a:p>
            <a:pPr algn="just"/>
            <a:r>
              <a:rPr lang="en-US" dirty="0">
                <a:hlinkClick r:id="rId3"/>
              </a:rPr>
              <a:t>Retirement: Azure Storage Data Movement Library (v2) Announcement</a:t>
            </a:r>
            <a:endParaRPr lang="en-US" dirty="0"/>
          </a:p>
          <a:p>
            <a:pPr algn="just"/>
            <a:r>
              <a:rPr lang="en-US" dirty="0"/>
              <a:t>The legacy version of the Azure Storage Data Movement Library (v2) will be retired on March 31, 2026. To ensure continued support and access to the latest features, users should migrate to the modern version before this date. </a:t>
            </a:r>
          </a:p>
          <a:p>
            <a:pPr algn="just"/>
            <a:r>
              <a:rPr lang="en-US" dirty="0"/>
              <a:t>The modern version of the Azure Storage Data Movement Library offers important upgrades like checkpointing and shared infrastructure with Azure Storage v12 client libraries, providing improved performance and reliability. </a:t>
            </a:r>
          </a:p>
        </p:txBody>
      </p:sp>
    </p:spTree>
    <p:extLst>
      <p:ext uri="{BB962C8B-B14F-4D97-AF65-F5344CB8AC3E}">
        <p14:creationId xmlns:p14="http://schemas.microsoft.com/office/powerpoint/2010/main" val="238495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D8106-308E-2058-969F-38FD284FBA8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61C9E2D7-7B20-7200-85DB-C13915BB83A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5A60140-5658-B128-A355-F9517ACA00B1}"/>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BB974F60-AEAB-B4F3-C4A4-C3BFD0F4DB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5E6B4A4-F469-633F-707A-1111BB3ED4D4}"/>
              </a:ext>
            </a:extLst>
          </p:cNvPr>
          <p:cNvSpPr>
            <a:spLocks noGrp="1"/>
          </p:cNvSpPr>
          <p:nvPr>
            <p:ph type="body" sz="quarter" idx="16"/>
          </p:nvPr>
        </p:nvSpPr>
        <p:spPr/>
        <p:txBody>
          <a:bodyPr/>
          <a:lstStyle/>
          <a:p>
            <a:pPr algn="just"/>
            <a:r>
              <a:rPr lang="en-US" dirty="0">
                <a:hlinkClick r:id="rId2"/>
              </a:rPr>
              <a:t>Announcing the Extension of Some </a:t>
            </a:r>
            <a:r>
              <a:rPr lang="en-US" dirty="0" err="1">
                <a:hlinkClick r:id="rId2"/>
              </a:rPr>
              <a:t>QnA</a:t>
            </a:r>
            <a:r>
              <a:rPr lang="en-US" dirty="0">
                <a:hlinkClick r:id="rId2"/>
              </a:rPr>
              <a:t> Maker Functionality</a:t>
            </a:r>
            <a:endParaRPr lang="en-US" dirty="0"/>
          </a:p>
          <a:p>
            <a:pPr algn="just"/>
            <a:r>
              <a:rPr lang="en-US" dirty="0"/>
              <a:t>MS announced the deprecation of </a:t>
            </a:r>
            <a:r>
              <a:rPr lang="en-US" dirty="0" err="1"/>
              <a:t>QnA</a:t>
            </a:r>
            <a:r>
              <a:rPr lang="en-US" dirty="0"/>
              <a:t> Maker by March 31, 2025 with a recommendation to migrate to Custom Question Answering (CQA). MS decided to extend the availability of certain functionalities in </a:t>
            </a:r>
            <a:r>
              <a:rPr lang="en-US" dirty="0" err="1"/>
              <a:t>QnA</a:t>
            </a:r>
            <a:r>
              <a:rPr lang="en-US" dirty="0"/>
              <a:t> Maker until October 31, 2025.</a:t>
            </a:r>
          </a:p>
          <a:p>
            <a:pPr marL="171450" indent="-171450" algn="just">
              <a:buFont typeface="Arial" panose="020B0604020202020204" pitchFamily="34" charset="0"/>
              <a:buChar char="•"/>
            </a:pPr>
            <a:r>
              <a:rPr lang="en-US" dirty="0"/>
              <a:t>Inference Support: </a:t>
            </a:r>
            <a:r>
              <a:rPr lang="en-US" dirty="0" err="1"/>
              <a:t>QnA</a:t>
            </a:r>
            <a:r>
              <a:rPr lang="en-US" dirty="0"/>
              <a:t> Maker bots remain operational and can be used as they are currently configured until October 31, 2025.  </a:t>
            </a:r>
          </a:p>
          <a:p>
            <a:pPr marL="171450" indent="-171450" algn="just">
              <a:buFont typeface="Arial" panose="020B0604020202020204" pitchFamily="34" charset="0"/>
              <a:buChar char="•"/>
            </a:pPr>
            <a:r>
              <a:rPr lang="en-US" dirty="0"/>
              <a:t>Portal Shutdown: The </a:t>
            </a:r>
            <a:r>
              <a:rPr lang="en-US" dirty="0" err="1"/>
              <a:t>QnA</a:t>
            </a:r>
            <a:r>
              <a:rPr lang="en-US" dirty="0"/>
              <a:t> Maker portal will no longer be available after March 31, 2025. You will not be able to make any edits or changes to your </a:t>
            </a:r>
            <a:r>
              <a:rPr lang="en-US" dirty="0" err="1"/>
              <a:t>QnA</a:t>
            </a:r>
            <a:r>
              <a:rPr lang="en-US" dirty="0"/>
              <a:t> Maker bots through the online </a:t>
            </a:r>
            <a:r>
              <a:rPr lang="en-US" dirty="0" err="1"/>
              <a:t>QnA</a:t>
            </a:r>
            <a:r>
              <a:rPr lang="en-US" dirty="0"/>
              <a:t> Maker portal.  </a:t>
            </a:r>
          </a:p>
          <a:p>
            <a:pPr marL="171450" indent="-171450" algn="just">
              <a:buFont typeface="Arial" panose="020B0604020202020204" pitchFamily="34" charset="0"/>
              <a:buChar char="•"/>
            </a:pPr>
            <a:r>
              <a:rPr lang="en-US" dirty="0"/>
              <a:t>Programmatic Bot Changes: You will be able to make changes to your </a:t>
            </a:r>
            <a:r>
              <a:rPr lang="en-US" dirty="0" err="1"/>
              <a:t>QnA</a:t>
            </a:r>
            <a:r>
              <a:rPr lang="en-US" dirty="0"/>
              <a:t> Maker bots programmatically via the </a:t>
            </a:r>
            <a:r>
              <a:rPr lang="en-US" dirty="0" err="1"/>
              <a:t>QnA</a:t>
            </a:r>
            <a:r>
              <a:rPr lang="en-US" dirty="0"/>
              <a:t> Maker API.</a:t>
            </a:r>
          </a:p>
        </p:txBody>
      </p:sp>
    </p:spTree>
    <p:extLst>
      <p:ext uri="{BB962C8B-B14F-4D97-AF65-F5344CB8AC3E}">
        <p14:creationId xmlns:p14="http://schemas.microsoft.com/office/powerpoint/2010/main" val="60209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Firewall Updates - Parallel IP Group Updates</a:t>
            </a:r>
            <a:endParaRPr lang="en-US" sz="1000" dirty="0"/>
          </a:p>
          <a:p>
            <a:pPr algn="just"/>
            <a:r>
              <a:rPr lang="en-US" sz="1000" dirty="0"/>
              <a:t>Admins can now update </a:t>
            </a:r>
            <a:r>
              <a:rPr lang="en-US" sz="1000" b="1" dirty="0"/>
              <a:t>multiple IP Groups </a:t>
            </a:r>
            <a:r>
              <a:rPr lang="en-US" sz="1000" dirty="0"/>
              <a:t>in parallel or simultaneously with firewall or firewall policies.  </a:t>
            </a:r>
          </a:p>
          <a:p>
            <a:pPr algn="just"/>
            <a:r>
              <a:rPr lang="en-US" sz="1000" dirty="0"/>
              <a:t>Key benefits: </a:t>
            </a:r>
          </a:p>
          <a:p>
            <a:pPr marL="171450" indent="-171450" algn="just">
              <a:buFont typeface="Arial" panose="020B0604020202020204" pitchFamily="34" charset="0"/>
              <a:buChar char="•"/>
            </a:pPr>
            <a:r>
              <a:rPr lang="en-US" sz="1000" b="1" dirty="0"/>
              <a:t>Faster &amp; scalable updates </a:t>
            </a:r>
            <a:r>
              <a:rPr lang="en-US" sz="1000" dirty="0"/>
              <a:t>– Update up to 20 IP Groups simultaneously, up to twice as fast as before.  </a:t>
            </a:r>
          </a:p>
          <a:p>
            <a:pPr marL="171450" indent="-171450" algn="just">
              <a:buFont typeface="Arial" panose="020B0604020202020204" pitchFamily="34" charset="0"/>
              <a:buChar char="•"/>
            </a:pPr>
            <a:r>
              <a:rPr lang="en-US" sz="1000" b="1" dirty="0"/>
              <a:t>Improved visibility </a:t>
            </a:r>
            <a:r>
              <a:rPr lang="en-US" sz="1000" dirty="0"/>
              <a:t>- With enhanced error messaging, it is possible to quickly identify and address issues during updates. Even if one IP Group fails to update, the remaining changes continue smoothly, keeping overall system health intact.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233915"/>
          </a:xfrm>
        </p:spPr>
        <p:txBody>
          <a:bodyPr/>
          <a:lstStyle/>
          <a:p>
            <a:r>
              <a:rPr lang="en-US" dirty="0">
                <a:hlinkClick r:id="rId3"/>
              </a:rPr>
              <a:t>Generally Available: New Regions for Azure Front Door Premium with Private Link Enabled Origins</a:t>
            </a:r>
            <a:endParaRPr lang="en-US" dirty="0"/>
          </a:p>
          <a:p>
            <a:pPr algn="just"/>
            <a:r>
              <a:rPr lang="en-US" b="1" dirty="0"/>
              <a:t>AFD</a:t>
            </a:r>
            <a:r>
              <a:rPr lang="en-US" dirty="0"/>
              <a:t> is now supported in </a:t>
            </a:r>
            <a:r>
              <a:rPr lang="en-US" b="1" dirty="0"/>
              <a:t>the West US 2 </a:t>
            </a:r>
            <a:r>
              <a:rPr lang="en-US" dirty="0"/>
              <a:t>and </a:t>
            </a:r>
            <a:r>
              <a:rPr lang="en-US" b="1" dirty="0"/>
              <a:t>South East Asia </a:t>
            </a:r>
            <a:r>
              <a:rPr lang="en-US" dirty="0"/>
              <a:t>as regions for Private Link-enabled origins in Front Door Premium profile. Private Link-enabled origins in Front Door allow to deliver content to end-users through public Front Door endpoints while ensuring that origins remain inaccessible to the public internet. </a:t>
            </a:r>
          </a:p>
          <a:p>
            <a:pPr algn="just"/>
            <a:endParaRPr lang="en-US" dirty="0"/>
          </a:p>
        </p:txBody>
      </p:sp>
      <p:pic>
        <p:nvPicPr>
          <p:cNvPr id="1026" name="Picture 2" descr="Diagram of Azure Front Door with Private Link enabled.">
            <a:extLst>
              <a:ext uri="{FF2B5EF4-FFF2-40B4-BE49-F238E27FC236}">
                <a16:creationId xmlns:a16="http://schemas.microsoft.com/office/drawing/2014/main" id="{7B5B2D68-9FDA-3F53-A7D9-ABFA8DCE50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025" y="2170455"/>
            <a:ext cx="2762141" cy="2630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479765" cy="3774069"/>
          </a:xfrm>
        </p:spPr>
        <p:txBody>
          <a:bodyPr/>
          <a:lstStyle/>
          <a:p>
            <a:pPr marL="171450" indent="-171450" algn="just">
              <a:buFont typeface="Arial" panose="020B0604020202020204" pitchFamily="34" charset="0"/>
              <a:buChar char="•"/>
            </a:pPr>
            <a:r>
              <a:rPr lang="en-US" sz="1000" b="1" dirty="0"/>
              <a:t>Phishing Triage Agent in Microsoft Defender </a:t>
            </a:r>
            <a:r>
              <a:rPr lang="en-US" sz="1000" dirty="0"/>
              <a:t>triages phishing alerts with accuracy to identify real cyberthreats and false alarms. It provides easy-to-understand explanations for its decisions and improves detection based on admin feedback.</a:t>
            </a:r>
          </a:p>
          <a:p>
            <a:pPr marL="171450" indent="-171450" algn="just">
              <a:buFont typeface="Arial" panose="020B0604020202020204" pitchFamily="34" charset="0"/>
              <a:buChar char="•"/>
            </a:pPr>
            <a:r>
              <a:rPr lang="en-US" sz="1000" b="1" dirty="0"/>
              <a:t>Alert Triage Agents in Microsoft Purview </a:t>
            </a:r>
            <a:r>
              <a:rPr lang="en-US" sz="1000" dirty="0"/>
              <a:t>triage data loss prevention and insider risk alerts, prioritize critical incidents, and continuously improve accuracy based on admin feedback.</a:t>
            </a:r>
          </a:p>
          <a:p>
            <a:pPr marL="171450" indent="-171450" algn="just">
              <a:buFont typeface="Arial" panose="020B0604020202020204" pitchFamily="34" charset="0"/>
              <a:buChar char="•"/>
            </a:pPr>
            <a:r>
              <a:rPr lang="en-US" sz="1000" b="1" dirty="0"/>
              <a:t>Conditional Access Optimization Agent in </a:t>
            </a:r>
            <a:r>
              <a:rPr lang="en-US" sz="1000" dirty="0"/>
              <a:t>Microsoft Entra monitors for new users or apps not covered by existing policies, identifies necessary updates to close security gaps, and recommends quick fixes for identity teams to apply with a single click.</a:t>
            </a:r>
          </a:p>
          <a:p>
            <a:pPr marL="171450" indent="-171450" algn="just">
              <a:buFont typeface="Arial" panose="020B0604020202020204" pitchFamily="34" charset="0"/>
              <a:buChar char="•"/>
            </a:pPr>
            <a:r>
              <a:rPr lang="en-US" sz="1000" b="1" dirty="0"/>
              <a:t>Vulnerability Remediation Agent </a:t>
            </a:r>
            <a:r>
              <a:rPr lang="en-US" sz="1000" dirty="0"/>
              <a:t>in Microsoft Intune monitors and prioritizes vulnerabilities and remediation tasks to address app and policy configuration issues and expedites Windows OS patches with admin approval.</a:t>
            </a:r>
          </a:p>
          <a:p>
            <a:pPr marL="171450" indent="-171450" algn="just">
              <a:buFont typeface="Arial" panose="020B0604020202020204" pitchFamily="34" charset="0"/>
              <a:buChar char="•"/>
            </a:pPr>
            <a:r>
              <a:rPr lang="en-US" sz="1000" b="1" dirty="0"/>
              <a:t>Threat Intelligence Briefing Agent </a:t>
            </a:r>
            <a:r>
              <a:rPr lang="en-US" sz="1000" dirty="0"/>
              <a:t>in Security Copilot automatically curates relevant and timely threat intelligence based on an organization’s unique attributes and cyberthreat exposure.</a:t>
            </a:r>
          </a:p>
          <a:p>
            <a:pPr marL="171450" indent="-171450" algn="just">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077798"/>
          </a:xfrm>
        </p:spPr>
        <p:txBody>
          <a:bodyPr/>
          <a:lstStyle/>
          <a:p>
            <a:pPr algn="just"/>
            <a:r>
              <a:rPr lang="en-US" dirty="0">
                <a:hlinkClick r:id="rId2"/>
              </a:rPr>
              <a:t>Microsoft Security Copilot agents and new protections for AI</a:t>
            </a:r>
            <a:endParaRPr lang="en-US" dirty="0"/>
          </a:p>
          <a:p>
            <a:pPr algn="just"/>
            <a:r>
              <a:rPr lang="en-US" dirty="0"/>
              <a:t>The </a:t>
            </a:r>
            <a:r>
              <a:rPr lang="en-US" b="1" dirty="0"/>
              <a:t>six Microsoft Security Copilot agents</a:t>
            </a:r>
            <a:r>
              <a:rPr lang="en-US" dirty="0"/>
              <a:t> enable teams to autonomously handle high-volume security and IT tasks while seamlessly integrating with Microsoft Security solutions. Purpose-built for security, agents learn from feedback, adapt to workflows, and operate securely—aligned to Microsoft’s Zero Trust framework.</a:t>
            </a:r>
          </a:p>
          <a:p>
            <a:pPr algn="just"/>
            <a:endParaRPr lang="en-US" dirty="0"/>
          </a:p>
        </p:txBody>
      </p:sp>
      <p:pic>
        <p:nvPicPr>
          <p:cNvPr id="4" name="Picture 3">
            <a:extLst>
              <a:ext uri="{FF2B5EF4-FFF2-40B4-BE49-F238E27FC236}">
                <a16:creationId xmlns:a16="http://schemas.microsoft.com/office/drawing/2014/main" id="{276689C0-9A9E-2001-359D-04A68C6F4E4B}"/>
              </a:ext>
            </a:extLst>
          </p:cNvPr>
          <p:cNvPicPr>
            <a:picLocks noChangeAspect="1"/>
          </p:cNvPicPr>
          <p:nvPr/>
        </p:nvPicPr>
        <p:blipFill>
          <a:blip r:embed="rId3"/>
          <a:stretch>
            <a:fillRect/>
          </a:stretch>
        </p:blipFill>
        <p:spPr>
          <a:xfrm>
            <a:off x="358556" y="1941567"/>
            <a:ext cx="3899301" cy="2019886"/>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2"/>
              </a:rPr>
              <a:t>Microsoft Azure Cloud HSM is now in public preview</a:t>
            </a:r>
            <a:endParaRPr lang="en-US" dirty="0"/>
          </a:p>
          <a:p>
            <a:pPr algn="just"/>
            <a:r>
              <a:rPr lang="en-US" b="1" dirty="0"/>
              <a:t>Azure Cloud HSM </a:t>
            </a:r>
            <a:r>
              <a:rPr lang="en-US" dirty="0"/>
              <a:t>is a highly available, FIPS 140-3 Level 3 validated single-tenant </a:t>
            </a:r>
            <a:r>
              <a:rPr lang="en-US" b="1" dirty="0"/>
              <a:t>hardware security module (HSM) </a:t>
            </a:r>
            <a:r>
              <a:rPr lang="en-US" dirty="0"/>
              <a:t>service designed to meet the highest security and compliance standards. With full administrative control over HSM, customers can securely manage cryptographic keys and perform cryptographic operations within their own dedicated Cloud HSM cluster. </a:t>
            </a:r>
          </a:p>
          <a:p>
            <a:pPr algn="just"/>
            <a:r>
              <a:rPr lang="en-US" dirty="0"/>
              <a:t>Azure Cloud HSM:</a:t>
            </a:r>
          </a:p>
          <a:p>
            <a:pPr marL="171450" indent="-171450" algn="just">
              <a:buFont typeface="Arial" panose="020B0604020202020204" pitchFamily="34" charset="0"/>
              <a:buChar char="•"/>
            </a:pPr>
            <a:r>
              <a:rPr lang="en-US" b="1" dirty="0"/>
              <a:t>Fully Managed</a:t>
            </a:r>
          </a:p>
          <a:p>
            <a:pPr marL="171450" indent="-171450" algn="just">
              <a:buFont typeface="Arial" panose="020B0604020202020204" pitchFamily="34" charset="0"/>
              <a:buChar char="•"/>
            </a:pPr>
            <a:r>
              <a:rPr lang="en-US" b="1" dirty="0"/>
              <a:t>Customer owned</a:t>
            </a:r>
            <a:r>
              <a:rPr lang="en-US" dirty="0"/>
              <a:t>, highly available, single-tenant HSM as a service</a:t>
            </a:r>
          </a:p>
          <a:p>
            <a:pPr marL="171450" indent="-171450" algn="just">
              <a:buFont typeface="Arial" panose="020B0604020202020204" pitchFamily="34" charset="0"/>
              <a:buChar char="•"/>
            </a:pPr>
            <a:r>
              <a:rPr lang="en-US" b="1" dirty="0"/>
              <a:t>Single-Tenant HSM Clusters</a:t>
            </a:r>
          </a:p>
          <a:p>
            <a:pPr marL="171450" indent="-171450" algn="just">
              <a:buFont typeface="Arial" panose="020B0604020202020204" pitchFamily="34" charset="0"/>
              <a:buChar char="•"/>
            </a:pPr>
            <a:r>
              <a:rPr lang="en-US" dirty="0"/>
              <a:t>FIPS 140-3 Level 3 compliance</a:t>
            </a:r>
          </a:p>
          <a:p>
            <a:pPr algn="just"/>
            <a:r>
              <a:rPr lang="en-US" dirty="0"/>
              <a:t>It provides:</a:t>
            </a:r>
          </a:p>
          <a:p>
            <a:pPr marL="171450" indent="-171450">
              <a:buFont typeface="Arial" panose="020B0604020202020204" pitchFamily="34" charset="0"/>
              <a:buChar char="•"/>
            </a:pPr>
            <a:r>
              <a:rPr lang="en-US" sz="1000" dirty="0"/>
              <a:t>Azure Cloud HSM is Not a Bare-Metal HSM appliance.</a:t>
            </a:r>
          </a:p>
          <a:p>
            <a:pPr marL="171450" indent="-171450">
              <a:buFont typeface="Arial" panose="020B0604020202020204" pitchFamily="34" charset="0"/>
              <a:buChar char="•"/>
            </a:pPr>
            <a:r>
              <a:rPr lang="en-US" sz="1000" dirty="0"/>
              <a:t>Azure Cloud HSM is Not a Secret Store.</a:t>
            </a:r>
          </a:p>
          <a:p>
            <a:pPr marL="171450" indent="-171450">
              <a:buFont typeface="Arial" panose="020B0604020202020204" pitchFamily="34" charset="0"/>
              <a:buChar char="•"/>
            </a:pPr>
            <a:r>
              <a:rPr lang="en-US" sz="1000" dirty="0"/>
              <a:t>Azure Cloud HSM is Not a Certificate Lifecycle Management offering.</a:t>
            </a:r>
          </a:p>
          <a:p>
            <a:pPr marL="171450" indent="-171450">
              <a:buFont typeface="Arial" panose="020B0604020202020204" pitchFamily="34" charset="0"/>
              <a:buChar char="•"/>
            </a:pPr>
            <a:r>
              <a:rPr lang="en-US" sz="1000" dirty="0"/>
              <a:t>Microsoft Azure Cloud HSM does not integrate with other PaaS/SaaS Azure services</a:t>
            </a:r>
          </a:p>
          <a:p>
            <a:pPr algn="just"/>
            <a:endParaRPr lang="en-US" dirty="0"/>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pt-BR" sz="1000" dirty="0">
                <a:hlinkClick r:id="rId2"/>
              </a:rPr>
              <a:t>Jumpstart Agora - Contoso Motors v2</a:t>
            </a:r>
            <a:endParaRPr lang="pt-BR" sz="1000" dirty="0"/>
          </a:p>
          <a:p>
            <a:pPr algn="just"/>
            <a:r>
              <a:rPr lang="en-US" sz="1000" dirty="0"/>
              <a:t>Version 2 of the </a:t>
            </a:r>
            <a:r>
              <a:rPr lang="en-US" sz="1000" b="1" dirty="0"/>
              <a:t>Contoso Motors </a:t>
            </a:r>
            <a:r>
              <a:rPr lang="en-US" sz="1000" dirty="0"/>
              <a:t>scenario, part of Jumpstart Agora was released. This update brings key updates that streamline deployment, improve maintainability, and reduce operational costs.</a:t>
            </a:r>
          </a:p>
          <a:p>
            <a:pPr marL="171450" indent="-171450" algn="just">
              <a:buFont typeface="Arial" panose="020B0604020202020204" pitchFamily="34" charset="0"/>
              <a:buChar char="•"/>
            </a:pPr>
            <a:r>
              <a:rPr lang="en-US" sz="1000" dirty="0"/>
              <a:t>Migrating to </a:t>
            </a:r>
            <a:r>
              <a:rPr lang="en-US" sz="1000" b="1" dirty="0"/>
              <a:t>Rancher K3s </a:t>
            </a:r>
            <a:r>
              <a:rPr lang="en-US" sz="1000" dirty="0"/>
              <a:t>for a </a:t>
            </a:r>
            <a:r>
              <a:rPr lang="en-US" sz="1000" b="1" dirty="0"/>
              <a:t>Lighter</a:t>
            </a:r>
            <a:r>
              <a:rPr lang="en-US" sz="1000" dirty="0"/>
              <a:t> for More Efficient Deployment</a:t>
            </a:r>
          </a:p>
          <a:p>
            <a:pPr marL="171450" indent="-171450" algn="just">
              <a:buFont typeface="Arial" panose="020B0604020202020204" pitchFamily="34" charset="0"/>
              <a:buChar char="•"/>
            </a:pPr>
            <a:r>
              <a:rPr lang="en-US" sz="1000" dirty="0"/>
              <a:t>Leveraging the GA Version of Azure IoT Operations</a:t>
            </a:r>
          </a:p>
          <a:p>
            <a:pPr marL="171450" indent="-171450" algn="just">
              <a:buFont typeface="Arial" panose="020B0604020202020204" pitchFamily="34" charset="0"/>
              <a:buChar char="•"/>
            </a:pPr>
            <a:r>
              <a:rPr lang="en-US" sz="1000" dirty="0"/>
              <a:t>Optimized </a:t>
            </a:r>
            <a:r>
              <a:rPr lang="en-US" sz="1000" b="1" dirty="0"/>
              <a:t>Container Image Management</a:t>
            </a:r>
          </a:p>
          <a:p>
            <a:pPr marL="171450" indent="-171450" algn="just">
              <a:buFont typeface="Arial" panose="020B0604020202020204" pitchFamily="34" charset="0"/>
              <a:buChar char="•"/>
            </a:pPr>
            <a:r>
              <a:rPr lang="en-US" sz="1000" dirty="0"/>
              <a:t>Helm Chart Improvements for Simplified Networking</a:t>
            </a:r>
          </a:p>
          <a:p>
            <a:pPr marL="171450" indent="-171450" algn="just">
              <a:buFont typeface="Arial" panose="020B0604020202020204" pitchFamily="34" charset="0"/>
              <a:buChar char="•"/>
            </a:pPr>
            <a:r>
              <a:rPr lang="en-US" sz="1000" dirty="0"/>
              <a:t>Cost Optimization: Reduced VM Requirements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Log Analytics Delete Data API</a:t>
            </a:r>
            <a:endParaRPr lang="en-US" dirty="0"/>
          </a:p>
          <a:p>
            <a:pPr algn="just"/>
            <a:r>
              <a:rPr lang="en-US" dirty="0"/>
              <a:t>The Delete Data API lets make asynchronous requests to remove data, such as sensitive, personal, or corrupt from Log Analytics workspace. This API is more performant than Purge API since tagging logs as deleted, rather than performing heady delete operation. It's recommended to use this API for all non-GDPR data deletion.</a:t>
            </a:r>
          </a:p>
          <a:p>
            <a:pPr marL="171450" indent="-171450" algn="just">
              <a:buFont typeface="Arial" panose="020B0604020202020204" pitchFamily="34" charset="0"/>
              <a:buChar char="•"/>
            </a:pPr>
            <a:r>
              <a:rPr lang="en-US" b="1" dirty="0"/>
              <a:t>Support up to 10 Delete Data requests </a:t>
            </a:r>
            <a:r>
              <a:rPr lang="en-US" dirty="0"/>
              <a:t>per hour in a single Log Analytics workspace.</a:t>
            </a:r>
          </a:p>
          <a:p>
            <a:pPr marL="171450" indent="-171450" algn="just">
              <a:buFont typeface="Arial" panose="020B0604020202020204" pitchFamily="34" charset="0"/>
              <a:buChar char="•"/>
            </a:pPr>
            <a:r>
              <a:rPr lang="en-US" b="1" dirty="0"/>
              <a:t>The Analytics table plan supports data deletion</a:t>
            </a:r>
            <a:r>
              <a:rPr lang="en-US" dirty="0"/>
              <a:t>. To delete data from a table with the Basic plan, change the plan to Analytics and then delete the data. The Auxiliary plan doesn't support data deletion.</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2339224"/>
          </a:xfrm>
        </p:spPr>
        <p:txBody>
          <a:bodyPr/>
          <a:lstStyle/>
          <a:p>
            <a:pPr algn="just"/>
            <a:r>
              <a:rPr lang="en-US" dirty="0">
                <a:hlinkClick r:id="rId2"/>
              </a:rPr>
              <a:t>Migration Dashboard for SQL Server enabled by Azure Arc</a:t>
            </a:r>
            <a:endParaRPr lang="en-US" dirty="0"/>
          </a:p>
          <a:p>
            <a:pPr algn="just"/>
            <a:r>
              <a:rPr lang="en-US" dirty="0"/>
              <a:t>MS announced </a:t>
            </a:r>
            <a:r>
              <a:rPr lang="en-US" b="1" dirty="0"/>
              <a:t>a new Migration Dashboard feature </a:t>
            </a:r>
            <a:r>
              <a:rPr lang="en-US" dirty="0"/>
              <a:t>in the Azure portal. SQL Server enabled by Azure Arc, automatically produces an assessment for migration to Azure. The dashboard:</a:t>
            </a:r>
          </a:p>
          <a:p>
            <a:pPr marL="171450" indent="-171450" algn="just">
              <a:buFont typeface="Arial" panose="020B0604020202020204" pitchFamily="34" charset="0"/>
              <a:buChar char="•"/>
            </a:pPr>
            <a:r>
              <a:rPr lang="en-US" dirty="0"/>
              <a:t>Provides an overview of SQL Server instances and databases discovered.</a:t>
            </a:r>
          </a:p>
          <a:p>
            <a:pPr marL="171450" indent="-171450" algn="just">
              <a:buFont typeface="Arial" panose="020B0604020202020204" pitchFamily="34" charset="0"/>
              <a:buChar char="•"/>
            </a:pPr>
            <a:r>
              <a:rPr lang="en-US" dirty="0"/>
              <a:t>Provides an overview of the SQL Server instances which have assessments generated.</a:t>
            </a:r>
          </a:p>
          <a:p>
            <a:pPr marL="171450" indent="-171450" algn="just">
              <a:buFont typeface="Arial" panose="020B0604020202020204" pitchFamily="34" charset="0"/>
              <a:buChar char="•"/>
            </a:pPr>
            <a:r>
              <a:rPr lang="en-US" dirty="0"/>
              <a:t>Provides migration readiness summary for each of the Azure SQL offerings.</a:t>
            </a:r>
          </a:p>
          <a:p>
            <a:pPr marL="171450" indent="-171450" algn="just">
              <a:buFont typeface="Arial" panose="020B0604020202020204" pitchFamily="34" charset="0"/>
              <a:buChar char="•"/>
            </a:pPr>
            <a:r>
              <a:rPr lang="en-US" dirty="0"/>
              <a:t>Provides rich filtering capabilities enabling you to tailor the view to your needs.</a:t>
            </a:r>
          </a:p>
        </p:txBody>
      </p:sp>
      <p:pic>
        <p:nvPicPr>
          <p:cNvPr id="3" name="Picture 2">
            <a:extLst>
              <a:ext uri="{FF2B5EF4-FFF2-40B4-BE49-F238E27FC236}">
                <a16:creationId xmlns:a16="http://schemas.microsoft.com/office/drawing/2014/main" id="{5DAF5284-5966-45F6-2543-3E05810A45B5}"/>
              </a:ext>
            </a:extLst>
          </p:cNvPr>
          <p:cNvPicPr>
            <a:picLocks noChangeAspect="1"/>
          </p:cNvPicPr>
          <p:nvPr/>
        </p:nvPicPr>
        <p:blipFill>
          <a:blip r:embed="rId3"/>
          <a:stretch>
            <a:fillRect/>
          </a:stretch>
        </p:blipFill>
        <p:spPr>
          <a:xfrm>
            <a:off x="4572000" y="932687"/>
            <a:ext cx="3890368" cy="2194685"/>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862</TotalTime>
  <Words>3327</Words>
  <Application>Microsoft Office PowerPoint</Application>
  <PresentationFormat>On-screen Show (16:9)</PresentationFormat>
  <Paragraphs>182</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Human Sans</vt:lpstr>
      <vt:lpstr>Human Sans Regular</vt:lpstr>
      <vt:lpstr>Continuum Theme</vt:lpstr>
      <vt:lpstr>Azure Times #157</vt:lpstr>
      <vt:lpstr>PowerPoint Presentation</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Databases Updates</vt:lpstr>
      <vt:lpstr>PowerPoint Presentation</vt:lpstr>
      <vt:lpstr>ML &amp; AI &amp; IOT Updates</vt:lpstr>
      <vt:lpstr>PowerPoint Presentation</vt:lpstr>
      <vt:lpstr>DevOps &amp; IaC &amp; Automation</vt:lpstr>
      <vt:lpstr>PowerPoint Presentation</vt:lpstr>
      <vt:lpstr>Miscellaneous Updates</vt:lpstr>
      <vt:lpstr>Miscellaneous Updates</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242</cp:revision>
  <dcterms:created xsi:type="dcterms:W3CDTF">2018-01-26T19:23:30Z</dcterms:created>
  <dcterms:modified xsi:type="dcterms:W3CDTF">2025-03-30T07:32:12Z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