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1"/>
  </p:notesMasterIdLst>
  <p:handoutMasterIdLst>
    <p:handoutMasterId r:id="rId42"/>
  </p:handoutMasterIdLst>
  <p:sldIdLst>
    <p:sldId id="2142532340" r:id="rId5"/>
    <p:sldId id="2146847045" r:id="rId6"/>
    <p:sldId id="10657" r:id="rId7"/>
    <p:sldId id="2146847125" r:id="rId8"/>
    <p:sldId id="2146847127" r:id="rId9"/>
    <p:sldId id="2146847126" r:id="rId10"/>
    <p:sldId id="2146847046" r:id="rId11"/>
    <p:sldId id="2146847089" r:id="rId12"/>
    <p:sldId id="2146847048" r:id="rId13"/>
    <p:sldId id="2146847049" r:id="rId14"/>
    <p:sldId id="2146847132" r:id="rId15"/>
    <p:sldId id="2146847050" r:id="rId16"/>
    <p:sldId id="2146847135" r:id="rId17"/>
    <p:sldId id="2146847134" r:id="rId18"/>
    <p:sldId id="2146847156" r:id="rId19"/>
    <p:sldId id="2146847157" r:id="rId20"/>
    <p:sldId id="2146847160" r:id="rId21"/>
    <p:sldId id="2146847096" r:id="rId22"/>
    <p:sldId id="2146847158" r:id="rId23"/>
    <p:sldId id="2146847159" r:id="rId24"/>
    <p:sldId id="2146847136" r:id="rId25"/>
    <p:sldId id="2146847052" r:id="rId26"/>
    <p:sldId id="2146847137" r:id="rId27"/>
    <p:sldId id="2146847100" r:id="rId28"/>
    <p:sldId id="2146847054" r:id="rId29"/>
    <p:sldId id="2146847103" r:id="rId30"/>
    <p:sldId id="2146847056" r:id="rId31"/>
    <p:sldId id="2146847107" r:id="rId32"/>
    <p:sldId id="2146847058" r:id="rId33"/>
    <p:sldId id="2146847111" r:id="rId34"/>
    <p:sldId id="2146847146" r:id="rId35"/>
    <p:sldId id="2146847062" r:id="rId36"/>
    <p:sldId id="2146847115" r:id="rId37"/>
    <p:sldId id="2146847085" r:id="rId38"/>
    <p:sldId id="2146847084" r:id="rId39"/>
    <p:sldId id="2146847064" r:id="rId4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5"/>
            <p14:sldId id="2146847127"/>
            <p14:sldId id="214684712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135"/>
            <p14:sldId id="2146847134"/>
            <p14:sldId id="2146847156"/>
            <p14:sldId id="2146847157"/>
            <p14:sldId id="2146847160"/>
            <p14:sldId id="2146847096"/>
            <p14:sldId id="2146847158"/>
            <p14:sldId id="2146847159"/>
            <p14:sldId id="2146847136"/>
          </p14:sldIdLst>
        </p14:section>
        <p14:section name="Storage &amp; Data" id="{1F159046-CE0A-45BC-9D5B-6E6C95980F78}">
          <p14:sldIdLst>
            <p14:sldId id="2146847052"/>
            <p14:sldId id="2146847137"/>
            <p14:sldId id="2146847100"/>
          </p14:sldIdLst>
        </p14:section>
        <p14:section name="Databases" id="{AEAFAE72-AD56-48F3-926B-38BAE269038F}">
          <p14:sldIdLst>
            <p14:sldId id="2146847054"/>
            <p14:sldId id="2146847103"/>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46"/>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ru-ru/updates?id=499346"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echcommunity.microsoft.com/blog/azureobservabilityblog/general-availability-of-auxiliary-logs-and-reduced-pricing/4439460"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zure.microsoft.com/ru-ru/updates?id=499377"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9284" TargetMode="External"/><Relationship Id="rId2" Type="http://schemas.openxmlformats.org/officeDocument/2006/relationships/hyperlink" Target="https://azure.microsoft.com/ru-ru/updates?id=49934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azure.microsoft.com/ru-ru/updates?id=499279" TargetMode="External"/><Relationship Id="rId2" Type="http://schemas.openxmlformats.org/officeDocument/2006/relationships/hyperlink" Target="https://azure.microsoft.com/ru-ru/updates?id=499356"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99371" TargetMode="External"/><Relationship Id="rId2" Type="http://schemas.openxmlformats.org/officeDocument/2006/relationships/hyperlink" Target="https://azure.microsoft.com/ru-ru/updates?id=499361"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9294" TargetMode="External"/><Relationship Id="rId2" Type="http://schemas.openxmlformats.org/officeDocument/2006/relationships/hyperlink" Target="https://azure.microsoft.com/ru-ru/updates?id=499326"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9289" TargetMode="External"/><Relationship Id="rId2" Type="http://schemas.openxmlformats.org/officeDocument/2006/relationships/hyperlink" Target="https://azure.microsoft.com/ru-ru/updates?id=49991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99351"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microsoft.com/ru-ru/updates?id=499366" TargetMode="External"/><Relationship Id="rId2" Type="http://schemas.openxmlformats.org/officeDocument/2006/relationships/hyperlink" Target="https://azure.microsoft.com/ru-ru/updates?id=499299"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techcommunity.microsoft.com/blog/appsonazureblog/announcing-general-availability-of-app-service-inbound-ipv6-support/4423358" TargetMode="External"/><Relationship Id="rId2" Type="http://schemas.openxmlformats.org/officeDocument/2006/relationships/hyperlink" Target="https://azure.microsoft.com/ru-ru/updates?id=49931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ru-ru/updates?id=499143"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ru-ru/updates?id=499799" TargetMode="External"/><Relationship Id="rId2" Type="http://schemas.openxmlformats.org/officeDocument/2006/relationships/hyperlink" Target="https://azure.microsoft.com/ru-ru/updates?id=499945"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techcommunity.microsoft.com/blog/microsoftdatamigration/general-availability---schema-migration-support-in-azure-database-migration-serv/4439569"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integrationsonazureblog/%F0%9F%9A%80-new-in-azure-api-management-mcp-in-v2-skus--external-mcp-compliant-server-sup/4440294"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99782" TargetMode="External"/><Relationship Id="rId2" Type="http://schemas.openxmlformats.org/officeDocument/2006/relationships/hyperlink" Target="https://azure.microsoft.com/ru-ru/updates?id=499308"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en-us/blog/gpt-5-in-azure-ai-foundry-the-future-of-ai-apps-and-agents-starts-here/" TargetMode="External"/><Relationship Id="rId2" Type="http://schemas.openxmlformats.org/officeDocument/2006/relationships/hyperlink" Target="https://techcommunity.microsoft.com/blog/microsoft365copilotblog/available-today-gpt-5-in-microsoft-365-copilot/4441282"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azure.microsoft.com/en-us/blog/openais-open%E2%80%91source-model-gpt%E2%80%91oss-on-azure-ai-foundry-and-windows-ai-foundry/"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echcommunity.microsoft.com/blog/azurecommunicationservicesblog/acs-email-now-generally-available-in-azure-government/443881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99335"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ru-ru/updates?id=500225"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ru-ru/updates?id=496002" TargetMode="External"/><Relationship Id="rId2" Type="http://schemas.openxmlformats.org/officeDocument/2006/relationships/hyperlink" Target="https://azure.microsoft.com/ru-ru/updates?id=499161"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echcommunity.microsoft.com/blog/microsoft-entra-blog/new-governance-tools-for-hybrid-access-and-identity-verification/4422534"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#174</a:t>
            </a:r>
          </a:p>
        </p:txBody>
      </p:sp>
      <p:sp>
        <p:nvSpPr>
          <p:cNvPr id="4" name="Text Placeholder 3"/>
          <p:cNvSpPr>
            <a:spLocks noGrp="1"/>
          </p:cNvSpPr>
          <p:nvPr>
            <p:ph type="body" sz="quarter" idx="11"/>
          </p:nvPr>
        </p:nvSpPr>
        <p:spPr/>
        <p:txBody>
          <a:bodyPr/>
          <a:lstStyle/>
          <a:p>
            <a:r>
              <a:rPr lang="en-US" spc="300" dirty="0"/>
              <a:t>August 11,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Increase ingestion quota for Azure Managed Prometheus with an ARM API</a:t>
            </a:r>
            <a:endParaRPr lang="en-US" dirty="0"/>
          </a:p>
          <a:p>
            <a:pPr algn="just"/>
            <a:r>
              <a:rPr lang="en-US" dirty="0"/>
              <a:t>Azure Monitor workspaces have default limits and quotas for ingestion. Customers can now request for an increase in quota for ingestion of Managed Prometheus metrics into Azure Monitor Workspace using an Azure Resource Manager API. The API supports request for increase </a:t>
            </a:r>
            <a:r>
              <a:rPr lang="en-US" b="1" dirty="0"/>
              <a:t>up to 20 M events per minute, or 20 M Active timeseries</a:t>
            </a:r>
            <a:r>
              <a:rPr lang="en-US" dirty="0"/>
              <a:t>.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p:txBody>
          <a:bodyPr/>
          <a:lstStyle/>
          <a:p>
            <a:pPr marL="514350" lvl="1" indent="-171450">
              <a:buFont typeface="Arial" panose="020B0604020202020204" pitchFamily="34" charset="0"/>
              <a:buChar char="•"/>
            </a:pPr>
            <a:r>
              <a:rPr lang="en-US" sz="1000" dirty="0">
                <a:latin typeface="+mj-lt"/>
              </a:rPr>
              <a:t>Providing a </a:t>
            </a:r>
            <a:r>
              <a:rPr lang="en-US" sz="1000" b="1" dirty="0">
                <a:latin typeface="+mj-lt"/>
              </a:rPr>
              <a:t>cost prediction</a:t>
            </a:r>
            <a:r>
              <a:rPr lang="en-US" sz="1000" dirty="0">
                <a:latin typeface="+mj-lt"/>
              </a:rPr>
              <a:t> before running a search job</a:t>
            </a:r>
          </a:p>
          <a:p>
            <a:pPr marL="514350" lvl="1" indent="-171450">
              <a:buFont typeface="Arial" panose="020B0604020202020204" pitchFamily="34" charset="0"/>
              <a:buChar char="•"/>
            </a:pPr>
            <a:r>
              <a:rPr lang="en-US" sz="1000" dirty="0">
                <a:latin typeface="+mj-lt"/>
              </a:rPr>
              <a:t>Increasing </a:t>
            </a:r>
            <a:r>
              <a:rPr lang="en-US" sz="1000" b="1" dirty="0">
                <a:latin typeface="+mj-lt"/>
              </a:rPr>
              <a:t>concurrently</a:t>
            </a:r>
            <a:r>
              <a:rPr lang="en-US" sz="1000" dirty="0">
                <a:latin typeface="+mj-lt"/>
              </a:rPr>
              <a:t> and removing additional limits.</a:t>
            </a:r>
          </a:p>
          <a:p>
            <a:pPr marL="514350" lvl="1" indent="-171450">
              <a:buFont typeface="Arial" panose="020B0604020202020204" pitchFamily="34" charset="0"/>
              <a:buChar char="•"/>
            </a:pPr>
            <a:r>
              <a:rPr lang="en-US" sz="1000" dirty="0">
                <a:latin typeface="+mj-lt"/>
              </a:rPr>
              <a:t>Added support for all KQL operators on a single table with the lookup operator to Analytics tables (coming soon).</a:t>
            </a:r>
          </a:p>
          <a:p>
            <a:pPr marL="171450" indent="-171450">
              <a:buFont typeface="Arial" panose="020B0604020202020204" pitchFamily="34" charset="0"/>
              <a:buChar char="•"/>
            </a:pPr>
            <a:r>
              <a:rPr lang="en-US" sz="1000" dirty="0"/>
              <a:t>Public Preview of KQL Transformations for Auxiliary Logs – it is now possible to apply filtering and transformation logic at ingestion time, enabling a more strategic and cost-effective approach to managing high-volume, low-fidelity logs. By using Data Collection Rules (DCRs) with Kusto Query Language (KQL) expressions:</a:t>
            </a:r>
          </a:p>
          <a:p>
            <a:pPr marL="514350" lvl="1" indent="-171450">
              <a:buFont typeface="Arial" panose="020B0604020202020204" pitchFamily="34" charset="0"/>
              <a:buChar char="•"/>
            </a:pPr>
            <a:r>
              <a:rPr lang="en-US" sz="1000" dirty="0">
                <a:latin typeface="+mj-lt"/>
              </a:rPr>
              <a:t>Filter out noise to reduce data volume.</a:t>
            </a:r>
          </a:p>
          <a:p>
            <a:pPr marL="514350" lvl="1" indent="-171450">
              <a:buFont typeface="Arial" panose="020B0604020202020204" pitchFamily="34" charset="0"/>
              <a:buChar char="•"/>
            </a:pPr>
            <a:r>
              <a:rPr lang="en-US" sz="1000" dirty="0">
                <a:latin typeface="+mj-lt"/>
              </a:rPr>
              <a:t>Parse and shape fields to prepare logs for efficient downstream consumption.</a:t>
            </a:r>
          </a:p>
          <a:p>
            <a:pPr marL="514350" lvl="1" indent="-171450">
              <a:buFont typeface="Arial" panose="020B0604020202020204" pitchFamily="34" charset="0"/>
              <a:buChar char="•"/>
            </a:pPr>
            <a:r>
              <a:rPr lang="en-US" sz="1000" dirty="0">
                <a:latin typeface="+mj-lt"/>
              </a:rPr>
              <a:t>Split data across multiple tables or tiers, for cost-performance optimization.</a:t>
            </a:r>
          </a:p>
          <a:p>
            <a:pPr marL="514350" lvl="1" indent="-171450">
              <a:buFont typeface="Arial" panose="020B0604020202020204" pitchFamily="34" charset="0"/>
              <a:buChar char="•"/>
            </a:pPr>
            <a:endParaRPr lang="en-US" sz="1000" dirty="0">
              <a:latin typeface="+mj-lt"/>
            </a:endParaRPr>
          </a:p>
          <a:p>
            <a:pPr marL="514350" lvl="1" indent="-171450">
              <a:buFont typeface="Arial" panose="020B0604020202020204" pitchFamily="34" charset="0"/>
              <a:buChar char="•"/>
            </a:pPr>
            <a:endParaRPr lang="en-US" sz="1000" dirty="0">
              <a:latin typeface="+mj-lt"/>
            </a:endParaRPr>
          </a:p>
          <a:p>
            <a:endParaRPr lang="en-US" sz="1000" dirty="0"/>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758436"/>
            <a:ext cx="3955312" cy="4042164"/>
          </a:xfrm>
        </p:spPr>
        <p:txBody>
          <a:bodyPr/>
          <a:lstStyle/>
          <a:p>
            <a:pPr algn="just"/>
            <a:r>
              <a:rPr lang="en-US" dirty="0">
                <a:hlinkClick r:id="rId2"/>
              </a:rPr>
              <a:t>Auxiliary Logs Enhancement  and Reduced Pricing</a:t>
            </a:r>
            <a:endParaRPr lang="en-US" dirty="0"/>
          </a:p>
          <a:p>
            <a:pPr marL="171450" indent="-171450" algn="just">
              <a:buFont typeface="Arial" panose="020B0604020202020204" pitchFamily="34" charset="0"/>
              <a:buChar char="•"/>
            </a:pPr>
            <a:r>
              <a:rPr lang="en-US" dirty="0"/>
              <a:t>Enhanced Query Capabilities</a:t>
            </a:r>
          </a:p>
          <a:p>
            <a:pPr marL="514350" lvl="1" indent="-171450" algn="just">
              <a:buFont typeface="Arial" panose="020B0604020202020204" pitchFamily="34" charset="0"/>
              <a:buChar char="•"/>
            </a:pPr>
            <a:r>
              <a:rPr lang="en-US" sz="1000" b="1" dirty="0">
                <a:latin typeface="+mj-lt"/>
              </a:rPr>
              <a:t>Expanded KQL Support</a:t>
            </a:r>
            <a:r>
              <a:rPr lang="en-US" sz="1000" dirty="0">
                <a:latin typeface="+mj-lt"/>
              </a:rPr>
              <a:t>: All KQL operators on a single table are now supported, including the lookup operator to Analytics tables.</a:t>
            </a:r>
          </a:p>
          <a:p>
            <a:pPr marL="514350" lvl="1" indent="-171450" algn="just">
              <a:buFont typeface="Arial" panose="020B0604020202020204" pitchFamily="34" charset="0"/>
              <a:buChar char="•"/>
            </a:pPr>
            <a:r>
              <a:rPr lang="en-US" sz="1000" b="1" dirty="0">
                <a:latin typeface="+mj-lt"/>
              </a:rPr>
              <a:t>Performance Boosts</a:t>
            </a:r>
            <a:r>
              <a:rPr lang="en-US" sz="1000" dirty="0">
                <a:latin typeface="+mj-lt"/>
              </a:rPr>
              <a:t>: Built on Delta Parquet, Auxiliary Logs now benefit from improved encoding and partitioning to make queries much more efficient, though indexed technologies like Basic Logs and Analytics Logs will perform better.</a:t>
            </a:r>
          </a:p>
          <a:p>
            <a:pPr marL="514350" lvl="1" indent="-171450" algn="just">
              <a:buFont typeface="Arial" panose="020B0604020202020204" pitchFamily="34" charset="0"/>
              <a:buChar char="•"/>
            </a:pPr>
            <a:r>
              <a:rPr lang="en-US" sz="1000" b="1" dirty="0">
                <a:latin typeface="+mj-lt"/>
              </a:rPr>
              <a:t>Extended Time Range</a:t>
            </a:r>
            <a:r>
              <a:rPr lang="en-US" sz="1000" dirty="0">
                <a:latin typeface="+mj-lt"/>
              </a:rPr>
              <a:t>: Queries are no longer limited to the last 30 days - you can now query across any time period.</a:t>
            </a:r>
          </a:p>
          <a:p>
            <a:pPr marL="514350" lvl="1" indent="-171450" algn="just">
              <a:buFont typeface="Arial" panose="020B0604020202020204" pitchFamily="34" charset="0"/>
              <a:buChar char="•"/>
            </a:pPr>
            <a:r>
              <a:rPr lang="en-US" sz="1000" b="1" dirty="0">
                <a:latin typeface="+mj-lt"/>
              </a:rPr>
              <a:t>Cost Estimation Preview</a:t>
            </a:r>
            <a:r>
              <a:rPr lang="en-US" sz="1000" dirty="0">
                <a:latin typeface="+mj-lt"/>
              </a:rPr>
              <a:t>: Get a cost estimate before running your query.</a:t>
            </a:r>
          </a:p>
          <a:p>
            <a:pPr marL="171450" indent="-171450">
              <a:buFont typeface="Arial" panose="020B0604020202020204" pitchFamily="34" charset="0"/>
              <a:buChar char="•"/>
            </a:pPr>
            <a:r>
              <a:rPr lang="en-US" dirty="0"/>
              <a:t>Search Jobs: More Power, More Flexibility</a:t>
            </a:r>
          </a:p>
          <a:p>
            <a:pPr marL="514350" lvl="1" indent="-171450">
              <a:buFont typeface="Arial" panose="020B0604020202020204" pitchFamily="34" charset="0"/>
              <a:buChar char="•"/>
            </a:pPr>
            <a:r>
              <a:rPr lang="en-US" sz="1000" dirty="0">
                <a:latin typeface="+mj-lt"/>
              </a:rPr>
              <a:t>Search jobs allow users to scan vast amounts of data asynchronously and ingest the results into Analytics table for further investigation Based on customer feedback, we’ve made the following improvements:</a:t>
            </a:r>
          </a:p>
          <a:p>
            <a:pPr marL="514350" lvl="1" indent="-171450">
              <a:buFont typeface="Arial" panose="020B0604020202020204" pitchFamily="34" charset="0"/>
              <a:buChar char="•"/>
            </a:pPr>
            <a:r>
              <a:rPr lang="en-US" sz="1000" dirty="0">
                <a:latin typeface="+mj-lt"/>
              </a:rPr>
              <a:t>Enabling more results to be loaded, up to </a:t>
            </a:r>
            <a:r>
              <a:rPr lang="en-US" sz="1000" b="1" dirty="0">
                <a:latin typeface="+mj-lt"/>
              </a:rPr>
              <a:t>100 million records </a:t>
            </a:r>
            <a:r>
              <a:rPr lang="en-US" sz="1000" dirty="0">
                <a:latin typeface="+mj-lt"/>
              </a:rPr>
              <a:t>(coming soon)</a:t>
            </a:r>
          </a:p>
          <a:p>
            <a:pPr marL="514350" lvl="1" indent="-171450">
              <a:buFont typeface="Arial" panose="020B0604020202020204" pitchFamily="34" charset="0"/>
              <a:buChar char="•"/>
            </a:pPr>
            <a:r>
              <a:rPr lang="en-US" sz="1000" dirty="0">
                <a:latin typeface="+mj-lt"/>
              </a:rPr>
              <a:t>Improved </a:t>
            </a:r>
            <a:r>
              <a:rPr lang="en-US" sz="1000" b="1" dirty="0">
                <a:latin typeface="+mj-lt"/>
              </a:rPr>
              <a:t>user interface</a:t>
            </a:r>
            <a:r>
              <a:rPr lang="en-US" sz="1000" dirty="0">
                <a:latin typeface="+mj-lt"/>
              </a:rPr>
              <a:t> that streamlines the search job execution</a:t>
            </a:r>
          </a:p>
          <a:p>
            <a:pPr marL="514350" lvl="1" indent="-171450" algn="just">
              <a:buFont typeface="Arial" panose="020B0604020202020204" pitchFamily="34" charset="0"/>
              <a:buChar char="•"/>
            </a:pPr>
            <a:endParaRPr lang="en-US" sz="1000" dirty="0">
              <a:latin typeface="+mj-lt"/>
            </a:endParaRP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Private Preview: Agentic experience for AKS in the Azure CLI</a:t>
            </a:r>
            <a:endParaRPr lang="ru-RU" dirty="0"/>
          </a:p>
          <a:p>
            <a:pPr algn="just"/>
            <a:r>
              <a:rPr lang="en-US" dirty="0"/>
              <a:t>The Azure Kubernetes Service (AKS) team is introducing a new agentic AI-powered CLI experience through the “</a:t>
            </a:r>
            <a:r>
              <a:rPr lang="en-US" dirty="0" err="1"/>
              <a:t>az</a:t>
            </a:r>
            <a:r>
              <a:rPr lang="en-US" dirty="0"/>
              <a:t> </a:t>
            </a:r>
            <a:r>
              <a:rPr lang="en-US" dirty="0" err="1"/>
              <a:t>aks</a:t>
            </a:r>
            <a:r>
              <a:rPr lang="en-US" dirty="0"/>
              <a:t> agent” command. This feature brings the intelligence of </a:t>
            </a:r>
            <a:r>
              <a:rPr lang="en-US" b="1" dirty="0"/>
              <a:t>agentic reasoning directly </a:t>
            </a:r>
            <a:r>
              <a:rPr lang="en-US" dirty="0"/>
              <a:t>into the Azure CLI, enabling developers and operators to interact with their clusters using natural language powered by agentic AI. </a:t>
            </a:r>
          </a:p>
          <a:p>
            <a:pPr algn="just"/>
            <a:r>
              <a:rPr lang="en-US" dirty="0"/>
              <a:t>This current set of capabilities focuses on enabling users to diagnose and resolve cluster issues using natural language prompts. Users can </a:t>
            </a:r>
            <a:r>
              <a:rPr lang="en-US" b="1" dirty="0"/>
              <a:t>run ‘</a:t>
            </a:r>
            <a:r>
              <a:rPr lang="en-US" b="1" dirty="0" err="1"/>
              <a:t>az</a:t>
            </a:r>
            <a:r>
              <a:rPr lang="en-US" b="1" dirty="0"/>
              <a:t> </a:t>
            </a:r>
            <a:r>
              <a:rPr lang="en-US" b="1" dirty="0" err="1"/>
              <a:t>aks</a:t>
            </a:r>
            <a:r>
              <a:rPr lang="en-US" b="1" dirty="0"/>
              <a:t> agent’ with a short description of their query/issue</a:t>
            </a:r>
            <a:r>
              <a:rPr lang="en-US" dirty="0"/>
              <a:t>, which will trigger an agentic loop that intelligently gathers signals from multiple sources, analyzes telemetry and diagnostics, identifies health issues and the likely root causes, and provide actionable recommendations. </a:t>
            </a:r>
          </a:p>
          <a:p>
            <a:pPr algn="just"/>
            <a:r>
              <a:rPr lang="en-US" dirty="0"/>
              <a:t>This agentic experience is powered by </a:t>
            </a:r>
            <a:r>
              <a:rPr lang="en-US" b="1" dirty="0" err="1"/>
              <a:t>HolmesGPT</a:t>
            </a:r>
            <a:r>
              <a:rPr lang="en-US" dirty="0"/>
              <a:t>, an open-source project co-maintained by the AKS team and currently under review for inclusion in the CNCF Sandbox.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Public Preview: </a:t>
            </a:r>
            <a:r>
              <a:rPr lang="en-US" sz="1000" dirty="0" err="1">
                <a:hlinkClick r:id="rId2"/>
              </a:rPr>
              <a:t>LocalDNS</a:t>
            </a:r>
            <a:r>
              <a:rPr lang="en-US" sz="1000" dirty="0">
                <a:hlinkClick r:id="rId2"/>
              </a:rPr>
              <a:t> for AKS</a:t>
            </a:r>
            <a:endParaRPr lang="en-US" sz="1000" dirty="0"/>
          </a:p>
          <a:p>
            <a:pPr algn="just"/>
            <a:r>
              <a:rPr lang="en-US" sz="1000" dirty="0" err="1"/>
              <a:t>LocalDNS</a:t>
            </a:r>
            <a:r>
              <a:rPr lang="en-US" sz="1000" dirty="0"/>
              <a:t> for Azure Kubernetes Service (AKS) is now available in public preview.</a:t>
            </a:r>
          </a:p>
          <a:p>
            <a:pPr algn="just"/>
            <a:r>
              <a:rPr lang="en-US" sz="1000" dirty="0"/>
              <a:t>With </a:t>
            </a:r>
            <a:r>
              <a:rPr lang="en-US" sz="1000" b="1" dirty="0" err="1"/>
              <a:t>LocalDNS</a:t>
            </a:r>
            <a:r>
              <a:rPr lang="en-US" sz="1000" dirty="0"/>
              <a:t>, a DNS proxy </a:t>
            </a:r>
            <a:r>
              <a:rPr lang="en-US" sz="1000" b="1" dirty="0"/>
              <a:t>is deployed on each node</a:t>
            </a:r>
            <a:r>
              <a:rPr lang="en-US" sz="1000" dirty="0"/>
              <a:t>, which enables faster, more reliable DNS resolution. It removes DNS bottlenecks in large clusters, lowers query latency via local handling, and ensures continued resolution during upstream outages with configurable serve-stale settings. </a:t>
            </a:r>
          </a:p>
          <a:p>
            <a:pPr algn="just"/>
            <a:r>
              <a:rPr lang="en-US" sz="1000" dirty="0" err="1"/>
              <a:t>LocalDNS</a:t>
            </a:r>
            <a:r>
              <a:rPr lang="en-US" sz="1000" dirty="0"/>
              <a:t> delivers instant performance gains without application level changes, plus advanced DNS customization for both internal and external domains.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Public Preview: Confidential VMs for Azure Linux</a:t>
            </a:r>
            <a:endParaRPr lang="en-US" dirty="0"/>
          </a:p>
          <a:p>
            <a:pPr algn="just"/>
            <a:r>
              <a:rPr lang="en-US" dirty="0"/>
              <a:t>Confidential Virtual Machines (CVM) offer strong security and confidentiality for tenants. </a:t>
            </a:r>
            <a:r>
              <a:rPr lang="en-US" b="1" dirty="0"/>
              <a:t>CVM for Azure Linux in AKS is now in public preview and enables node pools with CVM to target the migration of </a:t>
            </a:r>
            <a:r>
              <a:rPr lang="en-US" dirty="0"/>
              <a:t>highly sensitive container workloads to AKS without any code refactoring while benefiting from the features of AKS. </a:t>
            </a:r>
          </a:p>
          <a:p>
            <a:pPr algn="just"/>
            <a:r>
              <a:rPr lang="en-US" dirty="0"/>
              <a:t>Now it is possible create new node pools using supported CVM </a:t>
            </a:r>
            <a:r>
              <a:rPr lang="en-US" dirty="0" err="1"/>
              <a:t>vm</a:t>
            </a:r>
            <a:r>
              <a:rPr lang="en-US" dirty="0"/>
              <a:t> sizes with Azure Linux 3. The nodes in a node pool created with CVM use a customized Azure Linux 3 image specially configured for CVM.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442CE-41F4-6F67-9DB2-DFA3CE735EF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5D84FF-4AD9-3CE8-2E59-A7CE4788A317}"/>
              </a:ext>
            </a:extLst>
          </p:cNvPr>
          <p:cNvSpPr>
            <a:spLocks noGrp="1"/>
          </p:cNvSpPr>
          <p:nvPr>
            <p:ph type="body" sz="quarter" idx="10"/>
          </p:nvPr>
        </p:nvSpPr>
        <p:spPr/>
        <p:txBody>
          <a:bodyPr/>
          <a:lstStyle/>
          <a:p>
            <a:pPr algn="just"/>
            <a:r>
              <a:rPr lang="en-US" sz="1000" dirty="0">
                <a:hlinkClick r:id="rId2"/>
              </a:rPr>
              <a:t>Public Preview: Multiple Standard Load Balancers support in AKS</a:t>
            </a:r>
            <a:endParaRPr lang="en-US" sz="1000" dirty="0"/>
          </a:p>
          <a:p>
            <a:pPr algn="just"/>
            <a:r>
              <a:rPr lang="en-US" sz="1000" dirty="0"/>
              <a:t>AKS now supports </a:t>
            </a:r>
            <a:r>
              <a:rPr lang="en-US" sz="1000" b="1" dirty="0"/>
              <a:t>multiple Standard Load Balancers (SLBs) </a:t>
            </a:r>
            <a:r>
              <a:rPr lang="en-US" sz="1000" dirty="0"/>
              <a:t>per cluster in public preview. Azure Kubernetes Service (AKS) normally provisions one Standard Load Balancer (SLB) for all </a:t>
            </a:r>
            <a:r>
              <a:rPr lang="en-US" sz="1000" b="1" dirty="0" err="1"/>
              <a:t>LoadBalancer</a:t>
            </a:r>
            <a:r>
              <a:rPr lang="en-US" sz="1000" b="1" dirty="0"/>
              <a:t> Services in a cluster</a:t>
            </a:r>
            <a:r>
              <a:rPr lang="en-US" sz="1000" dirty="0"/>
              <a:t>. Because each node NIC is </a:t>
            </a:r>
            <a:r>
              <a:rPr lang="en-US" sz="1000" b="1" dirty="0"/>
              <a:t>limited to 300 inbound load‑balancing rules </a:t>
            </a:r>
            <a:r>
              <a:rPr lang="en-US" sz="1000" dirty="0"/>
              <a:t>and </a:t>
            </a:r>
            <a:r>
              <a:rPr lang="en-US" sz="1000" b="1" dirty="0"/>
              <a:t>8 private‑link services</a:t>
            </a:r>
            <a:r>
              <a:rPr lang="en-US" sz="1000" dirty="0"/>
              <a:t>, large clusters or port‑heavy workloads can quickly exhaust these limits.</a:t>
            </a:r>
          </a:p>
          <a:p>
            <a:pPr algn="just"/>
            <a:r>
              <a:rPr lang="en-US" sz="1000" dirty="0"/>
              <a:t>This feature allows customers to scale beyond the 300 inbound rule limit per node NIC and isolate traffic by assigning different SLBs to different agent pools and workloads.  </a:t>
            </a:r>
          </a:p>
          <a:p>
            <a:pPr algn="just"/>
            <a:r>
              <a:rPr lang="en-US" sz="1000" dirty="0"/>
              <a:t>AKS automatically manages node and Service placement based on configurable criteria like pool name, labels, and namespace selectors. </a:t>
            </a:r>
          </a:p>
        </p:txBody>
      </p:sp>
      <p:sp>
        <p:nvSpPr>
          <p:cNvPr id="11" name="Title 10">
            <a:extLst>
              <a:ext uri="{FF2B5EF4-FFF2-40B4-BE49-F238E27FC236}">
                <a16:creationId xmlns:a16="http://schemas.microsoft.com/office/drawing/2014/main" id="{3661D663-5BDE-2080-966C-B9B3BB5A9819}"/>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B196AB0E-00B7-3EAB-C630-1EC8B212718A}"/>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027296-1633-3F90-EB81-FC71132B1A42}"/>
              </a:ext>
            </a:extLst>
          </p:cNvPr>
          <p:cNvSpPr>
            <a:spLocks noGrp="1"/>
          </p:cNvSpPr>
          <p:nvPr>
            <p:ph type="body" sz="quarter" idx="16"/>
          </p:nvPr>
        </p:nvSpPr>
        <p:spPr/>
        <p:txBody>
          <a:bodyPr/>
          <a:lstStyle/>
          <a:p>
            <a:pPr algn="just"/>
            <a:r>
              <a:rPr lang="en-US" dirty="0">
                <a:hlinkClick r:id="rId3"/>
              </a:rPr>
              <a:t>Public Preview: Disable HTTP proxy</a:t>
            </a:r>
            <a:endParaRPr lang="en-US" dirty="0"/>
          </a:p>
          <a:p>
            <a:pPr algn="just"/>
            <a:r>
              <a:rPr lang="en-US" dirty="0"/>
              <a:t>The HTTP proxy feature adds HTTP proxy support to AKS clusters, exposing a straightforward interface that can be used to secure AKS-required network traffic in </a:t>
            </a:r>
            <a:r>
              <a:rPr lang="en-US" b="1" dirty="0"/>
              <a:t>proxy-dependent environments</a:t>
            </a:r>
            <a:r>
              <a:rPr lang="en-US" dirty="0"/>
              <a:t>. With this feature, both AKS nodes and pods are configured to use the </a:t>
            </a:r>
            <a:r>
              <a:rPr lang="en-US" b="1" dirty="0"/>
              <a:t>HTTP proxy</a:t>
            </a:r>
            <a:r>
              <a:rPr lang="en-US" dirty="0"/>
              <a:t>. This feature also enables installation of a trusted certificate authority onto the nodes as part of bootstrapping a cluster. </a:t>
            </a:r>
          </a:p>
          <a:p>
            <a:pPr algn="just"/>
            <a:r>
              <a:rPr lang="en-US" dirty="0"/>
              <a:t>It is now possible to </a:t>
            </a:r>
            <a:r>
              <a:rPr lang="en-US" b="1" dirty="0"/>
              <a:t>disable the HTTP proxy feature on existing AKS clusters</a:t>
            </a:r>
            <a:r>
              <a:rPr lang="en-US" dirty="0"/>
              <a:t>. When creating a cluster, HTTP proxy is enabled by default. </a:t>
            </a:r>
          </a:p>
          <a:p>
            <a:pPr algn="just"/>
            <a:r>
              <a:rPr lang="en-US" dirty="0"/>
              <a:t>Once disabled HTTP proxy on a cluster, the proxy configuration is saved in the database, but </a:t>
            </a:r>
            <a:r>
              <a:rPr lang="en-US" b="1" dirty="0"/>
              <a:t>the proxy variables are removed from the pods and nodes</a:t>
            </a:r>
            <a:r>
              <a:rPr lang="en-US" dirty="0"/>
              <a:t>. </a:t>
            </a:r>
          </a:p>
          <a:p>
            <a:pPr algn="just"/>
            <a:r>
              <a:rPr lang="en-US" dirty="0"/>
              <a:t>The following scenarios are not supported:</a:t>
            </a:r>
          </a:p>
          <a:p>
            <a:pPr marL="171450" indent="-171450" algn="just">
              <a:buFont typeface="Arial" panose="020B0604020202020204" pitchFamily="34" charset="0"/>
              <a:buChar char="•"/>
            </a:pPr>
            <a:r>
              <a:rPr lang="en-US" dirty="0"/>
              <a:t>Different proxy configurations per node pool</a:t>
            </a:r>
          </a:p>
          <a:p>
            <a:pPr marL="171450" indent="-171450" algn="just">
              <a:buFont typeface="Arial" panose="020B0604020202020204" pitchFamily="34" charset="0"/>
              <a:buChar char="•"/>
            </a:pPr>
            <a:r>
              <a:rPr lang="en-US" dirty="0"/>
              <a:t>User/Password authentication</a:t>
            </a:r>
          </a:p>
          <a:p>
            <a:pPr marL="171450" indent="-171450" algn="just">
              <a:buFont typeface="Arial" panose="020B0604020202020204" pitchFamily="34" charset="0"/>
              <a:buChar char="•"/>
            </a:pPr>
            <a:r>
              <a:rPr lang="en-US" dirty="0"/>
              <a:t>Custom certificate authorities (CAs) for API server communication</a:t>
            </a:r>
          </a:p>
          <a:p>
            <a:pPr marL="171450" indent="-171450" algn="just">
              <a:buFont typeface="Arial" panose="020B0604020202020204" pitchFamily="34" charset="0"/>
              <a:buChar char="•"/>
            </a:pPr>
            <a:r>
              <a:rPr lang="en-US" dirty="0"/>
              <a:t>AKS clusters with Windows node pools</a:t>
            </a:r>
          </a:p>
          <a:p>
            <a:pPr marL="171450" indent="-171450" algn="just">
              <a:buFont typeface="Arial" panose="020B0604020202020204" pitchFamily="34" charset="0"/>
              <a:buChar char="•"/>
            </a:pPr>
            <a:r>
              <a:rPr lang="en-US" dirty="0"/>
              <a:t>Node pools using Virtual Machine Availability Sets (VMAS)</a:t>
            </a:r>
          </a:p>
          <a:p>
            <a:pPr marL="171450" indent="-171450" algn="just">
              <a:buFont typeface="Arial" panose="020B0604020202020204" pitchFamily="34" charset="0"/>
              <a:buChar char="•"/>
            </a:pPr>
            <a:r>
              <a:rPr lang="en-US" dirty="0"/>
              <a:t>Using * as wildcard attached to a domain suffix for </a:t>
            </a:r>
            <a:r>
              <a:rPr lang="en-US" dirty="0" err="1"/>
              <a:t>noProxy</a:t>
            </a:r>
            <a:endParaRPr lang="en-US" dirty="0"/>
          </a:p>
        </p:txBody>
      </p:sp>
    </p:spTree>
    <p:extLst>
      <p:ext uri="{BB962C8B-B14F-4D97-AF65-F5344CB8AC3E}">
        <p14:creationId xmlns:p14="http://schemas.microsoft.com/office/powerpoint/2010/main" val="214961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190F8-0F40-7D99-EB07-6B1ED93DF44A}"/>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D10E778-B0D4-0D37-370B-6F126A6AFABF}"/>
              </a:ext>
            </a:extLst>
          </p:cNvPr>
          <p:cNvSpPr>
            <a:spLocks noGrp="1"/>
          </p:cNvSpPr>
          <p:nvPr>
            <p:ph type="body" sz="quarter" idx="10"/>
          </p:nvPr>
        </p:nvSpPr>
        <p:spPr>
          <a:xfrm>
            <a:off x="4433776" y="855081"/>
            <a:ext cx="4365038" cy="1888120"/>
          </a:xfrm>
        </p:spPr>
        <p:txBody>
          <a:bodyPr/>
          <a:lstStyle/>
          <a:p>
            <a:pPr algn="just"/>
            <a:r>
              <a:rPr lang="en-US" sz="1000" dirty="0">
                <a:hlinkClick r:id="rId2"/>
              </a:rPr>
              <a:t>Public Preview: Azure Virtual Network Verifier for AKS (VNV) for AKS</a:t>
            </a:r>
            <a:endParaRPr lang="ru-RU" sz="1000" dirty="0"/>
          </a:p>
          <a:p>
            <a:pPr algn="just"/>
            <a:r>
              <a:rPr lang="en-US" sz="1000" dirty="0"/>
              <a:t>Azure Virtual Network Verifier for AKS, now in public preview and available through the Azure Portal, is a tool which allows to detect and troubleshoot outbound connectivity issues in AKS cluster.  </a:t>
            </a:r>
          </a:p>
          <a:p>
            <a:pPr algn="just"/>
            <a:r>
              <a:rPr lang="en-US" sz="1000" dirty="0"/>
              <a:t>It is possible to us the Virtual Network Verifier feature to run a </a:t>
            </a:r>
            <a:r>
              <a:rPr lang="en-US" sz="1000" b="1" dirty="0"/>
              <a:t>connectivity analysis to check the traffic flow between cluster and a public egress endpoint </a:t>
            </a:r>
            <a:r>
              <a:rPr lang="en-US" sz="1000" dirty="0"/>
              <a:t>(for example, mcr.microsoft.com). </a:t>
            </a:r>
          </a:p>
          <a:p>
            <a:pPr algn="just"/>
            <a:r>
              <a:rPr lang="en-US" sz="1000" dirty="0"/>
              <a:t>The analysis results will detect any misconfigured Azure networking resources which may be blocking outbound traffic such as Azure firewall, network security groups (NSG), and load balancers. </a:t>
            </a:r>
          </a:p>
        </p:txBody>
      </p:sp>
      <p:sp>
        <p:nvSpPr>
          <p:cNvPr id="11" name="Title 10">
            <a:extLst>
              <a:ext uri="{FF2B5EF4-FFF2-40B4-BE49-F238E27FC236}">
                <a16:creationId xmlns:a16="http://schemas.microsoft.com/office/drawing/2014/main" id="{9B857308-3FEC-4F0E-776C-8E690488EE5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3F2B03F4-C695-6F97-BD7C-66581FD609C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01A0CD52-C14D-3843-3375-A860D2C53EDE}"/>
              </a:ext>
            </a:extLst>
          </p:cNvPr>
          <p:cNvSpPr>
            <a:spLocks noGrp="1"/>
          </p:cNvSpPr>
          <p:nvPr>
            <p:ph type="body" sz="quarter" idx="16"/>
          </p:nvPr>
        </p:nvSpPr>
        <p:spPr/>
        <p:txBody>
          <a:bodyPr/>
          <a:lstStyle/>
          <a:p>
            <a:pPr algn="just"/>
            <a:r>
              <a:rPr lang="en-US" dirty="0">
                <a:hlinkClick r:id="rId3"/>
              </a:rPr>
              <a:t>Public Preview: Managed Namespaces in AKS</a:t>
            </a:r>
            <a:endParaRPr lang="en-US" dirty="0"/>
          </a:p>
          <a:p>
            <a:pPr algn="just"/>
            <a:r>
              <a:rPr lang="en-US" dirty="0"/>
              <a:t>Managed namespaces for AKS allows users to get a list of namespaces they have access to across a subscription, resource group, and cluster, and then retrieve credentials that will give them the ability to deploy to those namespaces. Users can </a:t>
            </a:r>
            <a:r>
              <a:rPr lang="en-US" b="1" dirty="0"/>
              <a:t>configure managed namespaces via the Azure CLI, ARM/Bicep, REST API, or the Azure Portal</a:t>
            </a:r>
            <a:r>
              <a:rPr lang="en-US" dirty="0"/>
              <a:t>, allowing a user to interact with managed namespaces where they’re most comfortable doing so. </a:t>
            </a:r>
          </a:p>
        </p:txBody>
      </p:sp>
    </p:spTree>
    <p:extLst>
      <p:ext uri="{BB962C8B-B14F-4D97-AF65-F5344CB8AC3E}">
        <p14:creationId xmlns:p14="http://schemas.microsoft.com/office/powerpoint/2010/main" val="76949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B80F63D-EDC9-98D6-79EB-42BAB7934622}"/>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2EBE5E84-8F23-B7F9-1A29-5D6B42D5813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4B226984-1430-A509-C36A-ED59A8B1A824}"/>
              </a:ext>
            </a:extLst>
          </p:cNvPr>
          <p:cNvSpPr>
            <a:spLocks noGrp="1"/>
          </p:cNvSpPr>
          <p:nvPr>
            <p:ph type="body" sz="quarter" idx="16"/>
          </p:nvPr>
        </p:nvSpPr>
        <p:spPr/>
        <p:txBody>
          <a:bodyPr/>
          <a:lstStyle/>
          <a:p>
            <a:pPr algn="just"/>
            <a:r>
              <a:rPr lang="en-US" dirty="0">
                <a:hlinkClick r:id="rId2"/>
              </a:rPr>
              <a:t>Public Preview: AKS Model Context Protocol (MCP) server</a:t>
            </a:r>
            <a:endParaRPr lang="en-US" dirty="0"/>
          </a:p>
          <a:p>
            <a:pPr algn="just"/>
            <a:r>
              <a:rPr lang="en-US" dirty="0"/>
              <a:t>Model Context Protocol (MCP) server for AKS is now available as an open source release. This foundational component enables AI agents to interact with AKS clusters and simplifies cluster management. </a:t>
            </a:r>
          </a:p>
          <a:p>
            <a:pPr algn="just"/>
            <a:r>
              <a:rPr lang="en-US" dirty="0"/>
              <a:t>AKS </a:t>
            </a:r>
            <a:r>
              <a:rPr lang="en-US" b="1" dirty="0"/>
              <a:t>MCP</a:t>
            </a:r>
            <a:r>
              <a:rPr lang="en-US" dirty="0"/>
              <a:t> server offers </a:t>
            </a:r>
            <a:r>
              <a:rPr lang="en-US" b="1" dirty="0"/>
              <a:t>a standardized interface to orchestrate complex workflows such as diagnostics, remediation, and cluster lifecycle operations for AKS clusters and attached Azure services.</a:t>
            </a:r>
            <a:r>
              <a:rPr lang="en-US" dirty="0"/>
              <a:t> It abstracts the intricacies of Kubernetes and Azure APIs and provides a unified way to plug in reasoning agents, language models, and intelligent tools to drive operational efficiency across environments. </a:t>
            </a:r>
          </a:p>
          <a:p>
            <a:pPr algn="just"/>
            <a:r>
              <a:rPr lang="en-US" dirty="0"/>
              <a:t>The AKS MCP server is fully open-source and includes tools to:  </a:t>
            </a:r>
          </a:p>
          <a:p>
            <a:pPr marL="171450" indent="-171450" algn="just">
              <a:buFont typeface="Arial" panose="020B0604020202020204" pitchFamily="34" charset="0"/>
              <a:buChar char="•"/>
            </a:pPr>
            <a:r>
              <a:rPr lang="en-US" dirty="0"/>
              <a:t>Managed and perform operations (create, scaling, upgrade) on AKS clusters </a:t>
            </a:r>
          </a:p>
          <a:p>
            <a:pPr marL="171450" indent="-171450" algn="just">
              <a:buFont typeface="Arial" panose="020B0604020202020204" pitchFamily="34" charset="0"/>
              <a:buChar char="•"/>
            </a:pPr>
            <a:r>
              <a:rPr lang="en-US" dirty="0"/>
              <a:t>Retrieve monitoring data from AKS clusters such as metrics and logs </a:t>
            </a:r>
          </a:p>
          <a:p>
            <a:pPr algn="just"/>
            <a:r>
              <a:rPr lang="en-US" dirty="0"/>
              <a:t>Retrieve details on related Azure resources (</a:t>
            </a:r>
            <a:r>
              <a:rPr lang="en-US" dirty="0" err="1"/>
              <a:t>VNets</a:t>
            </a:r>
            <a:r>
              <a:rPr lang="en-US" dirty="0"/>
              <a:t>, Subnets, NSGs, Route Tables, etc.). </a:t>
            </a:r>
          </a:p>
        </p:txBody>
      </p:sp>
      <p:sp>
        <p:nvSpPr>
          <p:cNvPr id="14" name="Text Placeholder 13">
            <a:extLst>
              <a:ext uri="{FF2B5EF4-FFF2-40B4-BE49-F238E27FC236}">
                <a16:creationId xmlns:a16="http://schemas.microsoft.com/office/drawing/2014/main" id="{5F082C05-93E4-F01C-DC62-70427109EFEE}"/>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Public Preview: Encryption in Transit for Azure Files NFS shares in AKS</a:t>
            </a:r>
            <a:endParaRPr lang="en-US" dirty="0"/>
          </a:p>
          <a:p>
            <a:pPr algn="just"/>
            <a:r>
              <a:rPr lang="en-US" dirty="0"/>
              <a:t>Azure Kubernetes Service (AKS) now supports Encryption in Transit (EiT) for Azure Files NFS v4.1 volumes via the Azure File CSI driver. </a:t>
            </a:r>
          </a:p>
          <a:p>
            <a:pPr algn="just"/>
            <a:r>
              <a:rPr lang="en-US" dirty="0"/>
              <a:t>This builds on the recent General Availability (GA) of EiT for Azure Files NFS shares in June, which introduced TLS 1.3-based encryption to secure data in transit across supported regions.  </a:t>
            </a:r>
          </a:p>
          <a:p>
            <a:pPr algn="just"/>
            <a:r>
              <a:rPr lang="en-US" dirty="0"/>
              <a:t>Now, AKS customers can benefit from the same enterprise-grade security for their containerized workloads. </a:t>
            </a:r>
          </a:p>
          <a:p>
            <a:pPr algn="just"/>
            <a:r>
              <a:rPr lang="en-US" dirty="0"/>
              <a:t>What’s New in AKS </a:t>
            </a:r>
          </a:p>
          <a:p>
            <a:pPr marL="171450" indent="-171450" algn="just">
              <a:buFont typeface="Arial" panose="020B0604020202020204" pitchFamily="34" charset="0"/>
              <a:buChar char="•"/>
            </a:pPr>
            <a:r>
              <a:rPr lang="en-US" dirty="0"/>
              <a:t>Preview support </a:t>
            </a:r>
            <a:r>
              <a:rPr lang="en-US" b="1" dirty="0"/>
              <a:t>for EiT in AKS 1.33+ clusters using the Azure File CSI driver. </a:t>
            </a:r>
          </a:p>
          <a:p>
            <a:pPr marL="171450" indent="-171450" algn="just">
              <a:buFont typeface="Arial" panose="020B0604020202020204" pitchFamily="34" charset="0"/>
              <a:buChar char="•"/>
            </a:pPr>
            <a:r>
              <a:rPr lang="en-US" dirty="0"/>
              <a:t>Built-in integration with the </a:t>
            </a:r>
            <a:r>
              <a:rPr lang="en-US" b="1" dirty="0"/>
              <a:t>AZNFS mount helper </a:t>
            </a:r>
            <a:r>
              <a:rPr lang="en-US" dirty="0"/>
              <a:t>and </a:t>
            </a:r>
            <a:r>
              <a:rPr lang="en-US" b="1" dirty="0" err="1"/>
              <a:t>Stunnel</a:t>
            </a:r>
            <a:r>
              <a:rPr lang="en-US" dirty="0"/>
              <a:t> for seamless TLS encryption. </a:t>
            </a:r>
          </a:p>
          <a:p>
            <a:pPr marL="171450" indent="-171450" algn="just">
              <a:buFont typeface="Arial" panose="020B0604020202020204" pitchFamily="34" charset="0"/>
              <a:buChar char="•"/>
            </a:pPr>
            <a:r>
              <a:rPr lang="en-US" dirty="0"/>
              <a:t>No application changes required—after enabling in storage class, EiT works transparently with your existing NFS workloads. </a:t>
            </a:r>
          </a:p>
        </p:txBody>
      </p:sp>
    </p:spTree>
    <p:extLst>
      <p:ext uri="{BB962C8B-B14F-4D97-AF65-F5344CB8AC3E}">
        <p14:creationId xmlns:p14="http://schemas.microsoft.com/office/powerpoint/2010/main" val="6758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205819" y="1026530"/>
            <a:ext cx="4365038" cy="3774069"/>
          </a:xfrm>
        </p:spPr>
        <p:txBody>
          <a:bodyPr/>
          <a:lstStyle/>
          <a:p>
            <a:pPr algn="just"/>
            <a:r>
              <a:rPr lang="en-US" sz="1000" dirty="0">
                <a:hlinkClick r:id="rId2"/>
              </a:rPr>
              <a:t>Generally Available: Azure 128 &amp; 192 vCPU sizes for the Esv6 and Edsv6 series VMs</a:t>
            </a:r>
            <a:endParaRPr lang="en-US" sz="1000" dirty="0"/>
          </a:p>
          <a:p>
            <a:pPr algn="just"/>
            <a:r>
              <a:rPr lang="en-US" sz="1000" dirty="0"/>
              <a:t>These new VM sizes offer up to </a:t>
            </a:r>
            <a:r>
              <a:rPr lang="en-US" sz="1000" b="1" dirty="0"/>
              <a:t>192 vCPUs and 1832 GiB of RAM</a:t>
            </a:r>
            <a:r>
              <a:rPr lang="en-US" sz="1000" dirty="0"/>
              <a:t>, making them ideal for enterprise-scale applications such as in-memory analytics, large relational databases, and in-memory cache workloads. With Intel® Total Memory Encryption (Intel TME) and </a:t>
            </a:r>
            <a:r>
              <a:rPr lang="en-US" sz="1000" dirty="0" err="1"/>
              <a:t>NVMe</a:t>
            </a:r>
            <a:r>
              <a:rPr lang="en-US" sz="1000" dirty="0"/>
              <a:t>-enabled local and remote storage, these VMs deliver both performance and security at scale.</a:t>
            </a:r>
          </a:p>
          <a:p>
            <a:pPr algn="just"/>
            <a:r>
              <a:rPr lang="en-US" sz="1000" dirty="0"/>
              <a:t>Key Highlights                                                                                 </a:t>
            </a:r>
          </a:p>
          <a:p>
            <a:pPr marL="171450" indent="-171450" algn="just">
              <a:buFont typeface="Arial" panose="020B0604020202020204" pitchFamily="34" charset="0"/>
              <a:buChar char="•"/>
            </a:pPr>
            <a:r>
              <a:rPr lang="en-US" sz="1000" dirty="0"/>
              <a:t>Memory-Optimized Performance: Up to 1832 GiB of RAM for memory intensive workloads.</a:t>
            </a:r>
          </a:p>
          <a:p>
            <a:pPr marL="171450" indent="-171450" algn="just">
              <a:buFont typeface="Arial" panose="020B0604020202020204" pitchFamily="34" charset="0"/>
              <a:buChar char="•"/>
            </a:pPr>
            <a:r>
              <a:rPr lang="en-US" sz="1000" dirty="0"/>
              <a:t>Azure Boost: Up to 400K IOPS and 12 GB/s remote storage throughput with 200 Gbps network bandwidth.</a:t>
            </a:r>
          </a:p>
          <a:p>
            <a:pPr marL="171450" indent="-171450" algn="just">
              <a:buFont typeface="Arial" panose="020B0604020202020204" pitchFamily="34" charset="0"/>
              <a:buChar char="•"/>
            </a:pPr>
            <a:r>
              <a:rPr lang="en-US" sz="1000" dirty="0"/>
              <a:t>Security First: Intel TME ensures data protection in system memory.</a:t>
            </a:r>
          </a:p>
          <a:p>
            <a:pPr marL="171450" indent="-171450" algn="just">
              <a:buFont typeface="Arial" panose="020B0604020202020204" pitchFamily="34" charset="0"/>
              <a:buChar char="•"/>
            </a:pPr>
            <a:r>
              <a:rPr lang="en-US" sz="1000" dirty="0" err="1"/>
              <a:t>NVMe</a:t>
            </a:r>
            <a:r>
              <a:rPr lang="en-US" sz="1000" dirty="0"/>
              <a:t> Interface: 3X improvement in local storage IOPS for low-latency access.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4843502" y="1026529"/>
            <a:ext cx="3955312" cy="3774069"/>
          </a:xfrm>
        </p:spPr>
        <p:txBody>
          <a:bodyPr/>
          <a:lstStyle/>
          <a:p>
            <a:pPr algn="just"/>
            <a:r>
              <a:rPr lang="en-US" dirty="0">
                <a:hlinkClick r:id="rId3"/>
              </a:rPr>
              <a:t>Generally Available: Confidential VMs for Ubuntu 24.04 in AKS</a:t>
            </a:r>
            <a:endParaRPr lang="en-US" dirty="0"/>
          </a:p>
          <a:p>
            <a:pPr algn="just"/>
            <a:r>
              <a:rPr lang="en-US" dirty="0"/>
              <a:t>Confidential Virtual Machines (CVM) offer strong security and confidentiality for tenants. Now generally available, </a:t>
            </a:r>
            <a:r>
              <a:rPr lang="en-US" b="1" dirty="0"/>
              <a:t>CVM for Ubuntu 24.04 in AKS enables node pools with CVM to target </a:t>
            </a:r>
            <a:r>
              <a:rPr lang="en-US" dirty="0"/>
              <a:t>the migration of highly sensitive container workloads to AKS without any code refactoring while benefiting from the features of AKS. </a:t>
            </a:r>
          </a:p>
          <a:p>
            <a:pPr algn="just"/>
            <a:r>
              <a:rPr lang="en-US" dirty="0"/>
              <a:t>Now it is possible to create new node pools using supported CVM </a:t>
            </a:r>
            <a:r>
              <a:rPr lang="en-US" dirty="0" err="1"/>
              <a:t>vm</a:t>
            </a:r>
            <a:r>
              <a:rPr lang="en-US" dirty="0"/>
              <a:t> sizes with Ubuntu 24.04. The nodes in a node pool created with CVM use a customized Ubuntu 24.04 image specially configured for CVM. Ubuntu 24.04 is not yet the default OS version on AKS, meaning you’ll need to specify `Ubuntu2404` as the </a:t>
            </a:r>
            <a:r>
              <a:rPr lang="en-US" dirty="0" err="1"/>
              <a:t>OsSku</a:t>
            </a:r>
            <a:r>
              <a:rPr lang="en-US" dirty="0"/>
              <a:t> during node pool creation.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4C735-0910-48DE-CF4C-099B9B438E6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CA424EE1-FF57-D8CC-57E2-23F4984DD91C}"/>
              </a:ext>
            </a:extLst>
          </p:cNvPr>
          <p:cNvSpPr>
            <a:spLocks noGrp="1"/>
          </p:cNvSpPr>
          <p:nvPr>
            <p:ph type="body" sz="quarter" idx="10"/>
          </p:nvPr>
        </p:nvSpPr>
        <p:spPr/>
        <p:txBody>
          <a:bodyPr/>
          <a:lstStyle/>
          <a:p>
            <a:r>
              <a:rPr lang="en-US" sz="1000" dirty="0"/>
              <a:t>Limitations and considerations</a:t>
            </a:r>
          </a:p>
          <a:p>
            <a:pPr marL="171450" indent="-171450" algn="just">
              <a:buFont typeface="Arial" panose="020B0604020202020204" pitchFamily="34" charset="0"/>
              <a:buChar char="•"/>
            </a:pPr>
            <a:r>
              <a:rPr lang="en-US" sz="1000" dirty="0"/>
              <a:t>Static Egress Gateway isn't supported in clusters with Azure CNI Pod Subnet.</a:t>
            </a:r>
          </a:p>
          <a:p>
            <a:pPr marL="171450" indent="-171450" algn="just">
              <a:buFont typeface="Arial" panose="020B0604020202020204" pitchFamily="34" charset="0"/>
              <a:buChar char="•"/>
            </a:pPr>
            <a:r>
              <a:rPr lang="en-US" sz="1000" dirty="0"/>
              <a:t>Static Egress Gateway does not support Private IP's assigned to the gateway node pool. The gateway node pool must have a public IP prefix assigned to it.</a:t>
            </a:r>
          </a:p>
          <a:p>
            <a:pPr marL="171450" indent="-171450" algn="just">
              <a:buFont typeface="Arial" panose="020B0604020202020204" pitchFamily="34" charset="0"/>
              <a:buChar char="•"/>
            </a:pPr>
            <a:r>
              <a:rPr lang="en-US" sz="1000" dirty="0"/>
              <a:t>Kubernetes network policies won't apply to traffic leaving the cluster through the gateway node pool.</a:t>
            </a:r>
          </a:p>
          <a:p>
            <a:pPr marL="171450" indent="-171450" algn="just">
              <a:buFont typeface="Arial" panose="020B0604020202020204" pitchFamily="34" charset="0"/>
              <a:buChar char="•"/>
            </a:pPr>
            <a:r>
              <a:rPr lang="en-US" sz="1000" dirty="0"/>
              <a:t>This shouldn't affect cluster traffic control as only egress traffic from annotated pods routed to the gateway node pool are affected.</a:t>
            </a:r>
          </a:p>
          <a:p>
            <a:pPr marL="171450" indent="-171450" algn="just">
              <a:buFont typeface="Arial" panose="020B0604020202020204" pitchFamily="34" charset="0"/>
              <a:buChar char="•"/>
            </a:pPr>
            <a:r>
              <a:rPr lang="en-US" sz="1000" dirty="0"/>
              <a:t>The gateway node pool isn't intended for general-purpose workloads and should be used for egress traffic only.</a:t>
            </a:r>
          </a:p>
          <a:p>
            <a:pPr marL="171450" indent="-171450" algn="just">
              <a:buFont typeface="Arial" panose="020B0604020202020204" pitchFamily="34" charset="0"/>
              <a:buChar char="•"/>
            </a:pPr>
            <a:r>
              <a:rPr lang="en-US" sz="1000" dirty="0"/>
              <a:t>Windows node pools can't be used as gateway node pools.</a:t>
            </a:r>
          </a:p>
          <a:p>
            <a:pPr marL="171450" indent="-171450" algn="just">
              <a:buFont typeface="Arial" panose="020B0604020202020204" pitchFamily="34" charset="0"/>
              <a:buChar char="•"/>
            </a:pPr>
            <a:r>
              <a:rPr lang="en-US" sz="1000" dirty="0" err="1"/>
              <a:t>hostNetwork</a:t>
            </a:r>
            <a:r>
              <a:rPr lang="en-US" sz="1000" dirty="0"/>
              <a:t> pods cannot be annotated to use the gateway node pool.</a:t>
            </a:r>
          </a:p>
          <a:p>
            <a:pPr marL="171450" indent="-171450" algn="just">
              <a:buFont typeface="Arial" panose="020B0604020202020204" pitchFamily="34" charset="0"/>
              <a:buChar char="•"/>
            </a:pPr>
            <a:r>
              <a:rPr lang="en-US" sz="1000" dirty="0"/>
              <a:t>Pods can only use a gateway node pool if they are in the same namespace as the </a:t>
            </a:r>
            <a:r>
              <a:rPr lang="en-US" sz="1000" dirty="0" err="1"/>
              <a:t>StaticGatewayConfiguration</a:t>
            </a:r>
            <a:r>
              <a:rPr lang="en-US" sz="1000" dirty="0"/>
              <a:t> resource.</a:t>
            </a:r>
          </a:p>
        </p:txBody>
      </p:sp>
      <p:sp>
        <p:nvSpPr>
          <p:cNvPr id="11" name="Title 10">
            <a:extLst>
              <a:ext uri="{FF2B5EF4-FFF2-40B4-BE49-F238E27FC236}">
                <a16:creationId xmlns:a16="http://schemas.microsoft.com/office/drawing/2014/main" id="{430BFEA9-837B-9B31-D761-E5ADCA7959D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891C6223-2874-7171-D69F-36F37A7FBD05}"/>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31A379E1-73A5-D8A0-163C-5DD7B2B5A32E}"/>
              </a:ext>
            </a:extLst>
          </p:cNvPr>
          <p:cNvSpPr>
            <a:spLocks noGrp="1"/>
          </p:cNvSpPr>
          <p:nvPr>
            <p:ph type="body" sz="quarter" idx="16"/>
          </p:nvPr>
        </p:nvSpPr>
        <p:spPr/>
        <p:txBody>
          <a:bodyPr/>
          <a:lstStyle/>
          <a:p>
            <a:pPr algn="just"/>
            <a:r>
              <a:rPr lang="en-US" dirty="0">
                <a:hlinkClick r:id="rId2"/>
              </a:rPr>
              <a:t>Generally Available: Static egress gateway public prefix support in AKS</a:t>
            </a:r>
            <a:endParaRPr lang="en-US" dirty="0"/>
          </a:p>
          <a:p>
            <a:pPr algn="just"/>
            <a:r>
              <a:rPr lang="en-US" dirty="0"/>
              <a:t>Static egress gateway public prefix support in AKS is now generally available. This feature allows AKS customers to create </a:t>
            </a:r>
            <a:r>
              <a:rPr lang="en-US" b="1" dirty="0"/>
              <a:t>a dedicated gateway node pool that routes outbound traffic from annotated pods through a static public IP prefix (/28 to /31).</a:t>
            </a:r>
            <a:r>
              <a:rPr lang="en-US" dirty="0"/>
              <a:t> It enables customers to achieve consistent and predictable egress IPs for firewall whitelisting, compliance, and partner integration scenarios. </a:t>
            </a:r>
          </a:p>
        </p:txBody>
      </p:sp>
    </p:spTree>
    <p:extLst>
      <p:ext uri="{BB962C8B-B14F-4D97-AF65-F5344CB8AC3E}">
        <p14:creationId xmlns:p14="http://schemas.microsoft.com/office/powerpoint/2010/main" val="4108185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0B05FE-670E-FD5D-2E15-6E79615212D9}"/>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FFC50B43-3799-389F-321D-5EC295CAB69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99A116B-F5B7-BF29-4817-12CD23826EBE}"/>
              </a:ext>
            </a:extLst>
          </p:cNvPr>
          <p:cNvSpPr>
            <a:spLocks noGrp="1"/>
          </p:cNvSpPr>
          <p:nvPr>
            <p:ph type="body" sz="quarter" idx="16"/>
          </p:nvPr>
        </p:nvSpPr>
        <p:spPr>
          <a:xfrm>
            <a:off x="342900" y="855081"/>
            <a:ext cx="3955312" cy="1929684"/>
          </a:xfrm>
        </p:spPr>
        <p:txBody>
          <a:bodyPr/>
          <a:lstStyle/>
          <a:p>
            <a:pPr algn="just"/>
            <a:r>
              <a:rPr lang="en-US" dirty="0">
                <a:hlinkClick r:id="rId2"/>
              </a:rPr>
              <a:t>Generally Available: Deployment safeguards in AKS</a:t>
            </a:r>
            <a:endParaRPr lang="en-US" dirty="0"/>
          </a:p>
          <a:p>
            <a:pPr algn="just"/>
            <a:r>
              <a:rPr lang="en-US" dirty="0"/>
              <a:t>Misconfigurations during Kubernetes development can lead to bugs and deployment issues. Azure Kubernetes Service (AKS) now offers </a:t>
            </a:r>
            <a:r>
              <a:rPr lang="en-US" b="1" dirty="0"/>
              <a:t>generally available deployment safeguards </a:t>
            </a:r>
            <a:r>
              <a:rPr lang="en-US" dirty="0"/>
              <a:t>to help prevent these problems by enforcing Kubernetes best practices.  </a:t>
            </a:r>
          </a:p>
          <a:p>
            <a:pPr algn="just"/>
            <a:r>
              <a:rPr lang="en-US" dirty="0"/>
              <a:t>These safeguards operate </a:t>
            </a:r>
            <a:r>
              <a:rPr lang="en-US" b="1" dirty="0"/>
              <a:t>in two modes</a:t>
            </a:r>
            <a:r>
              <a:rPr lang="en-US" dirty="0"/>
              <a:t>: </a:t>
            </a:r>
            <a:r>
              <a:rPr lang="en-US" b="1" dirty="0"/>
              <a:t>Warning</a:t>
            </a:r>
            <a:r>
              <a:rPr lang="en-US" dirty="0"/>
              <a:t>, which surfaces alerts for noncompliant configurations without blocking them, and </a:t>
            </a:r>
            <a:r>
              <a:rPr lang="en-US" b="1" dirty="0"/>
              <a:t>Enforcement</a:t>
            </a:r>
            <a:r>
              <a:rPr lang="en-US" dirty="0"/>
              <a:t>, which actively blocks or modifies deployments that don't meet best practices. This helps ensure more reliable and secure application deployments in your AKS clusters.</a:t>
            </a:r>
          </a:p>
        </p:txBody>
      </p:sp>
      <p:sp>
        <p:nvSpPr>
          <p:cNvPr id="12" name="Text Placeholder 11">
            <a:extLst>
              <a:ext uri="{FF2B5EF4-FFF2-40B4-BE49-F238E27FC236}">
                <a16:creationId xmlns:a16="http://schemas.microsoft.com/office/drawing/2014/main" id="{995ECF59-E5F0-A908-6FBA-7B62FCFAAF59}"/>
              </a:ext>
            </a:extLst>
          </p:cNvPr>
          <p:cNvSpPr txBox="1">
            <a:spLocks/>
          </p:cNvSpPr>
          <p:nvPr/>
        </p:nvSpPr>
        <p:spPr>
          <a:xfrm>
            <a:off x="4570857" y="855080"/>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3"/>
              </a:rPr>
              <a:t>Generally Available: AKS Security Dashboard</a:t>
            </a:r>
            <a:endParaRPr lang="en-US" sz="1000" dirty="0"/>
          </a:p>
          <a:p>
            <a:pPr algn="just"/>
            <a:r>
              <a:rPr lang="en-US" sz="1000" dirty="0"/>
              <a:t>The AKS Security Dashboard provides a centralized view of security posture and runtime threat protection for AKS cluster within the Azure Portal. It highlights software vulnerabilities, critical security issues, compliance gaps, and active threats, helping prioritize remediation. Use this dashboard to monitor workload protection, cluster configuration, and threat detection in real time. </a:t>
            </a:r>
          </a:p>
          <a:p>
            <a:pPr algn="just"/>
            <a:r>
              <a:rPr lang="en-US" sz="1000" dirty="0"/>
              <a:t>The AKS Security Dashboard allows the user to:</a:t>
            </a:r>
          </a:p>
          <a:p>
            <a:pPr marL="171450" indent="-171450" algn="just">
              <a:buFont typeface="Arial" panose="020B0604020202020204" pitchFamily="34" charset="0"/>
              <a:buChar char="•"/>
            </a:pPr>
            <a:r>
              <a:rPr lang="en-US" sz="1000" dirty="0"/>
              <a:t>View the security posture of the cluster.</a:t>
            </a:r>
          </a:p>
          <a:p>
            <a:pPr marL="171450" indent="-171450" algn="just">
              <a:buFont typeface="Arial" panose="020B0604020202020204" pitchFamily="34" charset="0"/>
              <a:buChar char="•"/>
            </a:pPr>
            <a:r>
              <a:rPr lang="en-US" sz="1000" dirty="0"/>
              <a:t>Enable Defender for Containers plan and configure settings for the specific cluster resource.</a:t>
            </a:r>
          </a:p>
          <a:p>
            <a:pPr marL="171450" indent="-171450" algn="just">
              <a:buFont typeface="Arial" panose="020B0604020202020204" pitchFamily="34" charset="0"/>
              <a:buChar char="•"/>
            </a:pPr>
            <a:r>
              <a:rPr lang="en-US" sz="1000" dirty="0"/>
              <a:t>Review vulnerability assessment recommendations.</a:t>
            </a:r>
          </a:p>
          <a:p>
            <a:pPr marL="171450" indent="-171450" algn="just">
              <a:buFont typeface="Arial" panose="020B0604020202020204" pitchFamily="34" charset="0"/>
              <a:buChar char="•"/>
            </a:pPr>
            <a:r>
              <a:rPr lang="en-US" sz="1000" dirty="0"/>
              <a:t>Review configurations of the cluster and running containers that deviate from security best practices ("misconfigurations"), together with guided or automated remediation.</a:t>
            </a:r>
          </a:p>
          <a:p>
            <a:pPr marL="171450" indent="-171450" algn="just">
              <a:buFont typeface="Arial" panose="020B0604020202020204" pitchFamily="34" charset="0"/>
              <a:buChar char="•"/>
            </a:pPr>
            <a:r>
              <a:rPr lang="en-US" sz="1000" dirty="0"/>
              <a:t>Assign an owner to a recommendation or misconfiguration responsible for remediation by a specified date.</a:t>
            </a:r>
          </a:p>
        </p:txBody>
      </p:sp>
      <p:sp>
        <p:nvSpPr>
          <p:cNvPr id="7" name="Text Placeholder 6">
            <a:extLst>
              <a:ext uri="{FF2B5EF4-FFF2-40B4-BE49-F238E27FC236}">
                <a16:creationId xmlns:a16="http://schemas.microsoft.com/office/drawing/2014/main" id="{FEA596CE-9C79-FB64-92ED-C1EEEC2B2E68}"/>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313537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Generally Available: Control Plane Improvements in AKS</a:t>
            </a:r>
            <a:endParaRPr lang="ru-RU" dirty="0"/>
          </a:p>
          <a:p>
            <a:pPr algn="just"/>
            <a:r>
              <a:rPr lang="en-US" dirty="0"/>
              <a:t>MS is making improvements to API server resiliency per Kubernetes Enhancement Proposal (KEP) 5116 – Streaming Encoding for LIST Responses. </a:t>
            </a:r>
          </a:p>
          <a:p>
            <a:pPr algn="just"/>
            <a:r>
              <a:rPr lang="en-US" dirty="0"/>
              <a:t>This enhancement significantly reduces API server memory usage by approximately 10x during large LIST calls to the API server. By lowering memory pressure, it helps improve list call latency and improves the resiliency of the </a:t>
            </a:r>
            <a:r>
              <a:rPr lang="en-US" dirty="0" err="1"/>
              <a:t>kube-apipserver</a:t>
            </a:r>
            <a:r>
              <a:rPr lang="en-US" dirty="0"/>
              <a:t> by reducing the probability of Out-of-Memory (OOM) issues. AKS has backported this upstream feature to make it available to customers using versions below v1.33 with AKS </a:t>
            </a:r>
          </a:p>
          <a:p>
            <a:pPr algn="just"/>
            <a:r>
              <a:rPr lang="en-US" dirty="0"/>
              <a:t>This improvement is now available in AKS Kubernetes v1.31.9 and higher </a:t>
            </a:r>
          </a:p>
          <a:p>
            <a:pPr algn="just"/>
            <a:r>
              <a:rPr lang="en-US" dirty="0"/>
              <a:t>AKS Kubernetes v1.32.6 and higher will be available soon</a:t>
            </a:r>
          </a:p>
        </p:txBody>
      </p:sp>
      <p:sp>
        <p:nvSpPr>
          <p:cNvPr id="4" name="Text Placeholder 1">
            <a:extLst>
              <a:ext uri="{FF2B5EF4-FFF2-40B4-BE49-F238E27FC236}">
                <a16:creationId xmlns:a16="http://schemas.microsoft.com/office/drawing/2014/main" id="{9655BA2C-99AA-8335-A511-4506824AEF8C}"/>
              </a:ext>
            </a:extLst>
          </p:cNvPr>
          <p:cNvSpPr>
            <a:spLocks noGrp="1"/>
          </p:cNvSpPr>
          <p:nvPr>
            <p:ph type="body" sz="quarter" idx="10"/>
          </p:nvPr>
        </p:nvSpPr>
        <p:spPr>
          <a:xfrm>
            <a:off x="4570857" y="855079"/>
            <a:ext cx="4365038" cy="3774069"/>
          </a:xfrm>
        </p:spPr>
        <p:txBody>
          <a:bodyPr/>
          <a:lstStyle/>
          <a:p>
            <a:pPr algn="just"/>
            <a:r>
              <a:rPr lang="en-US" sz="1000" dirty="0">
                <a:hlinkClick r:id="rId3"/>
              </a:rPr>
              <a:t>Announcing General Availability of App Service Inbound IPv6 Support</a:t>
            </a:r>
            <a:endParaRPr lang="en-US" sz="1000" dirty="0"/>
          </a:p>
          <a:p>
            <a:pPr algn="just"/>
            <a:r>
              <a:rPr lang="en-US" sz="1000" dirty="0"/>
              <a:t>It is now generally available across all public Azure regions, Azure Government, and Microsoft Azure operated by 21Vianet for multi-tenant apps on all Basic, Standard, and Premium SKUs, Functions Consumption, Functions Elastic Premium, and Logic Apps Standard!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Public Preview: Azure Storage Discovery</a:t>
            </a:r>
            <a:endParaRPr lang="en-US" dirty="0"/>
          </a:p>
          <a:p>
            <a:pPr algn="just"/>
            <a:r>
              <a:rPr lang="en-US" b="1" dirty="0"/>
              <a:t>Azure Storage Discovery (preview</a:t>
            </a:r>
            <a:r>
              <a:rPr lang="en-US" dirty="0"/>
              <a:t>) is a fully managed service that provides enterprise-wide visibility into Azure Blob Storage data estate. In a single pane of glass it is possible to understand and analyze how data estate evolved over time, optimize costs, enhance security, and drive operational efficiency.</a:t>
            </a:r>
          </a:p>
          <a:p>
            <a:pPr marL="171450" indent="-171450" algn="just">
              <a:buFont typeface="Arial" panose="020B0604020202020204" pitchFamily="34" charset="0"/>
              <a:buChar char="•"/>
            </a:pPr>
            <a:r>
              <a:rPr lang="en-US" dirty="0"/>
              <a:t>Measure how much data is stored across all storage accounts.</a:t>
            </a:r>
          </a:p>
          <a:p>
            <a:pPr marL="171450" indent="-171450" algn="just">
              <a:buFont typeface="Arial" panose="020B0604020202020204" pitchFamily="34" charset="0"/>
              <a:buChar char="•"/>
            </a:pPr>
            <a:r>
              <a:rPr lang="en-US" dirty="0"/>
              <a:t>Identify regions experiencing the highest growth.</a:t>
            </a:r>
          </a:p>
          <a:p>
            <a:pPr marL="171450" indent="-171450" algn="just">
              <a:buFont typeface="Arial" panose="020B0604020202020204" pitchFamily="34" charset="0"/>
              <a:buChar char="•"/>
            </a:pPr>
            <a:r>
              <a:rPr lang="en-US" dirty="0"/>
              <a:t>Find opportunities to reduce costs by locating infrequently used data.</a:t>
            </a:r>
          </a:p>
          <a:p>
            <a:pPr marL="171450" indent="-171450" algn="just">
              <a:buFont typeface="Arial" panose="020B0604020202020204" pitchFamily="34" charset="0"/>
              <a:buChar char="•"/>
            </a:pPr>
            <a:r>
              <a:rPr lang="en-US" dirty="0"/>
              <a:t>Assess whether storage configurations align with security and compliance best practices.</a:t>
            </a:r>
          </a:p>
        </p:txBody>
      </p:sp>
      <p:pic>
        <p:nvPicPr>
          <p:cNvPr id="3074" name="Picture 2" descr="Azure portal sowing a Discovery report and copilot chat window.">
            <a:extLst>
              <a:ext uri="{FF2B5EF4-FFF2-40B4-BE49-F238E27FC236}">
                <a16:creationId xmlns:a16="http://schemas.microsoft.com/office/drawing/2014/main" id="{94C0B6D4-8AF4-501A-0678-AEDA30696E5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56358" y="944136"/>
            <a:ext cx="4174686" cy="234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Azure Data Box Next Gen is now generally available in additional regions</a:t>
            </a:r>
            <a:endParaRPr lang="en-US" sz="1000" dirty="0"/>
          </a:p>
          <a:p>
            <a:pPr algn="just"/>
            <a:r>
              <a:rPr lang="en-US" sz="1000" b="1" dirty="0"/>
              <a:t>Azure Data Box Next Gen </a:t>
            </a:r>
            <a:r>
              <a:rPr lang="en-US" sz="1000" dirty="0"/>
              <a:t>is now Generally Available in NEW regions including Australia, Japan, Singapore, Brazil, Hong Kong, UAE, Switzerland and Norway.</a:t>
            </a:r>
          </a:p>
          <a:p>
            <a:pPr algn="just"/>
            <a:r>
              <a:rPr lang="en-US" sz="1000" dirty="0"/>
              <a:t>With these new additions:</a:t>
            </a:r>
          </a:p>
          <a:p>
            <a:pPr marL="171450" indent="-171450" algn="just">
              <a:buFont typeface="Arial" panose="020B0604020202020204" pitchFamily="34" charset="0"/>
              <a:buChar char="•"/>
            </a:pPr>
            <a:r>
              <a:rPr lang="en-US" sz="1000" dirty="0"/>
              <a:t>Both - Azure Data box 120TB and 525 TB generally available (GA) in the US, UK, Canada, EU, US Gov, Australia, Japan and Singapore.</a:t>
            </a:r>
          </a:p>
          <a:p>
            <a:pPr marL="171450" indent="-171450" algn="just">
              <a:buFont typeface="Arial" panose="020B0604020202020204" pitchFamily="34" charset="0"/>
              <a:buChar char="•"/>
            </a:pPr>
            <a:r>
              <a:rPr lang="en-US" sz="1000" dirty="0"/>
              <a:t>Azure Data Box 120TB is GA in Brazil, UAE, Hong Kong, Switzerland and Norway.</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Storage Actions is now in 22 more regions</a:t>
            </a:r>
            <a:endParaRPr lang="en-US" dirty="0"/>
          </a:p>
          <a:p>
            <a:pPr algn="just"/>
            <a:r>
              <a:rPr lang="en-US" b="1" dirty="0"/>
              <a:t>Azure Storage Actions </a:t>
            </a:r>
            <a:r>
              <a:rPr lang="en-US" dirty="0"/>
              <a:t>is now available in several more Azure regions, enabling expanded global access and greater data residency options.</a:t>
            </a:r>
          </a:p>
          <a:p>
            <a:pPr algn="just"/>
            <a:r>
              <a:rPr lang="en-US" dirty="0"/>
              <a:t>Azure Storage Actions is a fully managed platform designed to automate data management tasks for Azure Blob Storage and Azure Data Lake Storage.</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marL="171450" indent="-171450" algn="just">
              <a:buFont typeface="Arial" panose="020B0604020202020204" pitchFamily="34" charset="0"/>
              <a:buChar char="•"/>
            </a:pPr>
            <a:r>
              <a:rPr lang="en-US" sz="1000" dirty="0"/>
              <a:t>Roles</a:t>
            </a:r>
          </a:p>
          <a:p>
            <a:pPr marL="171450" indent="-171450" algn="just">
              <a:buFont typeface="Arial" panose="020B0604020202020204" pitchFamily="34" charset="0"/>
              <a:buChar char="•"/>
            </a:pPr>
            <a:r>
              <a:rPr lang="en-US" sz="1000" dirty="0"/>
              <a:t>Rules</a:t>
            </a:r>
          </a:p>
          <a:p>
            <a:pPr marL="171450" indent="-171450" algn="just">
              <a:buFont typeface="Arial" panose="020B0604020202020204" pitchFamily="34" charset="0"/>
              <a:buChar char="•"/>
            </a:pPr>
            <a:r>
              <a:rPr lang="en-US" sz="1000" dirty="0"/>
              <a:t>Application Roles</a:t>
            </a:r>
          </a:p>
          <a:p>
            <a:pPr marL="171450" indent="-171450" algn="just">
              <a:buFont typeface="Arial" panose="020B0604020202020204" pitchFamily="34" charset="0"/>
              <a:buChar char="•"/>
            </a:pPr>
            <a:r>
              <a:rPr lang="en-US" sz="1000" dirty="0"/>
              <a:t>User-Defined Aggregates</a:t>
            </a:r>
          </a:p>
          <a:p>
            <a:pPr marL="171450" indent="-171450" algn="just">
              <a:buFont typeface="Arial" panose="020B0604020202020204" pitchFamily="34" charset="0"/>
              <a:buChar char="•"/>
            </a:pPr>
            <a:r>
              <a:rPr lang="en-US" sz="1000" dirty="0"/>
              <a:t>User-Defined Data Types</a:t>
            </a:r>
          </a:p>
          <a:p>
            <a:pPr marL="171450" indent="-171450" algn="just">
              <a:buFont typeface="Arial" panose="020B0604020202020204" pitchFamily="34" charset="0"/>
              <a:buChar char="•"/>
            </a:pPr>
            <a:r>
              <a:rPr lang="en-US" sz="1000" dirty="0"/>
              <a:t>User-Defined Functions</a:t>
            </a:r>
          </a:p>
          <a:p>
            <a:pPr marL="171450" indent="-171450" algn="just">
              <a:buFont typeface="Arial" panose="020B0604020202020204" pitchFamily="34" charset="0"/>
              <a:buChar char="•"/>
            </a:pPr>
            <a:r>
              <a:rPr lang="en-US" sz="1000" dirty="0"/>
              <a:t>User-Defined Table Types</a:t>
            </a:r>
          </a:p>
          <a:p>
            <a:pPr marL="171450" indent="-171450" algn="just">
              <a:buFont typeface="Arial" panose="020B0604020202020204" pitchFamily="34" charset="0"/>
              <a:buChar char="•"/>
            </a:pPr>
            <a:r>
              <a:rPr lang="en-US" sz="1000" dirty="0"/>
              <a:t>User-Defined Types</a:t>
            </a:r>
          </a:p>
          <a:p>
            <a:pPr marL="171450" indent="-171450" algn="just">
              <a:buFont typeface="Arial" panose="020B0604020202020204" pitchFamily="34" charset="0"/>
              <a:buChar char="•"/>
            </a:pPr>
            <a:r>
              <a:rPr lang="en-US" sz="1000" dirty="0"/>
              <a:t>Users (limited user types)</a:t>
            </a:r>
          </a:p>
          <a:p>
            <a:pPr marL="171450" indent="-171450" algn="just">
              <a:buFont typeface="Arial" panose="020B0604020202020204" pitchFamily="34" charset="0"/>
              <a:buChar char="•"/>
            </a:pPr>
            <a:r>
              <a:rPr lang="en-US" sz="1000" dirty="0"/>
              <a:t>XML Schema Collections</a:t>
            </a:r>
          </a:p>
          <a:p>
            <a:pPr algn="just"/>
            <a:r>
              <a:rPr lang="en-US" sz="1000" dirty="0"/>
              <a:t>This enhancement streamlines the migration workflow, reduces manual effort, and ensures consistency between source and target environments.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 Availability - Schema Migration support in Azure Database Migration Service (DMS)</a:t>
            </a:r>
            <a:endParaRPr lang="en-US" dirty="0"/>
          </a:p>
          <a:p>
            <a:pPr algn="just"/>
            <a:r>
              <a:rPr lang="en-US" dirty="0"/>
              <a:t>It is now possible to deploy missing schema objects along with either selective or all Tables from the source database to the target Azure SQL Database with a single step. By enabling the schema migration checkbox during SQL migration setup, the service automatically includes the following schema components in the migration process alongside the data:</a:t>
            </a:r>
          </a:p>
          <a:p>
            <a:pPr marL="171450" indent="-171450" algn="just">
              <a:buFont typeface="Arial" panose="020B0604020202020204" pitchFamily="34" charset="0"/>
              <a:buChar char="•"/>
            </a:pPr>
            <a:r>
              <a:rPr lang="en-US" dirty="0"/>
              <a:t>Schemas</a:t>
            </a:r>
          </a:p>
          <a:p>
            <a:pPr marL="171450" indent="-171450" algn="just">
              <a:buFont typeface="Arial" panose="020B0604020202020204" pitchFamily="34" charset="0"/>
              <a:buChar char="•"/>
            </a:pPr>
            <a:r>
              <a:rPr lang="en-US" dirty="0"/>
              <a:t>Tables</a:t>
            </a:r>
          </a:p>
          <a:p>
            <a:pPr marL="171450" indent="-171450" algn="just">
              <a:buFont typeface="Arial" panose="020B0604020202020204" pitchFamily="34" charset="0"/>
              <a:buChar char="•"/>
            </a:pPr>
            <a:r>
              <a:rPr lang="en-US" dirty="0"/>
              <a:t>Indexes</a:t>
            </a:r>
          </a:p>
          <a:p>
            <a:pPr marL="171450" indent="-171450" algn="just">
              <a:buFont typeface="Arial" panose="020B0604020202020204" pitchFamily="34" charset="0"/>
              <a:buChar char="•"/>
            </a:pPr>
            <a:r>
              <a:rPr lang="en-US" dirty="0"/>
              <a:t>Views</a:t>
            </a:r>
          </a:p>
          <a:p>
            <a:pPr marL="171450" indent="-171450" algn="just">
              <a:buFont typeface="Arial" panose="020B0604020202020204" pitchFamily="34" charset="0"/>
              <a:buChar char="•"/>
            </a:pPr>
            <a:r>
              <a:rPr lang="en-US" dirty="0"/>
              <a:t>Stored Procedures</a:t>
            </a:r>
          </a:p>
          <a:p>
            <a:pPr marL="171450" indent="-171450" algn="just">
              <a:buFont typeface="Arial" panose="020B0604020202020204" pitchFamily="34" charset="0"/>
              <a:buChar char="•"/>
            </a:pPr>
            <a:r>
              <a:rPr lang="en-US" dirty="0"/>
              <a:t>Synonyms</a:t>
            </a:r>
          </a:p>
          <a:p>
            <a:pPr marL="171450" indent="-171450" algn="just">
              <a:buFont typeface="Arial" panose="020B0604020202020204" pitchFamily="34" charset="0"/>
              <a:buChar char="•"/>
            </a:pPr>
            <a:r>
              <a:rPr lang="en-US" dirty="0"/>
              <a:t>DDL Triggers</a:t>
            </a:r>
          </a:p>
          <a:p>
            <a:pPr marL="171450" indent="-171450" algn="just">
              <a:buFont typeface="Arial" panose="020B0604020202020204" pitchFamily="34" charset="0"/>
              <a:buChar char="•"/>
            </a:pPr>
            <a:r>
              <a:rPr lang="en-US" dirty="0"/>
              <a:t>Defaults</a:t>
            </a:r>
          </a:p>
          <a:p>
            <a:pPr marL="171450" indent="-171450" algn="just">
              <a:buFont typeface="Arial" panose="020B0604020202020204" pitchFamily="34" charset="0"/>
              <a:buChar char="•"/>
            </a:pPr>
            <a:r>
              <a:rPr lang="en-US" dirty="0"/>
              <a:t>Full-Text Catalogs</a:t>
            </a:r>
          </a:p>
          <a:p>
            <a:pPr marL="171450" indent="-171450" algn="just">
              <a:buFont typeface="Arial" panose="020B0604020202020204" pitchFamily="34" charset="0"/>
              <a:buChar char="•"/>
            </a:pPr>
            <a:r>
              <a:rPr lang="en-US" dirty="0"/>
              <a:t>Plan Guides</a:t>
            </a:r>
          </a:p>
          <a:p>
            <a:pPr algn="just"/>
            <a:endParaRPr lang="en-US" dirty="0"/>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xEl>
                                              <p:pRg st="10" end="10"/>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865818"/>
          </a:xfrm>
        </p:spPr>
        <p:txBody>
          <a:bodyPr/>
          <a:lstStyle/>
          <a:p>
            <a:pPr algn="just"/>
            <a:r>
              <a:rPr lang="en-US" dirty="0">
                <a:hlinkClick r:id="rId2"/>
              </a:rPr>
              <a:t>New in Azure API Management: MCP in v2 SKUs + external MCP-compliant server support</a:t>
            </a:r>
            <a:endParaRPr lang="en-US" dirty="0"/>
          </a:p>
          <a:p>
            <a:pPr marL="171450" indent="-171450" algn="just">
              <a:buFont typeface="Arial" panose="020B0604020202020204" pitchFamily="34" charset="0"/>
              <a:buChar char="•"/>
            </a:pPr>
            <a:r>
              <a:rPr lang="en-US" dirty="0"/>
              <a:t>MCP support in v2 SKUs - Previously available only in classic tiers (Basic, Standard, Premium), MCP support is now in public preview for v2 SKUs — Basic v2, Standard v2, and Premium v2 — with no pre-requisites or manual enablement required. </a:t>
            </a:r>
          </a:p>
          <a:p>
            <a:pPr marL="171450" indent="-171450" algn="just">
              <a:buFont typeface="Arial" panose="020B0604020202020204" pitchFamily="34" charset="0"/>
              <a:buChar char="•"/>
            </a:pPr>
            <a:r>
              <a:rPr lang="en-US" dirty="0"/>
              <a:t>Expose existing MCP-compliant servers (pass-through scenario) - Already using tools hosted in Logic Apps, Azure Functions, </a:t>
            </a:r>
            <a:r>
              <a:rPr lang="en-US" dirty="0" err="1"/>
              <a:t>LangChain</a:t>
            </a:r>
            <a:r>
              <a:rPr lang="en-US" dirty="0"/>
              <a:t> or custom runtimes? Now you can govern those external tool servers by exposing them through API Management. </a:t>
            </a:r>
          </a:p>
        </p:txBody>
      </p:sp>
      <p:pic>
        <p:nvPicPr>
          <p:cNvPr id="3" name="Picture 2">
            <a:extLst>
              <a:ext uri="{FF2B5EF4-FFF2-40B4-BE49-F238E27FC236}">
                <a16:creationId xmlns:a16="http://schemas.microsoft.com/office/drawing/2014/main" id="{B5424828-915B-4D16-914A-475848310034}"/>
              </a:ext>
            </a:extLst>
          </p:cNvPr>
          <p:cNvPicPr>
            <a:picLocks noChangeAspect="1"/>
          </p:cNvPicPr>
          <p:nvPr/>
        </p:nvPicPr>
        <p:blipFill>
          <a:blip r:embed="rId3"/>
          <a:stretch>
            <a:fillRect/>
          </a:stretch>
        </p:blipFill>
        <p:spPr>
          <a:xfrm>
            <a:off x="855603" y="2742114"/>
            <a:ext cx="3119817" cy="2239645"/>
          </a:xfrm>
          <a:prstGeom prst="rect">
            <a:avLst/>
          </a:prstGeom>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936335"/>
          </a:xfrm>
        </p:spPr>
        <p:txBody>
          <a:bodyPr/>
          <a:lstStyle/>
          <a:p>
            <a:pPr algn="just"/>
            <a:r>
              <a:rPr lang="en-US" sz="1000" dirty="0">
                <a:hlinkClick r:id="rId2"/>
              </a:rPr>
              <a:t>Public Preview: Web Application Firewall on Application Gateway for Containers</a:t>
            </a:r>
            <a:endParaRPr lang="en-US" sz="1000" dirty="0"/>
          </a:p>
          <a:p>
            <a:pPr algn="just"/>
            <a:r>
              <a:rPr lang="en-US" sz="1000" dirty="0"/>
              <a:t>Application Gateway for Containers now supports </a:t>
            </a:r>
            <a:r>
              <a:rPr lang="en-US" sz="1000" b="1" dirty="0"/>
              <a:t>Web Application Firewall (WAF) policy in public preview</a:t>
            </a:r>
            <a:r>
              <a:rPr lang="en-US" sz="1000" dirty="0"/>
              <a:t>. Using WAF’s Default Ruleset, Azure Kubernetes Service (AKS) administrators and developers can protect their workloads against malicious attacks and exploits such as: </a:t>
            </a:r>
          </a:p>
          <a:p>
            <a:pPr marL="171450" indent="-171450" algn="just">
              <a:buFont typeface="Arial" panose="020B0604020202020204" pitchFamily="34" charset="0"/>
              <a:buChar char="•"/>
            </a:pPr>
            <a:r>
              <a:rPr lang="en-US" sz="1000" dirty="0"/>
              <a:t>Cross-site scripting  </a:t>
            </a:r>
          </a:p>
          <a:p>
            <a:pPr marL="171450" indent="-171450" algn="just">
              <a:buFont typeface="Arial" panose="020B0604020202020204" pitchFamily="34" charset="0"/>
              <a:buChar char="•"/>
            </a:pPr>
            <a:r>
              <a:rPr lang="en-US" sz="1000" dirty="0"/>
              <a:t>Java attacks  </a:t>
            </a:r>
          </a:p>
          <a:p>
            <a:pPr marL="171450" indent="-171450" algn="just">
              <a:buFont typeface="Arial" panose="020B0604020202020204" pitchFamily="34" charset="0"/>
              <a:buChar char="•"/>
            </a:pPr>
            <a:r>
              <a:rPr lang="en-US" sz="1000" dirty="0"/>
              <a:t>Local file inclusion  </a:t>
            </a:r>
          </a:p>
          <a:p>
            <a:pPr marL="171450" indent="-171450" algn="just">
              <a:buFont typeface="Arial" panose="020B0604020202020204" pitchFamily="34" charset="0"/>
              <a:buChar char="•"/>
            </a:pPr>
            <a:r>
              <a:rPr lang="en-US" sz="1000" dirty="0"/>
              <a:t>PHP injection attacks  </a:t>
            </a:r>
          </a:p>
          <a:p>
            <a:pPr marL="171450" indent="-171450" algn="just">
              <a:buFont typeface="Arial" panose="020B0604020202020204" pitchFamily="34" charset="0"/>
              <a:buChar char="•"/>
            </a:pPr>
            <a:r>
              <a:rPr lang="en-US" sz="1000" dirty="0"/>
              <a:t>Remote command execution  </a:t>
            </a:r>
          </a:p>
          <a:p>
            <a:pPr marL="171450" indent="-171450" algn="just">
              <a:buFont typeface="Arial" panose="020B0604020202020204" pitchFamily="34" charset="0"/>
              <a:buChar char="•"/>
            </a:pPr>
            <a:r>
              <a:rPr lang="en-US" sz="1000" dirty="0"/>
              <a:t>Remote file inclusion  </a:t>
            </a:r>
          </a:p>
          <a:p>
            <a:pPr marL="171450" indent="-171450" algn="just">
              <a:buFont typeface="Arial" panose="020B0604020202020204" pitchFamily="34" charset="0"/>
              <a:buChar char="•"/>
            </a:pPr>
            <a:r>
              <a:rPr lang="en-US" sz="1000" dirty="0"/>
              <a:t>Session fixation  </a:t>
            </a:r>
          </a:p>
          <a:p>
            <a:pPr marL="171450" indent="-171450" algn="just">
              <a:buFont typeface="Arial" panose="020B0604020202020204" pitchFamily="34" charset="0"/>
              <a:buChar char="•"/>
            </a:pPr>
            <a:r>
              <a:rPr lang="en-US" sz="1000" dirty="0"/>
              <a:t>SQL injection protection  </a:t>
            </a:r>
          </a:p>
          <a:p>
            <a:pPr marL="171450" indent="-171450" algn="just">
              <a:buFont typeface="Arial" panose="020B0604020202020204" pitchFamily="34" charset="0"/>
              <a:buChar char="•"/>
            </a:pPr>
            <a:r>
              <a:rPr lang="en-US" sz="1000" dirty="0"/>
              <a:t>Protocol attacks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Virtual Network Manager mesh now supports 5,000 virtual networks</a:t>
            </a:r>
            <a:endParaRPr lang="en-US" dirty="0"/>
          </a:p>
          <a:p>
            <a:pPr algn="just"/>
            <a:r>
              <a:rPr lang="en-US" dirty="0"/>
              <a:t>Azure Virtual Network Manager mesh connectivity is now in public preview, enabling </a:t>
            </a:r>
            <a:r>
              <a:rPr lang="en-US" b="1" dirty="0"/>
              <a:t>to group up to 5,000 virtual networks in supported regions</a:t>
            </a:r>
            <a:r>
              <a:rPr lang="en-US" dirty="0"/>
              <a:t>. A mesh topology </a:t>
            </a:r>
            <a:r>
              <a:rPr lang="en-US" b="1" dirty="0"/>
              <a:t>creates bi‑directional connectivity between every virtual network in a mesh connectivity configuration</a:t>
            </a:r>
            <a:r>
              <a:rPr lang="en-US" dirty="0"/>
              <a:t>, so selected Virtual networks communicate directly, eliminating manual </a:t>
            </a:r>
            <a:r>
              <a:rPr lang="en-US" dirty="0" err="1"/>
              <a:t>peerings</a:t>
            </a:r>
            <a:r>
              <a:rPr lang="en-US" dirty="0"/>
              <a:t>, avoiding extra hops, and delivering low‑latency traffic flows under a unified control plane. </a:t>
            </a:r>
          </a:p>
          <a:p>
            <a:pPr algn="just"/>
            <a:r>
              <a:rPr lang="en-US" dirty="0"/>
              <a:t>A common scenario for mesh is to let spoke virtual networks in a hub‑and‑spoke topology talk to each other without traversing through the hub. This reduces latency by bypassing the hub router. You can still preserve security and oversight by implementing security admin rules in Azure Virtual Network Manager (evaluated before NSGs) or NSG rules per virtual network, and monitor all traffic with virtual network flow logs for comprehensive auditing and troubleshooting. </a:t>
            </a:r>
          </a:p>
        </p:txBody>
      </p:sp>
      <p:pic>
        <p:nvPicPr>
          <p:cNvPr id="1026" name="Picture 2" descr="Diagram that shows an Azure Web Application Firewall rule blocking a request.">
            <a:extLst>
              <a:ext uri="{FF2B5EF4-FFF2-40B4-BE49-F238E27FC236}">
                <a16:creationId xmlns:a16="http://schemas.microsoft.com/office/drawing/2014/main" id="{D2C5CD33-3835-D46E-36E1-BAE44621CEC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73018" y="3653700"/>
            <a:ext cx="3261360" cy="1269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Available today: GPT-5 in Microsoft 365 Copilot</a:t>
            </a:r>
            <a:endParaRPr lang="en-US" sz="1000" dirty="0"/>
          </a:p>
          <a:p>
            <a:pPr algn="just"/>
            <a:r>
              <a:rPr lang="en-US" sz="1000" dirty="0"/>
              <a:t>MS Announced that GPT‑5—OpenAI’s best AI system to-date—is rolling out today in Microsoft 365 Copilot and Microsoft Copilot Studio across the world. GPT-5 is a significant leap in intelligence and becomes even more powerful when applied to work.</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GPT-5 in Azure AI Foundry</a:t>
            </a:r>
            <a:endParaRPr lang="en-US" dirty="0"/>
          </a:p>
          <a:p>
            <a:pPr algn="just"/>
            <a:r>
              <a:rPr lang="en-US" dirty="0"/>
              <a:t>MS Announced the general availability of OpenAI’s new flagship model, GPT-5, in Azure AI Foundry. This is more than a new model release; it is the most powerful LLM ever released across key benchmarks. GPT-5 in Azure AI Foundry pairs frontier reasoning with high-performance generation and cost efficiency, delivered on Microsoft Azure’s enterprise-grade platform so organizations can move from pilots to production with confidence. </a:t>
            </a:r>
          </a:p>
          <a:p>
            <a:pPr algn="just"/>
            <a:r>
              <a:rPr lang="en-US" dirty="0"/>
              <a:t>In Azure AI Foundry, the GPT-5 models are available via API and orchestrated by the model router. The GPT-5 series spans complementary strengths:</a:t>
            </a:r>
          </a:p>
          <a:p>
            <a:pPr marL="171450" indent="-171450" algn="just">
              <a:buFont typeface="Arial" panose="020B0604020202020204" pitchFamily="34" charset="0"/>
              <a:buChar char="•"/>
            </a:pPr>
            <a:r>
              <a:rPr lang="en-US" dirty="0"/>
              <a:t>GPT-5, a full reasoning model provides deep, richer reasoning for analytics and complex tasks, like code generation, with a 272k token context.</a:t>
            </a:r>
          </a:p>
          <a:p>
            <a:pPr marL="171450" indent="-171450" algn="just">
              <a:buFont typeface="Arial" panose="020B0604020202020204" pitchFamily="34" charset="0"/>
              <a:buChar char="•"/>
            </a:pPr>
            <a:r>
              <a:rPr lang="en-US" dirty="0"/>
              <a:t>GPT-5 mini powers real-time experiences for apps and agents that require reasoning, tool calling to solve customer problems.</a:t>
            </a:r>
          </a:p>
          <a:p>
            <a:pPr marL="171450" indent="-171450" algn="just">
              <a:buFont typeface="Arial" panose="020B0604020202020204" pitchFamily="34" charset="0"/>
              <a:buChar char="•"/>
            </a:pPr>
            <a:r>
              <a:rPr lang="en-US" dirty="0"/>
              <a:t>GPT-5 nano is a new class of reasoning model which focuses on ultra-low-latency and speed with rich Q&amp;A capabilities.</a:t>
            </a:r>
          </a:p>
          <a:p>
            <a:pPr marL="171450" indent="-171450" algn="just">
              <a:buFont typeface="Arial" panose="020B0604020202020204" pitchFamily="34" charset="0"/>
              <a:buChar char="•"/>
            </a:pPr>
            <a:r>
              <a:rPr lang="en-US" dirty="0"/>
              <a:t>GPT-5 chat enables natural, multimodal, multi-turn conversations that remain context-aware throughout agentic workflows, with 128k token context.</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OpenAI’s open‑source model: </a:t>
            </a:r>
            <a:r>
              <a:rPr lang="en-US" dirty="0" err="1">
                <a:hlinkClick r:id="rId2"/>
              </a:rPr>
              <a:t>gpt‑oss</a:t>
            </a:r>
            <a:r>
              <a:rPr lang="en-US" dirty="0">
                <a:hlinkClick r:id="rId2"/>
              </a:rPr>
              <a:t> on Azure AI Foundry and Windows AI Foundry </a:t>
            </a:r>
            <a:endParaRPr lang="en-US" dirty="0"/>
          </a:p>
          <a:p>
            <a:pPr algn="just"/>
            <a:r>
              <a:rPr lang="en-US" dirty="0"/>
              <a:t>gpt‑oss-120b and gpt‑oss-20b are available on Azure AI Foundry. gpt‑oss-20b is also available on Windows AI Foundry and will be coming soon on MacOS via Foundry Local. </a:t>
            </a:r>
          </a:p>
          <a:p>
            <a:pPr marL="171450" indent="-171450" algn="just">
              <a:buFont typeface="Arial" panose="020B0604020202020204" pitchFamily="34" charset="0"/>
              <a:buChar char="•"/>
            </a:pPr>
            <a:r>
              <a:rPr lang="en-US" dirty="0"/>
              <a:t>gpt‑oss-120b is a reasoning powerhouse. With 120 billion parameters and architectural sparsity, it delivers o4-mini level performance at a fraction of the size, excelling at complex tasks like math, code, and domain-specific Q&amp;A—yet it’s efficient enough to run on a single datacenter-class GPU. Ideal for secure, high-performance deployments where latency or cost matter.</a:t>
            </a:r>
          </a:p>
          <a:p>
            <a:pPr marL="171450" indent="-171450" algn="just">
              <a:buFont typeface="Arial" panose="020B0604020202020204" pitchFamily="34" charset="0"/>
              <a:buChar char="•"/>
            </a:pPr>
            <a:r>
              <a:rPr lang="en-US" dirty="0"/>
              <a:t>gpt‑oss-20b is tool-savvy and lightweight. Optimized for agentic tasks like code execution and tool use, it runs efficiently on a range of Windows hardware, including discrete GPUs with16GB+ VRAM, with support for more devices coming soon. It’s perfect for building autonomous assistants or embedding AI into real-world workflows, even in bandwidth-constrained environments.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ACS Email now Generally Available in Azure Government</a:t>
            </a:r>
            <a:endParaRPr lang="en-US" dirty="0"/>
          </a:p>
          <a:p>
            <a:pPr algn="just"/>
            <a:r>
              <a:rPr lang="en-US" dirty="0"/>
              <a:t>Microsoft announced the General Availability (GA) of its </a:t>
            </a:r>
            <a:r>
              <a:rPr lang="en-US" b="1" dirty="0"/>
              <a:t>Email Communication Service within Azure Government</a:t>
            </a:r>
            <a:r>
              <a:rPr lang="en-US" dirty="0"/>
              <a:t>, a milestone that marks a significant advancement in secure and compliant digital communication for U.S. federal, state, and local government agencies. This release also includes </a:t>
            </a:r>
            <a:r>
              <a:rPr lang="en-US" b="1" dirty="0"/>
              <a:t>FedRAMP High authorization, </a:t>
            </a:r>
            <a:r>
              <a:rPr lang="en-US" dirty="0"/>
              <a:t>aligning the service with the most rigorous standards for cloud security and data protection.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91198-4444-C6B1-140D-8916FEC9B50E}"/>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68952F5-D06C-E0D7-28AC-797FD89721DA}"/>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A79C8179-59B9-DF40-00C8-FD5A42441919}"/>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5E4E3F08-4B4F-45E1-D7D6-F7727240D82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90D984B5-E2FA-DC1A-3DBB-005524F182F3}"/>
              </a:ext>
            </a:extLst>
          </p:cNvPr>
          <p:cNvSpPr>
            <a:spLocks noGrp="1"/>
          </p:cNvSpPr>
          <p:nvPr>
            <p:ph type="body" sz="quarter" idx="16"/>
          </p:nvPr>
        </p:nvSpPr>
        <p:spPr/>
        <p:txBody>
          <a:bodyPr/>
          <a:lstStyle/>
          <a:p>
            <a:pPr algn="just"/>
            <a:r>
              <a:rPr lang="en-US" dirty="0">
                <a:hlinkClick r:id="rId2"/>
              </a:rPr>
              <a:t>Public Preview : Azure Bastion integration with AKS</a:t>
            </a:r>
            <a:endParaRPr lang="en-US" dirty="0"/>
          </a:p>
          <a:p>
            <a:pPr algn="just"/>
            <a:r>
              <a:rPr lang="en-US" dirty="0"/>
              <a:t>This integration enables continuous secure access to private AKS clusters and also applies to AKS public clusters with API server authorized IP ranges. This integration introduces a seamless way for </a:t>
            </a:r>
            <a:r>
              <a:rPr lang="en-US" b="1" dirty="0"/>
              <a:t>customers to tunnel into their AKS clusters using Azure Bastion</a:t>
            </a:r>
            <a:r>
              <a:rPr lang="en-US" dirty="0"/>
              <a:t>, eliminating the need for complex networking setups like VPNs or jump boxes.  </a:t>
            </a:r>
          </a:p>
          <a:p>
            <a:pPr algn="just"/>
            <a:r>
              <a:rPr lang="en-US" dirty="0"/>
              <a:t>With this integration, users can now connect to their clusters and easily use native Kubernetes tooling (e.g., </a:t>
            </a:r>
            <a:r>
              <a:rPr lang="en-US" dirty="0" err="1"/>
              <a:t>kubectl</a:t>
            </a:r>
            <a:r>
              <a:rPr lang="en-US" dirty="0"/>
              <a:t>) from their local machines—simplifying access, reducing setup time, and enhancing security by eliminating the need to expose public endpoints. </a:t>
            </a:r>
          </a:p>
        </p:txBody>
      </p:sp>
    </p:spTree>
    <p:extLst>
      <p:ext uri="{BB962C8B-B14F-4D97-AF65-F5344CB8AC3E}">
        <p14:creationId xmlns:p14="http://schemas.microsoft.com/office/powerpoint/2010/main" val="1221167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pPr marL="171450" indent="-171450">
              <a:buFont typeface="Arial" panose="020B0604020202020204" pitchFamily="34" charset="0"/>
              <a:buChar char="•"/>
            </a:pPr>
            <a:r>
              <a:rPr lang="en-US" sz="1000" dirty="0"/>
              <a:t>Private link configuration is not supported</a:t>
            </a:r>
          </a:p>
          <a:p>
            <a:pPr marL="171450" indent="-171450">
              <a:buFont typeface="Arial" panose="020B0604020202020204" pitchFamily="34" charset="0"/>
              <a:buChar char="•"/>
            </a:pPr>
            <a:r>
              <a:rPr lang="en-US" sz="1000" dirty="0"/>
              <a:t>WAF Rate Limiting is not supported</a:t>
            </a:r>
          </a:p>
          <a:p>
            <a:pPr marL="171450" indent="-171450">
              <a:buFont typeface="Arial" panose="020B0604020202020204" pitchFamily="34" charset="0"/>
              <a:buChar char="•"/>
            </a:pPr>
            <a:r>
              <a:rPr lang="en-US" sz="1000" dirty="0"/>
              <a:t>Private IP frontend configuration only with AGIC</a:t>
            </a:r>
          </a:p>
          <a:p>
            <a:pPr marL="171450" indent="-171450">
              <a:buFont typeface="Arial" panose="020B0604020202020204" pitchFamily="34" charset="0"/>
              <a:buChar char="•"/>
            </a:pPr>
            <a:r>
              <a:rPr lang="en-US" sz="1000" dirty="0"/>
              <a:t>Private Endpoint connectivity via Global VNet Peering is not supported</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Generally Available: Private Application Gateway on Azure Application Gateway v2</a:t>
            </a:r>
            <a:endParaRPr lang="en-US" dirty="0"/>
          </a:p>
          <a:p>
            <a:pPr algn="just"/>
            <a:r>
              <a:rPr lang="en-US" dirty="0"/>
              <a:t>Application Gateway v2 is announcing general availability </a:t>
            </a:r>
            <a:r>
              <a:rPr lang="en-US" b="1" dirty="0"/>
              <a:t>of Private Application Gateway,</a:t>
            </a:r>
            <a:r>
              <a:rPr lang="en-US" dirty="0"/>
              <a:t> which is a collection of new capabilities to the Application Gateway v2 SKU to further enhance control over network exposure.</a:t>
            </a:r>
          </a:p>
          <a:p>
            <a:pPr algn="just"/>
            <a:r>
              <a:rPr lang="en-US" dirty="0"/>
              <a:t>The following capabilities are now generally available in Application Gateway v2:</a:t>
            </a:r>
          </a:p>
          <a:p>
            <a:pPr marL="171450" indent="-171450" algn="just">
              <a:buFont typeface="Arial" panose="020B0604020202020204" pitchFamily="34" charset="0"/>
              <a:buChar char="•"/>
            </a:pPr>
            <a:r>
              <a:rPr lang="en-US" b="1" dirty="0"/>
              <a:t>Private IP only frontend configuration </a:t>
            </a:r>
            <a:r>
              <a:rPr lang="en-US" dirty="0"/>
              <a:t>(elimination of Public IP)</a:t>
            </a:r>
          </a:p>
          <a:p>
            <a:pPr marL="171450" indent="-171450" algn="just">
              <a:buFont typeface="Arial" panose="020B0604020202020204" pitchFamily="34" charset="0"/>
              <a:buChar char="•"/>
            </a:pPr>
            <a:r>
              <a:rPr lang="en-US" dirty="0"/>
              <a:t>Enhanced control over Network </a:t>
            </a:r>
            <a:r>
              <a:rPr lang="en-US" dirty="0" err="1"/>
              <a:t>Securtiy</a:t>
            </a:r>
            <a:r>
              <a:rPr lang="en-US" dirty="0"/>
              <a:t> Groups</a:t>
            </a:r>
          </a:p>
          <a:p>
            <a:pPr marL="514350" lvl="1" indent="-171450" algn="just">
              <a:buFont typeface="Arial" panose="020B0604020202020204" pitchFamily="34" charset="0"/>
              <a:buChar char="•"/>
            </a:pPr>
            <a:r>
              <a:rPr lang="en-US" sz="1000" b="1" dirty="0">
                <a:latin typeface="+mj-lt"/>
              </a:rPr>
              <a:t>Eliminate </a:t>
            </a:r>
            <a:r>
              <a:rPr lang="en-US" sz="1000" b="1" dirty="0" err="1">
                <a:latin typeface="+mj-lt"/>
              </a:rPr>
              <a:t>GatewayManager</a:t>
            </a:r>
            <a:r>
              <a:rPr lang="en-US" sz="1000" b="1" dirty="0">
                <a:latin typeface="+mj-lt"/>
              </a:rPr>
              <a:t> </a:t>
            </a:r>
            <a:r>
              <a:rPr lang="en-US" sz="1000" dirty="0">
                <a:latin typeface="+mj-lt"/>
              </a:rPr>
              <a:t>service tag requirement</a:t>
            </a:r>
          </a:p>
          <a:p>
            <a:pPr marL="514350" lvl="1" indent="-171450" algn="just">
              <a:buFont typeface="Arial" panose="020B0604020202020204" pitchFamily="34" charset="0"/>
              <a:buChar char="•"/>
            </a:pPr>
            <a:r>
              <a:rPr lang="en-US" sz="1000" b="1" dirty="0">
                <a:latin typeface="+mj-lt"/>
              </a:rPr>
              <a:t>Enable definition of Deny All </a:t>
            </a:r>
            <a:r>
              <a:rPr lang="en-US" sz="1000" dirty="0">
                <a:latin typeface="+mj-lt"/>
              </a:rPr>
              <a:t>Outbound rule</a:t>
            </a:r>
          </a:p>
          <a:p>
            <a:pPr marL="171450" indent="-171450" algn="just">
              <a:buFont typeface="Arial" panose="020B0604020202020204" pitchFamily="34" charset="0"/>
              <a:buChar char="•"/>
            </a:pPr>
            <a:r>
              <a:rPr lang="en-US" dirty="0"/>
              <a:t>Enhanced control over Route Table rules</a:t>
            </a:r>
          </a:p>
          <a:p>
            <a:pPr marL="514350" lvl="1" indent="-171450" algn="just">
              <a:buFont typeface="Arial" panose="020B0604020202020204" pitchFamily="34" charset="0"/>
              <a:buChar char="•"/>
            </a:pPr>
            <a:r>
              <a:rPr lang="en-US" sz="1000" dirty="0">
                <a:latin typeface="+mj-lt"/>
              </a:rPr>
              <a:t>Forced Tunnelling Support (learning of 0.0.0.0/0 route via BGP)</a:t>
            </a:r>
          </a:p>
          <a:p>
            <a:pPr marL="514350" lvl="1" indent="-171450" algn="just">
              <a:buFont typeface="Arial" panose="020B0604020202020204" pitchFamily="34" charset="0"/>
              <a:buChar char="•"/>
            </a:pPr>
            <a:r>
              <a:rPr lang="en-US" sz="1000" b="1" dirty="0">
                <a:latin typeface="+mj-lt"/>
              </a:rPr>
              <a:t>Route Table rule of 0.0.0.0/0 next hop Virtual Appliance</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Azure DNS Public Zones DNS Security Extensions (DNSSEC) is now available in our US Gov and China regions</a:t>
            </a:r>
            <a:endParaRPr lang="en-US" sz="1000" dirty="0"/>
          </a:p>
          <a:p>
            <a:pPr algn="just"/>
            <a:r>
              <a:rPr lang="en-US" sz="1000" dirty="0"/>
              <a:t>Announcing the general availability </a:t>
            </a:r>
            <a:r>
              <a:rPr lang="en-US" sz="1000" b="1" dirty="0"/>
              <a:t>of Domain Name System Security Extensions (DNSSEC) for Azure DNS Public Zones i</a:t>
            </a:r>
            <a:r>
              <a:rPr lang="en-US" sz="1000" dirty="0"/>
              <a:t>n US Gov and China regions. With this release it is possible now to enable DNSSEC on all existing and new public DNS Zones hosted on Azure DNS. This significant update enhances the security and integrity of DNS infrastructure by providing cryptographic authentication of DNS data. With DNSSEC, Azure DNS Public Zones can now offer protection to our customers against various types of attacks, such as cache poisoning and man-in-the-middle attacks. </a:t>
            </a:r>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pPr algn="just"/>
            <a:r>
              <a:rPr lang="en-US" dirty="0">
                <a:hlinkClick r:id="rId3"/>
              </a:rPr>
              <a:t>Generally Available: Network security perimeter</a:t>
            </a:r>
            <a:endParaRPr lang="en-US" dirty="0"/>
          </a:p>
          <a:p>
            <a:pPr algn="just"/>
            <a:r>
              <a:rPr lang="en-US" b="1" dirty="0"/>
              <a:t>Network security perimeter </a:t>
            </a:r>
            <a:r>
              <a:rPr lang="en-US" dirty="0"/>
              <a:t>allows organizations to define a </a:t>
            </a:r>
            <a:r>
              <a:rPr lang="en-US" b="1" dirty="0"/>
              <a:t>logical network isolation boundary for PaaS resource</a:t>
            </a:r>
            <a:r>
              <a:rPr lang="en-US" dirty="0"/>
              <a:t>s (for example, Azure Storage account and SQL Database server) that are deployed outside organization’s virtual networks. It restricts public network access to PaaS resources within the perimeter; access can be exempted by using explicit access rules for public inbound and outbound.  </a:t>
            </a:r>
          </a:p>
          <a:p>
            <a:pPr algn="just"/>
            <a:r>
              <a:rPr lang="en-US" dirty="0"/>
              <a:t>Features of a network security perimeter include:  </a:t>
            </a:r>
          </a:p>
          <a:p>
            <a:pPr marL="171450" indent="-171450" algn="just">
              <a:buFont typeface="Arial" panose="020B0604020202020204" pitchFamily="34" charset="0"/>
              <a:buChar char="•"/>
            </a:pPr>
            <a:r>
              <a:rPr lang="en-US" dirty="0"/>
              <a:t>Resource to resource access communication within perimeter members, preventing data exfiltration to non-authorized destinations.  </a:t>
            </a:r>
          </a:p>
          <a:p>
            <a:pPr marL="171450" indent="-171450" algn="just">
              <a:buFont typeface="Arial" panose="020B0604020202020204" pitchFamily="34" charset="0"/>
              <a:buChar char="•"/>
            </a:pPr>
            <a:r>
              <a:rPr lang="en-US" dirty="0"/>
              <a:t>External public access management with explicit rules for PaaS resources associated with the perimeter.  </a:t>
            </a:r>
          </a:p>
          <a:p>
            <a:pPr marL="171450" indent="-171450" algn="just">
              <a:buFont typeface="Arial" panose="020B0604020202020204" pitchFamily="34" charset="0"/>
              <a:buChar char="•"/>
            </a:pPr>
            <a:r>
              <a:rPr lang="en-US" dirty="0"/>
              <a:t>Access logs for audit and compliance.  </a:t>
            </a:r>
          </a:p>
          <a:p>
            <a:pPr marL="171450" indent="-171450" algn="just">
              <a:buFont typeface="Arial" panose="020B0604020202020204" pitchFamily="34" charset="0"/>
              <a:buChar char="•"/>
            </a:pPr>
            <a:r>
              <a:rPr lang="en-US" dirty="0"/>
              <a:t>Unified experience across PaaS resources. </a:t>
            </a:r>
          </a:p>
        </p:txBody>
      </p:sp>
      <p:pic>
        <p:nvPicPr>
          <p:cNvPr id="2052" name="Picture 4" descr="Screenshot of a diagram showing the securing of a service with network security perimeter.">
            <a:extLst>
              <a:ext uri="{FF2B5EF4-FFF2-40B4-BE49-F238E27FC236}">
                <a16:creationId xmlns:a16="http://schemas.microsoft.com/office/drawing/2014/main" id="{A84E415C-6DDE-6696-46E8-B1B1DD3EB81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772" y="3737725"/>
            <a:ext cx="3901440" cy="1060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diagram showing how RRSIG records are added to a zone when it's signed with DNSSEC.">
            <a:extLst>
              <a:ext uri="{FF2B5EF4-FFF2-40B4-BE49-F238E27FC236}">
                <a16:creationId xmlns:a16="http://schemas.microsoft.com/office/drawing/2014/main" id="{409AAF6B-99CB-B10B-8C90-A0BCBDFBFE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859" y="2741032"/>
            <a:ext cx="3519489" cy="1690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Microsoft Entra now integrates Verified ID and Face Check directly into Entitlement Management</a:t>
            </a:r>
            <a:endParaRPr lang="en-US" sz="1000" dirty="0"/>
          </a:p>
          <a:p>
            <a:r>
              <a:rPr lang="en-US" sz="1000" dirty="0"/>
              <a:t>This integration allows you to:</a:t>
            </a:r>
          </a:p>
          <a:p>
            <a:pPr marL="171450" indent="-171450">
              <a:buFont typeface="Arial" panose="020B0604020202020204" pitchFamily="34" charset="0"/>
              <a:buChar char="•"/>
            </a:pPr>
            <a:r>
              <a:rPr lang="en-US" sz="1000" b="1" dirty="0"/>
              <a:t>Automate privacy-respecting identity verification</a:t>
            </a:r>
            <a:r>
              <a:rPr lang="en-US" sz="1000" dirty="0"/>
              <a:t>. Match a user’s selfie to a government-issued credential before granting access to an Access Package.</a:t>
            </a:r>
          </a:p>
          <a:p>
            <a:pPr marL="171450" indent="-171450">
              <a:buFont typeface="Arial" panose="020B0604020202020204" pitchFamily="34" charset="0"/>
              <a:buChar char="•"/>
            </a:pPr>
            <a:r>
              <a:rPr lang="en-US" sz="1000" b="1" dirty="0"/>
              <a:t>Accelerate onboarding</a:t>
            </a:r>
            <a:r>
              <a:rPr lang="en-US" sz="1000" dirty="0"/>
              <a:t>. Eliminate manual checks and reduce delays for users entering regulated or privileged roles.</a:t>
            </a:r>
          </a:p>
          <a:p>
            <a:pPr marL="171450" indent="-171450">
              <a:buFont typeface="Arial" panose="020B0604020202020204" pitchFamily="34" charset="0"/>
              <a:buChar char="•"/>
            </a:pPr>
            <a:r>
              <a:rPr lang="en-US" sz="1000" b="1" dirty="0"/>
              <a:t>Strengthen access assurance</a:t>
            </a:r>
            <a:r>
              <a:rPr lang="en-US" sz="1000" dirty="0"/>
              <a:t>. Ensure only the right people get access to the right resources, with confidence and compliance.</a:t>
            </a:r>
          </a:p>
          <a:p>
            <a:r>
              <a:rPr lang="en-US" sz="1000" dirty="0"/>
              <a:t>The Result: faster onboarding, fewer delays, and stronger security — delivered without compromising user experience.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Group SOA conversion: Cloud governance for legacy groups</a:t>
            </a:r>
            <a:endParaRPr lang="en-US" dirty="0"/>
          </a:p>
          <a:p>
            <a:pPr algn="just"/>
            <a:r>
              <a:rPr lang="en-US" b="1" dirty="0"/>
              <a:t>Group SOA conversion </a:t>
            </a:r>
            <a:r>
              <a:rPr lang="en-US" dirty="0"/>
              <a:t>changes that — enabling cloud-first governance of legacy AD groups without breaking compatibility. Group SOA conversion brings modern governance to legacy groups by enabling you to:</a:t>
            </a:r>
          </a:p>
          <a:p>
            <a:pPr marL="171450" indent="-171450" algn="just">
              <a:buFont typeface="Arial" panose="020B0604020202020204" pitchFamily="34" charset="0"/>
              <a:buChar char="•"/>
            </a:pPr>
            <a:r>
              <a:rPr lang="en-US" b="1" dirty="0"/>
              <a:t>Manage groups in the cloud- </a:t>
            </a:r>
            <a:r>
              <a:rPr lang="en-US" dirty="0"/>
              <a:t>Shift the source of authority for AD groups to Microsoft Entra ID, giving you a single place to manage membership with greater flexibility and visibility.</a:t>
            </a:r>
          </a:p>
          <a:p>
            <a:pPr marL="171450" indent="-171450" algn="just">
              <a:buFont typeface="Arial" panose="020B0604020202020204" pitchFamily="34" charset="0"/>
              <a:buChar char="•"/>
            </a:pPr>
            <a:r>
              <a:rPr lang="en-US" b="1" dirty="0"/>
              <a:t>Simplify on-premises cleanup- </a:t>
            </a:r>
            <a:r>
              <a:rPr lang="en-US" dirty="0"/>
              <a:t>Once governed in the cloud, unused or redundant groups can be safely removed from Active Directory, reducing clutter and improving manageability.</a:t>
            </a:r>
          </a:p>
          <a:p>
            <a:pPr marL="171450" indent="-171450" algn="just">
              <a:buFont typeface="Arial" panose="020B0604020202020204" pitchFamily="34" charset="0"/>
              <a:buChar char="•"/>
            </a:pPr>
            <a:r>
              <a:rPr lang="en-US" b="1" dirty="0"/>
              <a:t>Extend governance to on-premises apps- </a:t>
            </a:r>
            <a:r>
              <a:rPr lang="en-US" dirty="0"/>
              <a:t>With Group SOA conversion and group writeback, you can apply modern governance policies, including request workflows, expiration, and AI-assisted reviews, to groups that still control access to on-premises applications. </a:t>
            </a:r>
          </a:p>
          <a:p>
            <a:pPr algn="just"/>
            <a:endParaRPr lang="en-US" dirty="0"/>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1928</TotalTime>
  <Words>4498</Words>
  <Application>Microsoft Office PowerPoint</Application>
  <PresentationFormat>On-screen Show (16:9)</PresentationFormat>
  <Paragraphs>251</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Human Sans</vt:lpstr>
      <vt:lpstr>Human Sans Regular</vt:lpstr>
      <vt:lpstr>Continuum Theme</vt:lpstr>
      <vt:lpstr>Azure Times #174</vt:lpstr>
      <vt:lpstr>PowerPoint Presentation</vt:lpstr>
      <vt:lpstr>Networking Updates</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PowerPoint Presentation</vt:lpstr>
      <vt:lpstr>Integration Updates</vt:lpstr>
      <vt:lpstr>PowerPoint Presentation</vt:lpstr>
      <vt:lpstr>ML &amp; AI &amp; IOT Updates</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250</cp:revision>
  <dcterms:created xsi:type="dcterms:W3CDTF">2018-01-26T19:23:30Z</dcterms:created>
  <dcterms:modified xsi:type="dcterms:W3CDTF">2025-08-10T05:45:52Z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