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0"/>
  </p:notesMasterIdLst>
  <p:handoutMasterIdLst>
    <p:handoutMasterId r:id="rId31"/>
  </p:handoutMasterIdLst>
  <p:sldIdLst>
    <p:sldId id="2142532340" r:id="rId5"/>
    <p:sldId id="2146847046" r:id="rId6"/>
    <p:sldId id="2146847130" r:id="rId7"/>
    <p:sldId id="2146847048" r:id="rId8"/>
    <p:sldId id="2146847049" r:id="rId9"/>
    <p:sldId id="2146847132" r:id="rId10"/>
    <p:sldId id="2146847050" r:id="rId11"/>
    <p:sldId id="2146847096" r:id="rId12"/>
    <p:sldId id="2146847134" r:id="rId13"/>
    <p:sldId id="2146847052" r:id="rId14"/>
    <p:sldId id="2146847100" r:id="rId15"/>
    <p:sldId id="2146847054" r:id="rId16"/>
    <p:sldId id="2146847141" r:id="rId17"/>
    <p:sldId id="2146847103" r:id="rId18"/>
    <p:sldId id="2146847142" r:id="rId19"/>
    <p:sldId id="2146847056" r:id="rId20"/>
    <p:sldId id="2146847143" r:id="rId21"/>
    <p:sldId id="2146847058" r:id="rId22"/>
    <p:sldId id="2146847111" r:id="rId23"/>
    <p:sldId id="2146847119" r:id="rId24"/>
    <p:sldId id="2146847120" r:id="rId25"/>
    <p:sldId id="2146847150" r:id="rId26"/>
    <p:sldId id="2146847085" r:id="rId27"/>
    <p:sldId id="2146847084" r:id="rId28"/>
    <p:sldId id="2146847064" r:id="rId29"/>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ection>
        <p14:section name="Security &amp; Identity" id="{1AA42572-B3BD-44F7-813B-C2C647DDBB3C}">
          <p14:sldIdLst>
            <p14:sldId id="2146847046"/>
            <p14:sldId id="2146847130"/>
          </p14:sldIdLst>
        </p14:section>
        <p14:section name="Management &amp; Governance" id="{34181601-6D48-4406-A525-C7B5A12C6C5B}">
          <p14:sldIdLst>
            <p14:sldId id="2146847048"/>
            <p14:sldId id="2146847049"/>
            <p14:sldId id="2146847132"/>
          </p14:sldIdLst>
        </p14:section>
        <p14:section name="Compute" id="{05AA80BB-8802-49AB-8336-A884227CE2F7}">
          <p14:sldIdLst>
            <p14:sldId id="2146847050"/>
            <p14:sldId id="2146847096"/>
            <p14:sldId id="2146847134"/>
          </p14:sldIdLst>
        </p14:section>
        <p14:section name="Storage &amp; Data" id="{1F159046-CE0A-45BC-9D5B-6E6C95980F78}">
          <p14:sldIdLst>
            <p14:sldId id="2146847052"/>
            <p14:sldId id="2146847100"/>
          </p14:sldIdLst>
        </p14:section>
        <p14:section name="Databases" id="{AEAFAE72-AD56-48F3-926B-38BAE269038F}">
          <p14:sldIdLst>
            <p14:sldId id="2146847054"/>
            <p14:sldId id="2146847141"/>
            <p14:sldId id="2146847103"/>
            <p14:sldId id="2146847142"/>
          </p14:sldIdLst>
        </p14:section>
        <p14:section name="Integration" id="{ACBD46A3-6F1C-451B-A154-0A056E0DEFF6}">
          <p14:sldIdLst>
            <p14:sldId id="2146847056"/>
            <p14:sldId id="2146847143"/>
          </p14:sldIdLst>
        </p14:section>
        <p14:section name="ML &amp; AI &amp; IOT" id="{F4E1EAF1-55E9-4CA4-8ADC-28B69C1D66D2}">
          <p14:sldIdLst>
            <p14:sldId id="2146847058"/>
            <p14:sldId id="2146847111"/>
            <p14:sldId id="2146847119"/>
            <p14:sldId id="2146847120"/>
            <p14:sldId id="2146847150"/>
          </p14:sldIdLst>
        </p14:section>
        <p14:section name="Miscellaneous" id="{A1456D7A-93BE-4023-90AA-7269D2F177BA}">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94"/>
  </p:normalViewPr>
  <p:slideViewPr>
    <p:cSldViewPr snapToGrid="0">
      <p:cViewPr>
        <p:scale>
          <a:sx n="125" d="100"/>
          <a:sy n="125" d="100"/>
        </p:scale>
        <p:origin x="365" y="-432"/>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8/16/2025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8/16/2025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zure.microsoft.com/ru-ru/updates?id=500695"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ru-ru/updates?id=499670" TargetMode="External"/><Relationship Id="rId2" Type="http://schemas.openxmlformats.org/officeDocument/2006/relationships/hyperlink" Target="https://azure.microsoft.com/ru-ru/updates?id=499753"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ru-ru/updates?id=499748" TargetMode="External"/><Relationship Id="rId2" Type="http://schemas.openxmlformats.org/officeDocument/2006/relationships/hyperlink" Target="https://azure.microsoft.com/ru-ru/updates?id=499679"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techcommunity.microsoft.com/blog/adformysql/announcing-extended-support-for-azure-database-for-mysql/4442924"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techcommunity.microsoft.com/blog/integrationsonazureblog/%F0%9F%9A%80-general-availability-enhanced-data-mapper-experience-in-logic-apps-standard/4442296"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zure.microsoft.com/ru-ru/updates?id=500583" TargetMode="External"/><Relationship Id="rId2" Type="http://schemas.openxmlformats.org/officeDocument/2006/relationships/hyperlink" Target="https://techcommunity.microsoft.com/blog/azuredevcommunityblog/gpt-5-family-of-models--gpt-oss-are-now-available-in-ai-toolkit-for-vs-code/4441394"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azure.microsoft.com/ru-ru/updates?id=500203"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devblogs.microsoft.com/devops/real-time-security-with-continuous-access-evaluation-cae-comes-to-azure-devops/" TargetMode="External"/><Relationship Id="rId2" Type="http://schemas.openxmlformats.org/officeDocument/2006/relationships/hyperlink" Target="https://devblogs.microsoft.com/devops/azure-devops-oauth-client-secrets-now-shown-only-once/"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techcommunity.microsoft.com/blog/microsoftdefendercloudblog/%F0%9F%8E%89malware-scanning-add-on-is-now-generally-available-in-azure-gov-secret-and-top/4442502"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ru-ru/updates?id=499776" TargetMode="External"/><Relationship Id="rId2" Type="http://schemas.openxmlformats.org/officeDocument/2006/relationships/hyperlink" Target="https://techcommunity.microsoft.com/blog/azurearcblog/public-preview-auto-agent-upgrade-for-azure-arc-enabled-servers/4442556"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ru-ru/updates?id=500198" TargetMode="External"/><Relationship Id="rId2" Type="http://schemas.openxmlformats.org/officeDocument/2006/relationships/hyperlink" Target="https://techcommunity.microsoft.com/blog/azurearcblog/sql-server-enabled-by-azure-arc-is-now-generally-available-in-the-us-government-/4443077"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techcommunity.microsoft.com/blog/windows-itpro-blog/enhancing-business-continuity-windows-365-reserve-is-now-in-limited-public-previ/4441669"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zure.microsoft.com/ru-ru/updates?id=499998"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#175</a:t>
            </a:r>
          </a:p>
        </p:txBody>
      </p:sp>
      <p:sp>
        <p:nvSpPr>
          <p:cNvPr id="4" name="Text Placeholder 3"/>
          <p:cNvSpPr>
            <a:spLocks noGrp="1"/>
          </p:cNvSpPr>
          <p:nvPr>
            <p:ph type="body" sz="quarter" idx="11"/>
          </p:nvPr>
        </p:nvSpPr>
        <p:spPr/>
        <p:txBody>
          <a:bodyPr/>
          <a:lstStyle/>
          <a:p>
            <a:r>
              <a:rPr lang="en-US" spc="300" dirty="0"/>
              <a:t>August 18, 202</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254136"/>
          </a:xfrm>
        </p:spPr>
        <p:txBody>
          <a:bodyPr/>
          <a:lstStyle/>
          <a:p>
            <a:pPr algn="just"/>
            <a:r>
              <a:rPr lang="en-US" dirty="0">
                <a:hlinkClick r:id="rId2"/>
              </a:rPr>
              <a:t>Generally Available: Azure Files provisioned v2 billing model for SSD (premium)</a:t>
            </a:r>
            <a:endParaRPr lang="en-US" dirty="0"/>
          </a:p>
          <a:p>
            <a:pPr algn="just"/>
            <a:r>
              <a:rPr lang="en-US" dirty="0"/>
              <a:t>Azure Files now supports </a:t>
            </a:r>
            <a:r>
              <a:rPr lang="en-US" b="1" dirty="0"/>
              <a:t>the provisioned v2 billing model on the SSD (premium) media tier</a:t>
            </a:r>
            <a:r>
              <a:rPr lang="en-US" dirty="0"/>
              <a:t>. Provisioned v2 </a:t>
            </a:r>
            <a:r>
              <a:rPr lang="en-US" b="1" dirty="0"/>
              <a:t>enables independent provisioning of storage, IOPS, and throughput,</a:t>
            </a:r>
            <a:r>
              <a:rPr lang="en-US" dirty="0"/>
              <a:t> allowing to create a file share that meets exact storage and performance requirements. Additionally, the provisioned v2 model offers an increased file share size range from 32 GiB to 256 TiB. </a:t>
            </a:r>
          </a:p>
        </p:txBody>
      </p:sp>
      <p:pic>
        <p:nvPicPr>
          <p:cNvPr id="3" name="Picture 2">
            <a:extLst>
              <a:ext uri="{FF2B5EF4-FFF2-40B4-BE49-F238E27FC236}">
                <a16:creationId xmlns:a16="http://schemas.microsoft.com/office/drawing/2014/main" id="{03A2A7BC-4C47-37D8-AD7D-413026BB331D}"/>
              </a:ext>
            </a:extLst>
          </p:cNvPr>
          <p:cNvPicPr>
            <a:picLocks noChangeAspect="1"/>
          </p:cNvPicPr>
          <p:nvPr/>
        </p:nvPicPr>
        <p:blipFill>
          <a:blip r:embed="rId3"/>
          <a:stretch>
            <a:fillRect/>
          </a:stretch>
        </p:blipFill>
        <p:spPr>
          <a:xfrm>
            <a:off x="840254" y="2109217"/>
            <a:ext cx="2960604" cy="2705100"/>
          </a:xfrm>
          <a:prstGeom prst="rect">
            <a:avLst/>
          </a:prstGeom>
        </p:spPr>
      </p:pic>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9D1DAA-5541-5F8D-D325-1706397A6A43}"/>
              </a:ext>
            </a:extLst>
          </p:cNvPr>
          <p:cNvSpPr>
            <a:spLocks noGrp="1"/>
          </p:cNvSpPr>
          <p:nvPr>
            <p:ph type="body" sz="quarter" idx="10"/>
          </p:nvPr>
        </p:nvSpPr>
        <p:spPr/>
        <p:txBody>
          <a:bodyPr/>
          <a:lstStyle/>
          <a:p>
            <a:pPr algn="just"/>
            <a:r>
              <a:rPr lang="en-US" sz="1000" dirty="0">
                <a:hlinkClick r:id="rId2"/>
              </a:rPr>
              <a:t>Public Preview: Azure Managed Instance for Apache Cassandra v5.0</a:t>
            </a:r>
            <a:endParaRPr lang="en-US" sz="1000" dirty="0"/>
          </a:p>
          <a:p>
            <a:pPr algn="just"/>
            <a:r>
              <a:rPr lang="en-US" sz="1000" dirty="0"/>
              <a:t>It is now possible to use </a:t>
            </a:r>
            <a:r>
              <a:rPr lang="en-US" sz="1000" b="1" dirty="0"/>
              <a:t>Cassandra 5.0 in Azure Managed Instance for Apache Cassandra,</a:t>
            </a:r>
            <a:r>
              <a:rPr lang="en-US" sz="1000" dirty="0"/>
              <a:t> available in public preview. </a:t>
            </a:r>
          </a:p>
          <a:p>
            <a:pPr algn="just"/>
            <a:r>
              <a:rPr lang="en-US" sz="1000" dirty="0"/>
              <a:t>This release gives access to the latest Cassandra features—like better performance and new indexing—without the hassle of managing infrastructure. It’s a faster, more scalable way to run your Cassandra workloads in the cloud.</a:t>
            </a:r>
          </a:p>
        </p:txBody>
      </p:sp>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p:txBody>
          <a:bodyPr/>
          <a:lstStyle/>
          <a:p>
            <a:pPr algn="just"/>
            <a:r>
              <a:rPr lang="en-US" dirty="0">
                <a:hlinkClick r:id="rId3"/>
              </a:rPr>
              <a:t>Public Preview: Azure Cosmos DB for MongoDB (vCore) encryption with customer-managed key</a:t>
            </a:r>
            <a:endParaRPr lang="en-US" dirty="0"/>
          </a:p>
          <a:p>
            <a:pPr algn="just"/>
            <a:r>
              <a:rPr lang="en-US" dirty="0"/>
              <a:t>Data stored in Azure Cosmos DB for MongoDB (vCore) cluster is automatically and seamlessly encrypted with keys managed by Microsoft. Now, in addition to this </a:t>
            </a:r>
            <a:r>
              <a:rPr lang="en-US" b="1" dirty="0"/>
              <a:t>service-managed key encryption (SMK), </a:t>
            </a:r>
            <a:r>
              <a:rPr lang="en-US" dirty="0"/>
              <a:t>it is possible to have the option to add another layer of security by enabling encryption with a </a:t>
            </a:r>
            <a:r>
              <a:rPr lang="en-US" b="1" dirty="0"/>
              <a:t>customer-managed key (CMK</a:t>
            </a:r>
            <a:r>
              <a:rPr lang="en-US" dirty="0"/>
              <a:t>). </a:t>
            </a:r>
          </a:p>
          <a:p>
            <a:pPr algn="just"/>
            <a:r>
              <a:rPr lang="en-US" dirty="0"/>
              <a:t>Many organizations require full control of access to data using a CMK and the ability to make their data stored in the cloud inaccessible. Data encryption with CMK for Azure Cosmos DB for MongoDB (vCore) enables to bring own encryption key to protect data at rest. It also enables organizations to implement separation of duties in the management of keys and data. </a:t>
            </a:r>
          </a:p>
          <a:p>
            <a:pPr algn="just"/>
            <a:r>
              <a:rPr lang="en-US" dirty="0"/>
              <a:t>With CMK for data encryption, you're responsible for, and in full control of, an encryption key's life cycle, key usage permissions, and auditing of operations on keys. Data encryption with CMK for Azure Cosmos DB for MongoDB (vCore) is set at the cluster level. Data—including backups and logs, and temporary files—is encrypted on disk. </a:t>
            </a:r>
          </a:p>
        </p:txBody>
      </p:sp>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735976"/>
          </a:xfrm>
        </p:spPr>
        <p:txBody>
          <a:bodyPr/>
          <a:lstStyle/>
          <a:p>
            <a:pPr algn="just"/>
            <a:r>
              <a:rPr lang="en-US" sz="1000" dirty="0">
                <a:hlinkClick r:id="rId2"/>
              </a:rPr>
              <a:t>Generally Available: Azure Database for PostgreSQL flexible server in Malaysia West</a:t>
            </a:r>
            <a:endParaRPr lang="en-US" sz="1000" dirty="0"/>
          </a:p>
          <a:p>
            <a:pPr algn="just"/>
            <a:r>
              <a:rPr lang="en-US" sz="1000" dirty="0"/>
              <a:t>Now it is possible to deploy </a:t>
            </a:r>
            <a:r>
              <a:rPr lang="en-US" sz="1000" b="1" dirty="0"/>
              <a:t>Azure Database for PostgreSQL flexible server in the Malaysia West Azure region.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Generally Available: </a:t>
            </a:r>
            <a:r>
              <a:rPr lang="en-US" dirty="0" err="1">
                <a:hlinkClick r:id="rId3"/>
              </a:rPr>
              <a:t>Upsert</a:t>
            </a:r>
            <a:r>
              <a:rPr lang="en-US" dirty="0">
                <a:hlinkClick r:id="rId3"/>
              </a:rPr>
              <a:t> and Script Activity in Azure Data Factory and Azure Synapse Analytics for Azure Database for PostgreSQL</a:t>
            </a:r>
            <a:endParaRPr lang="en-US" dirty="0"/>
          </a:p>
          <a:p>
            <a:pPr algn="just"/>
            <a:r>
              <a:rPr lang="en-US" dirty="0"/>
              <a:t>This enhancement enables to perform efficient, scalable, and declarative data transformations directly within pipelines. </a:t>
            </a:r>
          </a:p>
          <a:p>
            <a:pPr marL="171450" indent="-171450" algn="just">
              <a:buFont typeface="Arial" panose="020B0604020202020204" pitchFamily="34" charset="0"/>
              <a:buChar char="•"/>
            </a:pPr>
            <a:r>
              <a:rPr lang="en-US" dirty="0"/>
              <a:t>With the </a:t>
            </a:r>
            <a:r>
              <a:rPr lang="en-US" dirty="0" err="1"/>
              <a:t>Upsert</a:t>
            </a:r>
            <a:r>
              <a:rPr lang="en-US" dirty="0"/>
              <a:t> method, it is now possible </a:t>
            </a:r>
            <a:r>
              <a:rPr lang="en-US" b="1" dirty="0"/>
              <a:t>to merge incoming data into existing tables without writing complex logic</a:t>
            </a:r>
            <a:r>
              <a:rPr lang="en-US" dirty="0"/>
              <a:t>, reducing overhead and improving performance.</a:t>
            </a:r>
          </a:p>
          <a:p>
            <a:pPr marL="171450" indent="-171450" algn="just">
              <a:buFont typeface="Arial" panose="020B0604020202020204" pitchFamily="34" charset="0"/>
              <a:buChar char="•"/>
            </a:pPr>
            <a:r>
              <a:rPr lang="en-US" dirty="0"/>
              <a:t>With the Script activity, execute custom </a:t>
            </a:r>
            <a:r>
              <a:rPr lang="en-US" b="1" dirty="0"/>
              <a:t>SQL scripts as part of data workflows, </a:t>
            </a:r>
            <a:r>
              <a:rPr lang="en-US" dirty="0"/>
              <a:t>enabling advanced transformations, procedural logic, and fine-grained control over data operations. </a:t>
            </a:r>
          </a:p>
          <a:p>
            <a:pPr algn="just"/>
            <a:r>
              <a:rPr lang="en-US" dirty="0"/>
              <a:t>These capabilities streamline extract, transform, load (ETL) and extract, load, transform (ELT) processes and unlock new flexibility for building robust data integration solutions using Azure Database for PostgreSQL as a source or sink. </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71DA1-B55D-EF7E-C705-3E2EBD8AB3D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3337F290-7F05-F6C7-FB30-521D100BB24B}"/>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C62E7423-4266-2E57-7ECF-35621C61E13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915420FD-81AB-F129-C44C-1ADB2CE508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99C1840-42CB-2AAA-82F4-807BF7A8EB8F}"/>
              </a:ext>
            </a:extLst>
          </p:cNvPr>
          <p:cNvSpPr>
            <a:spLocks noGrp="1"/>
          </p:cNvSpPr>
          <p:nvPr>
            <p:ph type="body" sz="quarter" idx="16"/>
          </p:nvPr>
        </p:nvSpPr>
        <p:spPr/>
        <p:txBody>
          <a:bodyPr/>
          <a:lstStyle/>
          <a:p>
            <a:pPr algn="just"/>
            <a:r>
              <a:rPr lang="en-US" dirty="0">
                <a:hlinkClick r:id="rId2"/>
              </a:rPr>
              <a:t>Announcing Extended Support for Azure Database for MySQL</a:t>
            </a:r>
            <a:endParaRPr lang="en-US" dirty="0"/>
          </a:p>
          <a:p>
            <a:pPr algn="just"/>
            <a:r>
              <a:rPr lang="en-US" dirty="0"/>
              <a:t>MS introduced an  </a:t>
            </a:r>
            <a:r>
              <a:rPr lang="en-US" b="1" dirty="0"/>
              <a:t>Extended Support for Azure Database for MySQL as a paid offering designed to help customers continue running workloads</a:t>
            </a:r>
            <a:r>
              <a:rPr lang="en-US" dirty="0"/>
              <a:t> on older MySQL versions with confidence, even after community support ends.</a:t>
            </a:r>
          </a:p>
          <a:p>
            <a:pPr algn="just"/>
            <a:r>
              <a:rPr lang="en-US" dirty="0"/>
              <a:t>With Extended Support, customers will continue to receive:</a:t>
            </a:r>
          </a:p>
          <a:p>
            <a:pPr marL="171450" indent="-171450" algn="just">
              <a:buFont typeface="Arial" panose="020B0604020202020204" pitchFamily="34" charset="0"/>
              <a:buChar char="•"/>
            </a:pPr>
            <a:r>
              <a:rPr lang="en-US" b="1" dirty="0"/>
              <a:t>SLA-backed availability:</a:t>
            </a:r>
            <a:r>
              <a:rPr lang="en-US" dirty="0"/>
              <a:t> MySQL servers remain covered by Azure’s enterprise-grade SLA.</a:t>
            </a:r>
          </a:p>
          <a:p>
            <a:pPr marL="171450" indent="-171450" algn="just">
              <a:buFont typeface="Arial" panose="020B0604020202020204" pitchFamily="34" charset="0"/>
              <a:buChar char="•"/>
            </a:pPr>
            <a:r>
              <a:rPr lang="en-US" b="1" dirty="0"/>
              <a:t>Security updates:</a:t>
            </a:r>
            <a:r>
              <a:rPr lang="en-US" dirty="0"/>
              <a:t> MS will continue to deliver critical security patches to help protect workloads.</a:t>
            </a:r>
          </a:p>
          <a:p>
            <a:pPr marL="171450" indent="-171450" algn="just">
              <a:buFont typeface="Arial" panose="020B0604020202020204" pitchFamily="34" charset="0"/>
              <a:buChar char="•"/>
            </a:pPr>
            <a:r>
              <a:rPr lang="en-US" b="1" dirty="0"/>
              <a:t>Technical support: </a:t>
            </a:r>
            <a:r>
              <a:rPr lang="en-US" dirty="0"/>
              <a:t>Azure support engineers will remain available to assist with troubleshooting and operational issues.</a:t>
            </a:r>
          </a:p>
          <a:p>
            <a:pPr algn="just"/>
            <a:r>
              <a:rPr lang="en-US" dirty="0"/>
              <a:t>Seamless and Predictable Experience</a:t>
            </a:r>
          </a:p>
          <a:p>
            <a:pPr marL="171450" indent="-171450" algn="just">
              <a:buFont typeface="Arial" panose="020B0604020202020204" pitchFamily="34" charset="0"/>
              <a:buChar char="•"/>
            </a:pPr>
            <a:r>
              <a:rPr lang="en-US" dirty="0"/>
              <a:t>Automatic enrollment</a:t>
            </a:r>
          </a:p>
          <a:p>
            <a:pPr marL="171450" indent="-171450" algn="just">
              <a:buFont typeface="Arial" panose="020B0604020202020204" pitchFamily="34" charset="0"/>
              <a:buChar char="•"/>
            </a:pPr>
            <a:r>
              <a:rPr lang="en-US" dirty="0"/>
              <a:t>Grace period</a:t>
            </a:r>
          </a:p>
          <a:p>
            <a:pPr marL="171450" indent="-171450" algn="just">
              <a:buFont typeface="Arial" panose="020B0604020202020204" pitchFamily="34" charset="0"/>
              <a:buChar char="•"/>
            </a:pPr>
            <a:r>
              <a:rPr lang="en-US" dirty="0"/>
              <a:t>Pay-as-you-go pricing</a:t>
            </a:r>
          </a:p>
          <a:p>
            <a:pPr marL="171450" indent="-171450" algn="just">
              <a:buFont typeface="Arial" panose="020B0604020202020204" pitchFamily="34" charset="0"/>
              <a:buChar char="•"/>
            </a:pPr>
            <a:r>
              <a:rPr lang="en-US" dirty="0"/>
              <a:t>Automatic exit</a:t>
            </a:r>
          </a:p>
          <a:p>
            <a:pPr algn="just"/>
            <a:r>
              <a:rPr lang="en-US" dirty="0"/>
              <a:t>The pricing for Extended Support will be announced by Q3 2025 and will be available via the Azure pricing calculator at that time.</a:t>
            </a:r>
          </a:p>
        </p:txBody>
      </p:sp>
    </p:spTree>
    <p:extLst>
      <p:ext uri="{BB962C8B-B14F-4D97-AF65-F5344CB8AC3E}">
        <p14:creationId xmlns:p14="http://schemas.microsoft.com/office/powerpoint/2010/main" val="72484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78F22-A9E3-2B6E-58E1-F0D0E1E104E0}"/>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70409C6D-0E1D-A764-A4B4-2D3FADB4EE00}"/>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1A1E796A-EE79-410E-046D-1D63E445E96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ED4F9DC-B482-0291-E516-FC62C0D1927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C3960749-A6C0-6C05-2CF4-B9E16BFA36F2}"/>
              </a:ext>
            </a:extLst>
          </p:cNvPr>
          <p:cNvSpPr>
            <a:spLocks noGrp="1"/>
          </p:cNvSpPr>
          <p:nvPr>
            <p:ph type="body" sz="quarter" idx="16"/>
          </p:nvPr>
        </p:nvSpPr>
        <p:spPr/>
        <p:txBody>
          <a:bodyPr/>
          <a:lstStyle/>
          <a:p>
            <a:pPr algn="just"/>
            <a:r>
              <a:rPr lang="en-US" dirty="0">
                <a:hlinkClick r:id="rId2"/>
              </a:rPr>
              <a:t>General Availability: Enhanced Data Mapper Experience in Logic Apps (Standard)</a:t>
            </a:r>
            <a:endParaRPr lang="en-US" dirty="0"/>
          </a:p>
          <a:p>
            <a:pPr algn="just"/>
            <a:r>
              <a:rPr lang="en-US" dirty="0"/>
              <a:t>MS announced the General Availability (GA) of the redesigned </a:t>
            </a:r>
            <a:r>
              <a:rPr lang="en-US" b="1" dirty="0"/>
              <a:t>Data Mapper UX in the Azure Logic Apps (Standard) extension for Visual Studio Code</a:t>
            </a:r>
            <a:r>
              <a:rPr lang="en-US" dirty="0"/>
              <a:t>. This release marks a major milestone in journey to modernize and streamline data transformation workflows for integration developer.</a:t>
            </a:r>
          </a:p>
          <a:p>
            <a:pPr marL="171450" indent="-171450" algn="just">
              <a:buFont typeface="Arial" panose="020B0604020202020204" pitchFamily="34" charset="0"/>
              <a:buChar char="•"/>
            </a:pPr>
            <a:r>
              <a:rPr lang="en-US" dirty="0"/>
              <a:t>Opening V1 maps in V2: Seamlessly open and edit existing maps you have already created with latest visual capabilities.</a:t>
            </a:r>
          </a:p>
          <a:p>
            <a:pPr marL="171450" indent="-171450" algn="just">
              <a:buFont typeface="Arial" panose="020B0604020202020204" pitchFamily="34" charset="0"/>
              <a:buChar char="•"/>
            </a:pPr>
            <a:r>
              <a:rPr lang="en-US" dirty="0"/>
              <a:t>Load schemas on Mac: Addressed schema-related crashes on macOS for a smoother experience.</a:t>
            </a:r>
          </a:p>
          <a:p>
            <a:pPr marL="171450" indent="-171450" algn="just">
              <a:buFont typeface="Arial" panose="020B0604020202020204" pitchFamily="34" charset="0"/>
              <a:buChar char="•"/>
            </a:pPr>
            <a:r>
              <a:rPr lang="en-US" dirty="0"/>
              <a:t>Function documentation updates: Improved guidance and examples for built-in collection functions that apply on repeating nodes.</a:t>
            </a:r>
          </a:p>
        </p:txBody>
      </p:sp>
    </p:spTree>
    <p:extLst>
      <p:ext uri="{BB962C8B-B14F-4D97-AF65-F5344CB8AC3E}">
        <p14:creationId xmlns:p14="http://schemas.microsoft.com/office/powerpoint/2010/main" val="5829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211613"/>
          </a:xfrm>
        </p:spPr>
        <p:txBody>
          <a:bodyPr/>
          <a:lstStyle/>
          <a:p>
            <a:r>
              <a:rPr lang="en-US" sz="1000" dirty="0">
                <a:hlinkClick r:id="rId2"/>
              </a:rPr>
              <a:t>GPT-5 Family of Models &amp; GPT OSS Are Now Available in AI Toolkit for VS Code</a:t>
            </a:r>
            <a:endParaRPr lang="en-US" sz="1000" dirty="0"/>
          </a:p>
          <a:p>
            <a:r>
              <a:rPr lang="en-US" sz="1000" dirty="0"/>
              <a:t>AI Toolkit v0.18.3 is here—and it’s a major milestone. This release introduces full support for:</a:t>
            </a:r>
          </a:p>
          <a:p>
            <a:pPr marL="171450" indent="-171450">
              <a:buFont typeface="Arial" panose="020B0604020202020204" pitchFamily="34" charset="0"/>
              <a:buChar char="•"/>
            </a:pPr>
            <a:r>
              <a:rPr lang="en-US" sz="1000" dirty="0"/>
              <a:t>The latest </a:t>
            </a:r>
            <a:r>
              <a:rPr lang="en-US" sz="1000" b="1" dirty="0"/>
              <a:t>GPT-5 family of models</a:t>
            </a:r>
          </a:p>
          <a:p>
            <a:pPr marL="171450" indent="-171450">
              <a:buFont typeface="Arial" panose="020B0604020202020204" pitchFamily="34" charset="0"/>
              <a:buChar char="•"/>
            </a:pPr>
            <a:r>
              <a:rPr lang="en-US" sz="1000" dirty="0"/>
              <a:t>OpenAI’s open-source models (GPT OSS) via Azure AI Foundry and ONNX Runtime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Generally Available: Azure Databricks connector for Microsoft Power Platform</a:t>
            </a:r>
            <a:endParaRPr lang="en-US" dirty="0"/>
          </a:p>
          <a:p>
            <a:pPr algn="just"/>
            <a:r>
              <a:rPr lang="en-US" b="1" dirty="0"/>
              <a:t>Azure Databricks connector for Power Platform </a:t>
            </a:r>
            <a:r>
              <a:rPr lang="en-US" dirty="0"/>
              <a:t>is now generally available. The new connector enables to: </a:t>
            </a:r>
          </a:p>
          <a:p>
            <a:pPr marL="171450" indent="-171450" algn="just">
              <a:buFont typeface="Arial" panose="020B0604020202020204" pitchFamily="34" charset="0"/>
              <a:buChar char="•"/>
            </a:pPr>
            <a:r>
              <a:rPr lang="en-US" dirty="0"/>
              <a:t>Support real-time data access without the need for data copying. </a:t>
            </a:r>
          </a:p>
          <a:p>
            <a:pPr marL="171450" indent="-171450" algn="just">
              <a:buFont typeface="Arial" panose="020B0604020202020204" pitchFamily="34" charset="0"/>
              <a:buChar char="•"/>
            </a:pPr>
            <a:r>
              <a:rPr lang="en-US" dirty="0"/>
              <a:t>Create dynamic applications that take advantage of large datasets directly from Azure Databricks. </a:t>
            </a:r>
          </a:p>
          <a:p>
            <a:pPr marL="171450" indent="-171450" algn="just">
              <a:buFont typeface="Arial" panose="020B0604020202020204" pitchFamily="34" charset="0"/>
              <a:buChar char="•"/>
            </a:pPr>
            <a:r>
              <a:rPr lang="en-US" dirty="0"/>
              <a:t>Easily set up connections through support for API key authentication and additional developer options. </a:t>
            </a:r>
          </a:p>
          <a:p>
            <a:pPr marL="171450" indent="-171450" algn="just">
              <a:buFont typeface="Arial" panose="020B0604020202020204" pitchFamily="34" charset="0"/>
              <a:buChar char="•"/>
            </a:pPr>
            <a:r>
              <a:rPr lang="en-US" dirty="0"/>
              <a:t>Efficiently visualize and work with data using the Power FX formula language. </a:t>
            </a:r>
          </a:p>
          <a:p>
            <a:pPr marL="171450" indent="-171450" algn="just">
              <a:buFont typeface="Arial" panose="020B0604020202020204" pitchFamily="34" charset="0"/>
              <a:buChar char="•"/>
            </a:pPr>
            <a:r>
              <a:rPr lang="en-US" dirty="0"/>
              <a:t>Set up Azure Databricks as a knowledge source for Microsoft Copilot Studio to leverage large data for AI insights. </a:t>
            </a:r>
          </a:p>
          <a:p>
            <a:pPr algn="just"/>
            <a:r>
              <a:rPr lang="en-US" dirty="0"/>
              <a:t>This powerful combination enhances productivity and provides robust data insights, making Azure Databricks a valuable tool for modern data-driven applications. </a:t>
            </a:r>
          </a:p>
        </p:txBody>
      </p:sp>
      <p:pic>
        <p:nvPicPr>
          <p:cNvPr id="3" name="Picture 2">
            <a:extLst>
              <a:ext uri="{FF2B5EF4-FFF2-40B4-BE49-F238E27FC236}">
                <a16:creationId xmlns:a16="http://schemas.microsoft.com/office/drawing/2014/main" id="{B492236A-FD99-525E-B76A-64AF33B6B74D}"/>
              </a:ext>
            </a:extLst>
          </p:cNvPr>
          <p:cNvPicPr>
            <a:picLocks noChangeAspect="1"/>
          </p:cNvPicPr>
          <p:nvPr/>
        </p:nvPicPr>
        <p:blipFill>
          <a:blip r:embed="rId4"/>
          <a:stretch>
            <a:fillRect/>
          </a:stretch>
        </p:blipFill>
        <p:spPr>
          <a:xfrm>
            <a:off x="4845790" y="2066693"/>
            <a:ext cx="3720804" cy="2325959"/>
          </a:xfrm>
          <a:prstGeom prst="rect">
            <a:avLst/>
          </a:prstGeom>
        </p:spPr>
      </p:pic>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Public Preview: Introducing Azure App Testing: Scalable End-to-end App Validation</a:t>
            </a:r>
            <a:endParaRPr lang="en-US" dirty="0"/>
          </a:p>
          <a:p>
            <a:pPr algn="just"/>
            <a:r>
              <a:rPr lang="en-US" b="1" dirty="0"/>
              <a:t>Azure App Testing </a:t>
            </a:r>
            <a:r>
              <a:rPr lang="en-US" dirty="0"/>
              <a:t>now enables developers and QA teams to run large-scale functional and performance tests to pinpoint issues in their applications, across frameworks like Playwright, JMeter, or Locust. </a:t>
            </a:r>
          </a:p>
          <a:p>
            <a:pPr algn="just"/>
            <a:r>
              <a:rPr lang="en-US" dirty="0"/>
              <a:t>It brings together two powerful testing capabilities—Azure Load Testing (Generally available) and Playwright Workspaces (now in Public Preview)—into a single hub in the Azure Portal, providing a consistent experience for resource provisioning, access control, and consolidated billing. </a:t>
            </a:r>
          </a:p>
        </p:txBody>
      </p:sp>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E166B-5F98-EE8E-5B62-AEAB3F55337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ACB0A5D-ABFF-FDBA-2981-B5840044FB65}"/>
              </a:ext>
            </a:extLst>
          </p:cNvPr>
          <p:cNvSpPr>
            <a:spLocks noGrp="1"/>
          </p:cNvSpPr>
          <p:nvPr>
            <p:ph type="body" sz="quarter" idx="10"/>
          </p:nvPr>
        </p:nvSpPr>
        <p:spPr>
          <a:xfrm>
            <a:off x="4433776" y="855081"/>
            <a:ext cx="4365038" cy="1598560"/>
          </a:xfrm>
        </p:spPr>
        <p:txBody>
          <a:bodyPr/>
          <a:lstStyle/>
          <a:p>
            <a:pPr algn="just"/>
            <a:r>
              <a:rPr lang="en-US" sz="1000" dirty="0">
                <a:hlinkClick r:id="rId2"/>
              </a:rPr>
              <a:t>Azure DevOps OAuth Client Secrets Now Shown Only Once</a:t>
            </a:r>
            <a:endParaRPr lang="en-US" sz="1000" dirty="0"/>
          </a:p>
          <a:p>
            <a:pPr algn="just"/>
            <a:r>
              <a:rPr lang="en-US" sz="1000" dirty="0"/>
              <a:t>MS is making an important change to how </a:t>
            </a:r>
            <a:r>
              <a:rPr lang="en-US" sz="1000" b="1" dirty="0"/>
              <a:t>Azure DevOps displays OAuth client secrets to align with industry best practices </a:t>
            </a:r>
            <a:r>
              <a:rPr lang="en-US" sz="1000" dirty="0"/>
              <a:t>and improve overall security posture. Starting September, newly generated client secrets will be shown only once at the time of creation. After that, they will no longer be retrievable via the UI or API.</a:t>
            </a:r>
          </a:p>
          <a:p>
            <a:pPr algn="just"/>
            <a:r>
              <a:rPr lang="en-US" sz="1000" dirty="0"/>
              <a:t>This update helps reduce the risk of accidental exposure and encourages secure storage practices, such as saving secrets in Azure Key Vault or other secure vaults. These changes will go into effect for all apps by September 2, 2025.</a:t>
            </a:r>
          </a:p>
          <a:p>
            <a:pPr algn="just"/>
            <a:endParaRPr lang="en-US" sz="1000" dirty="0"/>
          </a:p>
        </p:txBody>
      </p:sp>
      <p:sp>
        <p:nvSpPr>
          <p:cNvPr id="11" name="Title 10">
            <a:extLst>
              <a:ext uri="{FF2B5EF4-FFF2-40B4-BE49-F238E27FC236}">
                <a16:creationId xmlns:a16="http://schemas.microsoft.com/office/drawing/2014/main" id="{16AAAE0B-0E99-B9BA-C719-42AF0D574738}"/>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E12F1E69-46C9-B918-9382-5DFF0FC578B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B295C0-8FE1-D74E-47AD-C2C789F6372C}"/>
              </a:ext>
            </a:extLst>
          </p:cNvPr>
          <p:cNvSpPr>
            <a:spLocks noGrp="1"/>
          </p:cNvSpPr>
          <p:nvPr>
            <p:ph type="body" sz="quarter" idx="16"/>
          </p:nvPr>
        </p:nvSpPr>
        <p:spPr/>
        <p:txBody>
          <a:bodyPr/>
          <a:lstStyle/>
          <a:p>
            <a:pPr algn="just"/>
            <a:r>
              <a:rPr lang="en-US" dirty="0">
                <a:hlinkClick r:id="rId3"/>
              </a:rPr>
              <a:t>Real-Time Security with Continuous Access Evaluation (CAE) comes to Azure DevOps</a:t>
            </a:r>
            <a:endParaRPr lang="en-US" dirty="0"/>
          </a:p>
          <a:p>
            <a:pPr algn="just"/>
            <a:r>
              <a:rPr lang="en-US" dirty="0"/>
              <a:t>MS announced that </a:t>
            </a:r>
            <a:r>
              <a:rPr lang="en-US" b="1" dirty="0"/>
              <a:t>Continuous Access Evaluation (CAE) is now supported on Azure DevOps, </a:t>
            </a:r>
            <a:r>
              <a:rPr lang="en-US" dirty="0"/>
              <a:t>bringing a new level of near real-time security enforcement to development workflows.</a:t>
            </a:r>
          </a:p>
          <a:p>
            <a:pPr algn="just"/>
            <a:r>
              <a:rPr lang="en-US" b="1" dirty="0"/>
              <a:t>Continuous Access Evaluation (CAE) </a:t>
            </a:r>
            <a:r>
              <a:rPr lang="en-US" dirty="0"/>
              <a:t>is a feature from Microsoft Entra ID that enables near real-time enforcement of Conditional Access policies. Traditionally, Microsoft Entra access tokens in Azure DevOps are valid for up to an hour, meaning that even after a user’s account is disabled or a password is changed, access may persist until the token expires. CAE changes that.</a:t>
            </a:r>
          </a:p>
          <a:p>
            <a:pPr algn="just"/>
            <a:r>
              <a:rPr lang="en-US" dirty="0"/>
              <a:t>With CAE, Azure DevOps can revoke access quickly after critical events occur, such as:</a:t>
            </a:r>
          </a:p>
          <a:p>
            <a:pPr marL="171450" indent="-171450" algn="just">
              <a:buFont typeface="Arial" panose="020B0604020202020204" pitchFamily="34" charset="0"/>
              <a:buChar char="•"/>
            </a:pPr>
            <a:r>
              <a:rPr lang="en-US" dirty="0"/>
              <a:t>User deletion or disablement</a:t>
            </a:r>
          </a:p>
          <a:p>
            <a:pPr marL="171450" indent="-171450" algn="just">
              <a:buFont typeface="Arial" panose="020B0604020202020204" pitchFamily="34" charset="0"/>
              <a:buChar char="•"/>
            </a:pPr>
            <a:r>
              <a:rPr lang="en-US" dirty="0"/>
              <a:t>Password changes or resets</a:t>
            </a:r>
          </a:p>
          <a:p>
            <a:pPr marL="171450" indent="-171450" algn="just">
              <a:buFont typeface="Arial" panose="020B0604020202020204" pitchFamily="34" charset="0"/>
              <a:buChar char="•"/>
            </a:pPr>
            <a:r>
              <a:rPr lang="en-US" dirty="0"/>
              <a:t>Admin-triggered token revocations</a:t>
            </a:r>
          </a:p>
          <a:p>
            <a:pPr marL="171450" indent="-171450" algn="just">
              <a:buFont typeface="Arial" panose="020B0604020202020204" pitchFamily="34" charset="0"/>
              <a:buChar char="•"/>
            </a:pPr>
            <a:r>
              <a:rPr lang="en-US" dirty="0"/>
              <a:t>Multi-factor Authentication enablement</a:t>
            </a:r>
          </a:p>
          <a:p>
            <a:pPr marL="171450" indent="-171450" algn="just">
              <a:buFont typeface="Arial" panose="020B0604020202020204" pitchFamily="34" charset="0"/>
              <a:buChar char="•"/>
            </a:pPr>
            <a:r>
              <a:rPr lang="en-US" dirty="0"/>
              <a:t>IP/location changes</a:t>
            </a:r>
          </a:p>
          <a:p>
            <a:pPr algn="just"/>
            <a:endParaRPr lang="en-US" dirty="0"/>
          </a:p>
        </p:txBody>
      </p:sp>
      <p:pic>
        <p:nvPicPr>
          <p:cNvPr id="3074" name="Picture 2" descr="App page no longer includes the ability to Show client secret">
            <a:extLst>
              <a:ext uri="{FF2B5EF4-FFF2-40B4-BE49-F238E27FC236}">
                <a16:creationId xmlns:a16="http://schemas.microsoft.com/office/drawing/2014/main" id="{C54973E5-632F-80AB-FA80-860FC90374F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29166" y="2453641"/>
            <a:ext cx="2114317" cy="2308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91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4E758-0E9C-1A59-D8C1-58D462C987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4EFDCEC-74D7-CC9F-3A0E-1009C7BB635B}"/>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108EB9BC-7C8E-C179-D7B3-FA8C3832EAD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5B52A8BE-107A-17D0-9868-4A2D8C2F433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25CF61-DD31-42B7-98F6-ACEF3D4AB8DC}"/>
              </a:ext>
            </a:extLst>
          </p:cNvPr>
          <p:cNvSpPr>
            <a:spLocks noGrp="1"/>
          </p:cNvSpPr>
          <p:nvPr>
            <p:ph type="body" sz="quarter" idx="16"/>
          </p:nvPr>
        </p:nvSpPr>
        <p:spPr/>
        <p:txBody>
          <a:bodyPr/>
          <a:lstStyle/>
          <a:p>
            <a:pPr algn="just"/>
            <a:r>
              <a:rPr lang="en-US" dirty="0">
                <a:hlinkClick r:id="rId2"/>
              </a:rPr>
              <a:t>Malware scanning add-on is now generally available in Azure Gov Secret and Top-Secret clouds</a:t>
            </a:r>
            <a:endParaRPr lang="en-US" dirty="0"/>
          </a:p>
          <a:p>
            <a:pPr algn="just"/>
            <a:r>
              <a:rPr lang="en-US" dirty="0"/>
              <a:t>Microsoft Defender for Storage now includes </a:t>
            </a:r>
            <a:r>
              <a:rPr lang="en-US" b="1" dirty="0"/>
              <a:t>malware scanning for Azure Government Secret and Top Clouds. </a:t>
            </a:r>
            <a:r>
              <a:rPr lang="en-US" dirty="0"/>
              <a:t>This update aligns cloud storage protection features across </a:t>
            </a:r>
            <a:r>
              <a:rPr lang="en-US" b="1" dirty="0"/>
              <a:t>both commercial and government cloud services</a:t>
            </a:r>
            <a:r>
              <a:rPr lang="en-US" dirty="0"/>
              <a:t>.</a:t>
            </a:r>
          </a:p>
          <a:p>
            <a:pPr algn="just"/>
            <a:r>
              <a:rPr lang="en-US" dirty="0"/>
              <a:t>This feature is available exclusively in the Defender for Storage plan (</a:t>
            </a:r>
            <a:r>
              <a:rPr lang="en-US" b="1" dirty="0"/>
              <a:t>per storage account</a:t>
            </a:r>
            <a:r>
              <a:rPr lang="en-US" dirty="0"/>
              <a:t>). Azure Government customers using the classic Defender for Storage plan (per-transaction) are encouraged to upgrade to the latest version to take advantage of comprehensive sensitive data discovery, and malware scanning and to benefit from ongoing and future enhancements to Defender for Storage.</a:t>
            </a:r>
          </a:p>
          <a:p>
            <a:pPr algn="just"/>
            <a:r>
              <a:rPr lang="en-US" dirty="0"/>
              <a:t>Defender for Storage is an agentless solution that </a:t>
            </a:r>
            <a:r>
              <a:rPr lang="en-US" b="1" dirty="0"/>
              <a:t>does not require additional infrastructure</a:t>
            </a:r>
            <a:r>
              <a:rPr lang="en-US" dirty="0"/>
              <a:t>. It enables detection and prevention of malicious content from entering storage accounts and spreading throughout organization’s environments. Malware scanning includes two triggers that can be used to begin protecting the environment immediately.</a:t>
            </a:r>
          </a:p>
          <a:p>
            <a:pPr marL="171450" indent="-171450" algn="just">
              <a:buFont typeface="Arial" panose="020B0604020202020204" pitchFamily="34" charset="0"/>
              <a:buChar char="•"/>
            </a:pPr>
            <a:r>
              <a:rPr lang="en-US" b="1" dirty="0"/>
              <a:t>Upload</a:t>
            </a:r>
          </a:p>
          <a:p>
            <a:pPr marL="171450" indent="-171450" algn="just">
              <a:buFont typeface="Arial" panose="020B0604020202020204" pitchFamily="34" charset="0"/>
              <a:buChar char="•"/>
            </a:pPr>
            <a:r>
              <a:rPr lang="en-US" b="1" dirty="0"/>
              <a:t>On-Demand</a:t>
            </a:r>
          </a:p>
        </p:txBody>
      </p:sp>
    </p:spTree>
    <p:extLst>
      <p:ext uri="{BB962C8B-B14F-4D97-AF65-F5344CB8AC3E}">
        <p14:creationId xmlns:p14="http://schemas.microsoft.com/office/powerpoint/2010/main" val="281336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Public Preview: Auto agent upgrade for Azure Arc-enabled servers</a:t>
            </a:r>
            <a:endParaRPr lang="en-US" sz="1000" dirty="0"/>
          </a:p>
          <a:p>
            <a:pPr algn="just"/>
            <a:r>
              <a:rPr lang="en-US" sz="1000" dirty="0"/>
              <a:t>This feature is a major leap forward in simplifying agent lifecycle management across hybrid environments. Once enabled, </a:t>
            </a:r>
            <a:r>
              <a:rPr lang="en-US" sz="1000" b="1" dirty="0"/>
              <a:t>Connected Machine agents will automatically upgrade to the latest supported version</a:t>
            </a:r>
            <a:r>
              <a:rPr lang="en-US" sz="1000" dirty="0"/>
              <a:t> without requiring manual intervention or scripting.</a:t>
            </a:r>
          </a:p>
          <a:p>
            <a:pPr algn="just"/>
            <a:r>
              <a:rPr lang="en-US" sz="1000" dirty="0"/>
              <a:t>Auto Agent Upgrade is built into the Connected Machine agent and can be enabled via Azure CLI or PowerShell by setting the </a:t>
            </a:r>
            <a:r>
              <a:rPr lang="en-US" sz="1000" b="1" dirty="0" err="1"/>
              <a:t>enableAutomaticUpgrade</a:t>
            </a:r>
            <a:r>
              <a:rPr lang="en-US" sz="1000" dirty="0"/>
              <a:t> property to true. Once opted in, agents will be upgraded within one version of the latest release, with rollout batches designed to maintain stability across regions. It is now possible to view upgrade status directly in the Azure Portal under the </a:t>
            </a:r>
            <a:r>
              <a:rPr lang="en-US" sz="1000" dirty="0" err="1"/>
              <a:t>agentUpgrade</a:t>
            </a:r>
            <a:r>
              <a:rPr lang="en-US" sz="1000" dirty="0"/>
              <a:t> property.</a:t>
            </a:r>
          </a:p>
          <a:p>
            <a:pPr algn="just"/>
            <a:r>
              <a:rPr lang="en-US" sz="1000" b="1" dirty="0"/>
              <a:t>Note: This feature is only available on agents running version 1.48 or greater.</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2029369"/>
          </a:xfrm>
        </p:spPr>
        <p:txBody>
          <a:bodyPr/>
          <a:lstStyle/>
          <a:p>
            <a:pPr algn="just"/>
            <a:r>
              <a:rPr lang="en-US" dirty="0">
                <a:hlinkClick r:id="rId3"/>
              </a:rPr>
              <a:t>Public Preview: Announcing Tenant-Level Service Health Alerts in Azure Monitor</a:t>
            </a:r>
            <a:endParaRPr lang="ru-RU" dirty="0"/>
          </a:p>
          <a:p>
            <a:pPr algn="just"/>
            <a:r>
              <a:rPr lang="en-US" dirty="0"/>
              <a:t>Introducing </a:t>
            </a:r>
            <a:r>
              <a:rPr lang="en-US" b="1" dirty="0"/>
              <a:t>Tenant-Level Service Health Alerts </a:t>
            </a:r>
            <a:r>
              <a:rPr lang="en-US" dirty="0"/>
              <a:t>- a new preview capability in Azure Monitor that enables customers to receive proactive notifications about service health issues impacting </a:t>
            </a:r>
            <a:r>
              <a:rPr lang="en-US" b="1" dirty="0"/>
              <a:t>their entire tenant, not just individual subscriptions.</a:t>
            </a:r>
            <a:r>
              <a:rPr lang="en-US" dirty="0"/>
              <a:t> With this feature, it is possible to create alert rules scoped at the directory (tenant) level directly from the Service Health page or the alert rule creation wizard in the Azure portal. </a:t>
            </a:r>
          </a:p>
          <a:p>
            <a:pPr algn="just"/>
            <a:r>
              <a:rPr lang="en-US" dirty="0"/>
              <a:t>This enhancement ensures broader visibility and faster response to incidents affecting </a:t>
            </a:r>
            <a:r>
              <a:rPr lang="en-US" b="1" dirty="0"/>
              <a:t>tenant-scoped services. </a:t>
            </a:r>
            <a:r>
              <a:rPr lang="en-US" dirty="0"/>
              <a:t>To maximize coverage, MS recommend configuring both </a:t>
            </a:r>
            <a:r>
              <a:rPr lang="en-US" b="1" dirty="0"/>
              <a:t>subscription-level </a:t>
            </a:r>
            <a:r>
              <a:rPr lang="en-US" dirty="0"/>
              <a:t>and </a:t>
            </a:r>
            <a:r>
              <a:rPr lang="en-US" b="1" dirty="0"/>
              <a:t>tenant-level Service Health alerts</a:t>
            </a:r>
            <a:r>
              <a:rPr lang="en-US" dirty="0"/>
              <a:t>. </a:t>
            </a:r>
          </a:p>
        </p:txBody>
      </p:sp>
      <p:pic>
        <p:nvPicPr>
          <p:cNvPr id="2050" name="Picture 2" descr="Screenshot of tenant level alert interface in the azure portal screenshot 2">
            <a:extLst>
              <a:ext uri="{FF2B5EF4-FFF2-40B4-BE49-F238E27FC236}">
                <a16:creationId xmlns:a16="http://schemas.microsoft.com/office/drawing/2014/main" id="{BAE82633-1543-7209-6102-35495A331B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250" y="2884449"/>
            <a:ext cx="3128427" cy="1946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p:txBody>
          <a:bodyPr/>
          <a:lstStyle/>
          <a:p>
            <a:pPr algn="just"/>
            <a:r>
              <a:rPr lang="en-US" sz="1000" dirty="0">
                <a:hlinkClick r:id="rId2"/>
              </a:rPr>
              <a:t>SQL Server enabled by Azure Arc is now generally available in the US Government Virginia region</a:t>
            </a:r>
            <a:endParaRPr lang="en-US" sz="1000" dirty="0"/>
          </a:p>
          <a:p>
            <a:pPr algn="just"/>
            <a:r>
              <a:rPr lang="en-US" sz="1000" dirty="0"/>
              <a:t>Arc-enabled SQL Server resources in US government Virginia can be onboarded and viewed in the Azure Government portal just like any Azure resource, giving a single pane of glass to monitor and organize your SQL Server estate in the Gov cloud.</a:t>
            </a:r>
          </a:p>
          <a:p>
            <a:pPr algn="just"/>
            <a:r>
              <a:rPr lang="en-US" sz="1000" dirty="0"/>
              <a:t>Currently, in the US Government Virginia region, Azure Arc-enabled SQL Server provides the following features:</a:t>
            </a:r>
          </a:p>
          <a:p>
            <a:pPr marL="171450" indent="-171450" algn="just">
              <a:buFont typeface="Arial" panose="020B0604020202020204" pitchFamily="34" charset="0"/>
              <a:buChar char="•"/>
            </a:pPr>
            <a:r>
              <a:rPr lang="en-US" sz="1000" b="1" dirty="0"/>
              <a:t>Connect SQL Server to Azure Arc (onboard) </a:t>
            </a:r>
            <a:r>
              <a:rPr lang="en-US" sz="1000" dirty="0"/>
              <a:t>a SQL Server instance to Azure Arc.</a:t>
            </a:r>
          </a:p>
          <a:p>
            <a:pPr marL="171450" indent="-171450" algn="just">
              <a:buFont typeface="Arial" panose="020B0604020202020204" pitchFamily="34" charset="0"/>
              <a:buChar char="•"/>
            </a:pPr>
            <a:r>
              <a:rPr lang="en-US" sz="1000" b="1" dirty="0"/>
              <a:t>SQL Server inventory which includes</a:t>
            </a:r>
            <a:r>
              <a:rPr lang="en-US" sz="1000" dirty="0"/>
              <a:t> the following capabilities in the Azure portal:</a:t>
            </a:r>
          </a:p>
          <a:p>
            <a:pPr marL="514350" lvl="1" indent="-171450" algn="just">
              <a:buFont typeface="Arial" panose="020B0604020202020204" pitchFamily="34" charset="0"/>
              <a:buChar char="•"/>
            </a:pPr>
            <a:r>
              <a:rPr lang="en-US" sz="1000" dirty="0">
                <a:latin typeface="+mj-lt"/>
              </a:rPr>
              <a:t>View SQL Server instances as Azure resources.</a:t>
            </a:r>
          </a:p>
          <a:p>
            <a:pPr marL="514350" lvl="1" indent="-171450" algn="just">
              <a:buFont typeface="Arial" panose="020B0604020202020204" pitchFamily="34" charset="0"/>
              <a:buChar char="•"/>
            </a:pPr>
            <a:r>
              <a:rPr lang="en-US" sz="1000" dirty="0">
                <a:latin typeface="+mj-lt"/>
              </a:rPr>
              <a:t>View databases Azure resources.</a:t>
            </a:r>
          </a:p>
          <a:p>
            <a:pPr marL="514350" lvl="1" indent="-171450" algn="just">
              <a:buFont typeface="Arial" panose="020B0604020202020204" pitchFamily="34" charset="0"/>
              <a:buChar char="•"/>
            </a:pPr>
            <a:r>
              <a:rPr lang="en-US" sz="1000" dirty="0">
                <a:latin typeface="+mj-lt"/>
              </a:rPr>
              <a:t>View the properties for each server. </a:t>
            </a:r>
          </a:p>
          <a:p>
            <a:pPr marL="171450" indent="-171450" algn="just">
              <a:buFont typeface="Arial" panose="020B0604020202020204" pitchFamily="34" charset="0"/>
              <a:buChar char="•"/>
            </a:pPr>
            <a:r>
              <a:rPr lang="en-US" sz="1000" b="1" dirty="0"/>
              <a:t>Subscribe to Extended Security Updates </a:t>
            </a:r>
            <a:r>
              <a:rPr lang="en-US" sz="1000" dirty="0"/>
              <a:t>in a production environment.</a:t>
            </a:r>
          </a:p>
          <a:p>
            <a:pPr marL="171450" indent="-171450" algn="just">
              <a:buFont typeface="Arial" panose="020B0604020202020204" pitchFamily="34" charset="0"/>
              <a:buChar char="•"/>
            </a:pPr>
            <a:r>
              <a:rPr lang="en-US" sz="1000" b="1" dirty="0"/>
              <a:t>Manage licensing and billing of SQL Server </a:t>
            </a:r>
            <a:r>
              <a:rPr lang="en-US" sz="1000" dirty="0"/>
              <a:t>enabled by Azure Arc.</a:t>
            </a:r>
          </a:p>
          <a:p>
            <a:pPr marL="171450" indent="-171450" algn="just">
              <a:buFont typeface="Arial" panose="020B0604020202020204" pitchFamily="34" charset="0"/>
              <a:buChar char="•"/>
            </a:pPr>
            <a:r>
              <a:rPr lang="en-US" sz="1000" b="1" dirty="0"/>
              <a:t>License virtual cores. </a:t>
            </a:r>
            <a:r>
              <a:rPr lang="en-US" sz="1000" dirty="0"/>
              <a:t>Review licensing limitations.</a:t>
            </a:r>
          </a:p>
          <a:p>
            <a:pPr algn="just"/>
            <a:r>
              <a:rPr lang="en-US" sz="1000" dirty="0"/>
              <a:t>All other features aren't currently available.</a:t>
            </a:r>
          </a:p>
        </p:txBody>
      </p:sp>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a:xfrm>
            <a:off x="342900" y="855081"/>
            <a:ext cx="3955312" cy="1955176"/>
          </a:xfrm>
        </p:spPr>
        <p:txBody>
          <a:bodyPr/>
          <a:lstStyle/>
          <a:p>
            <a:pPr algn="just"/>
            <a:r>
              <a:rPr lang="en-US" dirty="0">
                <a:hlinkClick r:id="rId3"/>
              </a:rPr>
              <a:t>Generally Available: Deployment resumption - Azure Automation revised Service and Subscription limits</a:t>
            </a:r>
            <a:endParaRPr lang="en-US" dirty="0"/>
          </a:p>
          <a:p>
            <a:pPr algn="just"/>
            <a:r>
              <a:rPr lang="en-US" dirty="0"/>
              <a:t>Azure Automation is resuming deployments of the revised Service and Subscription limits from August 11, 2025. This update will ensure </a:t>
            </a:r>
            <a:r>
              <a:rPr lang="en-US" b="1" dirty="0"/>
              <a:t>fair distribution of cloud resources across all customers </a:t>
            </a:r>
            <a:r>
              <a:rPr lang="en-US" dirty="0"/>
              <a:t>and further improve reliability and performance of the service. </a:t>
            </a:r>
          </a:p>
          <a:p>
            <a:pPr algn="just"/>
            <a:r>
              <a:rPr lang="en-US" dirty="0"/>
              <a:t>Limits for following resources is being revised:</a:t>
            </a:r>
          </a:p>
          <a:p>
            <a:pPr marL="171450" indent="-171450" algn="just">
              <a:buFont typeface="Arial" panose="020B0604020202020204" pitchFamily="34" charset="0"/>
              <a:buChar char="•"/>
            </a:pPr>
            <a:r>
              <a:rPr lang="en-US" dirty="0"/>
              <a:t>Maximum number of Automation accounts in a subscription in a region.</a:t>
            </a:r>
          </a:p>
          <a:p>
            <a:pPr marL="171450" indent="-171450" algn="just">
              <a:buFont typeface="Arial" panose="020B0604020202020204" pitchFamily="34" charset="0"/>
              <a:buChar char="•"/>
            </a:pPr>
            <a:r>
              <a:rPr lang="en-US" dirty="0"/>
              <a:t>Maximum number of concurrent running jobs at the same instance of time per Automation account</a:t>
            </a:r>
          </a:p>
        </p:txBody>
      </p:sp>
      <p:pic>
        <p:nvPicPr>
          <p:cNvPr id="2" name="Picture 1">
            <a:extLst>
              <a:ext uri="{FF2B5EF4-FFF2-40B4-BE49-F238E27FC236}">
                <a16:creationId xmlns:a16="http://schemas.microsoft.com/office/drawing/2014/main" id="{90C04603-8FF2-9B04-8F87-B0428507FF57}"/>
              </a:ext>
            </a:extLst>
          </p:cNvPr>
          <p:cNvPicPr>
            <a:picLocks noChangeAspect="1"/>
          </p:cNvPicPr>
          <p:nvPr/>
        </p:nvPicPr>
        <p:blipFill>
          <a:blip r:embed="rId4"/>
          <a:stretch>
            <a:fillRect/>
          </a:stretch>
        </p:blipFill>
        <p:spPr>
          <a:xfrm>
            <a:off x="364998" y="2979538"/>
            <a:ext cx="3834260" cy="716201"/>
          </a:xfrm>
          <a:prstGeom prst="rect">
            <a:avLst/>
          </a:prstGeom>
        </p:spPr>
      </p:pic>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Windows 365 Reserve is now in limited public preview!</a:t>
            </a:r>
            <a:endParaRPr lang="en-US" dirty="0"/>
          </a:p>
          <a:p>
            <a:pPr algn="just"/>
            <a:r>
              <a:rPr lang="en-US" b="1" dirty="0"/>
              <a:t>Windows 365 Reserve is a standalone</a:t>
            </a:r>
            <a:r>
              <a:rPr lang="en-US" dirty="0"/>
              <a:t>, Windows 365 offering that provides temporary, secure, and dedicated Cloud PC access when a user's primary PC is unavailable, </a:t>
            </a:r>
            <a:r>
              <a:rPr lang="en-US" b="1" dirty="0"/>
              <a:t>granting users up to 10 days of Cloud PC access per year</a:t>
            </a:r>
            <a:r>
              <a:rPr lang="en-US" dirty="0"/>
              <a:t>. With this solution, organizations can proactively establish protections that reduce both financial and operational impacts when disruptions arise. If a user's device unexpectedly fails, administrators can swiftly provide secure, pre-configured Cloud PCs—ensuring employees regain access and productivity from any secondary device while their primary device is repaired or replaced. Through Windows 365 Reserve, organizations can:</a:t>
            </a:r>
          </a:p>
          <a:p>
            <a:pPr marL="171450" indent="-171450" algn="just">
              <a:buFont typeface="Arial" panose="020B0604020202020204" pitchFamily="34" charset="0"/>
              <a:buChar char="•"/>
            </a:pPr>
            <a:r>
              <a:rPr lang="en-US" dirty="0"/>
              <a:t>Proactively cover employees for quick response to unexpected device interruptions</a:t>
            </a:r>
          </a:p>
          <a:p>
            <a:pPr marL="171450" indent="-171450" algn="just">
              <a:buFont typeface="Arial" panose="020B0604020202020204" pitchFamily="34" charset="0"/>
              <a:buChar char="•"/>
            </a:pPr>
            <a:r>
              <a:rPr lang="en-US" dirty="0"/>
              <a:t>Deploy on-demand Cloud PCs with all necessary corporate applications and settings</a:t>
            </a:r>
          </a:p>
          <a:p>
            <a:pPr marL="171450" indent="-171450" algn="just">
              <a:buFont typeface="Arial" panose="020B0604020202020204" pitchFamily="34" charset="0"/>
              <a:buChar char="•"/>
            </a:pPr>
            <a:r>
              <a:rPr lang="en-US" dirty="0"/>
              <a:t>Manage these temporary Cloud PCs alongside other devices within Microsoft Intune</a:t>
            </a:r>
          </a:p>
          <a:p>
            <a:pPr marL="171450" indent="-171450" algn="just">
              <a:buFont typeface="Arial" panose="020B0604020202020204" pitchFamily="34" charset="0"/>
              <a:buChar char="•"/>
            </a:pPr>
            <a:r>
              <a:rPr lang="en-US" dirty="0"/>
              <a:t>Enable secure employee access from any secondary device, anywhere via the web or Windows App</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a:xfrm>
            <a:off x="342900" y="855081"/>
            <a:ext cx="3955312" cy="1077798"/>
          </a:xfrm>
        </p:spPr>
        <p:txBody>
          <a:bodyPr/>
          <a:lstStyle/>
          <a:p>
            <a:pPr algn="just"/>
            <a:r>
              <a:rPr lang="en-US" dirty="0">
                <a:hlinkClick r:id="rId2"/>
              </a:rPr>
              <a:t>Generally Available: App Service Inbound IPv6 Support</a:t>
            </a:r>
            <a:endParaRPr lang="ru-RU" dirty="0"/>
          </a:p>
          <a:p>
            <a:pPr algn="just"/>
            <a:r>
              <a:rPr lang="en-US" dirty="0"/>
              <a:t>Inbound IPv6 support on public multi-tenant App Service is now generally available across all public Azure regions for multi-tenant apps on </a:t>
            </a:r>
            <a:r>
              <a:rPr lang="en-US" b="1" dirty="0"/>
              <a:t>all Basic, Standard, and Premium SKUs, Functions Consumption, Functions Elastic Premium, and Logic Apps Standard. </a:t>
            </a:r>
          </a:p>
        </p:txBody>
      </p:sp>
      <p:pic>
        <p:nvPicPr>
          <p:cNvPr id="1026" name="Picture 2" descr="Screenshot that shows how the inbound IP mode is set in the App Service configuration page.">
            <a:extLst>
              <a:ext uri="{FF2B5EF4-FFF2-40B4-BE49-F238E27FC236}">
                <a16:creationId xmlns:a16="http://schemas.microsoft.com/office/drawing/2014/main" id="{592128ED-1716-C583-0EF9-B45C91E20A5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149" y="2102160"/>
            <a:ext cx="3649237" cy="186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2.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1765</TotalTime>
  <Words>2246</Words>
  <Application>Microsoft Office PowerPoint</Application>
  <PresentationFormat>On-screen Show (16:9)</PresentationFormat>
  <Paragraphs>126</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Human Sans</vt:lpstr>
      <vt:lpstr>Human Sans Regular</vt:lpstr>
      <vt:lpstr>Continuum Theme</vt:lpstr>
      <vt:lpstr>Azure Times #175</vt:lpstr>
      <vt:lpstr>PowerPoint Presentation</vt:lpstr>
      <vt:lpstr>Security &amp; Identity Updates</vt:lpstr>
      <vt:lpstr>PowerPoint Presentation</vt:lpstr>
      <vt:lpstr>Management &amp; Governance Updates</vt:lpstr>
      <vt:lpstr>Management &amp; Governance Updates</vt:lpstr>
      <vt:lpstr>PowerPoint Presentation</vt:lpstr>
      <vt:lpstr>Compute Updates</vt:lpstr>
      <vt:lpstr>Compute Updates</vt:lpstr>
      <vt:lpstr>PowerPoint Presentation</vt:lpstr>
      <vt:lpstr>Storage &amp; Data Updates</vt:lpstr>
      <vt:lpstr>PowerPoint Presentation</vt:lpstr>
      <vt:lpstr>Databases Updates</vt:lpstr>
      <vt:lpstr>Databases Updates</vt:lpstr>
      <vt:lpstr>Databases Updates</vt:lpstr>
      <vt:lpstr>PowerPoint Presentation</vt:lpstr>
      <vt:lpstr>Integration Updates</vt:lpstr>
      <vt:lpstr>PowerPoint Presentation</vt:lpstr>
      <vt:lpstr>ML &amp; AI &amp; IOT Updates</vt:lpstr>
      <vt:lpstr>PowerPoint Presentation</vt:lpstr>
      <vt:lpstr>DevOps &amp; IaC &amp; Automation</vt:lpstr>
      <vt:lpstr>DevOps &amp; IaC &amp; Automation</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Admin Rotar</cp:lastModifiedBy>
  <cp:revision>179</cp:revision>
  <dcterms:created xsi:type="dcterms:W3CDTF">2018-01-26T19:23:30Z</dcterms:created>
  <dcterms:modified xsi:type="dcterms:W3CDTF">2025-08-17T07:10:54Z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