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4"/>
  </p:sldMasterIdLst>
  <p:notesMasterIdLst>
    <p:notesMasterId r:id="rId41"/>
  </p:notesMasterIdLst>
  <p:handoutMasterIdLst>
    <p:handoutMasterId r:id="rId42"/>
  </p:handoutMasterIdLst>
  <p:sldIdLst>
    <p:sldId id="2142532340" r:id="rId5"/>
    <p:sldId id="2146847045" r:id="rId6"/>
    <p:sldId id="10657" r:id="rId7"/>
    <p:sldId id="2146847126" r:id="rId8"/>
    <p:sldId id="2146847127" r:id="rId9"/>
    <p:sldId id="2146847046" r:id="rId10"/>
    <p:sldId id="2146847089" r:id="rId11"/>
    <p:sldId id="2146847129" r:id="rId12"/>
    <p:sldId id="2146847048" r:id="rId13"/>
    <p:sldId id="2146847156" r:id="rId14"/>
    <p:sldId id="2146847049" r:id="rId15"/>
    <p:sldId id="2146847132" r:id="rId16"/>
    <p:sldId id="2146847133" r:id="rId17"/>
    <p:sldId id="2146847131" r:id="rId18"/>
    <p:sldId id="2146847050" r:id="rId19"/>
    <p:sldId id="2146847096" r:id="rId20"/>
    <p:sldId id="2146847134" r:id="rId21"/>
    <p:sldId id="2146847135" r:id="rId22"/>
    <p:sldId id="2146847136" r:id="rId23"/>
    <p:sldId id="2146847052" r:id="rId24"/>
    <p:sldId id="2146847100" r:id="rId25"/>
    <p:sldId id="2146847137" r:id="rId26"/>
    <p:sldId id="2146847138" r:id="rId27"/>
    <p:sldId id="2146847054" r:id="rId28"/>
    <p:sldId id="2146847103" r:id="rId29"/>
    <p:sldId id="2146847141" r:id="rId30"/>
    <p:sldId id="2146847142" r:id="rId31"/>
    <p:sldId id="2146847140" r:id="rId32"/>
    <p:sldId id="2146847058" r:id="rId33"/>
    <p:sldId id="2146847111" r:id="rId34"/>
    <p:sldId id="2146847146" r:id="rId35"/>
    <p:sldId id="2146847062" r:id="rId36"/>
    <p:sldId id="2146847115" r:id="rId37"/>
    <p:sldId id="2146847085" r:id="rId38"/>
    <p:sldId id="2146847084" r:id="rId39"/>
    <p:sldId id="2146847064" r:id="rId40"/>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752CF65-4D58-4370-B229-5F4CB000B44D}">
          <p14:sldIdLst>
            <p14:sldId id="2142532340"/>
          </p14:sldIdLst>
        </p14:section>
        <p14:section name="Networking" id="{8B3AEA99-85F7-477B-B976-48DC47AA1A88}">
          <p14:sldIdLst>
            <p14:sldId id="2146847045"/>
            <p14:sldId id="10657"/>
            <p14:sldId id="2146847126"/>
            <p14:sldId id="2146847127"/>
          </p14:sldIdLst>
        </p14:section>
        <p14:section name="Security &amp; Identity" id="{1AA42572-B3BD-44F7-813B-C2C647DDBB3C}">
          <p14:sldIdLst>
            <p14:sldId id="2146847046"/>
            <p14:sldId id="2146847089"/>
            <p14:sldId id="2146847129"/>
          </p14:sldIdLst>
        </p14:section>
        <p14:section name="Management &amp; Governance" id="{34181601-6D48-4406-A525-C7B5A12C6C5B}">
          <p14:sldIdLst>
            <p14:sldId id="2146847048"/>
            <p14:sldId id="2146847156"/>
            <p14:sldId id="2146847049"/>
            <p14:sldId id="2146847132"/>
            <p14:sldId id="2146847133"/>
            <p14:sldId id="2146847131"/>
          </p14:sldIdLst>
        </p14:section>
        <p14:section name="Compute" id="{05AA80BB-8802-49AB-8336-A884227CE2F7}">
          <p14:sldIdLst>
            <p14:sldId id="2146847050"/>
            <p14:sldId id="2146847096"/>
            <p14:sldId id="2146847134"/>
            <p14:sldId id="2146847135"/>
            <p14:sldId id="2146847136"/>
          </p14:sldIdLst>
        </p14:section>
        <p14:section name="Storage &amp; Data" id="{1F159046-CE0A-45BC-9D5B-6E6C95980F78}">
          <p14:sldIdLst>
            <p14:sldId id="2146847052"/>
            <p14:sldId id="2146847100"/>
            <p14:sldId id="2146847137"/>
            <p14:sldId id="2146847138"/>
          </p14:sldIdLst>
        </p14:section>
        <p14:section name="Databases" id="{AEAFAE72-AD56-48F3-926B-38BAE269038F}">
          <p14:sldIdLst>
            <p14:sldId id="2146847054"/>
            <p14:sldId id="2146847103"/>
            <p14:sldId id="2146847141"/>
            <p14:sldId id="2146847142"/>
            <p14:sldId id="2146847140"/>
          </p14:sldIdLst>
        </p14:section>
        <p14:section name="Integration" id="{ACBD46A3-6F1C-451B-A154-0A056E0DEFF6}">
          <p14:sldIdLst/>
        </p14:section>
        <p14:section name="ML &amp; AI &amp; IOT" id="{F4E1EAF1-55E9-4CA4-8ADC-28B69C1D66D2}">
          <p14:sldIdLst>
            <p14:sldId id="2146847058"/>
            <p14:sldId id="2146847111"/>
            <p14:sldId id="2146847146"/>
          </p14:sldIdLst>
        </p14:section>
        <p14:section name="Miscellaneous" id="{A1456D7A-93BE-4023-90AA-7269D2F177BA}">
          <p14:sldIdLst>
            <p14:sldId id="2146847062"/>
            <p14:sldId id="2146847115"/>
          </p14:sldIdLst>
        </p14:section>
        <p14:section name="End" id="{82899442-2AC4-4699-95EB-48D45B913575}">
          <p14:sldIdLst>
            <p14:sldId id="2146847085"/>
            <p14:sldId id="2146847084"/>
            <p14:sldId id="214684706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736" userDrawn="1">
          <p15:clr>
            <a:srgbClr val="A4A3A4"/>
          </p15:clr>
        </p15:guide>
        <p15:guide id="2" pos="147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Emily Catuzzi" initials="EC" lastIdx="19" clrIdx="9">
    <p:extLst>
      <p:ext uri="{19B8F6BF-5375-455C-9EA6-DF929625EA0E}">
        <p15:presenceInfo xmlns:p15="http://schemas.microsoft.com/office/powerpoint/2012/main" userId="S::Emily_Catuzzi@epam.com::b46d6ad4-ac70-4125-82a7-0ece5134c360" providerId="AD"/>
      </p:ext>
    </p:extLst>
  </p:cmAuthor>
  <p:cmAuthor id="1" name="Laura Brady" initials="LB" lastIdx="52" clrIdx="3">
    <p:extLst>
      <p:ext uri="{19B8F6BF-5375-455C-9EA6-DF929625EA0E}">
        <p15:presenceInfo xmlns:p15="http://schemas.microsoft.com/office/powerpoint/2012/main" userId="S::Laura_Brady@epam.com::b18c91b0-83fb-4c27-875b-18626d50463b" providerId="AD"/>
      </p:ext>
    </p:extLst>
  </p:cmAuthor>
  <p:cmAuthor id="8" name="Gretchen Rice" initials="GR" lastIdx="4" clrIdx="10">
    <p:extLst>
      <p:ext uri="{19B8F6BF-5375-455C-9EA6-DF929625EA0E}">
        <p15:presenceInfo xmlns:p15="http://schemas.microsoft.com/office/powerpoint/2012/main" userId="S::gretchen_rice@epam.com::e279efbb-a837-440d-b0bd-684dd084c605" providerId="AD"/>
      </p:ext>
    </p:extLst>
  </p:cmAuthor>
  <p:cmAuthor id="2" name="Amy Legere" initials="AL" lastIdx="5" clrIdx="5">
    <p:extLst>
      <p:ext uri="{19B8F6BF-5375-455C-9EA6-DF929625EA0E}">
        <p15:presenceInfo xmlns:p15="http://schemas.microsoft.com/office/powerpoint/2012/main" userId="S::Amy_Legere@epam.com::36c3e91a-2059-4c30-8d42-5285dd7a2555" providerId="AD"/>
      </p:ext>
    </p:extLst>
  </p:cmAuthor>
  <p:cmAuthor id="9" name="Jennifer Markowitz" initials="JM" lastIdx="1" clrIdx="11">
    <p:extLst>
      <p:ext uri="{19B8F6BF-5375-455C-9EA6-DF929625EA0E}">
        <p15:presenceInfo xmlns:p15="http://schemas.microsoft.com/office/powerpoint/2012/main" userId="S::jennifer_markowitz@epam.com::f9148081-3671-49e1-8328-0a911bc72bfd" providerId="AD"/>
      </p:ext>
    </p:extLst>
  </p:cmAuthor>
  <p:cmAuthor id="3" name="John Hatz" initials="JH" lastIdx="1" clrIdx="4">
    <p:extLst>
      <p:ext uri="{19B8F6BF-5375-455C-9EA6-DF929625EA0E}">
        <p15:presenceInfo xmlns:p15="http://schemas.microsoft.com/office/powerpoint/2012/main" userId="S-1-5-21-2676001572-3131771074-2776907194-23347" providerId="AD"/>
      </p:ext>
    </p:extLst>
  </p:cmAuthor>
  <p:cmAuthor id="10" name="Nastassia Smolskaya" initials="NS" lastIdx="11" clrIdx="12">
    <p:extLst>
      <p:ext uri="{19B8F6BF-5375-455C-9EA6-DF929625EA0E}">
        <p15:presenceInfo xmlns:p15="http://schemas.microsoft.com/office/powerpoint/2012/main" userId="S::Nastassia_Smolskaya@epam.com::8ff1f7bc-3066-491e-a683-ea021ab0c825" providerId="AD"/>
      </p:ext>
    </p:extLst>
  </p:cmAuthor>
  <p:cmAuthor id="4" name="John Hatz" initials="JH [2]" lastIdx="3" clrIdx="6">
    <p:extLst>
      <p:ext uri="{19B8F6BF-5375-455C-9EA6-DF929625EA0E}">
        <p15:presenceInfo xmlns:p15="http://schemas.microsoft.com/office/powerpoint/2012/main" userId="S::john_hatz@epam.com::7f3a8b4b-4b1e-493d-b3f9-196adf0a1de0" providerId="AD"/>
      </p:ext>
    </p:extLst>
  </p:cmAuthor>
  <p:cmAuthor id="5" name="Mariette Kouwenberg-Mooney" initials="MK" lastIdx="19" clrIdx="7">
    <p:extLst>
      <p:ext uri="{19B8F6BF-5375-455C-9EA6-DF929625EA0E}">
        <p15:presenceInfo xmlns:p15="http://schemas.microsoft.com/office/powerpoint/2012/main" userId="S::Mariette_Kouwenberg-Mooney@epam.com::e2a13c51-a5c6-436b-ad7f-addd34212f51" providerId="AD"/>
      </p:ext>
    </p:extLst>
  </p:cmAuthor>
  <p:cmAuthor id="6" name="Julie Hansberry" initials="JH" lastIdx="13" clrIdx="8">
    <p:extLst>
      <p:ext uri="{19B8F6BF-5375-455C-9EA6-DF929625EA0E}">
        <p15:presenceInfo xmlns:p15="http://schemas.microsoft.com/office/powerpoint/2012/main" userId="S::julie_hansberry@epam.com::6cd6a8f9-b761-4260-92e9-1b9e9757868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5D43"/>
    <a:srgbClr val="CADC49"/>
    <a:srgbClr val="E53B2E"/>
    <a:srgbClr val="FFC000"/>
    <a:srgbClr val="D35D47"/>
    <a:srgbClr val="008ACF"/>
    <a:srgbClr val="76CDD8"/>
    <a:srgbClr val="75A0A6"/>
    <a:srgbClr val="569BA5"/>
    <a:srgbClr val="EDC1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B79132-3F09-4EB7-9156-AFD2ABE5B897}" v="37" dt="2021-04-12T18:27:46.96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91" autoAdjust="0"/>
    <p:restoredTop sz="94694"/>
  </p:normalViewPr>
  <p:slideViewPr>
    <p:cSldViewPr snapToGrid="0">
      <p:cViewPr varScale="1">
        <p:scale>
          <a:sx n="138" d="100"/>
          <a:sy n="138" d="100"/>
        </p:scale>
        <p:origin x="2688" y="120"/>
      </p:cViewPr>
      <p:guideLst/>
    </p:cSldViewPr>
  </p:slideViewPr>
  <p:notesTextViewPr>
    <p:cViewPr>
      <p:scale>
        <a:sx n="1" d="1"/>
        <a:sy n="1" d="1"/>
      </p:scale>
      <p:origin x="0" y="0"/>
    </p:cViewPr>
  </p:notesTextViewPr>
  <p:notesViewPr>
    <p:cSldViewPr snapToGrid="0">
      <p:cViewPr varScale="1">
        <p:scale>
          <a:sx n="121" d="100"/>
          <a:sy n="121" d="100"/>
        </p:scale>
        <p:origin x="7662" y="90"/>
      </p:cViewPr>
      <p:guideLst>
        <p:guide orient="horz" pos="2736"/>
        <p:guide pos="147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commentAuthors" Target="commentAuthors.xml"/><Relationship Id="rId48"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0" Type="http://schemas.openxmlformats.org/officeDocument/2006/relationships/slide" Target="slides/slide16.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DC14FC-A894-4869-A797-1EC82735D106}" type="datetimeFigureOut">
              <a:rPr lang="en-US" smtClean="0"/>
              <a:t>8/29/2025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D33E97-F2BE-44DB-A57D-0C85E2CBF508}" type="slidenum">
              <a:rPr lang="en-US" smtClean="0"/>
              <a:t>‹#›</a:t>
            </a:fld>
            <a:endParaRPr lang="en-US"/>
          </a:p>
        </p:txBody>
      </p:sp>
    </p:spTree>
    <p:extLst>
      <p:ext uri="{BB962C8B-B14F-4D97-AF65-F5344CB8AC3E}">
        <p14:creationId xmlns:p14="http://schemas.microsoft.com/office/powerpoint/2010/main" val="296777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99C05-63F9-4248-8E20-3ACD9DF9DE7F}" type="datetimeFigureOut">
              <a:rPr lang="en-US" smtClean="0"/>
              <a:t>8/29/2025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4FABB-6DBE-47C4-B626-20167906F475}" type="slidenum">
              <a:rPr lang="en-US" smtClean="0"/>
              <a:t>‹#›</a:t>
            </a:fld>
            <a:endParaRPr lang="en-US"/>
          </a:p>
        </p:txBody>
      </p:sp>
    </p:spTree>
    <p:extLst>
      <p:ext uri="{BB962C8B-B14F-4D97-AF65-F5344CB8AC3E}">
        <p14:creationId xmlns:p14="http://schemas.microsoft.com/office/powerpoint/2010/main" val="427486402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1</a:t>
            </a:fld>
            <a:endParaRPr lang="en-US"/>
          </a:p>
        </p:txBody>
      </p:sp>
    </p:spTree>
    <p:extLst>
      <p:ext uri="{BB962C8B-B14F-4D97-AF65-F5344CB8AC3E}">
        <p14:creationId xmlns:p14="http://schemas.microsoft.com/office/powerpoint/2010/main" val="4144144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Cover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42900" y="1200151"/>
            <a:ext cx="8458200" cy="2228850"/>
          </a:xfrm>
        </p:spPr>
        <p:txBody>
          <a:bodyPr lIns="0" tIns="0" rIns="0" bIns="0" anchor="b">
            <a:noAutofit/>
          </a:bodyPr>
          <a:lstStyle>
            <a:lvl1pPr algn="l">
              <a:lnSpc>
                <a:spcPct val="85000"/>
              </a:lnSpc>
              <a:defRPr sz="9000" b="0" i="0">
                <a:solidFill>
                  <a:schemeClr val="accent3"/>
                </a:solidFill>
                <a:latin typeface="+mj-lt"/>
                <a:ea typeface="Human Sans Thin" pitchFamily="2" charset="77"/>
                <a:cs typeface="Human Sans Thin" pitchFamily="2" charset="77"/>
              </a:defRPr>
            </a:lvl1pPr>
          </a:lstStyle>
          <a:p>
            <a:r>
              <a:rPr lang="en-US"/>
              <a:t>Proposal</a:t>
            </a:r>
            <a:br>
              <a:rPr lang="en-US"/>
            </a:br>
            <a:r>
              <a:rPr lang="en-US"/>
              <a:t>Title</a:t>
            </a:r>
          </a:p>
        </p:txBody>
      </p:sp>
      <p:sp>
        <p:nvSpPr>
          <p:cNvPr id="8" name="Text Placeholder 7"/>
          <p:cNvSpPr>
            <a:spLocks noGrp="1"/>
          </p:cNvSpPr>
          <p:nvPr>
            <p:ph type="body" sz="quarter" idx="11" hasCustomPrompt="1"/>
          </p:nvPr>
        </p:nvSpPr>
        <p:spPr>
          <a:xfrm>
            <a:off x="342900" y="3600450"/>
            <a:ext cx="8455914" cy="171450"/>
          </a:xfrm>
        </p:spPr>
        <p:txBody>
          <a:bodyPr lIns="0" tIns="0" rIns="0" bIns="0" anchor="t">
            <a:noAutofit/>
          </a:bodyPr>
          <a:lstStyle>
            <a:lvl1pPr marL="0" indent="0">
              <a:lnSpc>
                <a:spcPct val="100000"/>
              </a:lnSpc>
              <a:spcBef>
                <a:spcPts val="0"/>
              </a:spcBef>
              <a:spcAft>
                <a:spcPts val="0"/>
              </a:spcAft>
              <a:buNone/>
              <a:defRPr sz="1200" b="0" i="0" baseline="0">
                <a:solidFill>
                  <a:schemeClr val="bg1"/>
                </a:solidFill>
                <a:latin typeface="+mn-lt"/>
                <a:ea typeface="Calibri" panose="020F0502020204030204" pitchFamily="34" charset="0"/>
                <a:cs typeface="Calibri" panose="020F0502020204030204" pitchFamily="34" charset="0"/>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r>
              <a:rPr lang="en-US"/>
              <a:t>Subtitle description</a:t>
            </a:r>
          </a:p>
        </p:txBody>
      </p:sp>
      <p:sp>
        <p:nvSpPr>
          <p:cNvPr id="5" name="Text Placeholder 4"/>
          <p:cNvSpPr>
            <a:spLocks noGrp="1"/>
          </p:cNvSpPr>
          <p:nvPr>
            <p:ph type="body" sz="quarter" idx="12" hasCustomPrompt="1"/>
          </p:nvPr>
        </p:nvSpPr>
        <p:spPr>
          <a:xfrm>
            <a:off x="342900" y="3864095"/>
            <a:ext cx="1988344" cy="171450"/>
          </a:xfrm>
        </p:spPr>
        <p:txBody>
          <a:bodyPr/>
          <a:lstStyle>
            <a:lvl1pPr>
              <a:lnSpc>
                <a:spcPct val="100000"/>
              </a:lnSpc>
              <a:spcBef>
                <a:spcPts val="0"/>
              </a:spcBef>
              <a:defRPr sz="900" b="0" i="0" cap="all" baseline="0">
                <a:solidFill>
                  <a:schemeClr val="bg1"/>
                </a:solidFill>
                <a:latin typeface="+mn-lt"/>
              </a:defRPr>
            </a:lvl1pPr>
          </a:lstStyle>
          <a:p>
            <a:pPr lvl="0"/>
            <a:r>
              <a:rPr lang="en-US"/>
              <a:t>Date</a:t>
            </a:r>
          </a:p>
        </p:txBody>
      </p:sp>
    </p:spTree>
    <p:extLst>
      <p:ext uri="{BB962C8B-B14F-4D97-AF65-F5344CB8AC3E}">
        <p14:creationId xmlns:p14="http://schemas.microsoft.com/office/powerpoint/2010/main" val="303777942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p:bg>
      <p:bgPr>
        <a:solidFill>
          <a:schemeClr val="tx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42901" y="3429000"/>
            <a:ext cx="4148137" cy="1200150"/>
          </a:xfrm>
        </p:spPr>
        <p:txBody>
          <a:bodyPr lIns="0" tIns="0" rIns="0" bIns="0" anchor="t">
            <a:normAutofit/>
          </a:bodyPr>
          <a:lstStyle>
            <a:lvl1pPr marL="0" indent="0" algn="l">
              <a:lnSpc>
                <a:spcPct val="110000"/>
              </a:lnSpc>
              <a:spcBef>
                <a:spcPts val="450"/>
              </a:spcBef>
              <a:spcAft>
                <a:spcPts val="0"/>
              </a:spcAft>
              <a:buNone/>
              <a:defRPr sz="900" b="0" i="0" baseline="0">
                <a:solidFill>
                  <a:schemeClr val="bg1"/>
                </a:solidFill>
                <a:latin typeface="+mn-lt"/>
                <a:ea typeface="Calibri" panose="020F0502020204030204" pitchFamily="34" charset="0"/>
                <a:cs typeface="Calibri" panose="020F050202020403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type section description</a:t>
            </a:r>
          </a:p>
        </p:txBody>
      </p:sp>
      <p:sp>
        <p:nvSpPr>
          <p:cNvPr id="8" name="Text Placeholder 7"/>
          <p:cNvSpPr>
            <a:spLocks noGrp="1"/>
          </p:cNvSpPr>
          <p:nvPr>
            <p:ph type="body" sz="quarter" idx="12" hasCustomPrompt="1"/>
          </p:nvPr>
        </p:nvSpPr>
        <p:spPr>
          <a:xfrm>
            <a:off x="342901" y="2743200"/>
            <a:ext cx="6299597" cy="514350"/>
          </a:xfrm>
        </p:spPr>
        <p:txBody>
          <a:bodyPr/>
          <a:lstStyle>
            <a:lvl1pPr marL="0" indent="0">
              <a:lnSpc>
                <a:spcPct val="100000"/>
              </a:lnSpc>
              <a:spcBef>
                <a:spcPts val="0"/>
              </a:spcBef>
              <a:spcAft>
                <a:spcPts val="0"/>
              </a:spcAft>
              <a:buNone/>
              <a:defRPr sz="3600" b="0" i="0" baseline="0">
                <a:solidFill>
                  <a:schemeClr val="accent3"/>
                </a:solidFill>
                <a:latin typeface="+mj-lt"/>
                <a:ea typeface="Calibri Light" charset="0"/>
                <a:cs typeface="Calibri Light" charset="0"/>
              </a:defRPr>
            </a:lvl1pPr>
          </a:lstStyle>
          <a:p>
            <a:pPr lvl="0"/>
            <a:r>
              <a:rPr lang="en-US"/>
              <a:t>Section Header</a:t>
            </a:r>
          </a:p>
        </p:txBody>
      </p:sp>
      <p:sp>
        <p:nvSpPr>
          <p:cNvPr id="11" name="Text Placeholder 10"/>
          <p:cNvSpPr>
            <a:spLocks noGrp="1"/>
          </p:cNvSpPr>
          <p:nvPr>
            <p:ph type="body" sz="quarter" idx="13" hasCustomPrompt="1"/>
          </p:nvPr>
        </p:nvSpPr>
        <p:spPr>
          <a:xfrm>
            <a:off x="252845" y="1285875"/>
            <a:ext cx="4148138" cy="1714500"/>
          </a:xfrm>
        </p:spPr>
        <p:txBody>
          <a:bodyPr wrap="square" anchor="b"/>
          <a:lstStyle>
            <a:lvl1pPr>
              <a:lnSpc>
                <a:spcPct val="100000"/>
              </a:lnSpc>
              <a:spcBef>
                <a:spcPts val="0"/>
              </a:spcBef>
              <a:spcAft>
                <a:spcPts val="0"/>
              </a:spcAft>
              <a:defRPr sz="16500" b="0" i="0">
                <a:solidFill>
                  <a:schemeClr val="accent3"/>
                </a:solidFill>
                <a:latin typeface="+mj-lt"/>
                <a:ea typeface="Human Sans Thin" pitchFamily="2" charset="77"/>
                <a:cs typeface="Human Sans Thin" pitchFamily="2" charset="77"/>
              </a:defRPr>
            </a:lvl1pPr>
          </a:lstStyle>
          <a:p>
            <a:pPr lvl="0"/>
            <a:r>
              <a:rPr lang="en-US"/>
              <a:t>0</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mn-lt"/>
              </a:rPr>
              <a:pPr/>
              <a:t>‹#›</a:t>
            </a:fld>
            <a:endParaRPr lang="en-US" sz="600" b="0" i="0">
              <a:solidFill>
                <a:schemeClr val="bg1"/>
              </a:solidFill>
              <a:latin typeface="+mn-lt"/>
            </a:endParaRPr>
          </a:p>
        </p:txBody>
      </p:sp>
    </p:spTree>
    <p:extLst>
      <p:ext uri="{BB962C8B-B14F-4D97-AF65-F5344CB8AC3E}">
        <p14:creationId xmlns:p14="http://schemas.microsoft.com/office/powerpoint/2010/main" val="251329198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358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30546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21397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7022306" cy="3774069"/>
          </a:xfrm>
        </p:spPr>
        <p:txBody>
          <a:bodyPr lIns="0" tIns="0" rIns="0" bIns="0"/>
          <a:lstStyle>
            <a:lvl1pPr marL="0" indent="0">
              <a:lnSpc>
                <a:spcPct val="110000"/>
              </a:lnSpc>
              <a:spcAft>
                <a:spcPts val="0"/>
              </a:spcAft>
              <a:buNone/>
              <a:tabLst>
                <a:tab pos="2438400" algn="l"/>
              </a:tabLst>
              <a:defRPr sz="1200" b="0" i="0" baseline="0">
                <a:latin typeface="+mn-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40278692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4433776" y="855080"/>
            <a:ext cx="4365038" cy="3774069"/>
          </a:xfrm>
        </p:spPr>
        <p:txBody>
          <a:bodyPr lIns="0" tIns="0" rIns="0" bIns="0"/>
          <a:lstStyle>
            <a:lvl1pPr marL="0" indent="0">
              <a:lnSpc>
                <a:spcPct val="110000"/>
              </a:lnSpc>
              <a:spcAft>
                <a:spcPts val="0"/>
              </a:spcAft>
              <a:buNone/>
              <a:tabLst>
                <a:tab pos="2438400" algn="l"/>
              </a:tabLst>
              <a:defRPr sz="12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j-lt"/>
              </a:defRPr>
            </a:lvl1pPr>
          </a:lstStyle>
          <a:p>
            <a:r>
              <a:rPr lang="en-US" dirty="0"/>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j-lt"/>
              </a:defRPr>
            </a:lvl1pPr>
          </a:lstStyle>
          <a:p>
            <a:pPr lvl="0"/>
            <a:r>
              <a:rPr lang="en-US"/>
              <a:t>Click to add section title</a:t>
            </a:r>
          </a:p>
        </p:txBody>
      </p:sp>
      <p:sp>
        <p:nvSpPr>
          <p:cNvPr id="6" name="Text Placeholder 9">
            <a:extLst>
              <a:ext uri="{FF2B5EF4-FFF2-40B4-BE49-F238E27FC236}">
                <a16:creationId xmlns:a16="http://schemas.microsoft.com/office/drawing/2014/main" id="{47BF3F39-D94F-BC48-8482-2214B9D8033C}"/>
              </a:ext>
            </a:extLst>
          </p:cNvPr>
          <p:cNvSpPr>
            <a:spLocks noGrp="1"/>
          </p:cNvSpPr>
          <p:nvPr>
            <p:ph type="body" sz="quarter" idx="16"/>
          </p:nvPr>
        </p:nvSpPr>
        <p:spPr>
          <a:xfrm>
            <a:off x="342900" y="855080"/>
            <a:ext cx="3955312"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Tree>
    <p:extLst>
      <p:ext uri="{BB962C8B-B14F-4D97-AF65-F5344CB8AC3E}">
        <p14:creationId xmlns:p14="http://schemas.microsoft.com/office/powerpoint/2010/main" val="229121768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85822259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 Text">
    <p:bg>
      <p:bgPr>
        <a:solidFill>
          <a:schemeClr val="tx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6600" b="0" i="0" baseline="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solidFill>
                  <a:schemeClr val="bg1"/>
                </a:solidFill>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
        <p:nvSpPr>
          <p:cNvPr id="8" name="Slide Number Placeholder 13">
            <a:extLst>
              <a:ext uri="{FF2B5EF4-FFF2-40B4-BE49-F238E27FC236}">
                <a16:creationId xmlns:a16="http://schemas.microsoft.com/office/drawing/2014/main" id="{841CA2A1-3D39-2344-A5FA-9709C1FE6425}"/>
              </a:ext>
            </a:extLst>
          </p:cNvPr>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Human Sans Regular" pitchFamily="2" charset="77"/>
              </a:rPr>
              <a:pPr/>
              <a:t>‹#›</a:t>
            </a:fld>
            <a:endParaRPr lang="en-US" sz="600" b="0" i="0">
              <a:solidFill>
                <a:schemeClr val="bg1"/>
              </a:solidFill>
              <a:latin typeface="Human Sans Regular" pitchFamily="2" charset="77"/>
            </a:endParaRPr>
          </a:p>
        </p:txBody>
      </p:sp>
    </p:spTree>
    <p:extLst>
      <p:ext uri="{BB962C8B-B14F-4D97-AF65-F5344CB8AC3E}">
        <p14:creationId xmlns:p14="http://schemas.microsoft.com/office/powerpoint/2010/main" val="148169182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1" y="342900"/>
            <a:ext cx="7020408" cy="342900"/>
          </a:xfrm>
          <a:prstGeom prst="rect">
            <a:avLst/>
          </a:prstGeom>
        </p:spPr>
        <p:txBody>
          <a:bodyPr vert="horz" lIns="0" tIns="0" rIns="0" bIns="0" rtlCol="0" anchor="t">
            <a:noAutofit/>
          </a:bodyPr>
          <a:lstStyle/>
          <a:p>
            <a:r>
              <a:rPr lang="en-US"/>
              <a:t>Click to edit Master title style</a:t>
            </a:r>
          </a:p>
        </p:txBody>
      </p:sp>
      <p:sp>
        <p:nvSpPr>
          <p:cNvPr id="3" name="Text Placeholder 2"/>
          <p:cNvSpPr>
            <a:spLocks noGrp="1"/>
          </p:cNvSpPr>
          <p:nvPr>
            <p:ph type="body" idx="1"/>
          </p:nvPr>
        </p:nvSpPr>
        <p:spPr>
          <a:xfrm>
            <a:off x="342901" y="859971"/>
            <a:ext cx="7022306" cy="3769178"/>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latin typeface="Calibri" panose="020F0502020204030204" pitchFamily="34" charset="0"/>
                <a:cs typeface="Calibri" panose="020F0502020204030204" pitchFamily="34" charset="0"/>
              </a:rPr>
              <a:pPr/>
              <a:t>‹#›</a:t>
            </a:fld>
            <a:endParaRPr lang="en-US" sz="600" b="0" i="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27938063"/>
      </p:ext>
    </p:extLst>
  </p:cSld>
  <p:clrMap bg1="lt1" tx1="dk1" bg2="lt2" tx2="dk2" accent1="accent1" accent2="accent2" accent3="accent3" accent4="accent4" accent5="accent5" accent6="accent6" hlink="hlink" folHlink="folHlink"/>
  <p:sldLayoutIdLst>
    <p:sldLayoutId id="2147483863" r:id="rId1"/>
    <p:sldLayoutId id="2147483816" r:id="rId2"/>
    <p:sldLayoutId id="2147483822" r:id="rId3"/>
    <p:sldLayoutId id="2147483823" r:id="rId4"/>
    <p:sldLayoutId id="2147483824" r:id="rId5"/>
    <p:sldLayoutId id="2147483825" r:id="rId6"/>
    <p:sldLayoutId id="2147483826" r:id="rId7"/>
    <p:sldLayoutId id="2147483828" r:id="rId8"/>
    <p:sldLayoutId id="2147483829" r:id="rId9"/>
  </p:sldLayoutIdLst>
  <p:hf hdr="0" dt="0"/>
  <p:txStyles>
    <p:titleStyle>
      <a:lvl1pPr algn="l" defTabSz="685800" rtl="0" eaLnBrk="1" latinLnBrk="0" hangingPunct="1">
        <a:lnSpc>
          <a:spcPct val="100000"/>
        </a:lnSpc>
        <a:spcBef>
          <a:spcPct val="0"/>
        </a:spcBef>
        <a:buNone/>
        <a:defRPr sz="1650" b="0" i="0" kern="1200">
          <a:solidFill>
            <a:schemeClr val="tx1"/>
          </a:solidFill>
          <a:latin typeface="+mn-lt"/>
          <a:ea typeface="Calibri" panose="020F0502020204030204" pitchFamily="34" charset="0"/>
          <a:cs typeface="Calibri" panose="020F0502020204030204" pitchFamily="34" charset="0"/>
        </a:defRPr>
      </a:lvl1pPr>
    </p:titleStyle>
    <p:bodyStyle>
      <a:lvl1pPr marL="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1pPr>
      <a:lvl2pPr marL="5143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2pPr>
      <a:lvl3pPr marL="8572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3pPr>
      <a:lvl4pPr marL="12001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4pPr>
      <a:lvl5pPr marL="15430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16" orient="horz" pos="144">
          <p15:clr>
            <a:srgbClr val="F26B43"/>
          </p15:clr>
        </p15:guide>
        <p15:guide id="17" orient="horz" pos="288">
          <p15:clr>
            <a:srgbClr val="F26B43"/>
          </p15:clr>
        </p15:guide>
        <p15:guide id="18" orient="horz" pos="432">
          <p15:clr>
            <a:srgbClr val="F26B43"/>
          </p15:clr>
        </p15:guide>
        <p15:guide id="19" orient="horz" pos="576">
          <p15:clr>
            <a:srgbClr val="F26B43"/>
          </p15:clr>
        </p15:guide>
        <p15:guide id="20" orient="horz" pos="720">
          <p15:clr>
            <a:srgbClr val="F26B43"/>
          </p15:clr>
        </p15:guide>
        <p15:guide id="21" orient="horz" pos="864">
          <p15:clr>
            <a:srgbClr val="F26B43"/>
          </p15:clr>
        </p15:guide>
        <p15:guide id="22" orient="horz" pos="1008">
          <p15:clr>
            <a:srgbClr val="F26B43"/>
          </p15:clr>
        </p15:guide>
        <p15:guide id="23" orient="horz" pos="1152">
          <p15:clr>
            <a:srgbClr val="F26B43"/>
          </p15:clr>
        </p15:guide>
        <p15:guide id="24" orient="horz" pos="1296">
          <p15:clr>
            <a:srgbClr val="F26B43"/>
          </p15:clr>
        </p15:guide>
        <p15:guide id="25" orient="horz" pos="1440">
          <p15:clr>
            <a:srgbClr val="F26B43"/>
          </p15:clr>
        </p15:guide>
        <p15:guide id="26" orient="horz" pos="1584">
          <p15:clr>
            <a:srgbClr val="F26B43"/>
          </p15:clr>
        </p15:guide>
        <p15:guide id="27" orient="horz" pos="1728">
          <p15:clr>
            <a:srgbClr val="F26B43"/>
          </p15:clr>
        </p15:guide>
        <p15:guide id="28" orient="horz" pos="1872">
          <p15:clr>
            <a:srgbClr val="F26B43"/>
          </p15:clr>
        </p15:guide>
        <p15:guide id="29" orient="horz" pos="2016">
          <p15:clr>
            <a:srgbClr val="F26B43"/>
          </p15:clr>
        </p15:guide>
        <p15:guide id="30" orient="horz" pos="2304">
          <p15:clr>
            <a:srgbClr val="F26B43"/>
          </p15:clr>
        </p15:guide>
        <p15:guide id="31" orient="horz" pos="2448">
          <p15:clr>
            <a:srgbClr val="F26B43"/>
          </p15:clr>
        </p15:guide>
        <p15:guide id="32" orient="horz" pos="2592">
          <p15:clr>
            <a:srgbClr val="F26B43"/>
          </p15:clr>
        </p15:guide>
        <p15:guide id="33" orient="horz" pos="2736">
          <p15:clr>
            <a:srgbClr val="F26B43"/>
          </p15:clr>
        </p15:guide>
        <p15:guide id="34" orient="horz" pos="2880">
          <p15:clr>
            <a:srgbClr val="F26B43"/>
          </p15:clr>
        </p15:guide>
        <p15:guide id="35" orient="horz" pos="3024">
          <p15:clr>
            <a:srgbClr val="F26B43"/>
          </p15:clr>
        </p15:guide>
        <p15:guide id="36" orient="horz" pos="3168">
          <p15:clr>
            <a:srgbClr val="F26B43"/>
          </p15:clr>
        </p15:guide>
        <p15:guide id="37" orient="horz" pos="3312">
          <p15:clr>
            <a:srgbClr val="F26B43"/>
          </p15:clr>
        </p15:guide>
        <p15:guide id="38" orient="horz" pos="3456">
          <p15:clr>
            <a:srgbClr val="F26B43"/>
          </p15:clr>
        </p15:guide>
        <p15:guide id="39" orient="horz" pos="3600">
          <p15:clr>
            <a:srgbClr val="F26B43"/>
          </p15:clr>
        </p15:guide>
        <p15:guide id="40" orient="horz" pos="3744">
          <p15:clr>
            <a:srgbClr val="F26B43"/>
          </p15:clr>
        </p15:guide>
        <p15:guide id="41" orient="horz" pos="3888">
          <p15:clr>
            <a:srgbClr val="F26B43"/>
          </p15:clr>
        </p15:guide>
        <p15:guide id="43" orient="horz" pos="4176">
          <p15:clr>
            <a:srgbClr val="F26B43"/>
          </p15:clr>
        </p15:guide>
        <p15:guide id="56" orient="horz">
          <p15:clr>
            <a:srgbClr val="F26B43"/>
          </p15:clr>
        </p15:guide>
        <p15:guide id="57" orient="horz" pos="4320">
          <p15:clr>
            <a:srgbClr val="F26B43"/>
          </p15:clr>
        </p15:guide>
        <p15:guide id="58" orient="horz" pos="4032">
          <p15:clr>
            <a:srgbClr val="F26B43"/>
          </p15:clr>
        </p15:guide>
        <p15:guide id="59" pos="288">
          <p15:clr>
            <a:srgbClr val="F26B43"/>
          </p15:clr>
        </p15:guide>
        <p15:guide id="61" pos="7392">
          <p15:clr>
            <a:srgbClr val="F26B43"/>
          </p15:clr>
        </p15:guide>
        <p15:guide id="62" pos="894">
          <p15:clr>
            <a:srgbClr val="F26B43"/>
          </p15:clr>
        </p15:guide>
        <p15:guide id="63" pos="750">
          <p15:clr>
            <a:srgbClr val="F26B43"/>
          </p15:clr>
        </p15:guide>
        <p15:guide id="64" pos="1354">
          <p15:clr>
            <a:srgbClr val="F26B43"/>
          </p15:clr>
        </p15:guide>
        <p15:guide id="65" pos="1498">
          <p15:clr>
            <a:srgbClr val="F26B43"/>
          </p15:clr>
        </p15:guide>
        <p15:guide id="66" pos="1958">
          <p15:clr>
            <a:srgbClr val="F26B43"/>
          </p15:clr>
        </p15:guide>
        <p15:guide id="67" pos="2104">
          <p15:clr>
            <a:srgbClr val="F26B43"/>
          </p15:clr>
        </p15:guide>
        <p15:guide id="68" pos="2710">
          <p15:clr>
            <a:srgbClr val="F26B43"/>
          </p15:clr>
        </p15:guide>
        <p15:guide id="69" pos="2565">
          <p15:clr>
            <a:srgbClr val="F26B43"/>
          </p15:clr>
        </p15:guide>
        <p15:guide id="70" pos="3310">
          <p15:clr>
            <a:srgbClr val="F26B43"/>
          </p15:clr>
        </p15:guide>
        <p15:guide id="71" pos="3168">
          <p15:clr>
            <a:srgbClr val="F26B43"/>
          </p15:clr>
        </p15:guide>
        <p15:guide id="72" pos="3772">
          <p15:clr>
            <a:srgbClr val="F26B43"/>
          </p15:clr>
        </p15:guide>
        <p15:guide id="73" pos="3919">
          <p15:clr>
            <a:srgbClr val="F26B43"/>
          </p15:clr>
        </p15:guide>
        <p15:guide id="74" pos="4376">
          <p15:clr>
            <a:srgbClr val="F26B43"/>
          </p15:clr>
        </p15:guide>
        <p15:guide id="75" pos="4523">
          <p15:clr>
            <a:srgbClr val="F26B43"/>
          </p15:clr>
        </p15:guide>
        <p15:guide id="76" pos="5128">
          <p15:clr>
            <a:srgbClr val="F26B43"/>
          </p15:clr>
        </p15:guide>
        <p15:guide id="77" pos="4981">
          <p15:clr>
            <a:srgbClr val="F26B43"/>
          </p15:clr>
        </p15:guide>
        <p15:guide id="78" pos="5579">
          <p15:clr>
            <a:srgbClr val="F26B43"/>
          </p15:clr>
        </p15:guide>
        <p15:guide id="79" pos="5726">
          <p15:clr>
            <a:srgbClr val="F26B43"/>
          </p15:clr>
        </p15:guide>
        <p15:guide id="80" pos="6186">
          <p15:clr>
            <a:srgbClr val="F26B43"/>
          </p15:clr>
        </p15:guide>
        <p15:guide id="81" pos="6330">
          <p15:clr>
            <a:srgbClr val="F26B43"/>
          </p15:clr>
        </p15:guide>
        <p15:guide id="82" pos="6793">
          <p15:clr>
            <a:srgbClr val="F26B43"/>
          </p15:clr>
        </p15:guide>
        <p15:guide id="83" pos="693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techcommunity.microsoft.com/blog/azuregovernanceandmanagementblog/announcing-public-preview-for-azure-service-groups/4446572"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hyperlink" Target="https://techcommunity.microsoft.com/blog/windowsservernewsandbestpractices/introducing-the-vm-conversion-tool-in-windows-admin-center-%E2%80%93-public-preview/4446604"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azure.microsoft.com/ru-ru/updates?id=500650"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azure.microsoft.com/ru-ru/updates?id=501233" TargetMode="External"/><Relationship Id="rId2" Type="http://schemas.openxmlformats.org/officeDocument/2006/relationships/hyperlink" Target="https://azure.microsoft.com/ru-ru/updates?id=500770"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techcommunity.microsoft.com/blog/windows-itpro-blog/windows-backup-for-organizations-is-now-available/4441655" TargetMode="External"/><Relationship Id="rId2" Type="http://schemas.openxmlformats.org/officeDocument/2006/relationships/hyperlink" Target="https://techcommunity.microsoft.com/blog/microsoft365insiderblog/save-new-files-automatically-to-the-cloud-in-word-for-windows/4445216" TargetMode="Externa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azure.microsoft.com/ru-ru/updates?id=489745" TargetMode="External"/><Relationship Id="rId2" Type="http://schemas.openxmlformats.org/officeDocument/2006/relationships/hyperlink" Target="https://azure.microsoft.com/ru-ru/updates?id=500473"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azure.microsoft.com/ru-ru/updates?id=500369" TargetMode="External"/><Relationship Id="rId2" Type="http://schemas.openxmlformats.org/officeDocument/2006/relationships/hyperlink" Target="https://azure.microsoft.com/ru-ru/updates?id=500438"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techcommunity.microsoft.com/blog/windows-itpro-blog/windows-365-is-now-supported-in-korea-central/4441654" TargetMode="External"/><Relationship Id="rId2" Type="http://schemas.openxmlformats.org/officeDocument/2006/relationships/hyperlink" Target="https://azure.github.io/AppService/2025/08/25/BYOL-Support-for-JBoss.html" TargetMode="Externa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hyperlink" Target="https://azure.github.io/AppService/2025/08/26/dotnet-10-preview-on-App-Service.html"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azure.microsoft.com/ru-ru/updates?id=500712" TargetMode="External"/><Relationship Id="rId2" Type="http://schemas.openxmlformats.org/officeDocument/2006/relationships/hyperlink" Target="https://azure.microsoft.com/ru-ru/updates?id=500914"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s://azure.microsoft.com/ru-ru/updates?id=500630" TargetMode="External"/><Relationship Id="rId2" Type="http://schemas.openxmlformats.org/officeDocument/2006/relationships/hyperlink" Target="https://azure.microsoft.com/ru-ru/updates?id=500760"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hyperlink" Target="https://azure.microsoft.com/ru-ru/updates?id=496287"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azure.microsoft.com/ru-ru/updates?id=500780" TargetMode="External"/><Relationship Id="rId2" Type="http://schemas.openxmlformats.org/officeDocument/2006/relationships/hyperlink" Target="https://azure.microsoft.com/ru-ru/updates?id=500755" TargetMode="Externa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hyperlink" Target="https://azure.microsoft.com/ru-ru/updates?id=500790" TargetMode="External"/><Relationship Id="rId2" Type="http://schemas.openxmlformats.org/officeDocument/2006/relationships/hyperlink" Target="https://techcommunity.microsoft.com/blog/sqlserver/sql-server-2025-preview-now-supporting-ubuntu-24-04-and-tls-1-3/4446566"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hyperlink" Target="https://azure.microsoft.com/ru-ru/updates?id=500785" TargetMode="External"/><Relationship Id="rId2" Type="http://schemas.openxmlformats.org/officeDocument/2006/relationships/hyperlink" Target="https://techcommunity.microsoft.com/blog/azuresqlblog/breaking-limits-full-length-sql-audit-statements-now-supported-for-azure-sql-db/4445826" TargetMode="Externa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techcommunity.microsoft.com/blog/adformysql/azure-database-for-mysql-8-4-now-generally-available/4448971" TargetMode="Externa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azure.microsoft.com/ru-ru/updates?id=500996" TargetMode="External"/><Relationship Id="rId2" Type="http://schemas.openxmlformats.org/officeDocument/2006/relationships/hyperlink" Target="https://azure.microsoft.com/ru-ru/updates?id=501323" TargetMode="Externa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hyperlink" Target="https://techcommunity.microsoft.com/blog/azure-ai-foundry-blog/azure-machine-learning-now-supports-large-scale-ai-training-and-inference-with-n/4446428" TargetMode="Externa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hyperlink" Target="https://techcommunity.microsoft.com/blog/azure-ai-foundry-blog/fine-tuning-gpt-oss-20b-now-available-on-managed-compute/4449269" TargetMode="Externa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hyperlink" Target="https://techcommunity.microsoft.com/blog/azurecommunicationservicesblog/azure-communication-services-is-now-generally-available-in-azure-government/4448034" TargetMode="Externa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github.com/azureTimes" TargetMode="Externa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zure.microsoft.com/ru-ru/updates?id=500991" TargetMode="External"/><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hyperlink" Target="https://azure.microsoft.com/ru-ru/updates?id=501017" TargetMode="Externa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techcommunity.microsoft.com/blog/microsoft-entra-blog/microsoft-entra-private-access-for-domain-controllers-is-now-in-public-preview/4440786" TargetMode="Externa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hyperlink" Target="https://azure.microsoft.com/ru-ru/updates?id=498754" TargetMode="External"/><Relationship Id="rId2" Type="http://schemas.openxmlformats.org/officeDocument/2006/relationships/hyperlink" Target="https://azure.microsoft.com/ru-ru/updates?id=498749"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81666" y="1200151"/>
            <a:ext cx="8458200" cy="2228850"/>
          </a:xfrm>
        </p:spPr>
        <p:txBody>
          <a:bodyPr/>
          <a:lstStyle/>
          <a:p>
            <a:r>
              <a:rPr lang="en-US" sz="5400" dirty="0"/>
              <a:t>Azure Times #176</a:t>
            </a:r>
          </a:p>
        </p:txBody>
      </p:sp>
      <p:sp>
        <p:nvSpPr>
          <p:cNvPr id="4" name="Text Placeholder 3"/>
          <p:cNvSpPr>
            <a:spLocks noGrp="1"/>
          </p:cNvSpPr>
          <p:nvPr>
            <p:ph type="body" sz="quarter" idx="11"/>
          </p:nvPr>
        </p:nvSpPr>
        <p:spPr/>
        <p:txBody>
          <a:bodyPr/>
          <a:lstStyle/>
          <a:p>
            <a:r>
              <a:rPr lang="en-US" spc="300" dirty="0"/>
              <a:t>September 1, 2025</a:t>
            </a:r>
          </a:p>
        </p:txBody>
      </p:sp>
      <p:sp>
        <p:nvSpPr>
          <p:cNvPr id="3" name="TextBox 2">
            <a:extLst>
              <a:ext uri="{FF2B5EF4-FFF2-40B4-BE49-F238E27FC236}">
                <a16:creationId xmlns:a16="http://schemas.microsoft.com/office/drawing/2014/main" id="{ED924944-231A-274C-AB8B-3C574947B123}"/>
              </a:ext>
            </a:extLst>
          </p:cNvPr>
          <p:cNvSpPr txBox="1"/>
          <p:nvPr/>
        </p:nvSpPr>
        <p:spPr>
          <a:xfrm>
            <a:off x="539318" y="4887158"/>
            <a:ext cx="0" cy="0"/>
          </a:xfrm>
          <a:prstGeom prst="rect">
            <a:avLst/>
          </a:prstGeom>
          <a:noFill/>
        </p:spPr>
        <p:txBody>
          <a:bodyPr wrap="none" lIns="0" tIns="0" rIns="0" bIns="0" rtlCol="0">
            <a:noAutofit/>
          </a:bodyPr>
          <a:lstStyle/>
          <a:p>
            <a:pPr>
              <a:lnSpc>
                <a:spcPct val="110000"/>
              </a:lnSpc>
              <a:spcBef>
                <a:spcPts val="450"/>
              </a:spcBef>
            </a:pPr>
            <a:endParaRPr lang="en-US" sz="900" err="1">
              <a:ea typeface="Human Sans" charset="0"/>
              <a:cs typeface="Human Sans" charset="0"/>
            </a:endParaRPr>
          </a:p>
        </p:txBody>
      </p:sp>
    </p:spTree>
    <p:extLst>
      <p:ext uri="{BB962C8B-B14F-4D97-AF65-F5344CB8AC3E}">
        <p14:creationId xmlns:p14="http://schemas.microsoft.com/office/powerpoint/2010/main" val="44755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AD3491A-5285-A733-0C84-655E7F28CBE5}"/>
              </a:ext>
            </a:extLst>
          </p:cNvPr>
          <p:cNvSpPr>
            <a:spLocks noGrp="1"/>
          </p:cNvSpPr>
          <p:nvPr>
            <p:ph type="title"/>
          </p:nvPr>
        </p:nvSpPr>
        <p:spPr/>
        <p:txBody>
          <a:bodyPr/>
          <a:lstStyle/>
          <a:p>
            <a:r>
              <a:rPr lang="en-US" sz="1600" dirty="0"/>
              <a:t>Management &amp; Governance Updates</a:t>
            </a:r>
            <a:endParaRPr lang="en-US" dirty="0"/>
          </a:p>
        </p:txBody>
      </p:sp>
      <p:sp>
        <p:nvSpPr>
          <p:cNvPr id="4" name="Text Placeholder 3">
            <a:extLst>
              <a:ext uri="{FF2B5EF4-FFF2-40B4-BE49-F238E27FC236}">
                <a16:creationId xmlns:a16="http://schemas.microsoft.com/office/drawing/2014/main" id="{C523F44A-591B-70C6-B528-C472184CA61F}"/>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84050EF2-700F-389D-F2E9-B9BC50DF0134}"/>
              </a:ext>
            </a:extLst>
          </p:cNvPr>
          <p:cNvSpPr>
            <a:spLocks noGrp="1"/>
          </p:cNvSpPr>
          <p:nvPr>
            <p:ph type="body" sz="quarter" idx="16"/>
          </p:nvPr>
        </p:nvSpPr>
        <p:spPr/>
        <p:txBody>
          <a:bodyPr/>
          <a:lstStyle/>
          <a:p>
            <a:pPr algn="just"/>
            <a:r>
              <a:rPr lang="en-US" dirty="0">
                <a:hlinkClick r:id="rId2"/>
              </a:rPr>
              <a:t>Announcing Public Preview for Azure Service Groups!</a:t>
            </a:r>
            <a:endParaRPr lang="ru-RU" dirty="0"/>
          </a:p>
          <a:p>
            <a:pPr algn="just"/>
            <a:r>
              <a:rPr lang="en-US" dirty="0"/>
              <a:t>Service Groups are a new resource container enabling management and observability scenarios where flexibility in hierarchy and membership is needed. Service Groups are tenant level resources so they can have members across the tenant but do not interfere or use tenant-wide RBAC or Policy abilities.</a:t>
            </a:r>
            <a:endParaRPr lang="ru-RU" dirty="0"/>
          </a:p>
          <a:p>
            <a:pPr marL="171450" indent="-171450" algn="just">
              <a:buFont typeface="Arial" panose="020B0604020202020204" pitchFamily="34" charset="0"/>
              <a:buChar char="•"/>
            </a:pPr>
            <a:r>
              <a:rPr lang="en-US" b="1" dirty="0"/>
              <a:t>Low Privilege Management</a:t>
            </a:r>
            <a:r>
              <a:rPr lang="en-US" dirty="0"/>
              <a:t>: Service Groups are designed to operate with minimal permissions, ensuring that users can manage resources without needing excessive access and appealing to multiple personas. Access to a Service Group does not grant role-based access control or policy inheritance to its members.</a:t>
            </a:r>
          </a:p>
          <a:p>
            <a:pPr marL="171450" indent="-171450" algn="just">
              <a:buFont typeface="Arial" panose="020B0604020202020204" pitchFamily="34" charset="0"/>
              <a:buChar char="•"/>
            </a:pPr>
            <a:r>
              <a:rPr lang="en-US" b="1" dirty="0"/>
              <a:t>Flexible and Varying Hierarchies: </a:t>
            </a:r>
            <a:r>
              <a:rPr lang="en-US" dirty="0"/>
              <a:t>Azure resources and scopes, from anywhere in the tenant, can become members of one or multiple service groups. Additionally, Service Groups can be nested providing the ability to have multiple hierarchy structures, i.e. Cost Center, Product, Organization, and more!</a:t>
            </a:r>
          </a:p>
          <a:p>
            <a:pPr marL="171450" indent="-171450" algn="just">
              <a:buFont typeface="Arial" panose="020B0604020202020204" pitchFamily="34" charset="0"/>
              <a:buChar char="•"/>
            </a:pPr>
            <a:r>
              <a:rPr lang="en-US" b="1" dirty="0"/>
              <a:t>Monitoring Capabilities: </a:t>
            </a:r>
            <a:r>
              <a:rPr lang="en-US" dirty="0"/>
              <a:t>From your application to infrastructure health, Azure Monitor features (such as Health Models) are now available to help you troubleshoot, investigate, and monitor your Service Group.</a:t>
            </a:r>
          </a:p>
        </p:txBody>
      </p:sp>
      <p:pic>
        <p:nvPicPr>
          <p:cNvPr id="7" name="Picture 6">
            <a:extLst>
              <a:ext uri="{FF2B5EF4-FFF2-40B4-BE49-F238E27FC236}">
                <a16:creationId xmlns:a16="http://schemas.microsoft.com/office/drawing/2014/main" id="{91C5DE06-70B7-DC92-0F2E-4EE5ED792F2B}"/>
              </a:ext>
            </a:extLst>
          </p:cNvPr>
          <p:cNvPicPr>
            <a:picLocks noChangeAspect="1"/>
          </p:cNvPicPr>
          <p:nvPr/>
        </p:nvPicPr>
        <p:blipFill>
          <a:blip r:embed="rId3"/>
          <a:stretch>
            <a:fillRect/>
          </a:stretch>
        </p:blipFill>
        <p:spPr>
          <a:xfrm>
            <a:off x="4570857" y="855080"/>
            <a:ext cx="4055345" cy="2181026"/>
          </a:xfrm>
          <a:prstGeom prst="rect">
            <a:avLst/>
          </a:prstGeom>
        </p:spPr>
      </p:pic>
    </p:spTree>
    <p:extLst>
      <p:ext uri="{BB962C8B-B14F-4D97-AF65-F5344CB8AC3E}">
        <p14:creationId xmlns:p14="http://schemas.microsoft.com/office/powerpoint/2010/main" val="2564084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2"/>
              </a:rPr>
              <a:t>Introducing the VM Conversion tool in Windows Admin Center – Public Preview</a:t>
            </a:r>
            <a:endParaRPr lang="en-US" dirty="0"/>
          </a:p>
          <a:p>
            <a:pPr algn="just"/>
            <a:r>
              <a:rPr lang="en-US" dirty="0"/>
              <a:t>This agentless, cost-free tool streamlines the conversion of virtual machines from </a:t>
            </a:r>
            <a:r>
              <a:rPr lang="en-US" b="1" dirty="0"/>
              <a:t>VMware to Windows Server with Hyper-V</a:t>
            </a:r>
            <a:r>
              <a:rPr lang="en-US" dirty="0"/>
              <a:t>, providing customers flexibility with their on-premises virtualization environments while enabling a seamless transition path to Azure when desired. With minimal infrastructure requirements, the tool is particularly beneficial for small and medium-sized organizations. </a:t>
            </a:r>
          </a:p>
          <a:p>
            <a:pPr marL="171450" indent="-171450" algn="just">
              <a:buFont typeface="Arial" panose="020B0604020202020204" pitchFamily="34" charset="0"/>
              <a:buChar char="•"/>
            </a:pPr>
            <a:r>
              <a:rPr lang="en-US" dirty="0"/>
              <a:t>Agentless, appliance-free discovery </a:t>
            </a:r>
          </a:p>
          <a:p>
            <a:pPr marL="171450" indent="-171450" algn="just">
              <a:buFont typeface="Arial" panose="020B0604020202020204" pitchFamily="34" charset="0"/>
              <a:buChar char="•"/>
            </a:pPr>
            <a:r>
              <a:rPr lang="en-US" dirty="0"/>
              <a:t>Minimal downtime </a:t>
            </a:r>
          </a:p>
          <a:p>
            <a:pPr marL="171450" indent="-171450" algn="just">
              <a:buFont typeface="Arial" panose="020B0604020202020204" pitchFamily="34" charset="0"/>
              <a:buChar char="•"/>
            </a:pPr>
            <a:r>
              <a:rPr lang="en-US" dirty="0"/>
              <a:t>Group servers </a:t>
            </a:r>
          </a:p>
          <a:p>
            <a:pPr marL="171450" indent="-171450" algn="just">
              <a:buFont typeface="Arial" panose="020B0604020202020204" pitchFamily="34" charset="0"/>
              <a:buChar char="•"/>
            </a:pPr>
            <a:r>
              <a:rPr lang="en-US" dirty="0"/>
              <a:t>Boot configuration </a:t>
            </a:r>
          </a:p>
          <a:p>
            <a:pPr marL="171450" indent="-171450" algn="just">
              <a:buFont typeface="Arial" panose="020B0604020202020204" pitchFamily="34" charset="0"/>
              <a:buChar char="•"/>
            </a:pPr>
            <a:r>
              <a:rPr lang="en-US" dirty="0"/>
              <a:t>OS agnostic </a:t>
            </a:r>
          </a:p>
          <a:p>
            <a:pPr marL="171450" indent="-171450" algn="just">
              <a:buFont typeface="Arial" panose="020B0604020202020204" pitchFamily="34" charset="0"/>
              <a:buChar char="•"/>
            </a:pPr>
            <a:r>
              <a:rPr lang="en-US" dirty="0"/>
              <a:t>Multi-disk VM support </a:t>
            </a:r>
          </a:p>
        </p:txBody>
      </p:sp>
    </p:spTree>
    <p:extLst>
      <p:ext uri="{BB962C8B-B14F-4D97-AF65-F5344CB8AC3E}">
        <p14:creationId xmlns:p14="http://schemas.microsoft.com/office/powerpoint/2010/main" val="520864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5B2A5C-E35F-E18E-05A4-B6AF8CF698D5}"/>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921B0A37-B626-6209-EE63-BDBE1E100FF0}"/>
              </a:ext>
            </a:extLst>
          </p:cNvPr>
          <p:cNvSpPr>
            <a:spLocks noGrp="1"/>
          </p:cNvSpPr>
          <p:nvPr>
            <p:ph type="body" sz="quarter" idx="10"/>
          </p:nvPr>
        </p:nvSpPr>
        <p:spPr>
          <a:xfrm>
            <a:off x="4433776" y="855080"/>
            <a:ext cx="4365038" cy="682775"/>
          </a:xfrm>
        </p:spPr>
        <p:txBody>
          <a:bodyPr/>
          <a:lstStyle/>
          <a:p>
            <a:r>
              <a:rPr lang="en-US" sz="1000" u="sng" dirty="0"/>
              <a:t>Log Analytics search job enhancement</a:t>
            </a:r>
          </a:p>
          <a:p>
            <a:r>
              <a:rPr lang="en-US" sz="1000" dirty="0"/>
              <a:t>Log Analytics search job now supports </a:t>
            </a:r>
            <a:r>
              <a:rPr lang="en-US" sz="1000" b="1" dirty="0"/>
              <a:t>up to 100 million results </a:t>
            </a:r>
            <a:r>
              <a:rPr lang="en-US" sz="1000" dirty="0"/>
              <a:t>in results sets. It can search across all log analytics Tiers</a:t>
            </a:r>
          </a:p>
        </p:txBody>
      </p:sp>
      <p:sp>
        <p:nvSpPr>
          <p:cNvPr id="11" name="Title 10">
            <a:extLst>
              <a:ext uri="{FF2B5EF4-FFF2-40B4-BE49-F238E27FC236}">
                <a16:creationId xmlns:a16="http://schemas.microsoft.com/office/drawing/2014/main" id="{89DE73F3-4A2F-648B-BD17-44C88CDB5688}"/>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1A20683A-1573-CC2D-401E-61BAED70A144}"/>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4B5FF973-31C8-BEFD-DC1E-6209231AED94}"/>
              </a:ext>
            </a:extLst>
          </p:cNvPr>
          <p:cNvSpPr>
            <a:spLocks noGrp="1"/>
          </p:cNvSpPr>
          <p:nvPr>
            <p:ph type="body" sz="quarter" idx="16"/>
          </p:nvPr>
        </p:nvSpPr>
        <p:spPr>
          <a:xfrm>
            <a:off x="342900" y="855081"/>
            <a:ext cx="3955312" cy="1202320"/>
          </a:xfrm>
        </p:spPr>
        <p:txBody>
          <a:bodyPr/>
          <a:lstStyle/>
          <a:p>
            <a:pPr algn="just"/>
            <a:r>
              <a:rPr lang="en-US" dirty="0">
                <a:hlinkClick r:id="rId2"/>
              </a:rPr>
              <a:t>Generally Available: Microsoft Azure now available from cloud region in Austria</a:t>
            </a:r>
            <a:endParaRPr lang="ru-RU" dirty="0"/>
          </a:p>
          <a:p>
            <a:pPr algn="just"/>
            <a:r>
              <a:rPr lang="en-US" dirty="0"/>
              <a:t>Microsoft announces the opening of its cloud region in </a:t>
            </a:r>
            <a:r>
              <a:rPr lang="en-US" b="1" dirty="0"/>
              <a:t>Austria</a:t>
            </a:r>
            <a:r>
              <a:rPr lang="en-US" dirty="0"/>
              <a:t> to accelerate digital transformation and AI innovation. The cloud region will enable companies and public administration in Austria to store and process their data securely, in compliance with data protection regulations and locally.</a:t>
            </a:r>
          </a:p>
        </p:txBody>
      </p:sp>
    </p:spTree>
    <p:extLst>
      <p:ext uri="{BB962C8B-B14F-4D97-AF65-F5344CB8AC3E}">
        <p14:creationId xmlns:p14="http://schemas.microsoft.com/office/powerpoint/2010/main" val="2370736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743C16-70E1-76E8-34FC-4D971266F2E4}"/>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F6EFEF9D-C531-5164-3001-CAB3E530800A}"/>
              </a:ext>
            </a:extLst>
          </p:cNvPr>
          <p:cNvSpPr>
            <a:spLocks noGrp="1"/>
          </p:cNvSpPr>
          <p:nvPr>
            <p:ph type="body" sz="quarter" idx="10"/>
          </p:nvPr>
        </p:nvSpPr>
        <p:spPr>
          <a:xfrm>
            <a:off x="4433776" y="855081"/>
            <a:ext cx="4365038" cy="3015880"/>
          </a:xfrm>
        </p:spPr>
        <p:txBody>
          <a:bodyPr/>
          <a:lstStyle/>
          <a:p>
            <a:pPr algn="just"/>
            <a:r>
              <a:rPr lang="en-US" sz="1000" dirty="0">
                <a:hlinkClick r:id="rId2"/>
              </a:rPr>
              <a:t>Generally Available: Schema migration is now available in Azure Database Migration Service (DMS)</a:t>
            </a:r>
            <a:endParaRPr lang="en-US" sz="1000" dirty="0"/>
          </a:p>
          <a:p>
            <a:pPr algn="just"/>
            <a:r>
              <a:rPr lang="en-US" sz="1000" dirty="0"/>
              <a:t>Announcing that Azure DMS now supports schema migration for Azure SQL Database—making cloud migration journey smoother and more efficient than ever.  </a:t>
            </a:r>
          </a:p>
          <a:p>
            <a:pPr algn="just"/>
            <a:r>
              <a:rPr lang="en-US" sz="1000" dirty="0"/>
              <a:t>With just a single checkbox, it is now possible to migrate missing schema objects along with your data. This includes: </a:t>
            </a:r>
          </a:p>
          <a:p>
            <a:pPr marL="171450" indent="-171450" algn="just">
              <a:buFont typeface="Arial" panose="020B0604020202020204" pitchFamily="34" charset="0"/>
              <a:buChar char="•"/>
            </a:pPr>
            <a:r>
              <a:rPr lang="en-US" sz="1000" dirty="0"/>
              <a:t>Tables  </a:t>
            </a:r>
          </a:p>
          <a:p>
            <a:pPr marL="171450" indent="-171450" algn="just">
              <a:buFont typeface="Arial" panose="020B0604020202020204" pitchFamily="34" charset="0"/>
              <a:buChar char="•"/>
            </a:pPr>
            <a:r>
              <a:rPr lang="en-US" sz="1000" dirty="0"/>
              <a:t>Views  </a:t>
            </a:r>
          </a:p>
          <a:p>
            <a:pPr marL="171450" indent="-171450" algn="just">
              <a:buFont typeface="Arial" panose="020B0604020202020204" pitchFamily="34" charset="0"/>
              <a:buChar char="•"/>
            </a:pPr>
            <a:r>
              <a:rPr lang="en-US" sz="1000" dirty="0"/>
              <a:t>Stored procedures  </a:t>
            </a:r>
          </a:p>
          <a:p>
            <a:pPr marL="171450" indent="-171450" algn="just">
              <a:buFont typeface="Arial" panose="020B0604020202020204" pitchFamily="34" charset="0"/>
              <a:buChar char="•"/>
            </a:pPr>
            <a:r>
              <a:rPr lang="en-US" sz="1000" dirty="0"/>
              <a:t>Indexes  </a:t>
            </a:r>
          </a:p>
          <a:p>
            <a:pPr marL="171450" indent="-171450" algn="just">
              <a:buFont typeface="Arial" panose="020B0604020202020204" pitchFamily="34" charset="0"/>
              <a:buChar char="•"/>
            </a:pPr>
            <a:r>
              <a:rPr lang="en-US" sz="1000" dirty="0"/>
              <a:t>User-defined types  </a:t>
            </a:r>
          </a:p>
          <a:p>
            <a:pPr marL="171450" indent="-171450" algn="just">
              <a:buFont typeface="Arial" panose="020B0604020202020204" pitchFamily="34" charset="0"/>
              <a:buChar char="•"/>
            </a:pPr>
            <a:r>
              <a:rPr lang="en-US" sz="1000" dirty="0"/>
              <a:t>Roles, rules, synonyms, and more </a:t>
            </a:r>
          </a:p>
          <a:p>
            <a:pPr algn="just"/>
            <a:r>
              <a:rPr lang="en-US" sz="1000" dirty="0"/>
              <a:t>It is possible to streamline the migration process, reduce manual intervention, and maintain consistency between source and target environments.</a:t>
            </a:r>
          </a:p>
        </p:txBody>
      </p:sp>
      <p:sp>
        <p:nvSpPr>
          <p:cNvPr id="11" name="Title 10">
            <a:extLst>
              <a:ext uri="{FF2B5EF4-FFF2-40B4-BE49-F238E27FC236}">
                <a16:creationId xmlns:a16="http://schemas.microsoft.com/office/drawing/2014/main" id="{1469B97F-5DC9-9FCE-E7F9-3A690CE53011}"/>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21B9C0FA-660D-52E2-A52D-5071C6022C4D}"/>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B4278EE4-80FF-FF66-93C7-3BE34B7B9EDB}"/>
              </a:ext>
            </a:extLst>
          </p:cNvPr>
          <p:cNvSpPr>
            <a:spLocks noGrp="1"/>
          </p:cNvSpPr>
          <p:nvPr>
            <p:ph type="body" sz="quarter" idx="16"/>
          </p:nvPr>
        </p:nvSpPr>
        <p:spPr/>
        <p:txBody>
          <a:bodyPr/>
          <a:lstStyle/>
          <a:p>
            <a:pPr algn="just"/>
            <a:r>
              <a:rPr lang="en-US" dirty="0">
                <a:hlinkClick r:id="rId3"/>
              </a:rPr>
              <a:t>Generally Available: Azure Migrate now supports migration to disks with Zone-Redundant Storage (ZRS) redundancy</a:t>
            </a:r>
            <a:endParaRPr lang="ru-RU" dirty="0"/>
          </a:p>
          <a:p>
            <a:pPr algn="just"/>
            <a:r>
              <a:rPr lang="en-US" dirty="0"/>
              <a:t>With the introduction of this new feature in Azure Migrate,</a:t>
            </a:r>
            <a:r>
              <a:rPr lang="en-US" b="1" dirty="0"/>
              <a:t> it is now possible to select ZRS as the redundancy option during server </a:t>
            </a:r>
            <a:r>
              <a:rPr lang="en-US" dirty="0"/>
              <a:t>migration. This automatically provisions a disk with ZRS redundancy for the migrated virtual machine, enhancing availability and resilience.</a:t>
            </a:r>
          </a:p>
          <a:p>
            <a:pPr algn="just"/>
            <a:r>
              <a:rPr lang="en-US" dirty="0"/>
              <a:t>ZRS synchronously </a:t>
            </a:r>
            <a:r>
              <a:rPr lang="en-US" b="1" dirty="0"/>
              <a:t>replicates data across three physically separate availability zones within a region</a:t>
            </a:r>
            <a:r>
              <a:rPr lang="en-US" dirty="0"/>
              <a:t>—each with independent power, cooling, and networking—enhancing disk resiliency and availability. In the event of a zonal failure, these disks can be force-detached from the affected VM and reattached to another VM, ensuring workload continuity. ZRS redundancy is available for Premium SSD and Standard SSD managed disks.</a:t>
            </a:r>
          </a:p>
          <a:p>
            <a:pPr algn="just"/>
            <a:r>
              <a:rPr lang="en-US" dirty="0"/>
              <a:t>You can now take advantage of this disk support and ensure your migration strategy reflects the latest in Azure resiliency. </a:t>
            </a:r>
          </a:p>
        </p:txBody>
      </p:sp>
    </p:spTree>
    <p:extLst>
      <p:ext uri="{BB962C8B-B14F-4D97-AF65-F5344CB8AC3E}">
        <p14:creationId xmlns:p14="http://schemas.microsoft.com/office/powerpoint/2010/main" val="3594889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59EACE-2947-B6B2-9E8D-58D66D66FE2C}"/>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B10E0244-34EC-E9DD-ACD9-50A13C40D4E3}"/>
              </a:ext>
            </a:extLst>
          </p:cNvPr>
          <p:cNvSpPr>
            <a:spLocks noGrp="1"/>
          </p:cNvSpPr>
          <p:nvPr>
            <p:ph type="body" sz="quarter" idx="10"/>
          </p:nvPr>
        </p:nvSpPr>
        <p:spPr>
          <a:xfrm>
            <a:off x="4433776" y="855081"/>
            <a:ext cx="4365038" cy="668920"/>
          </a:xfrm>
        </p:spPr>
        <p:txBody>
          <a:bodyPr/>
          <a:lstStyle/>
          <a:p>
            <a:r>
              <a:rPr lang="en-US" sz="1000" dirty="0">
                <a:hlinkClick r:id="rId2"/>
              </a:rPr>
              <a:t>Save new files automatically to the cloud in Word for Windows</a:t>
            </a:r>
            <a:endParaRPr lang="en-US" sz="1000" dirty="0"/>
          </a:p>
          <a:p>
            <a:r>
              <a:rPr lang="en-US" sz="1000" dirty="0"/>
              <a:t>Anything new created will be saved automatically to OneDrive or preferred cloud destination.</a:t>
            </a:r>
          </a:p>
          <a:p>
            <a:endParaRPr lang="en-US" sz="1000" dirty="0"/>
          </a:p>
        </p:txBody>
      </p:sp>
      <p:sp>
        <p:nvSpPr>
          <p:cNvPr id="11" name="Title 10">
            <a:extLst>
              <a:ext uri="{FF2B5EF4-FFF2-40B4-BE49-F238E27FC236}">
                <a16:creationId xmlns:a16="http://schemas.microsoft.com/office/drawing/2014/main" id="{F799D386-8FFB-9287-3092-EBC4EED0ED44}"/>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3ECB1CBE-D19D-DB22-C144-06273C18631E}"/>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9E41336-3964-F676-4CD6-656D0DDBD34A}"/>
              </a:ext>
            </a:extLst>
          </p:cNvPr>
          <p:cNvSpPr>
            <a:spLocks noGrp="1"/>
          </p:cNvSpPr>
          <p:nvPr>
            <p:ph type="body" sz="quarter" idx="16"/>
          </p:nvPr>
        </p:nvSpPr>
        <p:spPr/>
        <p:txBody>
          <a:bodyPr/>
          <a:lstStyle/>
          <a:p>
            <a:pPr algn="just"/>
            <a:r>
              <a:rPr lang="en-US" dirty="0">
                <a:hlinkClick r:id="rId3"/>
              </a:rPr>
              <a:t>Windows Backup for Organizations is now available</a:t>
            </a:r>
            <a:endParaRPr lang="en-US" dirty="0"/>
          </a:p>
          <a:p>
            <a:pPr algn="just"/>
            <a:r>
              <a:rPr lang="en-US" dirty="0"/>
              <a:t>MS announced the general availability of Windows Backup for Organizations! This new feature allows organization to seamlessly back up Windows 10 or Windows 11 settings and effortlessly restore them on a Microsoft Entra joined device. </a:t>
            </a:r>
          </a:p>
          <a:p>
            <a:pPr algn="just"/>
            <a:r>
              <a:rPr lang="en-US" dirty="0"/>
              <a:t>To use the backup functionality, ensure:</a:t>
            </a:r>
          </a:p>
          <a:p>
            <a:pPr marL="171450" indent="-171450" algn="just">
              <a:buFont typeface="Arial" panose="020B0604020202020204" pitchFamily="34" charset="0"/>
              <a:buChar char="•"/>
            </a:pPr>
            <a:r>
              <a:rPr lang="en-US" dirty="0"/>
              <a:t>Devices are Microsoft Entra joined or Microsoft Entra hybrid joined.</a:t>
            </a:r>
          </a:p>
          <a:p>
            <a:pPr marL="171450" indent="-171450" algn="just">
              <a:buFont typeface="Arial" panose="020B0604020202020204" pitchFamily="34" charset="0"/>
              <a:buChar char="•"/>
            </a:pPr>
            <a:r>
              <a:rPr lang="en-US" dirty="0"/>
              <a:t>Devices are running a supported version of Windows 10, version 22H2 or Windows 11, version 22H2 or later.</a:t>
            </a:r>
          </a:p>
          <a:p>
            <a:pPr marL="171450" indent="-171450" algn="just">
              <a:buFont typeface="Arial" panose="020B0604020202020204" pitchFamily="34" charset="0"/>
              <a:buChar char="•"/>
            </a:pPr>
            <a:r>
              <a:rPr lang="en-US" dirty="0"/>
              <a:t>Devices have the August 2025 Windows security update or newer. This update includes the Windows Backup app for backing up Windows settings and the list of Microsoft Store apps.</a:t>
            </a:r>
          </a:p>
          <a:p>
            <a:pPr marL="171450" indent="-171450" algn="just">
              <a:buFont typeface="Arial" panose="020B0604020202020204" pitchFamily="34" charset="0"/>
              <a:buChar char="•"/>
            </a:pPr>
            <a:r>
              <a:rPr lang="en-US" dirty="0"/>
              <a:t>The backup policy is enabled via mobile device management (MDM) or Group Policy.</a:t>
            </a:r>
          </a:p>
        </p:txBody>
      </p:sp>
      <p:pic>
        <p:nvPicPr>
          <p:cNvPr id="3" name="Picture 2">
            <a:extLst>
              <a:ext uri="{FF2B5EF4-FFF2-40B4-BE49-F238E27FC236}">
                <a16:creationId xmlns:a16="http://schemas.microsoft.com/office/drawing/2014/main" id="{51898DE1-D508-C7F2-6B22-F55751774E3F}"/>
              </a:ext>
            </a:extLst>
          </p:cNvPr>
          <p:cNvPicPr>
            <a:picLocks noChangeAspect="1"/>
          </p:cNvPicPr>
          <p:nvPr/>
        </p:nvPicPr>
        <p:blipFill>
          <a:blip r:embed="rId4"/>
          <a:stretch>
            <a:fillRect/>
          </a:stretch>
        </p:blipFill>
        <p:spPr>
          <a:xfrm>
            <a:off x="4433776" y="1524001"/>
            <a:ext cx="4386753" cy="2969643"/>
          </a:xfrm>
          <a:prstGeom prst="rect">
            <a:avLst/>
          </a:prstGeom>
        </p:spPr>
      </p:pic>
    </p:spTree>
    <p:extLst>
      <p:ext uri="{BB962C8B-B14F-4D97-AF65-F5344CB8AC3E}">
        <p14:creationId xmlns:p14="http://schemas.microsoft.com/office/powerpoint/2010/main" val="3089708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Compute</a:t>
            </a:r>
          </a:p>
        </p:txBody>
      </p:sp>
    </p:spTree>
    <p:extLst>
      <p:ext uri="{BB962C8B-B14F-4D97-AF65-F5344CB8AC3E}">
        <p14:creationId xmlns:p14="http://schemas.microsoft.com/office/powerpoint/2010/main" val="274742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1644280"/>
          </a:xfrm>
        </p:spPr>
        <p:txBody>
          <a:bodyPr/>
          <a:lstStyle/>
          <a:p>
            <a:pPr algn="just"/>
            <a:r>
              <a:rPr lang="en-US" sz="1000" dirty="0">
                <a:hlinkClick r:id="rId2"/>
              </a:rPr>
              <a:t>Public Preview: Roslyn Analyzer for Durable Functions in .NET isolated</a:t>
            </a:r>
            <a:endParaRPr lang="en-US" sz="1000" dirty="0"/>
          </a:p>
          <a:p>
            <a:pPr algn="just"/>
            <a:r>
              <a:rPr lang="en-US" sz="1000" dirty="0"/>
              <a:t>Durable Functions running in the .NET isolated model now has support for the Roslyn Analyzer, a real-time code analyzer that helps developers adhere to durable orchestrations’ coding constraints. </a:t>
            </a:r>
          </a:p>
          <a:p>
            <a:pPr algn="just"/>
            <a:r>
              <a:rPr lang="en-US" sz="1000" dirty="0"/>
              <a:t>This analyzer is enabled by default to analyze Durable Functions code and generate warnings and errors should there's any. </a:t>
            </a:r>
          </a:p>
          <a:p>
            <a:pPr algn="just"/>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3"/>
              </a:rPr>
              <a:t>Private Preview: DCesv6 and ECesv6 series confidential VMs with Intel® TDX</a:t>
            </a:r>
            <a:endParaRPr lang="ru-RU" dirty="0"/>
          </a:p>
          <a:p>
            <a:pPr algn="just"/>
            <a:r>
              <a:rPr lang="en-US" dirty="0"/>
              <a:t>The DCesv6 and ECesv6 series are Azure’s next generation of Confidential Virtual Machines powered by the </a:t>
            </a:r>
            <a:r>
              <a:rPr lang="en-US" b="1" dirty="0"/>
              <a:t>5th Gen Intel® Xeon® processors (code-named Emerald Rapids) with Intel® Trust Domain Extensions (Intel® TDX</a:t>
            </a:r>
            <a:r>
              <a:rPr lang="en-US" dirty="0"/>
              <a:t>). This will help to enable organizations to bring confidential workloads to the cloud without code changes to applications. The supported SKUs include the </a:t>
            </a:r>
            <a:r>
              <a:rPr lang="en-US" b="1" dirty="0"/>
              <a:t>general-purpose families DCesv6-series </a:t>
            </a:r>
            <a:r>
              <a:rPr lang="en-US" dirty="0"/>
              <a:t>and the memory </a:t>
            </a:r>
            <a:r>
              <a:rPr lang="en-US" b="1" dirty="0"/>
              <a:t>optimized families ECesv6-series.   </a:t>
            </a:r>
          </a:p>
          <a:p>
            <a:pPr algn="just"/>
            <a:r>
              <a:rPr lang="en-US" dirty="0"/>
              <a:t>Confidential VMs are designed for tenants with high security and confidentiality requirements, providing a strong, hardware-enforced boundary. They ensure that your data and applications stay private and encrypted even while in use, keeping your sensitive code and other data encrypted in memory during processing. Additionally, we offer in-guest attestation support, enabling customers to confidently attest to and verify the integrity of their machines. </a:t>
            </a:r>
          </a:p>
        </p:txBody>
      </p:sp>
    </p:spTree>
    <p:extLst>
      <p:ext uri="{BB962C8B-B14F-4D97-AF65-F5344CB8AC3E}">
        <p14:creationId xmlns:p14="http://schemas.microsoft.com/office/powerpoint/2010/main" val="6741351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531189-CF39-6970-06DD-2F3E951D8112}"/>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E736A2DE-B6FD-C635-9880-42440690A8EF}"/>
              </a:ext>
            </a:extLst>
          </p:cNvPr>
          <p:cNvSpPr>
            <a:spLocks noGrp="1"/>
          </p:cNvSpPr>
          <p:nvPr>
            <p:ph type="body" sz="quarter" idx="10"/>
          </p:nvPr>
        </p:nvSpPr>
        <p:spPr/>
        <p:txBody>
          <a:bodyPr/>
          <a:lstStyle/>
          <a:p>
            <a:r>
              <a:rPr lang="en-US" sz="1000" dirty="0">
                <a:hlinkClick r:id="rId2"/>
              </a:rPr>
              <a:t>Generally Available: Azure Functions support for Node.js 22</a:t>
            </a:r>
            <a:endParaRPr lang="en-US" sz="1000" dirty="0"/>
          </a:p>
          <a:p>
            <a:r>
              <a:rPr lang="en-US" sz="1000" b="1" dirty="0"/>
              <a:t>Azure Functions support for Node.js 22 is now Generally Available</a:t>
            </a:r>
            <a:r>
              <a:rPr lang="en-US" sz="1000" dirty="0"/>
              <a:t>. You can now develop functions using Node.js 22 locally and deploy them to all Azure Functions plans on Linux and Windows.</a:t>
            </a:r>
          </a:p>
        </p:txBody>
      </p:sp>
      <p:sp>
        <p:nvSpPr>
          <p:cNvPr id="11" name="Title 10">
            <a:extLst>
              <a:ext uri="{FF2B5EF4-FFF2-40B4-BE49-F238E27FC236}">
                <a16:creationId xmlns:a16="http://schemas.microsoft.com/office/drawing/2014/main" id="{55108E1B-188F-34CB-E2F4-B4F546C318BA}"/>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0AC618DB-0932-277F-3E42-37D002107928}"/>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D5C20627-BF61-394B-61E8-E9F6702CBB52}"/>
              </a:ext>
            </a:extLst>
          </p:cNvPr>
          <p:cNvSpPr>
            <a:spLocks noGrp="1"/>
          </p:cNvSpPr>
          <p:nvPr>
            <p:ph type="body" sz="quarter" idx="16"/>
          </p:nvPr>
        </p:nvSpPr>
        <p:spPr>
          <a:xfrm>
            <a:off x="342900" y="855081"/>
            <a:ext cx="3955312" cy="1716670"/>
          </a:xfrm>
        </p:spPr>
        <p:txBody>
          <a:bodyPr/>
          <a:lstStyle/>
          <a:p>
            <a:pPr algn="just"/>
            <a:r>
              <a:rPr lang="en-US" dirty="0">
                <a:hlinkClick r:id="rId3"/>
              </a:rPr>
              <a:t>Generally Available: Azure Functions Flex Consumption plan now supports 512 MB instance size and diagnostic settings</a:t>
            </a:r>
            <a:endParaRPr lang="en-US" dirty="0"/>
          </a:p>
          <a:p>
            <a:pPr algn="just"/>
            <a:r>
              <a:rPr lang="en-US" dirty="0"/>
              <a:t>Azure Functions now allows </a:t>
            </a:r>
            <a:r>
              <a:rPr lang="en-US" b="1" dirty="0"/>
              <a:t>to choose 512 MB in addition to 2048 MB </a:t>
            </a:r>
            <a:r>
              <a:rPr lang="en-US" dirty="0"/>
              <a:t>and 4096 MB as the memory instance </a:t>
            </a:r>
            <a:r>
              <a:rPr lang="en-US" b="1" dirty="0"/>
              <a:t>size for Flex Consumption apps</a:t>
            </a:r>
            <a:r>
              <a:rPr lang="en-US" dirty="0"/>
              <a:t>. This enables to </a:t>
            </a:r>
            <a:r>
              <a:rPr lang="en-US" b="1" dirty="0"/>
              <a:t>further cost optimize apps </a:t>
            </a:r>
            <a:r>
              <a:rPr lang="en-US" dirty="0"/>
              <a:t>that require less resources and allows apps to scale out further within the default quota.</a:t>
            </a:r>
          </a:p>
          <a:p>
            <a:pPr algn="just"/>
            <a:r>
              <a:rPr lang="en-US" dirty="0"/>
              <a:t>Diagnostic settings allow you to collect Flex Consumption application logs and resource metrics, then send to different destinations like Log Analytics, storage account, event hub, or partner solutions for monitoring and analysis. </a:t>
            </a:r>
          </a:p>
        </p:txBody>
      </p:sp>
    </p:spTree>
    <p:extLst>
      <p:ext uri="{BB962C8B-B14F-4D97-AF65-F5344CB8AC3E}">
        <p14:creationId xmlns:p14="http://schemas.microsoft.com/office/powerpoint/2010/main" val="2553819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F098EE-BBE3-B9BF-C218-E4DEA9A76D9C}"/>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D082964C-E8A1-73CC-B206-1A488254620C}"/>
              </a:ext>
            </a:extLst>
          </p:cNvPr>
          <p:cNvSpPr>
            <a:spLocks noGrp="1"/>
          </p:cNvSpPr>
          <p:nvPr>
            <p:ph type="body" sz="quarter" idx="10"/>
          </p:nvPr>
        </p:nvSpPr>
        <p:spPr/>
        <p:txBody>
          <a:bodyPr/>
          <a:lstStyle/>
          <a:p>
            <a:pPr algn="just"/>
            <a:r>
              <a:rPr lang="en-US" sz="1000" dirty="0">
                <a:hlinkClick r:id="rId2"/>
              </a:rPr>
              <a:t> Bring Your Own License (BYOL) Support for JBoss EAP on Azure App Service</a:t>
            </a:r>
            <a:endParaRPr lang="en-US" sz="1000" dirty="0"/>
          </a:p>
          <a:p>
            <a:pPr algn="just"/>
            <a:r>
              <a:rPr lang="en-US" sz="1000" dirty="0"/>
              <a:t>MS announced that Azure App Service now supports Bring Your Own License (BYOL) for JBoss Enterprise Application Platform (EAP), enabling enterprise customers to deploy Java workloads with greater flexibility and cost efficiency.</a:t>
            </a:r>
          </a:p>
          <a:p>
            <a:pPr algn="just"/>
            <a:r>
              <a:rPr lang="en-US" sz="1000" dirty="0"/>
              <a:t>BYOL allows customers with existing Red Hat subscriptions to apply those licenses directly to their JBoss EAP deployments on Azure App Service. This model complements the existing Pay-As-You-Go (PAYG) option, giving customers more control over licensing costs and compliance.</a:t>
            </a:r>
          </a:p>
          <a:p>
            <a:pPr algn="just"/>
            <a:r>
              <a:rPr lang="en-US" sz="1000" dirty="0"/>
              <a:t>With BYOL, customers:</a:t>
            </a:r>
          </a:p>
          <a:p>
            <a:pPr marL="171450" indent="-171450" algn="just">
              <a:buFont typeface="Arial" panose="020B0604020202020204" pitchFamily="34" charset="0"/>
              <a:buChar char="•"/>
            </a:pPr>
            <a:r>
              <a:rPr lang="en-US" sz="1000" dirty="0"/>
              <a:t>Avoid paying the built-in license fee in PAYG plans.</a:t>
            </a:r>
          </a:p>
          <a:p>
            <a:pPr marL="171450" indent="-171450" algn="just">
              <a:buFont typeface="Arial" panose="020B0604020202020204" pitchFamily="34" charset="0"/>
              <a:buChar char="•"/>
            </a:pPr>
            <a:r>
              <a:rPr lang="en-US" sz="1000" dirty="0"/>
              <a:t>Leverage their Red Hat Cloud Access entitlements.</a:t>
            </a:r>
          </a:p>
          <a:p>
            <a:pPr marL="171450" indent="-171450" algn="just">
              <a:buFont typeface="Arial" panose="020B0604020202020204" pitchFamily="34" charset="0"/>
              <a:buChar char="•"/>
            </a:pPr>
            <a:r>
              <a:rPr lang="en-US" sz="1000" dirty="0"/>
              <a:t>Maintain consistency with on-prem licensing strategies.</a:t>
            </a:r>
          </a:p>
        </p:txBody>
      </p:sp>
      <p:sp>
        <p:nvSpPr>
          <p:cNvPr id="11" name="Title 10">
            <a:extLst>
              <a:ext uri="{FF2B5EF4-FFF2-40B4-BE49-F238E27FC236}">
                <a16:creationId xmlns:a16="http://schemas.microsoft.com/office/drawing/2014/main" id="{DDE59A08-9A25-40C0-DC79-D2FB88CF728E}"/>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4D7D0670-36E5-9279-0AB3-70FC83D5A9FE}"/>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9AC89A86-0455-61DD-7A55-DACDA81B83B1}"/>
              </a:ext>
            </a:extLst>
          </p:cNvPr>
          <p:cNvSpPr>
            <a:spLocks noGrp="1"/>
          </p:cNvSpPr>
          <p:nvPr>
            <p:ph type="body" sz="quarter" idx="16"/>
          </p:nvPr>
        </p:nvSpPr>
        <p:spPr>
          <a:xfrm>
            <a:off x="342900" y="855080"/>
            <a:ext cx="3955312" cy="990973"/>
          </a:xfrm>
        </p:spPr>
        <p:txBody>
          <a:bodyPr/>
          <a:lstStyle/>
          <a:p>
            <a:pPr algn="just"/>
            <a:r>
              <a:rPr lang="en-US" dirty="0">
                <a:hlinkClick r:id="rId3"/>
              </a:rPr>
              <a:t>Windows 365 is now supported in Korea Central</a:t>
            </a:r>
            <a:endParaRPr lang="en-US" dirty="0"/>
          </a:p>
          <a:p>
            <a:pPr algn="just"/>
            <a:r>
              <a:rPr lang="en-US" dirty="0"/>
              <a:t>MS announced that we have enabled Windows 365 in Korea Central.</a:t>
            </a:r>
          </a:p>
          <a:p>
            <a:pPr algn="just"/>
            <a:r>
              <a:rPr lang="en-US" dirty="0"/>
              <a:t>Now it is possible to create Cloud PCs with data stored in the Korea Central region. This helps meet performance and data residency needs for organizations operating in Korea.</a:t>
            </a:r>
          </a:p>
        </p:txBody>
      </p:sp>
      <p:pic>
        <p:nvPicPr>
          <p:cNvPr id="3" name="Picture 2">
            <a:extLst>
              <a:ext uri="{FF2B5EF4-FFF2-40B4-BE49-F238E27FC236}">
                <a16:creationId xmlns:a16="http://schemas.microsoft.com/office/drawing/2014/main" id="{5A4FCF06-BF80-99B9-A254-96D99F69C4ED}"/>
              </a:ext>
            </a:extLst>
          </p:cNvPr>
          <p:cNvPicPr>
            <a:picLocks noChangeAspect="1"/>
          </p:cNvPicPr>
          <p:nvPr/>
        </p:nvPicPr>
        <p:blipFill>
          <a:blip r:embed="rId4"/>
          <a:stretch>
            <a:fillRect/>
          </a:stretch>
        </p:blipFill>
        <p:spPr>
          <a:xfrm>
            <a:off x="454550" y="1846053"/>
            <a:ext cx="3732011" cy="1913852"/>
          </a:xfrm>
          <a:prstGeom prst="rect">
            <a:avLst/>
          </a:prstGeom>
        </p:spPr>
      </p:pic>
    </p:spTree>
    <p:extLst>
      <p:ext uri="{BB962C8B-B14F-4D97-AF65-F5344CB8AC3E}">
        <p14:creationId xmlns:p14="http://schemas.microsoft.com/office/powerpoint/2010/main" val="187353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2817E1-BA7F-D700-A07D-CF35C50119CB}"/>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995ECF59-E5F0-A908-6FBA-7B62FCFAAF59}"/>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F56FF68D-660F-2CAA-B09A-5A59259AACC4}"/>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1749C152-D6B4-AF3B-2578-E699D30AD2F0}"/>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49104E40-B616-5259-A98B-8099EE2331BE}"/>
              </a:ext>
            </a:extLst>
          </p:cNvPr>
          <p:cNvSpPr>
            <a:spLocks noGrp="1"/>
          </p:cNvSpPr>
          <p:nvPr>
            <p:ph type="body" sz="quarter" idx="16"/>
          </p:nvPr>
        </p:nvSpPr>
        <p:spPr/>
        <p:txBody>
          <a:bodyPr/>
          <a:lstStyle/>
          <a:p>
            <a:pPr algn="just"/>
            <a:r>
              <a:rPr lang="en-US" dirty="0">
                <a:hlinkClick r:id="rId2"/>
              </a:rPr>
              <a:t>.NET 10 Preview Now Available on Azure App Service!</a:t>
            </a:r>
            <a:endParaRPr lang="ru-RU" dirty="0"/>
          </a:p>
          <a:p>
            <a:pPr algn="just"/>
            <a:r>
              <a:rPr lang="en-US" dirty="0"/>
              <a:t>MS announced that .NET 10 Preview is now available on Azure App Service for both Windows and Linux! </a:t>
            </a:r>
            <a:endParaRPr lang="ru-RU" dirty="0"/>
          </a:p>
          <a:p>
            <a:pPr algn="just"/>
            <a:endParaRPr lang="en-US" dirty="0"/>
          </a:p>
        </p:txBody>
      </p:sp>
    </p:spTree>
    <p:extLst>
      <p:ext uri="{BB962C8B-B14F-4D97-AF65-F5344CB8AC3E}">
        <p14:creationId xmlns:p14="http://schemas.microsoft.com/office/powerpoint/2010/main" val="163932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Networking </a:t>
            </a:r>
          </a:p>
        </p:txBody>
      </p:sp>
    </p:spTree>
    <p:extLst>
      <p:ext uri="{BB962C8B-B14F-4D97-AF65-F5344CB8AC3E}">
        <p14:creationId xmlns:p14="http://schemas.microsoft.com/office/powerpoint/2010/main" val="4021054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Storage &amp; Data</a:t>
            </a:r>
          </a:p>
        </p:txBody>
      </p:sp>
    </p:spTree>
    <p:extLst>
      <p:ext uri="{BB962C8B-B14F-4D97-AF65-F5344CB8AC3E}">
        <p14:creationId xmlns:p14="http://schemas.microsoft.com/office/powerpoint/2010/main" val="21881407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hlinkClick r:id="rId2"/>
              </a:rPr>
              <a:t>Public Preview: Azure NetApp Files short-term clones</a:t>
            </a:r>
            <a:endParaRPr lang="en-US" sz="1000" dirty="0"/>
          </a:p>
          <a:p>
            <a:pPr algn="just"/>
            <a:r>
              <a:rPr lang="en-US" sz="1000" dirty="0"/>
              <a:t>Azure NetApp </a:t>
            </a:r>
            <a:r>
              <a:rPr lang="en-US" sz="1000" b="1" dirty="0"/>
              <a:t>Files short-term clones enable space-efficient, instant read/write access to data by creating temporary thin clones</a:t>
            </a:r>
            <a:r>
              <a:rPr lang="en-US" sz="1000" dirty="0"/>
              <a:t> from existing volume snapshots, eliminating the need for full data copies and enabling capacity savings. </a:t>
            </a:r>
          </a:p>
          <a:p>
            <a:pPr algn="just"/>
            <a:r>
              <a:rPr lang="en-US" sz="1000" dirty="0"/>
              <a:t>Ideal for software development, analytics, disaster recovery and testing, short-term clones support large datasets and allow quick refreshes from the latest snapshots. Short term clones remain temporary and space-efficient for up to one month, consuming capacity only for incremental changes. </a:t>
            </a:r>
            <a:r>
              <a:rPr lang="en-US" sz="1000" b="1" dirty="0"/>
              <a:t>This capability accelerates development and analytics workflows, </a:t>
            </a:r>
            <a:r>
              <a:rPr lang="en-US" sz="1000" dirty="0"/>
              <a:t>improves quality and resilience, and reduces costs by avoiding full copy storage and minimizing operational overhead.</a:t>
            </a:r>
          </a:p>
          <a:p>
            <a:pPr algn="just"/>
            <a:r>
              <a:rPr lang="en-US" sz="1000" dirty="0"/>
              <a:t>By default, short-term clones convert to regular volumes after 32 days.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Storage &amp; Data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3"/>
              </a:rPr>
              <a:t>Public Preview: Azure NetApp Files Flexible service level now supports cool access</a:t>
            </a:r>
            <a:endParaRPr lang="en-US" dirty="0"/>
          </a:p>
          <a:p>
            <a:pPr algn="just"/>
            <a:r>
              <a:rPr lang="en-US" dirty="0"/>
              <a:t>Flexible service level in Azure NetApp Files allows customers to independently configure storage capacity and throughput, making it ideal for workloads with unique performance and sizing requirements—such as high-capacity volumes with low throughput or low-capacity volumes with high throughput. This flexibility helps optimize performance and cost across diverse application scenarios. </a:t>
            </a:r>
          </a:p>
          <a:p>
            <a:pPr algn="just"/>
            <a:r>
              <a:rPr lang="en-US" dirty="0"/>
              <a:t>With the addition </a:t>
            </a:r>
            <a:r>
              <a:rPr lang="en-US" b="1" dirty="0"/>
              <a:t>of cool access support</a:t>
            </a:r>
            <a:r>
              <a:rPr lang="en-US" dirty="0"/>
              <a:t>, customers can now configure volumes </a:t>
            </a:r>
            <a:r>
              <a:rPr lang="en-US" b="1" dirty="0"/>
              <a:t>in Flexible service level capacity pools to automatically tier cold data to Azure storage accounts.</a:t>
            </a:r>
            <a:r>
              <a:rPr lang="en-US" dirty="0"/>
              <a:t> This reduces storage costs by offloading infrequently </a:t>
            </a:r>
            <a:r>
              <a:rPr lang="en-US" b="1" dirty="0"/>
              <a:t>accessed data to a lower-cost tier, while maintaining seamless access and performance for active data. </a:t>
            </a:r>
            <a:r>
              <a:rPr lang="en-US" dirty="0"/>
              <a:t>Cool access also supports cross-region replication for destination-only volumes, ensuring data protection without impacting source latency. This enhancement is available in all ANF regions. </a:t>
            </a:r>
          </a:p>
        </p:txBody>
      </p:sp>
    </p:spTree>
    <p:extLst>
      <p:ext uri="{BB962C8B-B14F-4D97-AF65-F5344CB8AC3E}">
        <p14:creationId xmlns:p14="http://schemas.microsoft.com/office/powerpoint/2010/main" val="3259403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44BC30-BE9D-D666-D8EC-C477902CDD33}"/>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0089CA58-5DC8-3994-AD5C-78748D2555F0}"/>
              </a:ext>
            </a:extLst>
          </p:cNvPr>
          <p:cNvSpPr>
            <a:spLocks noGrp="1"/>
          </p:cNvSpPr>
          <p:nvPr>
            <p:ph type="body" sz="quarter" idx="10"/>
          </p:nvPr>
        </p:nvSpPr>
        <p:spPr>
          <a:xfrm>
            <a:off x="4433776" y="855081"/>
            <a:ext cx="4365038" cy="1716670"/>
          </a:xfrm>
        </p:spPr>
        <p:txBody>
          <a:bodyPr/>
          <a:lstStyle/>
          <a:p>
            <a:pPr algn="just"/>
            <a:r>
              <a:rPr lang="en-US" sz="1000" dirty="0">
                <a:hlinkClick r:id="rId2"/>
              </a:rPr>
              <a:t>Generally Available: Azure NetApp Files file access logs</a:t>
            </a:r>
            <a:endParaRPr lang="en-US" sz="1000" dirty="0"/>
          </a:p>
          <a:p>
            <a:pPr algn="just"/>
            <a:r>
              <a:rPr lang="en-US" sz="1000" dirty="0"/>
              <a:t>Azure NetApp Files file access logs feature is now generally available, delivering enterprise-grade visibility into file-level operations across SMB, NFSv4.1, and dual-protocol volumes. </a:t>
            </a:r>
          </a:p>
          <a:p>
            <a:pPr algn="just"/>
            <a:r>
              <a:rPr lang="en-US" sz="1000" dirty="0"/>
              <a:t>This feature empowers organizations to enhance their security posture, streamline operations, and meet compliance requirements by capturing detailed telemetry on file access activities—including user identity, operation type, and timestamps.  Capabilities provided through this feature are in alignment with Azure's Well-Architected Framework security best practices.</a:t>
            </a:r>
          </a:p>
        </p:txBody>
      </p:sp>
      <p:sp>
        <p:nvSpPr>
          <p:cNvPr id="11" name="Title 10">
            <a:extLst>
              <a:ext uri="{FF2B5EF4-FFF2-40B4-BE49-F238E27FC236}">
                <a16:creationId xmlns:a16="http://schemas.microsoft.com/office/drawing/2014/main" id="{9338C940-1C5A-F159-79FA-059EBE1E77FE}"/>
              </a:ext>
            </a:extLst>
          </p:cNvPr>
          <p:cNvSpPr>
            <a:spLocks noGrp="1"/>
          </p:cNvSpPr>
          <p:nvPr>
            <p:ph type="title"/>
          </p:nvPr>
        </p:nvSpPr>
        <p:spPr/>
        <p:txBody>
          <a:bodyPr/>
          <a:lstStyle/>
          <a:p>
            <a:r>
              <a:rPr lang="en-US" sz="1800" dirty="0"/>
              <a:t>Storage &amp; Data Updates</a:t>
            </a:r>
            <a:endParaRPr lang="en-US" dirty="0"/>
          </a:p>
        </p:txBody>
      </p:sp>
      <p:sp>
        <p:nvSpPr>
          <p:cNvPr id="13" name="Text Placeholder 12">
            <a:extLst>
              <a:ext uri="{FF2B5EF4-FFF2-40B4-BE49-F238E27FC236}">
                <a16:creationId xmlns:a16="http://schemas.microsoft.com/office/drawing/2014/main" id="{79819030-1C59-2813-CD9C-4D9347E3D500}"/>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B6F37A70-680F-B50D-A1A9-E9D2AE2C922F}"/>
              </a:ext>
            </a:extLst>
          </p:cNvPr>
          <p:cNvSpPr>
            <a:spLocks noGrp="1"/>
          </p:cNvSpPr>
          <p:nvPr>
            <p:ph type="body" sz="quarter" idx="16"/>
          </p:nvPr>
        </p:nvSpPr>
        <p:spPr/>
        <p:txBody>
          <a:bodyPr/>
          <a:lstStyle/>
          <a:p>
            <a:pPr algn="just"/>
            <a:r>
              <a:rPr lang="en-US" dirty="0">
                <a:hlinkClick r:id="rId3"/>
              </a:rPr>
              <a:t>Generally Available: Azure Blob Storage Archive Tier Now in Malaysia West</a:t>
            </a:r>
            <a:endParaRPr lang="en-US" dirty="0"/>
          </a:p>
          <a:p>
            <a:pPr algn="just"/>
            <a:r>
              <a:rPr lang="en-US" dirty="0"/>
              <a:t>The Archive access tier for Azure Blob Storage is now generally available in the Malaysia West region.</a:t>
            </a:r>
          </a:p>
          <a:p>
            <a:pPr algn="just"/>
            <a:r>
              <a:rPr lang="en-US" dirty="0"/>
              <a:t>With this regional expansion, customers in Malaysia can now store infrequently accessed data in the cost-effective Archive tier, while meeting data residency and compliance requirements locally. The Archive tier is ideal for long-term backup, compliance, and archival scenarios, offering the lowest-priced storage option in Azure.</a:t>
            </a:r>
          </a:p>
        </p:txBody>
      </p:sp>
    </p:spTree>
    <p:extLst>
      <p:ext uri="{BB962C8B-B14F-4D97-AF65-F5344CB8AC3E}">
        <p14:creationId xmlns:p14="http://schemas.microsoft.com/office/powerpoint/2010/main" val="670539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3152D9-DBC8-1BB3-CB3A-906BE1CABE4C}"/>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42DF6D2C-F56A-685B-1BF3-E4EBF4C6CDA8}"/>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04047DB6-1854-02E5-91AF-2A84CBC86224}"/>
              </a:ext>
            </a:extLst>
          </p:cNvPr>
          <p:cNvSpPr>
            <a:spLocks noGrp="1"/>
          </p:cNvSpPr>
          <p:nvPr>
            <p:ph type="title"/>
          </p:nvPr>
        </p:nvSpPr>
        <p:spPr/>
        <p:txBody>
          <a:bodyPr/>
          <a:lstStyle/>
          <a:p>
            <a:r>
              <a:rPr lang="en-US" sz="1800" dirty="0"/>
              <a:t>Storage &amp; Data Updates</a:t>
            </a:r>
            <a:endParaRPr lang="en-US" dirty="0"/>
          </a:p>
        </p:txBody>
      </p:sp>
      <p:sp>
        <p:nvSpPr>
          <p:cNvPr id="13" name="Text Placeholder 12">
            <a:extLst>
              <a:ext uri="{FF2B5EF4-FFF2-40B4-BE49-F238E27FC236}">
                <a16:creationId xmlns:a16="http://schemas.microsoft.com/office/drawing/2014/main" id="{D3C9CC31-A12C-B5F1-6B1A-86D3C7CE03BA}"/>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5F082C05-93E4-F01C-DC62-70427109EFEE}"/>
              </a:ext>
            </a:extLst>
          </p:cNvPr>
          <p:cNvSpPr>
            <a:spLocks noGrp="1"/>
          </p:cNvSpPr>
          <p:nvPr>
            <p:ph type="body" sz="quarter" idx="16"/>
          </p:nvPr>
        </p:nvSpPr>
        <p:spPr/>
        <p:txBody>
          <a:bodyPr/>
          <a:lstStyle/>
          <a:p>
            <a:pPr algn="just"/>
            <a:r>
              <a:rPr lang="en-US" dirty="0">
                <a:hlinkClick r:id="rId2"/>
              </a:rPr>
              <a:t>Generally Available: Entra ID and RBAC support for </a:t>
            </a:r>
            <a:r>
              <a:rPr lang="en-US" dirty="0" err="1">
                <a:hlinkClick r:id="rId2"/>
              </a:rPr>
              <a:t>GetAccountInfo</a:t>
            </a:r>
            <a:r>
              <a:rPr lang="en-US" dirty="0">
                <a:hlinkClick r:id="rId2"/>
              </a:rPr>
              <a:t> and other supplemental APIs for Azure Storage</a:t>
            </a:r>
            <a:endParaRPr lang="ru-RU" dirty="0"/>
          </a:p>
          <a:p>
            <a:pPr algn="just"/>
            <a:r>
              <a:rPr lang="en-US" dirty="0"/>
              <a:t>To align with security best practices, Entra ID and RBAC support is now generally available for the following APIs for Azure Storage: </a:t>
            </a:r>
          </a:p>
          <a:p>
            <a:pPr marL="171450" indent="-171450" algn="just">
              <a:buFont typeface="Arial" panose="020B0604020202020204" pitchFamily="34" charset="0"/>
              <a:buChar char="•"/>
            </a:pPr>
            <a:r>
              <a:rPr lang="en-US" dirty="0"/>
              <a:t>Get Account Information</a:t>
            </a:r>
          </a:p>
          <a:p>
            <a:pPr marL="171450" indent="-171450" algn="just">
              <a:buFont typeface="Arial" panose="020B0604020202020204" pitchFamily="34" charset="0"/>
              <a:buChar char="•"/>
            </a:pPr>
            <a:r>
              <a:rPr lang="en-US" dirty="0"/>
              <a:t>Get</a:t>
            </a:r>
            <a:r>
              <a:rPr lang="ru-RU" dirty="0"/>
              <a:t> </a:t>
            </a:r>
            <a:r>
              <a:rPr lang="en-US" dirty="0"/>
              <a:t>/ Set Container ACL</a:t>
            </a:r>
          </a:p>
          <a:p>
            <a:pPr marL="171450" indent="-171450" algn="just">
              <a:buFont typeface="Arial" panose="020B0604020202020204" pitchFamily="34" charset="0"/>
              <a:buChar char="•"/>
            </a:pPr>
            <a:r>
              <a:rPr lang="en-US" dirty="0"/>
              <a:t>Get</a:t>
            </a:r>
            <a:r>
              <a:rPr lang="ru-RU" dirty="0"/>
              <a:t> </a:t>
            </a:r>
            <a:r>
              <a:rPr lang="en-US" dirty="0"/>
              <a:t>/ Set Queue ACL</a:t>
            </a:r>
          </a:p>
          <a:p>
            <a:pPr marL="171450" indent="-171450" algn="just">
              <a:buFont typeface="Arial" panose="020B0604020202020204" pitchFamily="34" charset="0"/>
              <a:buChar char="•"/>
            </a:pPr>
            <a:r>
              <a:rPr lang="en-US" dirty="0"/>
              <a:t>Get</a:t>
            </a:r>
            <a:r>
              <a:rPr lang="ru-RU" dirty="0"/>
              <a:t> </a:t>
            </a:r>
            <a:r>
              <a:rPr lang="en-US" dirty="0"/>
              <a:t>/ Set Table ACL</a:t>
            </a:r>
          </a:p>
          <a:p>
            <a:pPr algn="just"/>
            <a:r>
              <a:rPr lang="en-US" dirty="0"/>
              <a:t>These APIs now support OAuth 2.0 based Authentication via Entra ID on storage.</a:t>
            </a:r>
          </a:p>
          <a:p>
            <a:pPr algn="just"/>
            <a:r>
              <a:rPr lang="en-US" dirty="0"/>
              <a:t>Previously, if you tried to use these APIs with OAuth, MS returned a 404 status code. Now, if you use these APIs with OAuth but do not have the right permissions, MS will return a 403 status code (unauthorized access).</a:t>
            </a:r>
          </a:p>
          <a:p>
            <a:pPr algn="just"/>
            <a:r>
              <a:rPr lang="en-US" dirty="0"/>
              <a:t>If you send an anonymous request for bearer challenge, MS will return a 401 status code, which is the same behavior as with the other APIs.</a:t>
            </a:r>
          </a:p>
        </p:txBody>
      </p:sp>
    </p:spTree>
    <p:extLst>
      <p:ext uri="{BB962C8B-B14F-4D97-AF65-F5344CB8AC3E}">
        <p14:creationId xmlns:p14="http://schemas.microsoft.com/office/powerpoint/2010/main" val="3507518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Databases</a:t>
            </a:r>
          </a:p>
        </p:txBody>
      </p:sp>
    </p:spTree>
    <p:extLst>
      <p:ext uri="{BB962C8B-B14F-4D97-AF65-F5344CB8AC3E}">
        <p14:creationId xmlns:p14="http://schemas.microsoft.com/office/powerpoint/2010/main" val="1240959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2246260"/>
          </a:xfrm>
        </p:spPr>
        <p:txBody>
          <a:bodyPr/>
          <a:lstStyle/>
          <a:p>
            <a:pPr algn="just"/>
            <a:r>
              <a:rPr lang="en-US" sz="1000" dirty="0">
                <a:hlinkClick r:id="rId2"/>
              </a:rPr>
              <a:t>Public Preview: Azure Cosmos DB for MongoDB (vCore)—add shards and rebalance data</a:t>
            </a:r>
            <a:endParaRPr lang="en-US" sz="1000" dirty="0"/>
          </a:p>
          <a:p>
            <a:pPr algn="just"/>
            <a:r>
              <a:rPr lang="en-US" sz="1000" dirty="0"/>
              <a:t>Now it is possible to add physical shards as Azure Cosmos DB for MongoDB (vCore) clusters grow. </a:t>
            </a:r>
          </a:p>
          <a:p>
            <a:pPr algn="just"/>
            <a:r>
              <a:rPr lang="en-US" sz="1000" dirty="0"/>
              <a:t>When you add physical shards, they’re always created next to the other physical shards in the same region and given the same compute and storage configurations as the existing shards in the cluster. </a:t>
            </a:r>
          </a:p>
          <a:p>
            <a:pPr algn="just"/>
            <a:r>
              <a:rPr lang="en-US" sz="1000" dirty="0"/>
              <a:t>After it’s added, the new physical shard is immediately available for write operations. Often, there is a significant data skew between the existing nodes and the newly added empty shard. To address this imbalance, you can initiate data rebalancing, redistributing data from heavily loaded nodes to those with little or no data. Data rebalancing requires no configuration and is executed with zero cluster downtime. </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1430920"/>
          </a:xfrm>
        </p:spPr>
        <p:txBody>
          <a:bodyPr/>
          <a:lstStyle/>
          <a:p>
            <a:r>
              <a:rPr lang="en-US" dirty="0">
                <a:hlinkClick r:id="rId3"/>
              </a:rPr>
              <a:t>Public Preview - Azure SQL Database now offers a replication lag metric</a:t>
            </a:r>
            <a:endParaRPr lang="en-US" dirty="0"/>
          </a:p>
          <a:p>
            <a:pPr algn="just"/>
            <a:r>
              <a:rPr lang="en-US" dirty="0"/>
              <a:t>This feature provides  real-time visibility into the recovery point objective (RPO) when Geo-DR is enabled.</a:t>
            </a:r>
          </a:p>
          <a:p>
            <a:pPr algn="just"/>
            <a:r>
              <a:rPr lang="en-US" dirty="0"/>
              <a:t>Replication lag is the </a:t>
            </a:r>
            <a:r>
              <a:rPr lang="en-US" b="1" dirty="0"/>
              <a:t>time span in seconds from the point of transaction commit on the Primary and the acknowledgement by the Secondary</a:t>
            </a:r>
            <a:r>
              <a:rPr lang="en-US" dirty="0"/>
              <a:t> that the transaction log update has been persisted. This value is available on the primary database only. </a:t>
            </a:r>
          </a:p>
        </p:txBody>
      </p:sp>
      <p:pic>
        <p:nvPicPr>
          <p:cNvPr id="3" name="Picture 2">
            <a:extLst>
              <a:ext uri="{FF2B5EF4-FFF2-40B4-BE49-F238E27FC236}">
                <a16:creationId xmlns:a16="http://schemas.microsoft.com/office/drawing/2014/main" id="{56870655-E9F9-8BF4-B177-E31260F488E2}"/>
              </a:ext>
            </a:extLst>
          </p:cNvPr>
          <p:cNvPicPr>
            <a:picLocks noChangeAspect="1"/>
          </p:cNvPicPr>
          <p:nvPr/>
        </p:nvPicPr>
        <p:blipFill>
          <a:blip r:embed="rId4"/>
          <a:stretch>
            <a:fillRect/>
          </a:stretch>
        </p:blipFill>
        <p:spPr>
          <a:xfrm>
            <a:off x="458383" y="2240628"/>
            <a:ext cx="3724345" cy="2047791"/>
          </a:xfrm>
          <a:prstGeom prst="rect">
            <a:avLst/>
          </a:prstGeom>
        </p:spPr>
      </p:pic>
    </p:spTree>
    <p:extLst>
      <p:ext uri="{BB962C8B-B14F-4D97-AF65-F5344CB8AC3E}">
        <p14:creationId xmlns:p14="http://schemas.microsoft.com/office/powerpoint/2010/main" val="177697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893715-9869-88DC-2CB8-A7701BFB3325}"/>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F69D1DAA-5541-5F8D-D325-1706397A6A43}"/>
              </a:ext>
            </a:extLst>
          </p:cNvPr>
          <p:cNvSpPr>
            <a:spLocks noGrp="1"/>
          </p:cNvSpPr>
          <p:nvPr>
            <p:ph type="body" sz="quarter" idx="10"/>
          </p:nvPr>
        </p:nvSpPr>
        <p:spPr/>
        <p:txBody>
          <a:bodyPr/>
          <a:lstStyle/>
          <a:p>
            <a:r>
              <a:rPr lang="en-US" sz="1000" dirty="0">
                <a:hlinkClick r:id="rId2"/>
              </a:rPr>
              <a:t>SQL Server 2025 Preview: Now Supporting Ubuntu 24.04 and TLS 1.3</a:t>
            </a:r>
            <a:endParaRPr lang="en-US" sz="1000" dirty="0"/>
          </a:p>
          <a:p>
            <a:pPr marL="171450" indent="-171450" algn="just">
              <a:buFont typeface="Arial" panose="020B0604020202020204" pitchFamily="34" charset="0"/>
              <a:buChar char="•"/>
            </a:pPr>
            <a:r>
              <a:rPr lang="en-US" sz="1000" dirty="0"/>
              <a:t>SQL Server 2025 Preview now supports Ubuntu 24.04. This enables seamless deployment in Dev/Test environments using the Enterprise Evaluation Edition, which is valid for 180 days. </a:t>
            </a:r>
          </a:p>
          <a:p>
            <a:pPr marL="514350" lvl="1" indent="-171450" algn="just">
              <a:buFont typeface="Arial" panose="020B0604020202020204" pitchFamily="34" charset="0"/>
              <a:buChar char="•"/>
            </a:pPr>
            <a:r>
              <a:rPr lang="en-US" sz="1000" dirty="0">
                <a:latin typeface="+mj-lt"/>
              </a:rPr>
              <a:t>Note: Production workloads on Ubuntu 24.04 are not yet supported; for production, use SQL Server 2022 on Ubuntu 22.04 or RHEL 9.</a:t>
            </a:r>
          </a:p>
          <a:p>
            <a:pPr marL="171450" indent="-171450" algn="just">
              <a:buFont typeface="Arial" panose="020B0604020202020204" pitchFamily="34" charset="0"/>
              <a:buChar char="•"/>
            </a:pPr>
            <a:r>
              <a:rPr lang="en-US" sz="1000" dirty="0">
                <a:latin typeface="+mj-lt"/>
              </a:rPr>
              <a:t>Starting in SQL Server 2025 Preview (RC0), TLS 1.3 is enabled by default. </a:t>
            </a:r>
          </a:p>
        </p:txBody>
      </p:sp>
      <p:sp>
        <p:nvSpPr>
          <p:cNvPr id="11" name="Title 10">
            <a:extLst>
              <a:ext uri="{FF2B5EF4-FFF2-40B4-BE49-F238E27FC236}">
                <a16:creationId xmlns:a16="http://schemas.microsoft.com/office/drawing/2014/main" id="{B05E9534-3C35-9313-C6E7-9E564BDFC466}"/>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DE6CD169-A2F9-0F7E-49EE-EC7FAE204B1C}"/>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61510AD9-2A44-5DDF-30FA-DE4500EB2760}"/>
              </a:ext>
            </a:extLst>
          </p:cNvPr>
          <p:cNvSpPr>
            <a:spLocks noGrp="1"/>
          </p:cNvSpPr>
          <p:nvPr>
            <p:ph type="body" sz="quarter" idx="16"/>
          </p:nvPr>
        </p:nvSpPr>
        <p:spPr/>
        <p:txBody>
          <a:bodyPr/>
          <a:lstStyle/>
          <a:p>
            <a:pPr algn="just"/>
            <a:r>
              <a:rPr lang="en-US" dirty="0">
                <a:hlinkClick r:id="rId3"/>
              </a:rPr>
              <a:t>Public Preview: Azure Database for PostgreSQL Entra ID group login using user credentials</a:t>
            </a:r>
            <a:endParaRPr lang="en-US" dirty="0"/>
          </a:p>
          <a:p>
            <a:pPr algn="just"/>
            <a:r>
              <a:rPr lang="en-US" dirty="0"/>
              <a:t>The public preview of Entra ID group login using user credentials, now available on newly provisioned servers. This anticipated feature simplifies user management and improves security within the Azure Database for PostgreSQL Flexible Server environments. </a:t>
            </a:r>
          </a:p>
          <a:p>
            <a:pPr algn="just"/>
            <a:r>
              <a:rPr lang="en-US" dirty="0"/>
              <a:t>Both administrators and users benefit from a more streamlined process:  </a:t>
            </a:r>
          </a:p>
          <a:p>
            <a:pPr marL="171450" indent="-171450" algn="just">
              <a:buFont typeface="Arial" panose="020B0604020202020204" pitchFamily="34" charset="0"/>
              <a:buChar char="•"/>
            </a:pPr>
            <a:r>
              <a:rPr lang="en-US" dirty="0"/>
              <a:t>Changes in Entra ID group memberships are synchronized on a periodic basis. This scheduled syncing ensures that access controls are kept up to date, simplifying user management and maintaining current permissions. </a:t>
            </a:r>
          </a:p>
          <a:p>
            <a:pPr marL="171450" indent="-171450" algn="just">
              <a:buFont typeface="Arial" panose="020B0604020202020204" pitchFamily="34" charset="0"/>
              <a:buChar char="•"/>
            </a:pPr>
            <a:r>
              <a:rPr lang="en-US" dirty="0"/>
              <a:t>Users can log in with their own credentials, simplifying authentication, and improving auditing and access management for PostgreSQL environments. </a:t>
            </a:r>
          </a:p>
          <a:p>
            <a:pPr algn="just"/>
            <a:r>
              <a:rPr lang="en-US" dirty="0"/>
              <a:t>As organizations continue to adopt cloud-native identity solutions, this update represents a major improvement in operational efficiency and security for PostgreSQL database environments. </a:t>
            </a:r>
          </a:p>
        </p:txBody>
      </p:sp>
    </p:spTree>
    <p:extLst>
      <p:ext uri="{BB962C8B-B14F-4D97-AF65-F5344CB8AC3E}">
        <p14:creationId xmlns:p14="http://schemas.microsoft.com/office/powerpoint/2010/main" val="580018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471DA1-B55D-EF7E-C705-3E2EBD8AB3D2}"/>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3337F290-7F05-F6C7-FB30-521D100BB24B}"/>
              </a:ext>
            </a:extLst>
          </p:cNvPr>
          <p:cNvSpPr>
            <a:spLocks noGrp="1"/>
          </p:cNvSpPr>
          <p:nvPr>
            <p:ph type="body" sz="quarter" idx="10"/>
          </p:nvPr>
        </p:nvSpPr>
        <p:spPr/>
        <p:txBody>
          <a:bodyPr/>
          <a:lstStyle/>
          <a:p>
            <a:pPr algn="just"/>
            <a:r>
              <a:rPr lang="en-US" sz="1000" dirty="0">
                <a:hlinkClick r:id="rId2"/>
              </a:rPr>
              <a:t>Full-Length SQL Audit Statements Now Supported for Azure SQL DB</a:t>
            </a:r>
            <a:endParaRPr lang="en-US" sz="1000" dirty="0"/>
          </a:p>
          <a:p>
            <a:pPr algn="just"/>
            <a:r>
              <a:rPr lang="en-US" sz="1000" dirty="0"/>
              <a:t>Previously, audit records were limited to </a:t>
            </a:r>
            <a:r>
              <a:rPr lang="en-US" sz="1000" b="1" dirty="0"/>
              <a:t>storing 4,000 characters for fields like statement </a:t>
            </a:r>
            <a:r>
              <a:rPr lang="en-US" sz="1000" dirty="0"/>
              <a:t>and </a:t>
            </a:r>
            <a:r>
              <a:rPr lang="en-US" sz="1000" dirty="0" err="1"/>
              <a:t>data_sensitivity_information</a:t>
            </a:r>
            <a:r>
              <a:rPr lang="en-US" sz="1000" dirty="0"/>
              <a:t>. Any content beyond that threshold was truncated, potentially leaving out critical details from lengthy queries or sensitive data traces.</a:t>
            </a:r>
          </a:p>
          <a:p>
            <a:pPr algn="just"/>
            <a:r>
              <a:rPr lang="en-US" sz="1000" dirty="0"/>
              <a:t>With this update, statements are no longer truncated. Audit logs now capture the entire content of auditable actions, ensuring complete visibility and traceability for security and compliance teams.</a:t>
            </a:r>
          </a:p>
          <a:p>
            <a:pPr marL="171450" indent="-171450" algn="just">
              <a:buFont typeface="Arial" panose="020B0604020202020204" pitchFamily="34" charset="0"/>
              <a:buChar char="•"/>
            </a:pPr>
            <a:r>
              <a:rPr lang="en-US" sz="1000" dirty="0"/>
              <a:t>Improved Security &amp; Compliance</a:t>
            </a:r>
          </a:p>
          <a:p>
            <a:pPr marL="171450" indent="-171450" algn="just">
              <a:buFont typeface="Arial" panose="020B0604020202020204" pitchFamily="34" charset="0"/>
              <a:buChar char="•"/>
            </a:pPr>
            <a:r>
              <a:rPr lang="en-US" sz="1000" dirty="0"/>
              <a:t>Enhanced Customer Experience</a:t>
            </a:r>
          </a:p>
          <a:p>
            <a:pPr marL="171450" indent="-171450" algn="just">
              <a:buFont typeface="Arial" panose="020B0604020202020204" pitchFamily="34" charset="0"/>
              <a:buChar char="•"/>
            </a:pPr>
            <a:r>
              <a:rPr lang="en-US" sz="1000" dirty="0"/>
              <a:t>Feature Parity with SQL Server and Managed Instance</a:t>
            </a:r>
          </a:p>
        </p:txBody>
      </p:sp>
      <p:sp>
        <p:nvSpPr>
          <p:cNvPr id="11" name="Title 10">
            <a:extLst>
              <a:ext uri="{FF2B5EF4-FFF2-40B4-BE49-F238E27FC236}">
                <a16:creationId xmlns:a16="http://schemas.microsoft.com/office/drawing/2014/main" id="{C62E7423-4266-2E57-7ECF-35621C61E139}"/>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915420FD-81AB-F129-C44C-1ADB2CE5081E}"/>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A99C1840-42CB-2AAA-82F4-807BF7A8EB8F}"/>
              </a:ext>
            </a:extLst>
          </p:cNvPr>
          <p:cNvSpPr>
            <a:spLocks noGrp="1"/>
          </p:cNvSpPr>
          <p:nvPr>
            <p:ph type="body" sz="quarter" idx="16"/>
          </p:nvPr>
        </p:nvSpPr>
        <p:spPr/>
        <p:txBody>
          <a:bodyPr/>
          <a:lstStyle/>
          <a:p>
            <a:pPr algn="just"/>
            <a:r>
              <a:rPr lang="en-US" dirty="0">
                <a:hlinkClick r:id="rId3"/>
              </a:rPr>
              <a:t>Generally Available: Azure SQL updates for late-August 2025</a:t>
            </a:r>
            <a:endParaRPr lang="en-US" dirty="0"/>
          </a:p>
          <a:p>
            <a:pPr algn="just"/>
            <a:r>
              <a:rPr lang="en-US" dirty="0"/>
              <a:t>In late August 2025, the following updates and enhancements were made to Azure SQL and SQL Server:  </a:t>
            </a:r>
          </a:p>
          <a:p>
            <a:pPr marL="171450" indent="-171450" algn="just">
              <a:buFont typeface="Arial" panose="020B0604020202020204" pitchFamily="34" charset="0"/>
              <a:buChar char="•"/>
            </a:pPr>
            <a:r>
              <a:rPr lang="en-US" b="1" dirty="0"/>
              <a:t>Easily spin up local SQL Server containers. </a:t>
            </a:r>
            <a:r>
              <a:rPr lang="en-US" dirty="0"/>
              <a:t>Now generally available, the local SQL Server container enables container creation in the MSSQL extension for Visual Studio Code—no Docker commands needed. </a:t>
            </a:r>
          </a:p>
          <a:p>
            <a:pPr marL="171450" indent="-171450" algn="just">
              <a:buFont typeface="Arial" panose="020B0604020202020204" pitchFamily="34" charset="0"/>
              <a:buChar char="•"/>
            </a:pPr>
            <a:r>
              <a:rPr lang="en-US" b="1" dirty="0"/>
              <a:t>Design tables more easily with Schema Designer, now generally available</a:t>
            </a:r>
            <a:r>
              <a:rPr lang="en-US" dirty="0"/>
              <a:t>—a powerful new way to visually create and modify database schemas without writing T-SQL. </a:t>
            </a:r>
          </a:p>
          <a:p>
            <a:pPr marL="171450" indent="-171450" algn="just">
              <a:buFont typeface="Arial" panose="020B0604020202020204" pitchFamily="34" charset="0"/>
              <a:buChar char="•"/>
            </a:pPr>
            <a:r>
              <a:rPr lang="en-US" b="1" dirty="0"/>
              <a:t>Streamline database development using Schema Compare </a:t>
            </a:r>
            <a:r>
              <a:rPr lang="en-US" dirty="0"/>
              <a:t>to effortlessly compare database schemas, pinpoint differences, and apply updates seamlessly between databases or files.</a:t>
            </a:r>
          </a:p>
          <a:p>
            <a:pPr marL="171450" indent="-171450" algn="just">
              <a:buFont typeface="Arial" panose="020B0604020202020204" pitchFamily="34" charset="0"/>
              <a:buChar char="•"/>
            </a:pPr>
            <a:endParaRPr lang="en-US" dirty="0"/>
          </a:p>
        </p:txBody>
      </p:sp>
    </p:spTree>
    <p:extLst>
      <p:ext uri="{BB962C8B-B14F-4D97-AF65-F5344CB8AC3E}">
        <p14:creationId xmlns:p14="http://schemas.microsoft.com/office/powerpoint/2010/main" val="72484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3" end="3"/>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B30A3B-5B5F-E3BD-A4F6-C2C8DE0B4DB6}"/>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E1FE15C0-EAEC-E6D4-AEAC-82109CB7780D}"/>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96FF38FE-F7F4-39FA-FD76-EE7224F55359}"/>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7ADF7F88-4577-68E6-C1CF-62135B255195}"/>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AC75C4F3-4834-7F0D-397C-729C14BBA3BD}"/>
              </a:ext>
            </a:extLst>
          </p:cNvPr>
          <p:cNvSpPr>
            <a:spLocks noGrp="1"/>
          </p:cNvSpPr>
          <p:nvPr>
            <p:ph type="body" sz="quarter" idx="16"/>
          </p:nvPr>
        </p:nvSpPr>
        <p:spPr>
          <a:xfrm>
            <a:off x="342900" y="855081"/>
            <a:ext cx="3955312" cy="1172128"/>
          </a:xfrm>
        </p:spPr>
        <p:txBody>
          <a:bodyPr/>
          <a:lstStyle/>
          <a:p>
            <a:pPr algn="just"/>
            <a:r>
              <a:rPr lang="en-US" dirty="0">
                <a:hlinkClick r:id="rId2"/>
              </a:rPr>
              <a:t>Azure Database for MySQL 8.4 Now Generally Available</a:t>
            </a:r>
            <a:endParaRPr lang="en-US" dirty="0"/>
          </a:p>
          <a:p>
            <a:pPr algn="just"/>
            <a:r>
              <a:rPr lang="en-US" dirty="0"/>
              <a:t>MS announced that Azure Database for MySQL – Flexible Server now supports MySQL 8.4 in General Availability (GA). This allows to create new MySQL 8.4 servers on Azure fully supported for production workloads. MySQL 8.4 is a long-term supported release from the MySQL community, bringing the latest features and improvements while emphasizing stability. </a:t>
            </a:r>
          </a:p>
        </p:txBody>
      </p:sp>
      <p:pic>
        <p:nvPicPr>
          <p:cNvPr id="4" name="Picture 3">
            <a:extLst>
              <a:ext uri="{FF2B5EF4-FFF2-40B4-BE49-F238E27FC236}">
                <a16:creationId xmlns:a16="http://schemas.microsoft.com/office/drawing/2014/main" id="{5E177D61-CE75-622A-77DE-4B6EADD3F5C9}"/>
              </a:ext>
            </a:extLst>
          </p:cNvPr>
          <p:cNvPicPr>
            <a:picLocks noChangeAspect="1"/>
          </p:cNvPicPr>
          <p:nvPr/>
        </p:nvPicPr>
        <p:blipFill>
          <a:blip r:embed="rId3"/>
          <a:stretch>
            <a:fillRect/>
          </a:stretch>
        </p:blipFill>
        <p:spPr>
          <a:xfrm>
            <a:off x="465874" y="2027209"/>
            <a:ext cx="3709364" cy="1601771"/>
          </a:xfrm>
          <a:prstGeom prst="rect">
            <a:avLst/>
          </a:prstGeom>
        </p:spPr>
      </p:pic>
    </p:spTree>
    <p:extLst>
      <p:ext uri="{BB962C8B-B14F-4D97-AF65-F5344CB8AC3E}">
        <p14:creationId xmlns:p14="http://schemas.microsoft.com/office/powerpoint/2010/main" val="2199866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ML &amp; AI &amp; IOT</a:t>
            </a:r>
          </a:p>
        </p:txBody>
      </p:sp>
    </p:spTree>
    <p:extLst>
      <p:ext uri="{BB962C8B-B14F-4D97-AF65-F5344CB8AC3E}">
        <p14:creationId xmlns:p14="http://schemas.microsoft.com/office/powerpoint/2010/main" val="3514878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0"/>
            <a:ext cx="4365038" cy="2026665"/>
          </a:xfrm>
        </p:spPr>
        <p:txBody>
          <a:bodyPr/>
          <a:lstStyle/>
          <a:p>
            <a:pPr algn="just"/>
            <a:r>
              <a:rPr lang="en-US" sz="1000" dirty="0">
                <a:hlinkClick r:id="rId2"/>
              </a:rPr>
              <a:t>Public Preview: Custom block response code and body for Application Gateway WAF</a:t>
            </a:r>
            <a:endParaRPr lang="en-US" sz="1000" dirty="0"/>
          </a:p>
          <a:p>
            <a:pPr algn="just"/>
            <a:r>
              <a:rPr lang="en-US" sz="1000" dirty="0"/>
              <a:t>Azure WAF integrated with Application Gateway now supports customizable </a:t>
            </a:r>
            <a:r>
              <a:rPr lang="en-US" sz="1000" b="1" dirty="0"/>
              <a:t>response status codes and bodies for blocked requests, </a:t>
            </a:r>
            <a:r>
              <a:rPr lang="en-US" sz="1000" dirty="0"/>
              <a:t>enabling greater flexibility and control.</a:t>
            </a:r>
          </a:p>
          <a:p>
            <a:pPr algn="just"/>
            <a:r>
              <a:rPr lang="en-US" sz="1000" dirty="0"/>
              <a:t>By default, when the WAF blocks a request due to a matched rule, it returns </a:t>
            </a:r>
            <a:r>
              <a:rPr lang="en-US" sz="1000" b="1" dirty="0"/>
              <a:t>a 403 status code with a "The request is blocked" message.</a:t>
            </a:r>
          </a:p>
          <a:p>
            <a:pPr algn="just"/>
            <a:r>
              <a:rPr lang="en-US" sz="1000" dirty="0"/>
              <a:t>As with WAF with Azure Front Door, now customers can also define a custom response status code and message with Application Gateway when WAF blocks a request. This customization is a policy-level setting, ensuring that all blocked requests receive the same custom response status and message.</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Networking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0"/>
            <a:ext cx="3955312" cy="1867337"/>
          </a:xfrm>
        </p:spPr>
        <p:txBody>
          <a:bodyPr/>
          <a:lstStyle/>
          <a:p>
            <a:pPr algn="just"/>
            <a:r>
              <a:rPr lang="en-US" dirty="0">
                <a:hlinkClick r:id="rId3"/>
              </a:rPr>
              <a:t>Public Preview: Azure Bastion now supports connectivity to private AKS clusters via tunneling</a:t>
            </a:r>
            <a:endParaRPr lang="ru-RU" dirty="0"/>
          </a:p>
          <a:p>
            <a:pPr algn="just"/>
            <a:r>
              <a:rPr lang="en-US" dirty="0"/>
              <a:t>With this release, it is now possible to establish a secure tunnel from local machine—</a:t>
            </a:r>
            <a:r>
              <a:rPr lang="en-US" b="1" dirty="0"/>
              <a:t>via Azure Bastion—directly </a:t>
            </a:r>
            <a:r>
              <a:rPr lang="en-US" dirty="0"/>
              <a:t>to AKS API server using standard Kubernetes tooling. This enables seamless access to both private clusters and public clusters with API server authorized IP ranges.</a:t>
            </a:r>
          </a:p>
          <a:p>
            <a:pPr algn="just"/>
            <a:r>
              <a:rPr lang="en-US" dirty="0"/>
              <a:t>Now</a:t>
            </a:r>
            <a:r>
              <a:rPr lang="en-US" b="1" dirty="0"/>
              <a:t>, you can securely connect to your cluster’s API server </a:t>
            </a:r>
            <a:r>
              <a:rPr lang="en-US" dirty="0"/>
              <a:t>from anywhere, without the need for </a:t>
            </a:r>
            <a:r>
              <a:rPr lang="en-US" b="1" dirty="0"/>
              <a:t>complex VPNs, jump boxes, or exposing </a:t>
            </a:r>
            <a:r>
              <a:rPr lang="en-US" dirty="0"/>
              <a:t>public endpoints. This is a significant leap forward in simplifying secure access for developers, operators, and partners working with private AKS environments. </a:t>
            </a:r>
          </a:p>
        </p:txBody>
      </p:sp>
      <p:pic>
        <p:nvPicPr>
          <p:cNvPr id="1026" name="Picture 2" descr="Screenshot that shows Azure Web Application Firewall policy settings.">
            <a:extLst>
              <a:ext uri="{FF2B5EF4-FFF2-40B4-BE49-F238E27FC236}">
                <a16:creationId xmlns:a16="http://schemas.microsoft.com/office/drawing/2014/main" id="{09D39F79-FE83-F3CB-39B7-B40B5A30659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845790" y="2722417"/>
            <a:ext cx="3992975" cy="2261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8580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ML &amp; AI &amp; IOT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2"/>
              </a:rPr>
              <a:t>Azure Machine Learning now supports Large-Scale AI Training and Inference with ND H200 v5 VMs</a:t>
            </a:r>
            <a:endParaRPr lang="en-US" dirty="0"/>
          </a:p>
          <a:p>
            <a:pPr algn="just"/>
            <a:r>
              <a:rPr lang="en-US" dirty="0"/>
              <a:t> Azure Machine Learning now offers ND H200 v5 VMs ​accel​</a:t>
            </a:r>
            <a:r>
              <a:rPr lang="en-US" dirty="0" err="1"/>
              <a:t>erated</a:t>
            </a:r>
            <a:r>
              <a:rPr lang="en-US" dirty="0"/>
              <a:t> ​​by NVIDIA H200 Tensor Core GPUs, purpose‑built to train and serve modern generative AI more efficiently at cloud scale. With massive on‑GPU memory and high intra‑node bandwidth, it is possible to fit larger models and batches, keep tensors local, and cut cross‑GPU transfers - doing more with fewer nodes. Start with a single VM or scale out to hundreds in a managed cluster to capture cloud economics, while Azure’s AI‑optimized infrastructure delivers consistent performance across training and inference. </a:t>
            </a:r>
          </a:p>
        </p:txBody>
      </p:sp>
    </p:spTree>
    <p:extLst>
      <p:ext uri="{BB962C8B-B14F-4D97-AF65-F5344CB8AC3E}">
        <p14:creationId xmlns:p14="http://schemas.microsoft.com/office/powerpoint/2010/main" val="3732754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32ADB6-113C-7F12-FA61-67D8C365299F}"/>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2028B91B-AE7C-2437-0508-F4249B752765}"/>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EE84B67F-7026-D091-4F4B-F5819D59C9E7}"/>
              </a:ext>
            </a:extLst>
          </p:cNvPr>
          <p:cNvSpPr>
            <a:spLocks noGrp="1"/>
          </p:cNvSpPr>
          <p:nvPr>
            <p:ph type="title"/>
          </p:nvPr>
        </p:nvSpPr>
        <p:spPr/>
        <p:txBody>
          <a:bodyPr/>
          <a:lstStyle/>
          <a:p>
            <a:r>
              <a:rPr lang="en-US" sz="1800" dirty="0"/>
              <a:t>ML &amp; AI &amp; IOT Updates</a:t>
            </a:r>
            <a:endParaRPr lang="en-US" dirty="0"/>
          </a:p>
        </p:txBody>
      </p:sp>
      <p:sp>
        <p:nvSpPr>
          <p:cNvPr id="13" name="Text Placeholder 12">
            <a:extLst>
              <a:ext uri="{FF2B5EF4-FFF2-40B4-BE49-F238E27FC236}">
                <a16:creationId xmlns:a16="http://schemas.microsoft.com/office/drawing/2014/main" id="{55AD8010-EE62-F57B-5CA1-B8E7B6C0ECD1}"/>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0B331A00-CF62-F468-BCCC-F6840B7358F5}"/>
              </a:ext>
            </a:extLst>
          </p:cNvPr>
          <p:cNvSpPr>
            <a:spLocks noGrp="1"/>
          </p:cNvSpPr>
          <p:nvPr>
            <p:ph type="body" sz="quarter" idx="16"/>
          </p:nvPr>
        </p:nvSpPr>
        <p:spPr/>
        <p:txBody>
          <a:bodyPr/>
          <a:lstStyle/>
          <a:p>
            <a:pPr algn="just"/>
            <a:r>
              <a:rPr lang="en-US" dirty="0">
                <a:hlinkClick r:id="rId2"/>
              </a:rPr>
              <a:t>Fine-tuning gpt-oss-20b Now Available on Managed Compute</a:t>
            </a:r>
            <a:endParaRPr lang="ru-RU" dirty="0"/>
          </a:p>
          <a:p>
            <a:pPr algn="just"/>
            <a:r>
              <a:rPr lang="en-US" dirty="0"/>
              <a:t>gpt-oss-20B is a powerful, open-source model. Fine-tuning enables: </a:t>
            </a:r>
          </a:p>
          <a:p>
            <a:pPr marL="171450" indent="-171450" algn="just">
              <a:buFont typeface="Arial" panose="020B0604020202020204" pitchFamily="34" charset="0"/>
              <a:buChar char="•"/>
            </a:pPr>
            <a:r>
              <a:rPr lang="en-US" dirty="0"/>
              <a:t>Domain-specific adaptation (e.g., customer support, education) </a:t>
            </a:r>
          </a:p>
          <a:p>
            <a:pPr marL="171450" indent="-171450" algn="just">
              <a:buFont typeface="Arial" panose="020B0604020202020204" pitchFamily="34" charset="0"/>
              <a:buChar char="•"/>
            </a:pPr>
            <a:r>
              <a:rPr lang="en-US" dirty="0"/>
              <a:t>Multilingual reasoning (English, Spanish, French, Italian, German) </a:t>
            </a:r>
          </a:p>
          <a:p>
            <a:pPr marL="171450" indent="-171450" algn="just">
              <a:buFont typeface="Arial" panose="020B0604020202020204" pitchFamily="34" charset="0"/>
              <a:buChar char="•"/>
            </a:pPr>
            <a:r>
              <a:rPr lang="en-US" dirty="0"/>
              <a:t>Efficient training with </a:t>
            </a:r>
            <a:r>
              <a:rPr lang="en-US" dirty="0" err="1"/>
              <a:t>LoRA</a:t>
            </a:r>
            <a:r>
              <a:rPr lang="en-US" dirty="0"/>
              <a:t> adapters—only 1% of parameters are updated </a:t>
            </a:r>
          </a:p>
        </p:txBody>
      </p:sp>
    </p:spTree>
    <p:extLst>
      <p:ext uri="{BB962C8B-B14F-4D97-AF65-F5344CB8AC3E}">
        <p14:creationId xmlns:p14="http://schemas.microsoft.com/office/powerpoint/2010/main" val="586386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Miscellaneous</a:t>
            </a:r>
          </a:p>
        </p:txBody>
      </p:sp>
    </p:spTree>
    <p:extLst>
      <p:ext uri="{BB962C8B-B14F-4D97-AF65-F5344CB8AC3E}">
        <p14:creationId xmlns:p14="http://schemas.microsoft.com/office/powerpoint/2010/main" val="15884181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Miscellaneous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2"/>
              </a:rPr>
              <a:t>Azure Communication Services is now Generally Available in Azure Government</a:t>
            </a:r>
            <a:endParaRPr lang="en-US" dirty="0"/>
          </a:p>
          <a:p>
            <a:pPr algn="just"/>
            <a:r>
              <a:rPr lang="en-US" dirty="0"/>
              <a:t>MS announced that Azure Communication Services (ACS) is now Generally Available in Azure Government, including Video and Chat capabilities. This milestone empowers U.S. government agencies and their partners to deliver modern, secure, and compliant communication experiences - all within their own applications</a:t>
            </a:r>
          </a:p>
        </p:txBody>
      </p:sp>
    </p:spTree>
    <p:extLst>
      <p:ext uri="{BB962C8B-B14F-4D97-AF65-F5344CB8AC3E}">
        <p14:creationId xmlns:p14="http://schemas.microsoft.com/office/powerpoint/2010/main" val="95402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Information</a:t>
            </a:r>
          </a:p>
        </p:txBody>
      </p:sp>
    </p:spTree>
    <p:extLst>
      <p:ext uri="{BB962C8B-B14F-4D97-AF65-F5344CB8AC3E}">
        <p14:creationId xmlns:p14="http://schemas.microsoft.com/office/powerpoint/2010/main" val="12760416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9E4E97-A385-759E-BD70-47D0B91CA39E}"/>
              </a:ext>
            </a:extLst>
          </p:cNvPr>
          <p:cNvSpPr>
            <a:spLocks noGrp="1"/>
          </p:cNvSpPr>
          <p:nvPr>
            <p:ph type="body" sz="quarter" idx="10"/>
          </p:nvPr>
        </p:nvSpPr>
        <p:spPr>
          <a:xfrm>
            <a:off x="342900" y="855080"/>
            <a:ext cx="8455914" cy="3774069"/>
          </a:xfrm>
        </p:spPr>
        <p:txBody>
          <a:bodyPr/>
          <a:lstStyle/>
          <a:p>
            <a:r>
              <a:rPr lang="en-US" dirty="0">
                <a:hlinkClick r:id="rId2"/>
              </a:rPr>
              <a:t>Azure Times GitHub Repo</a:t>
            </a:r>
            <a:endParaRPr lang="en-US" dirty="0"/>
          </a:p>
        </p:txBody>
      </p:sp>
      <p:sp>
        <p:nvSpPr>
          <p:cNvPr id="3" name="Title 2">
            <a:extLst>
              <a:ext uri="{FF2B5EF4-FFF2-40B4-BE49-F238E27FC236}">
                <a16:creationId xmlns:a16="http://schemas.microsoft.com/office/drawing/2014/main" id="{78BEF490-0130-4022-0399-BE422CD7CB94}"/>
              </a:ext>
            </a:extLst>
          </p:cNvPr>
          <p:cNvSpPr>
            <a:spLocks noGrp="1"/>
          </p:cNvSpPr>
          <p:nvPr>
            <p:ph type="title"/>
          </p:nvPr>
        </p:nvSpPr>
        <p:spPr/>
        <p:txBody>
          <a:bodyPr/>
          <a:lstStyle/>
          <a:p>
            <a:r>
              <a:rPr lang="en-US" sz="1800" dirty="0"/>
              <a:t>Information</a:t>
            </a:r>
            <a:br>
              <a:rPr lang="en-US" sz="1800" dirty="0"/>
            </a:br>
            <a:endParaRPr lang="en-US" dirty="0"/>
          </a:p>
        </p:txBody>
      </p:sp>
    </p:spTree>
    <p:extLst>
      <p:ext uri="{BB962C8B-B14F-4D97-AF65-F5344CB8AC3E}">
        <p14:creationId xmlns:p14="http://schemas.microsoft.com/office/powerpoint/2010/main" val="7476815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Questions</a:t>
            </a:r>
          </a:p>
        </p:txBody>
      </p:sp>
    </p:spTree>
    <p:extLst>
      <p:ext uri="{BB962C8B-B14F-4D97-AF65-F5344CB8AC3E}">
        <p14:creationId xmlns:p14="http://schemas.microsoft.com/office/powerpoint/2010/main" val="2482707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7DD891-4CE7-3684-E998-D623020E5F58}"/>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498EDA87-FEEC-7025-3A81-E2B223F8F83C}"/>
              </a:ext>
            </a:extLst>
          </p:cNvPr>
          <p:cNvSpPr>
            <a:spLocks noGrp="1"/>
          </p:cNvSpPr>
          <p:nvPr>
            <p:ph type="title"/>
          </p:nvPr>
        </p:nvSpPr>
        <p:spPr/>
        <p:txBody>
          <a:bodyPr/>
          <a:lstStyle/>
          <a:p>
            <a:r>
              <a:rPr lang="en-US" sz="1800" dirty="0"/>
              <a:t>Networking Updates</a:t>
            </a:r>
            <a:endParaRPr lang="en-US" dirty="0"/>
          </a:p>
        </p:txBody>
      </p:sp>
      <p:sp>
        <p:nvSpPr>
          <p:cNvPr id="13" name="Text Placeholder 12">
            <a:extLst>
              <a:ext uri="{FF2B5EF4-FFF2-40B4-BE49-F238E27FC236}">
                <a16:creationId xmlns:a16="http://schemas.microsoft.com/office/drawing/2014/main" id="{FD842EA0-D1D6-E5CA-35A9-265810B8410B}"/>
              </a:ext>
            </a:extLst>
          </p:cNvPr>
          <p:cNvSpPr>
            <a:spLocks noGrp="1"/>
          </p:cNvSpPr>
          <p:nvPr>
            <p:ph type="body" sz="quarter" idx="15"/>
          </p:nvPr>
        </p:nvSpPr>
        <p:spPr/>
        <p:txBody>
          <a:bodyPr/>
          <a:lstStyle/>
          <a:p>
            <a:endParaRPr lang="en-US"/>
          </a:p>
        </p:txBody>
      </p:sp>
      <p:pic>
        <p:nvPicPr>
          <p:cNvPr id="3" name="Picture 2">
            <a:extLst>
              <a:ext uri="{FF2B5EF4-FFF2-40B4-BE49-F238E27FC236}">
                <a16:creationId xmlns:a16="http://schemas.microsoft.com/office/drawing/2014/main" id="{B2B7EAE2-B7CB-8DA8-238B-C04C4B344025}"/>
              </a:ext>
            </a:extLst>
          </p:cNvPr>
          <p:cNvPicPr>
            <a:picLocks noChangeAspect="1"/>
          </p:cNvPicPr>
          <p:nvPr/>
        </p:nvPicPr>
        <p:blipFill>
          <a:blip r:embed="rId2"/>
          <a:stretch>
            <a:fillRect/>
          </a:stretch>
        </p:blipFill>
        <p:spPr>
          <a:xfrm>
            <a:off x="4440278" y="1320322"/>
            <a:ext cx="4703722" cy="2502856"/>
          </a:xfrm>
          <a:prstGeom prst="rect">
            <a:avLst/>
          </a:prstGeom>
        </p:spPr>
      </p:pic>
      <p:sp>
        <p:nvSpPr>
          <p:cNvPr id="4" name="Text Placeholder 11">
            <a:extLst>
              <a:ext uri="{FF2B5EF4-FFF2-40B4-BE49-F238E27FC236}">
                <a16:creationId xmlns:a16="http://schemas.microsoft.com/office/drawing/2014/main" id="{08381F3B-4FD0-B81E-E9ED-5F1037B0948F}"/>
              </a:ext>
            </a:extLst>
          </p:cNvPr>
          <p:cNvSpPr>
            <a:spLocks noGrp="1"/>
          </p:cNvSpPr>
          <p:nvPr>
            <p:ph type="body" sz="quarter" idx="10"/>
          </p:nvPr>
        </p:nvSpPr>
        <p:spPr>
          <a:xfrm>
            <a:off x="205819" y="855080"/>
            <a:ext cx="4365038" cy="3774069"/>
          </a:xfrm>
        </p:spPr>
        <p:txBody>
          <a:bodyPr/>
          <a:lstStyle/>
          <a:p>
            <a:pPr algn="just"/>
            <a:r>
              <a:rPr lang="en-US" sz="1000" dirty="0">
                <a:hlinkClick r:id="rId3"/>
              </a:rPr>
              <a:t>Generally Available: CNI Overlay for Application Gateway for Containers and AGIC</a:t>
            </a:r>
            <a:endParaRPr lang="en-US" sz="1000" dirty="0"/>
          </a:p>
          <a:p>
            <a:pPr algn="just"/>
            <a:r>
              <a:rPr lang="en-US" sz="1000" dirty="0"/>
              <a:t>Azure CNI Overlay with Application Gateway for Containers and AGIC is now generally available.</a:t>
            </a:r>
          </a:p>
          <a:p>
            <a:pPr algn="just"/>
            <a:r>
              <a:rPr lang="en-US" sz="1000" dirty="0"/>
              <a:t>Azure CNI </a:t>
            </a:r>
            <a:r>
              <a:rPr lang="en-US" sz="1000" b="1" dirty="0"/>
              <a:t>Overlay enables AKS clusters to use pod IPs from a separate CIDR</a:t>
            </a:r>
            <a:r>
              <a:rPr lang="en-US" sz="1000" dirty="0"/>
              <a:t>, conserving VNet IP space and simplifying multi-cluster deployments. Paired with Application Gateway and Application Gateway for Containers, enable secure, efficient load balancing for AKS services, while the overlay network remains local to the AKS cluster.</a:t>
            </a:r>
          </a:p>
          <a:p>
            <a:pPr algn="just"/>
            <a:r>
              <a:rPr lang="en-US" sz="1000" dirty="0"/>
              <a:t>Key benefits of this solution include:</a:t>
            </a:r>
          </a:p>
          <a:p>
            <a:pPr marL="171450" indent="-171450" algn="just">
              <a:buFont typeface="Arial" panose="020B0604020202020204" pitchFamily="34" charset="0"/>
              <a:buChar char="•"/>
            </a:pPr>
            <a:r>
              <a:rPr lang="en-US" sz="1000" b="1" dirty="0"/>
              <a:t>Efficient IP address management: </a:t>
            </a:r>
            <a:r>
              <a:rPr lang="en-US" sz="1000" dirty="0"/>
              <a:t>Conserve VNet IP address space and maximize cluster scale with CNI Overlay. </a:t>
            </a:r>
          </a:p>
          <a:p>
            <a:pPr marL="171450" indent="-171450" algn="just">
              <a:buFont typeface="Arial" panose="020B0604020202020204" pitchFamily="34" charset="0"/>
              <a:buChar char="•"/>
            </a:pPr>
            <a:r>
              <a:rPr lang="en-US" sz="1000" b="1" dirty="0"/>
              <a:t>Controlled ingress</a:t>
            </a:r>
            <a:r>
              <a:rPr lang="en-US" sz="1000" dirty="0"/>
              <a:t>: Manage external ingress to designated services within the AKS cluster’s private overlay network, enhancing security and reducing exposure to external threats.</a:t>
            </a:r>
          </a:p>
          <a:p>
            <a:pPr marL="171450" indent="-171450" algn="just">
              <a:buFont typeface="Arial" panose="020B0604020202020204" pitchFamily="34" charset="0"/>
              <a:buChar char="•"/>
            </a:pPr>
            <a:r>
              <a:rPr lang="en-US" sz="1000" b="1" dirty="0"/>
              <a:t>Simplified deployment: </a:t>
            </a:r>
            <a:r>
              <a:rPr lang="en-US" sz="1000" dirty="0"/>
              <a:t>Network configuration for CNI Overlay or CNI with Application Gateway for Containers and Application Gateway Ingress Controller is detected automatically; no additional configuration is required.</a:t>
            </a:r>
          </a:p>
        </p:txBody>
      </p:sp>
    </p:spTree>
    <p:extLst>
      <p:ext uri="{BB962C8B-B14F-4D97-AF65-F5344CB8AC3E}">
        <p14:creationId xmlns:p14="http://schemas.microsoft.com/office/powerpoint/2010/main" val="91133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EEEE44-A3A9-5916-28C3-73C176E34A58}"/>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C735E067-643C-4669-293E-B1878549EE12}"/>
              </a:ext>
            </a:extLst>
          </p:cNvPr>
          <p:cNvSpPr>
            <a:spLocks noGrp="1"/>
          </p:cNvSpPr>
          <p:nvPr>
            <p:ph type="title"/>
          </p:nvPr>
        </p:nvSpPr>
        <p:spPr/>
        <p:txBody>
          <a:bodyPr/>
          <a:lstStyle/>
          <a:p>
            <a:r>
              <a:rPr lang="en-US" sz="1800" dirty="0"/>
              <a:t>Networking Updates</a:t>
            </a:r>
            <a:endParaRPr lang="en-US" dirty="0"/>
          </a:p>
        </p:txBody>
      </p:sp>
      <p:sp>
        <p:nvSpPr>
          <p:cNvPr id="13" name="Text Placeholder 12">
            <a:extLst>
              <a:ext uri="{FF2B5EF4-FFF2-40B4-BE49-F238E27FC236}">
                <a16:creationId xmlns:a16="http://schemas.microsoft.com/office/drawing/2014/main" id="{FDBC16BD-C9C7-ACBB-576D-EBDB3A535BE1}"/>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06D884AE-3074-77B9-2821-DC774A2B2C02}"/>
              </a:ext>
            </a:extLst>
          </p:cNvPr>
          <p:cNvSpPr>
            <a:spLocks noGrp="1"/>
          </p:cNvSpPr>
          <p:nvPr>
            <p:ph type="body" sz="quarter" idx="16"/>
          </p:nvPr>
        </p:nvSpPr>
        <p:spPr>
          <a:xfrm>
            <a:off x="342900" y="855081"/>
            <a:ext cx="3955312" cy="2172138"/>
          </a:xfrm>
        </p:spPr>
        <p:txBody>
          <a:bodyPr/>
          <a:lstStyle/>
          <a:p>
            <a:pPr algn="just"/>
            <a:r>
              <a:rPr lang="en-US" dirty="0">
                <a:hlinkClick r:id="rId2"/>
              </a:rPr>
              <a:t>Generally Available: Application Gateway adds </a:t>
            </a:r>
            <a:r>
              <a:rPr lang="en-US" dirty="0" err="1">
                <a:hlinkClick r:id="rId2"/>
              </a:rPr>
              <a:t>MaxSurge</a:t>
            </a:r>
            <a:r>
              <a:rPr lang="en-US" dirty="0">
                <a:hlinkClick r:id="rId2"/>
              </a:rPr>
              <a:t> support for zero-capacity-impact upgrades</a:t>
            </a:r>
            <a:endParaRPr lang="en-US" dirty="0"/>
          </a:p>
          <a:p>
            <a:pPr algn="just"/>
            <a:r>
              <a:rPr lang="en-US" dirty="0"/>
              <a:t>Azure Application </a:t>
            </a:r>
            <a:r>
              <a:rPr lang="en-US" b="1" dirty="0"/>
              <a:t>Gateway now supports </a:t>
            </a:r>
            <a:r>
              <a:rPr lang="en-US" b="1" dirty="0" err="1"/>
              <a:t>MaxSurge</a:t>
            </a:r>
            <a:r>
              <a:rPr lang="en-US" b="1" dirty="0"/>
              <a:t>, enabling new instances to be provisioned during rolling upgrades without taking existing ones offline. </a:t>
            </a:r>
            <a:r>
              <a:rPr lang="en-US" dirty="0"/>
              <a:t>This allows customers to transition to newer gateway versions without any capacity degradation, ensuring: </a:t>
            </a:r>
          </a:p>
          <a:p>
            <a:pPr marL="171450" indent="-171450" algn="just">
              <a:buFont typeface="Arial" panose="020B0604020202020204" pitchFamily="34" charset="0"/>
              <a:buChar char="•"/>
            </a:pPr>
            <a:r>
              <a:rPr lang="en-US" dirty="0"/>
              <a:t>Full traffic handling throughout the upgrade  </a:t>
            </a:r>
          </a:p>
          <a:p>
            <a:pPr marL="171450" indent="-171450" algn="just">
              <a:buFont typeface="Arial" panose="020B0604020202020204" pitchFamily="34" charset="0"/>
              <a:buChar char="•"/>
            </a:pPr>
            <a:r>
              <a:rPr lang="en-US" dirty="0"/>
              <a:t>Minimized deployment risk </a:t>
            </a:r>
          </a:p>
          <a:p>
            <a:pPr algn="just"/>
            <a:r>
              <a:rPr lang="en-US" dirty="0"/>
              <a:t>This enhancement offers greater resiliency and reliability for mission-critical applications, especially those requiring consistent performance during infrastructure updates. </a:t>
            </a:r>
          </a:p>
        </p:txBody>
      </p:sp>
      <p:sp>
        <p:nvSpPr>
          <p:cNvPr id="3" name="Text Placeholder 2">
            <a:extLst>
              <a:ext uri="{FF2B5EF4-FFF2-40B4-BE49-F238E27FC236}">
                <a16:creationId xmlns:a16="http://schemas.microsoft.com/office/drawing/2014/main" id="{71B00EEF-5CCD-BB5B-2874-E3C36483C05C}"/>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890623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6271326" cy="1714500"/>
          </a:xfrm>
        </p:spPr>
        <p:txBody>
          <a:bodyPr/>
          <a:lstStyle/>
          <a:p>
            <a:r>
              <a:rPr lang="en-US" sz="4000" dirty="0"/>
              <a:t>Security &amp; Identity</a:t>
            </a:r>
          </a:p>
        </p:txBody>
      </p:sp>
    </p:spTree>
    <p:extLst>
      <p:ext uri="{BB962C8B-B14F-4D97-AF65-F5344CB8AC3E}">
        <p14:creationId xmlns:p14="http://schemas.microsoft.com/office/powerpoint/2010/main" val="3117920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Security &amp; Identity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2845652"/>
          </a:xfrm>
        </p:spPr>
        <p:txBody>
          <a:bodyPr/>
          <a:lstStyle/>
          <a:p>
            <a:pPr algn="just"/>
            <a:r>
              <a:rPr lang="en-US" dirty="0">
                <a:hlinkClick r:id="rId2"/>
              </a:rPr>
              <a:t>Microsoft Entra Private Access for Domain Controllers is now in Public Preview</a:t>
            </a:r>
            <a:endParaRPr lang="ru-RU" dirty="0"/>
          </a:p>
          <a:p>
            <a:pPr algn="just"/>
            <a:r>
              <a:rPr lang="en-US" dirty="0"/>
              <a:t> As part of Microsoft’s Security Service Edge (SSE), this feature lets organizations use </a:t>
            </a:r>
            <a:r>
              <a:rPr lang="en-US" b="1" dirty="0"/>
              <a:t>Conditional Access and multi-factor authentication (MFA) for internal resources that authenticate through Kerberos</a:t>
            </a:r>
            <a:r>
              <a:rPr lang="en-US" dirty="0"/>
              <a:t>, managed via Global Secure Access.</a:t>
            </a:r>
            <a:endParaRPr lang="ru-RU" dirty="0"/>
          </a:p>
          <a:p>
            <a:pPr algn="just"/>
            <a:r>
              <a:rPr lang="en-US" dirty="0"/>
              <a:t>Microsoft Entra Private Access delivers consistent identity and network security controls across on-premises, remote, and hybrid environments. Every authentication request to domain authenticated resources is validated against Conditional Access policies, replacing perimeter-based trust with continuous verification, regardless of user location.</a:t>
            </a:r>
            <a:endParaRPr lang="ru-RU" dirty="0"/>
          </a:p>
          <a:p>
            <a:pPr algn="just"/>
            <a:r>
              <a:rPr lang="en-US" dirty="0"/>
              <a:t>Admins can set detailed SPN-level policies, </a:t>
            </a:r>
            <a:r>
              <a:rPr lang="en-US" b="1" dirty="0"/>
              <a:t>such as requiring MFA for </a:t>
            </a:r>
            <a:r>
              <a:rPr lang="en-US" b="1" dirty="0" err="1"/>
              <a:t>cifs</a:t>
            </a:r>
            <a:r>
              <a:rPr lang="en-US" b="1" dirty="0"/>
              <a:t>/* file shares, enabling compliant device access to MSSQL/* </a:t>
            </a:r>
            <a:r>
              <a:rPr lang="en-US" dirty="0"/>
              <a:t>servers, and applying step-up authentication for sensitive RDP servers. This allows for precise risk-based segmentation and tailored service access.</a:t>
            </a:r>
          </a:p>
        </p:txBody>
      </p:sp>
      <p:pic>
        <p:nvPicPr>
          <p:cNvPr id="3" name="Picture 2">
            <a:extLst>
              <a:ext uri="{FF2B5EF4-FFF2-40B4-BE49-F238E27FC236}">
                <a16:creationId xmlns:a16="http://schemas.microsoft.com/office/drawing/2014/main" id="{B8320A1C-B268-DC0B-EC8C-7683018F1039}"/>
              </a:ext>
            </a:extLst>
          </p:cNvPr>
          <p:cNvPicPr>
            <a:picLocks noChangeAspect="1"/>
          </p:cNvPicPr>
          <p:nvPr/>
        </p:nvPicPr>
        <p:blipFill>
          <a:blip r:embed="rId3"/>
          <a:stretch>
            <a:fillRect/>
          </a:stretch>
        </p:blipFill>
        <p:spPr>
          <a:xfrm>
            <a:off x="4477110" y="173620"/>
            <a:ext cx="4035529" cy="1972165"/>
          </a:xfrm>
          <a:prstGeom prst="rect">
            <a:avLst/>
          </a:prstGeom>
        </p:spPr>
      </p:pic>
      <p:pic>
        <p:nvPicPr>
          <p:cNvPr id="3074" name="Picture 2" descr="Screenshot of the localpolicy file showing how to configure the file for SPN username exclusions and inclusions.">
            <a:extLst>
              <a:ext uri="{FF2B5EF4-FFF2-40B4-BE49-F238E27FC236}">
                <a16:creationId xmlns:a16="http://schemas.microsoft.com/office/drawing/2014/main" id="{A2366544-75F9-8112-DE98-5A5117093C8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619554" y="2315065"/>
            <a:ext cx="2171507" cy="22622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3310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6DF80C-C4B2-CA2E-DC53-D014432A0FBB}"/>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53E3FAB3-0EAA-3876-F96C-F85CCCDCCDD7}"/>
              </a:ext>
            </a:extLst>
          </p:cNvPr>
          <p:cNvSpPr>
            <a:spLocks noGrp="1"/>
          </p:cNvSpPr>
          <p:nvPr>
            <p:ph type="body" sz="quarter" idx="10"/>
          </p:nvPr>
        </p:nvSpPr>
        <p:spPr>
          <a:xfrm>
            <a:off x="4433776" y="855081"/>
            <a:ext cx="4365038" cy="2366102"/>
          </a:xfrm>
        </p:spPr>
        <p:txBody>
          <a:bodyPr/>
          <a:lstStyle/>
          <a:p>
            <a:pPr algn="just"/>
            <a:r>
              <a:rPr lang="en-US" sz="1000" dirty="0">
                <a:hlinkClick r:id="rId2"/>
              </a:rPr>
              <a:t>Retirement: Microsoft Defender for Cloud Deprecation in Microsoft Azure Operated by 21Vianet Announcement</a:t>
            </a:r>
            <a:endParaRPr lang="en-US" sz="1000" dirty="0"/>
          </a:p>
          <a:p>
            <a:pPr algn="just"/>
            <a:r>
              <a:rPr lang="en-US" sz="1000" dirty="0"/>
              <a:t>MS continuously assess services to uphold the high standards of protection and reliability for customers</a:t>
            </a:r>
            <a:r>
              <a:rPr lang="en-US" sz="1000" b="1" dirty="0"/>
              <a:t>. After a thorough evaluation, MS have determined that due to increasing infrastructure and operational complexity, it is no longer feasible to maintain the expected levels of stability and effectiveness </a:t>
            </a:r>
            <a:r>
              <a:rPr lang="en-US" sz="1000" dirty="0"/>
              <a:t>for Microsoft Defender for Cloud in Microsoft Azure operated by 21Vianet, also known as Azure in China. </a:t>
            </a:r>
          </a:p>
          <a:p>
            <a:pPr algn="just"/>
            <a:r>
              <a:rPr lang="en-US" sz="1000" dirty="0"/>
              <a:t>As a result, MS plan to retire and remove all features and services related to Microsoft Defender for Cloud within Microsoft Azure operated by 21Vianet on August 18, 2026. After this date, customers will no longer be able to access the Microsoft Defender for </a:t>
            </a:r>
            <a:r>
              <a:rPr lang="en-US" sz="1000" b="1" dirty="0"/>
              <a:t>Cloud portal, or any associated Microsoft Defender for Cloud services or features in this environment operated by 21Vianet. </a:t>
            </a:r>
          </a:p>
        </p:txBody>
      </p:sp>
      <p:sp>
        <p:nvSpPr>
          <p:cNvPr id="11" name="Title 10">
            <a:extLst>
              <a:ext uri="{FF2B5EF4-FFF2-40B4-BE49-F238E27FC236}">
                <a16:creationId xmlns:a16="http://schemas.microsoft.com/office/drawing/2014/main" id="{F0B3E087-D7E0-A826-1AA8-170A462C1EA4}"/>
              </a:ext>
            </a:extLst>
          </p:cNvPr>
          <p:cNvSpPr>
            <a:spLocks noGrp="1"/>
          </p:cNvSpPr>
          <p:nvPr>
            <p:ph type="title"/>
          </p:nvPr>
        </p:nvSpPr>
        <p:spPr/>
        <p:txBody>
          <a:bodyPr/>
          <a:lstStyle/>
          <a:p>
            <a:r>
              <a:rPr lang="en-US" sz="1800" dirty="0"/>
              <a:t>Security &amp; Identity Updates</a:t>
            </a:r>
            <a:endParaRPr lang="en-US" dirty="0"/>
          </a:p>
        </p:txBody>
      </p:sp>
      <p:sp>
        <p:nvSpPr>
          <p:cNvPr id="13" name="Text Placeholder 12">
            <a:extLst>
              <a:ext uri="{FF2B5EF4-FFF2-40B4-BE49-F238E27FC236}">
                <a16:creationId xmlns:a16="http://schemas.microsoft.com/office/drawing/2014/main" id="{7848980B-3A78-D666-3450-DFE397878148}"/>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53B30361-210F-0C86-1A80-ECA062F48EE8}"/>
              </a:ext>
            </a:extLst>
          </p:cNvPr>
          <p:cNvSpPr>
            <a:spLocks noGrp="1"/>
          </p:cNvSpPr>
          <p:nvPr>
            <p:ph type="body" sz="quarter" idx="16"/>
          </p:nvPr>
        </p:nvSpPr>
        <p:spPr>
          <a:xfrm>
            <a:off x="342900" y="855080"/>
            <a:ext cx="3955312" cy="2470011"/>
          </a:xfrm>
        </p:spPr>
        <p:txBody>
          <a:bodyPr/>
          <a:lstStyle/>
          <a:p>
            <a:pPr algn="just"/>
            <a:r>
              <a:rPr lang="en-US" dirty="0">
                <a:hlinkClick r:id="rId3"/>
              </a:rPr>
              <a:t>Retirement: Microsoft Sentinel Deprecation in Microsoft Azure operated by 21Vianet Announcement</a:t>
            </a:r>
            <a:endParaRPr lang="ru-RU" dirty="0"/>
          </a:p>
          <a:p>
            <a:pPr algn="just"/>
            <a:r>
              <a:rPr lang="en-US" dirty="0"/>
              <a:t>MS continuously assess services to uphold the high standards of protection and reliability for customers. After a thorough evaluation, MS have determined that due to increasing </a:t>
            </a:r>
            <a:r>
              <a:rPr lang="en-US" b="1" dirty="0"/>
              <a:t>infrastructure and operational complexity, it is no longer feasible to maintain the expected levels of stability and effectiveness for Microsoft Sentinel in Microsoft Azure operated by 21Vianet, also known as Azure in China. </a:t>
            </a:r>
          </a:p>
          <a:p>
            <a:pPr algn="just"/>
            <a:r>
              <a:rPr lang="en-US" dirty="0"/>
              <a:t>As a result, MS plan to retire and remove all features and services related to Microsoft Sentinel within Microsoft Azure operated by 21Vianet on August 18, 2026. After this date, </a:t>
            </a:r>
            <a:r>
              <a:rPr lang="en-US" b="1" dirty="0"/>
              <a:t>customers will no longer be able to access the Microsoft Sentinel portal, or any associated </a:t>
            </a:r>
            <a:r>
              <a:rPr lang="en-US" dirty="0"/>
              <a:t>Microsoft Sentinel services or features in this environment operated by 21Vianet. </a:t>
            </a:r>
          </a:p>
        </p:txBody>
      </p:sp>
    </p:spTree>
    <p:extLst>
      <p:ext uri="{BB962C8B-B14F-4D97-AF65-F5344CB8AC3E}">
        <p14:creationId xmlns:p14="http://schemas.microsoft.com/office/powerpoint/2010/main" val="1996926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8796812" cy="1714500"/>
          </a:xfrm>
        </p:spPr>
        <p:txBody>
          <a:bodyPr/>
          <a:lstStyle/>
          <a:p>
            <a:r>
              <a:rPr lang="en-US" sz="4000" dirty="0"/>
              <a:t>Management &amp; Governance</a:t>
            </a:r>
          </a:p>
        </p:txBody>
      </p:sp>
    </p:spTree>
    <p:extLst>
      <p:ext uri="{BB962C8B-B14F-4D97-AF65-F5344CB8AC3E}">
        <p14:creationId xmlns:p14="http://schemas.microsoft.com/office/powerpoint/2010/main" val="3479183145"/>
      </p:ext>
    </p:extLst>
  </p:cSld>
  <p:clrMapOvr>
    <a:masterClrMapping/>
  </p:clrMapOvr>
</p:sld>
</file>

<file path=ppt/theme/theme1.xml><?xml version="1.0" encoding="utf-8"?>
<a:theme xmlns:a="http://schemas.openxmlformats.org/drawingml/2006/main" name="Continuum Theme">
  <a:themeElements>
    <a:clrScheme name="EPAM Continuum Final">
      <a:dk1>
        <a:srgbClr val="222222"/>
      </a:dk1>
      <a:lt1>
        <a:srgbClr val="FFFFFF"/>
      </a:lt1>
      <a:dk2>
        <a:srgbClr val="A0A0A0"/>
      </a:dk2>
      <a:lt2>
        <a:srgbClr val="DBDAD6"/>
      </a:lt2>
      <a:accent1>
        <a:srgbClr val="545454"/>
      </a:accent1>
      <a:accent2>
        <a:srgbClr val="FFC000"/>
      </a:accent2>
      <a:accent3>
        <a:srgbClr val="38C2D7"/>
      </a:accent3>
      <a:accent4>
        <a:srgbClr val="445464"/>
      </a:accent4>
      <a:accent5>
        <a:srgbClr val="008ACE"/>
      </a:accent5>
      <a:accent6>
        <a:srgbClr val="E53B2E"/>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ln>
        <a:effectLst/>
      </a:spPr>
      <a:bodyPr wrap="none" rtlCol="0" anchor="ctr"/>
      <a:lstStyle>
        <a:defPPr algn="ctr">
          <a:defRPr sz="2400" dirty="0" err="1" smtClean="0">
            <a:solidFill>
              <a:schemeClr val="bg1"/>
            </a:solidFill>
            <a:latin typeface="Calibri Light" panose="020F0302020204030204" pitchFamily="34" charset="0"/>
            <a:ea typeface="Human Sans ExtraLight" charset="0"/>
            <a:cs typeface="Human Sans ExtraLight" charset="0"/>
          </a:defRPr>
        </a:defPPr>
      </a:lstStyle>
    </a:spDef>
    <a:lnDef>
      <a:spPr>
        <a:ln w="63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110000"/>
          </a:lnSpc>
          <a:spcBef>
            <a:spcPts val="600"/>
          </a:spcBef>
          <a:defRPr sz="1200" dirty="0" err="1" smtClean="0">
            <a:ea typeface="Human Sans" charset="0"/>
            <a:cs typeface="Human Sans" charset="0"/>
          </a:defRPr>
        </a:defPPr>
      </a:lstStyle>
    </a:txDef>
  </a:objectDefaults>
  <a:extraClrSchemeLst/>
  <a:extLst>
    <a:ext uri="{05A4C25C-085E-4340-85A3-A5531E510DB2}">
      <thm15:themeFamily xmlns:thm15="http://schemas.microsoft.com/office/thememl/2012/main" name="Continuum_Master_v1.1" id="{D2F91407-39AD-2344-8F42-01B4155FF2FD}" vid="{09F1F252-BD3A-0A45-9F6B-518524EA32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C3A9FD6A1D2BC41832AF270024651C7" ma:contentTypeVersion="6" ma:contentTypeDescription="Create a new document." ma:contentTypeScope="" ma:versionID="0421700c9180782018be286cde8a21da">
  <xsd:schema xmlns:xsd="http://www.w3.org/2001/XMLSchema" xmlns:xs="http://www.w3.org/2001/XMLSchema" xmlns:p="http://schemas.microsoft.com/office/2006/metadata/properties" xmlns:ns2="2e7e23d5-2c80-4164-89d2-1708db4037b8" xmlns:ns3="4e7ac07f-2cd6-47aa-8863-e3015989625c" targetNamespace="http://schemas.microsoft.com/office/2006/metadata/properties" ma:root="true" ma:fieldsID="541d07e3f89946b63e942fc7370dae48" ns2:_="" ns3:_="">
    <xsd:import namespace="2e7e23d5-2c80-4164-89d2-1708db4037b8"/>
    <xsd:import namespace="4e7ac07f-2cd6-47aa-8863-e3015989625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7e23d5-2c80-4164-89d2-1708db4037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e7ac07f-2cd6-47aa-8863-e3015989625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E7C614-AA74-4D4D-9D2D-D96DA5126C78}">
  <ds:schemaRefs>
    <ds:schemaRef ds:uri="http://schemas.microsoft.com/office/2006/metadata/properties"/>
    <ds:schemaRef ds:uri="http://schemas.microsoft.com/office/2006/documentManagement/types"/>
    <ds:schemaRef ds:uri="http://purl.org/dc/terms/"/>
    <ds:schemaRef ds:uri="http://purl.org/dc/elements/1.1/"/>
    <ds:schemaRef ds:uri="http://schemas.microsoft.com/office/infopath/2007/PartnerControls"/>
    <ds:schemaRef ds:uri="2e7e23d5-2c80-4164-89d2-1708db4037b8"/>
    <ds:schemaRef ds:uri="http://purl.org/dc/dcmitype/"/>
    <ds:schemaRef ds:uri="http://schemas.openxmlformats.org/package/2006/metadata/core-properties"/>
    <ds:schemaRef ds:uri="4e7ac07f-2cd6-47aa-8863-e3015989625c"/>
    <ds:schemaRef ds:uri="http://www.w3.org/XML/1998/namespace"/>
  </ds:schemaRefs>
</ds:datastoreItem>
</file>

<file path=customXml/itemProps2.xml><?xml version="1.0" encoding="utf-8"?>
<ds:datastoreItem xmlns:ds="http://schemas.openxmlformats.org/officeDocument/2006/customXml" ds:itemID="{EE04B39D-0CBA-4F8F-8809-785207E87965}">
  <ds:schemaRefs>
    <ds:schemaRef ds:uri="http://schemas.microsoft.com/sharepoint/v3/contenttype/forms"/>
  </ds:schemaRefs>
</ds:datastoreItem>
</file>

<file path=customXml/itemProps3.xml><?xml version="1.0" encoding="utf-8"?>
<ds:datastoreItem xmlns:ds="http://schemas.openxmlformats.org/officeDocument/2006/customXml" ds:itemID="{25D63988-C0DC-4185-91C3-6687DBA2F390}">
  <ds:schemaRefs>
    <ds:schemaRef ds:uri="2e7e23d5-2c80-4164-89d2-1708db4037b8"/>
    <ds:schemaRef ds:uri="4e7ac07f-2cd6-47aa-8863-e3015989625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2590e1b2-66ea-4d45-b1aa-185c322e3ba5}" enabled="1" method="Standard" siteId="{40a64d0b-f2f9-4a34-b1b3-0992ac0e5e4e}" contentBits="0" removed="0"/>
</clbl:labelList>
</file>

<file path=docProps/app.xml><?xml version="1.0" encoding="utf-8"?>
<Properties xmlns="http://schemas.openxmlformats.org/officeDocument/2006/extended-properties" xmlns:vt="http://schemas.openxmlformats.org/officeDocument/2006/docPropsVTypes">
  <Template>Covers</Template>
  <TotalTime>1580</TotalTime>
  <Words>3919</Words>
  <Application>Microsoft Office PowerPoint</Application>
  <PresentationFormat>On-screen Show (16:9)</PresentationFormat>
  <Paragraphs>192</Paragraphs>
  <Slides>36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Calibri</vt:lpstr>
      <vt:lpstr>Human Sans</vt:lpstr>
      <vt:lpstr>Human Sans Regular</vt:lpstr>
      <vt:lpstr>Continuum Theme</vt:lpstr>
      <vt:lpstr>Azure Times #176</vt:lpstr>
      <vt:lpstr>PowerPoint Presentation</vt:lpstr>
      <vt:lpstr>Networking Updates</vt:lpstr>
      <vt:lpstr>Networking Updates</vt:lpstr>
      <vt:lpstr>Networking Updates</vt:lpstr>
      <vt:lpstr>PowerPoint Presentation</vt:lpstr>
      <vt:lpstr>Security &amp; Identity Updates</vt:lpstr>
      <vt:lpstr>Security &amp; Identity Updates</vt:lpstr>
      <vt:lpstr>PowerPoint Presentation</vt:lpstr>
      <vt:lpstr>Management &amp; Governance Updates</vt:lpstr>
      <vt:lpstr>Management &amp; Governance Updates</vt:lpstr>
      <vt:lpstr>Management &amp; Governance Updates</vt:lpstr>
      <vt:lpstr>Management &amp; Governance Updates</vt:lpstr>
      <vt:lpstr>Management &amp; Governance Updates</vt:lpstr>
      <vt:lpstr>PowerPoint Presentation</vt:lpstr>
      <vt:lpstr>Compute Updates</vt:lpstr>
      <vt:lpstr>Compute Updates</vt:lpstr>
      <vt:lpstr>Compute Updates</vt:lpstr>
      <vt:lpstr>Compute Updates</vt:lpstr>
      <vt:lpstr>PowerPoint Presentation</vt:lpstr>
      <vt:lpstr>Storage &amp; Data Updates</vt:lpstr>
      <vt:lpstr>Storage &amp; Data Updates</vt:lpstr>
      <vt:lpstr>Storage &amp; Data Updates</vt:lpstr>
      <vt:lpstr>PowerPoint Presentation</vt:lpstr>
      <vt:lpstr>Databases Updates</vt:lpstr>
      <vt:lpstr>Databases Updates</vt:lpstr>
      <vt:lpstr>Databases Updates</vt:lpstr>
      <vt:lpstr>Databases Updates</vt:lpstr>
      <vt:lpstr>PowerPoint Presentation</vt:lpstr>
      <vt:lpstr>ML &amp; AI &amp; IOT Updates</vt:lpstr>
      <vt:lpstr>ML &amp; AI &amp; IOT Updates</vt:lpstr>
      <vt:lpstr>PowerPoint Presentation</vt:lpstr>
      <vt:lpstr>Miscellaneous Updates</vt:lpstr>
      <vt:lpstr>PowerPoint Presentation</vt:lpstr>
      <vt:lpstr>Information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Maksim Admin Rotar</cp:lastModifiedBy>
  <cp:revision>253</cp:revision>
  <dcterms:created xsi:type="dcterms:W3CDTF">2018-01-26T19:23:30Z</dcterms:created>
  <dcterms:modified xsi:type="dcterms:W3CDTF">2025-08-30T09:11:10Z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0x0101008C3A9FD6A1D2BC41832AF270024651C7</vt:lpwstr>
  </property>
</Properties>
</file>