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8"/>
  </p:notesMasterIdLst>
  <p:handoutMasterIdLst>
    <p:handoutMasterId r:id="rId39"/>
  </p:handoutMasterIdLst>
  <p:sldIdLst>
    <p:sldId id="2142532340" r:id="rId5"/>
    <p:sldId id="2146847045" r:id="rId6"/>
    <p:sldId id="2146847127" r:id="rId7"/>
    <p:sldId id="2146847125" r:id="rId8"/>
    <p:sldId id="2146847126" r:id="rId9"/>
    <p:sldId id="2146847048" r:id="rId10"/>
    <p:sldId id="2146847049" r:id="rId11"/>
    <p:sldId id="2146847132" r:id="rId12"/>
    <p:sldId id="2146847050" r:id="rId13"/>
    <p:sldId id="2146847096" r:id="rId14"/>
    <p:sldId id="2146847158" r:id="rId15"/>
    <p:sldId id="2146847134" r:id="rId16"/>
    <p:sldId id="2146847156" r:id="rId17"/>
    <p:sldId id="2146847157" r:id="rId18"/>
    <p:sldId id="2146847135" r:id="rId19"/>
    <p:sldId id="2146847159" r:id="rId20"/>
    <p:sldId id="2146847136" r:id="rId21"/>
    <p:sldId id="2146847052" r:id="rId22"/>
    <p:sldId id="2146847137" r:id="rId23"/>
    <p:sldId id="2146847054" r:id="rId24"/>
    <p:sldId id="2146847103" r:id="rId25"/>
    <p:sldId id="2146847056" r:id="rId26"/>
    <p:sldId id="2146847107" r:id="rId27"/>
    <p:sldId id="2146847143" r:id="rId28"/>
    <p:sldId id="2146847058" r:id="rId29"/>
    <p:sldId id="2146847111" r:id="rId30"/>
    <p:sldId id="2146847119" r:id="rId31"/>
    <p:sldId id="2146847150" r:id="rId32"/>
    <p:sldId id="2146847062" r:id="rId33"/>
    <p:sldId id="2146847115" r:id="rId34"/>
    <p:sldId id="2146847085" r:id="rId35"/>
    <p:sldId id="2146847084" r:id="rId36"/>
    <p:sldId id="2146847064" r:id="rId3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2146847127"/>
            <p14:sldId id="2146847125"/>
            <p14:sldId id="2146847126"/>
          </p14:sldIdLst>
        </p14:section>
        <p14:section name="Security &amp; Identity" id="{1AA42572-B3BD-44F7-813B-C2C647DDBB3C}">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096"/>
            <p14:sldId id="2146847158"/>
            <p14:sldId id="2146847134"/>
            <p14:sldId id="2146847156"/>
            <p14:sldId id="2146847157"/>
            <p14:sldId id="2146847135"/>
            <p14:sldId id="2146847159"/>
            <p14:sldId id="2146847136"/>
          </p14:sldIdLst>
        </p14:section>
        <p14:section name="Storage &amp; Data" id="{1F159046-CE0A-45BC-9D5B-6E6C95980F78}">
          <p14:sldIdLst>
            <p14:sldId id="2146847052"/>
            <p14:sldId id="2146847137"/>
          </p14:sldIdLst>
        </p14:section>
        <p14:section name="Databases" id="{AEAFAE72-AD56-48F3-926B-38BAE269038F}">
          <p14:sldIdLst>
            <p14:sldId id="2146847054"/>
            <p14:sldId id="2146847103"/>
          </p14:sldIdLst>
        </p14:section>
        <p14:section name="Integration" id="{ACBD46A3-6F1C-451B-A154-0A056E0DEFF6}">
          <p14:sldIdLst>
            <p14:sldId id="2146847056"/>
            <p14:sldId id="2146847107"/>
            <p14:sldId id="2146847143"/>
          </p14:sldIdLst>
        </p14:section>
        <p14:section name="ML &amp; AI &amp; IOT" id="{F4E1EAF1-55E9-4CA4-8ADC-28B69C1D66D2}">
          <p14:sldIdLst>
            <p14:sldId id="2146847058"/>
            <p14:sldId id="2146847111"/>
            <p14:sldId id="2146847119"/>
            <p14:sldId id="214684715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1830"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9/5/2025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9/5/2025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ru-ru/updates?id=501814" TargetMode="External"/><Relationship Id="rId2" Type="http://schemas.openxmlformats.org/officeDocument/2006/relationships/hyperlink" Target="https://azure.microsoft.com/ru-ru/updates?id=501819"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ru-ru/updates?id=501970"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ru-ru/updates?id=501844" TargetMode="External"/><Relationship Id="rId2" Type="http://schemas.openxmlformats.org/officeDocument/2006/relationships/hyperlink" Target="https://azure.microsoft.com/ru-ru/updates?id=501839"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ru-ru/updates?id=501834" TargetMode="External"/><Relationship Id="rId2" Type="http://schemas.openxmlformats.org/officeDocument/2006/relationships/hyperlink" Target="https://azure.microsoft.com/ru-ru/updates?id=501799"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501824" TargetMode="External"/><Relationship Id="rId2" Type="http://schemas.openxmlformats.org/officeDocument/2006/relationships/hyperlink" Target="https://azure.microsoft.com/ru-ru/updates?id=499104"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ru-ru/updates?id=500374" TargetMode="External"/><Relationship Id="rId2" Type="http://schemas.openxmlformats.org/officeDocument/2006/relationships/hyperlink" Target="https://azure.microsoft.com/ru-ru/updates?id=501896"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hyperlink" Target="https://techcommunity.microsoft.com/blog/sapapplications/new-mbv3-size-standard-m416bs-v3-general-availability/4439103"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azure.microsoft.com/ru-ru/updates?id=502039"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ru-ru/updates?id=499406" TargetMode="External"/><Relationship Id="rId2" Type="http://schemas.openxmlformats.org/officeDocument/2006/relationships/hyperlink" Target="https://azure.microsoft.com/ru-ru/updates?id=499411" TargetMode="External"/><Relationship Id="rId1" Type="http://schemas.openxmlformats.org/officeDocument/2006/relationships/slideLayout" Target="../slideLayouts/slideLayout7.xml"/><Relationship Id="rId5" Type="http://schemas.openxmlformats.org/officeDocument/2006/relationships/hyperlink" Target="https://azure.microsoft.com/ru-ru/updates?id=502607" TargetMode="External"/><Relationship Id="rId4" Type="http://schemas.openxmlformats.org/officeDocument/2006/relationships/hyperlink" Target="https://azure.microsoft.com/ru-ru/updates?id=4994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zure.microsoft.com/ru-ru/updates?id=500765"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zure.microsoft.com/ru-ru/updates?id=501804"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ru-ru/updates?id=501829" TargetMode="External"/><Relationship Id="rId2" Type="http://schemas.openxmlformats.org/officeDocument/2006/relationships/hyperlink" Target="https://azure.microsoft.com/ru-ru/updates?id=501809"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echcommunity.microsoft.com/blog/azure-ai-foundry-blog/announcing-gpt-realtime-on-azure-ai-foundry/4449666" TargetMode="External"/><Relationship Id="rId2" Type="http://schemas.openxmlformats.org/officeDocument/2006/relationships/hyperlink" Target="https://techcommunity.microsoft.com/blog/azure-ai-foundry-blog/announcing-a-new-azure-ai-translator-api-public-preview/4450660"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zure.microsoft.com/ru-ru/updates?id=501953"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ru-ru/updates?id=502583"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echcommunity.microsoft.com/blog/azurecommunicationservicesblog/general-availability-of-teams-phone-extensibility/4446092"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ru-ru/updates?id=50120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ru-ru/updates?id=501678" TargetMode="External"/><Relationship Id="rId2" Type="http://schemas.openxmlformats.org/officeDocument/2006/relationships/hyperlink" Target="https://azure.microsoft.com/ru-ru/updates?id=501174"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community.microsoft.com/blog/appsonazureblog/announcing-the-public-preview-of-the-new-app-service-quota-self-service-experien/4450415"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techcommunity.microsoft.com/blog/azuremigrationblog/broadcom-vmware-licensing-changes-what-azure-vmware-solution-customers-need-to-k/4448784" TargetMode="External"/><Relationship Id="rId2" Type="http://schemas.openxmlformats.org/officeDocument/2006/relationships/hyperlink" Target="https://azure.microsoft.com/ru-ru/updates?id=500520"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#177</a:t>
            </a:r>
          </a:p>
        </p:txBody>
      </p:sp>
      <p:sp>
        <p:nvSpPr>
          <p:cNvPr id="4" name="Text Placeholder 3"/>
          <p:cNvSpPr>
            <a:spLocks noGrp="1"/>
          </p:cNvSpPr>
          <p:nvPr>
            <p:ph type="body" sz="quarter" idx="11"/>
          </p:nvPr>
        </p:nvSpPr>
        <p:spPr/>
        <p:txBody>
          <a:bodyPr/>
          <a:lstStyle/>
          <a:p>
            <a:r>
              <a:rPr lang="en-US" spc="300" dirty="0"/>
              <a:t>September 8,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165211"/>
          </a:xfrm>
        </p:spPr>
        <p:txBody>
          <a:bodyPr/>
          <a:lstStyle/>
          <a:p>
            <a:pPr algn="just"/>
            <a:r>
              <a:rPr lang="en-US" sz="1000" dirty="0">
                <a:hlinkClick r:id="rId2"/>
              </a:rPr>
              <a:t>Public Preview: Organizational Templates in Azure Logic Apps</a:t>
            </a:r>
            <a:endParaRPr lang="en-US" sz="1000" dirty="0"/>
          </a:p>
          <a:p>
            <a:pPr algn="just"/>
            <a:r>
              <a:rPr lang="en-US" sz="1000" dirty="0"/>
              <a:t>Announcing the public preview of </a:t>
            </a:r>
            <a:r>
              <a:rPr lang="en-US" sz="1000" b="1" dirty="0"/>
              <a:t>Organizational Templates in Azure Logic Apps. </a:t>
            </a:r>
            <a:r>
              <a:rPr lang="en-US" sz="1000" dirty="0"/>
              <a:t>This feature empowers teams to author, share, and reuse automation patterns within their own organization, helping standardize integration practices at scale. </a:t>
            </a:r>
          </a:p>
          <a:p>
            <a:pPr algn="just"/>
            <a:r>
              <a:rPr lang="en-US" sz="1000" dirty="0"/>
              <a:t>Organizational </a:t>
            </a:r>
            <a:r>
              <a:rPr lang="en-US" sz="1000" b="1" dirty="0"/>
              <a:t>Templates extend the existing Logic Apps Templates experience by allowing templates </a:t>
            </a:r>
            <a:r>
              <a:rPr lang="en-US" sz="1000" dirty="0"/>
              <a:t>to be published and scoped to Azure tenant or subscription. Teams can create templates directly from workflows using a new UI, share them securely across the organization, and manage their lifecycle from test to production. </a:t>
            </a:r>
          </a:p>
          <a:p>
            <a:pPr algn="just"/>
            <a:r>
              <a:rPr lang="en-US" sz="1000" dirty="0"/>
              <a:t>With integration to Azure RBAC and subscription-level scoping, you can control who can author, view, and deploy templates ensuring the right teams get access to the right automation patterns while maintaining security and governance.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310684"/>
          </a:xfrm>
        </p:spPr>
        <p:txBody>
          <a:bodyPr/>
          <a:lstStyle/>
          <a:p>
            <a:pPr algn="just"/>
            <a:r>
              <a:rPr lang="en-US" dirty="0">
                <a:hlinkClick r:id="rId3"/>
              </a:rPr>
              <a:t>Public Preview: Confluent Kafka Connector in Azure Logic Apps (Standard)</a:t>
            </a:r>
            <a:endParaRPr lang="en-US" dirty="0"/>
          </a:p>
          <a:p>
            <a:pPr algn="just"/>
            <a:r>
              <a:rPr lang="en-US" dirty="0"/>
              <a:t>Announcing the public preview of the </a:t>
            </a:r>
            <a:r>
              <a:rPr lang="en-US" b="1" dirty="0"/>
              <a:t>Confluent Kafka Connector in Azure Logic Apps (Standard).</a:t>
            </a:r>
            <a:r>
              <a:rPr lang="en-US" dirty="0"/>
              <a:t> This new connector allows to both send and receive messages between Logic Apps and Confluent Kafka. </a:t>
            </a:r>
          </a:p>
          <a:p>
            <a:pPr algn="just"/>
            <a:r>
              <a:rPr lang="en-US" dirty="0"/>
              <a:t>Confluent Kafka is a distributed streaming platform widely used for building real-time data pipelines and streaming applications across industries such as financial services, retail, IoT, and more. With the new connector, it is possible to publish and subscribe to streams of records directly from Logic Apps, enabling real-time integration scenarios. </a:t>
            </a:r>
          </a:p>
          <a:p>
            <a:pPr algn="just"/>
            <a:r>
              <a:rPr lang="en-US" dirty="0"/>
              <a:t>The connector supports both triggers (receive) and actions (publish), making it easier to integrate event-driven workflows with Confluent Kafka in Logic Apps.</a:t>
            </a:r>
          </a:p>
        </p:txBody>
      </p:sp>
      <p:pic>
        <p:nvPicPr>
          <p:cNvPr id="2050" name="Picture 2">
            <a:extLst>
              <a:ext uri="{FF2B5EF4-FFF2-40B4-BE49-F238E27FC236}">
                <a16:creationId xmlns:a16="http://schemas.microsoft.com/office/drawing/2014/main" id="{1FF38C95-CBBC-C522-2EF2-E628C3D400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707" y="2944092"/>
            <a:ext cx="3507002" cy="19586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6E24B8B-FD13-DF83-BA94-205978248CAB}"/>
              </a:ext>
            </a:extLst>
          </p:cNvPr>
          <p:cNvPicPr>
            <a:picLocks noChangeAspect="1"/>
          </p:cNvPicPr>
          <p:nvPr/>
        </p:nvPicPr>
        <p:blipFill>
          <a:blip r:embed="rId5"/>
          <a:stretch>
            <a:fillRect/>
          </a:stretch>
        </p:blipFill>
        <p:spPr>
          <a:xfrm>
            <a:off x="5253118" y="2855766"/>
            <a:ext cx="2994603" cy="2123209"/>
          </a:xfrm>
          <a:prstGeom prst="rect">
            <a:avLst/>
          </a:prstGeom>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9FDBA6-A695-8D73-08F8-D998E1393401}"/>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225CB6D8-1524-3028-76AC-3C5F257638CD}"/>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A7B011E6-D700-EF00-E56D-451D96EEA70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5DF8B9FC-F6DD-492C-DB05-0FB9F2FC7C4D}"/>
              </a:ext>
            </a:extLst>
          </p:cNvPr>
          <p:cNvSpPr>
            <a:spLocks noGrp="1"/>
          </p:cNvSpPr>
          <p:nvPr>
            <p:ph type="body" sz="quarter" idx="16"/>
          </p:nvPr>
        </p:nvSpPr>
        <p:spPr>
          <a:xfrm>
            <a:off x="342900" y="855080"/>
            <a:ext cx="3955312" cy="2165211"/>
          </a:xfrm>
        </p:spPr>
        <p:txBody>
          <a:bodyPr/>
          <a:lstStyle/>
          <a:p>
            <a:pPr algn="just"/>
            <a:r>
              <a:rPr lang="en-US" dirty="0">
                <a:hlinkClick r:id="rId2"/>
              </a:rPr>
              <a:t>Public Preview: Azure Functions support for Python 3.13</a:t>
            </a:r>
            <a:endParaRPr lang="en-US" dirty="0"/>
          </a:p>
          <a:p>
            <a:pPr algn="just"/>
            <a:r>
              <a:rPr lang="en-US" dirty="0"/>
              <a:t>It is now possible to develop functions using Python 3.13 locally and deploy them to Azure Functions.  </a:t>
            </a:r>
          </a:p>
          <a:p>
            <a:pPr algn="just"/>
            <a:r>
              <a:rPr lang="en-US" dirty="0"/>
              <a:t>Starting with Python 3.13, Functions introduces runtime version control, a new opt-in feature that lets </a:t>
            </a:r>
            <a:r>
              <a:rPr lang="en-US" b="1" dirty="0"/>
              <a:t>you target specific versions of the Functions Python runtime used by your app. </a:t>
            </a:r>
          </a:p>
          <a:p>
            <a:pPr algn="just"/>
            <a:r>
              <a:rPr lang="en-US" dirty="0"/>
              <a:t>Python 3.13 also introduces several enhancements to Functions that improve performance and reliability. In Python 3.13+, Azure Functions no longer supports custom worker extensions and shared memory for large payloads, requiring migration to supported alternatives and </a:t>
            </a:r>
            <a:r>
              <a:rPr lang="en-US" dirty="0" err="1"/>
              <a:t>gRPC</a:t>
            </a:r>
            <a:r>
              <a:rPr lang="en-US" dirty="0"/>
              <a:t>-based messaging.</a:t>
            </a:r>
          </a:p>
        </p:txBody>
      </p:sp>
    </p:spTree>
    <p:extLst>
      <p:ext uri="{BB962C8B-B14F-4D97-AF65-F5344CB8AC3E}">
        <p14:creationId xmlns:p14="http://schemas.microsoft.com/office/powerpoint/2010/main" val="37256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algn="just"/>
            <a:r>
              <a:rPr lang="en-US" sz="1000" dirty="0">
                <a:hlinkClick r:id="rId2"/>
              </a:rPr>
              <a:t>Generally Available: Custom Code support in Azure Logic Apps Standard with .NET 8</a:t>
            </a:r>
            <a:endParaRPr lang="en-US" sz="1000" dirty="0"/>
          </a:p>
          <a:p>
            <a:pPr algn="just"/>
            <a:r>
              <a:rPr lang="en-US" sz="1000" dirty="0"/>
              <a:t>Announcing the general availability of Custom Code support in Azure Logic Apps Standard with .NET 8. This release enables </a:t>
            </a:r>
            <a:r>
              <a:rPr lang="en-US" sz="1000" b="1" dirty="0"/>
              <a:t>developers to embed .NET 8 code directly in workflows, unlocking advanced logic scenarios, code reuse, and seamless integration with existing .NET libraries and services. </a:t>
            </a:r>
          </a:p>
          <a:p>
            <a:pPr algn="just"/>
            <a:r>
              <a:rPr lang="en-US" sz="1000" dirty="0"/>
              <a:t>Key enhancements in GA include the ability to bring your own </a:t>
            </a:r>
            <a:r>
              <a:rPr lang="en-US" sz="1000" b="1" dirty="0"/>
              <a:t>NuGet</a:t>
            </a:r>
            <a:r>
              <a:rPr lang="en-US" sz="1000" dirty="0"/>
              <a:t> packages without dependency conflicts, native support for Dependency Injection for more maintainable code, and an improved authoring experience with better tooling, templates, and local debugging in Visual Studio and Visual Studio Code. </a:t>
            </a:r>
          </a:p>
          <a:p>
            <a:pPr algn="just"/>
            <a:r>
              <a:rPr lang="en-US" sz="1000" dirty="0"/>
              <a:t>With these updates, developers can build more powerful, flexible, and enterprise-grade integration workflows on Azure Logic Apps Standard.</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3"/>
              </a:rPr>
              <a:t>Generally Available: Azure Logic Apps Standard Automated Test Framework</a:t>
            </a:r>
            <a:endParaRPr lang="en-US" dirty="0"/>
          </a:p>
          <a:p>
            <a:pPr algn="just"/>
            <a:r>
              <a:rPr lang="en-US" dirty="0"/>
              <a:t>Azure Logic Apps Standard Automated Test Framework, enabling developers to build, test, and maintain enterprise-grade workflows with confidence. </a:t>
            </a:r>
          </a:p>
          <a:p>
            <a:pPr algn="just"/>
            <a:r>
              <a:rPr lang="en-US" dirty="0"/>
              <a:t>The framework allows teams to create unit tests for workflow definitions and runs directly in </a:t>
            </a:r>
            <a:r>
              <a:rPr lang="en-US" b="1" dirty="0"/>
              <a:t>Visual Studio Code</a:t>
            </a:r>
            <a:r>
              <a:rPr lang="en-US" dirty="0"/>
              <a:t>, simulating external dependencies and validating workflow behavior before deployment. GA introduces key enhancements, including broader support for mocked actions (built-in and managed connectors), access to workflow settings for assertions, and inline script actions for JavaScript, enabling more comprehensive and reliable testing of complex workflows. </a:t>
            </a:r>
          </a:p>
          <a:p>
            <a:pPr algn="just"/>
            <a:r>
              <a:rPr lang="en-US" dirty="0"/>
              <a:t>With these improvements, developers can ensure workflow logic, environment settings, and scripts behave as expected, supporting faster, safer, and more maintainable integration solutions.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77AE2-2CBA-7E96-FE6F-164C037AD92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88D579B-1F30-4D80-F655-10F062ED5A75}"/>
              </a:ext>
            </a:extLst>
          </p:cNvPr>
          <p:cNvSpPr>
            <a:spLocks noGrp="1"/>
          </p:cNvSpPr>
          <p:nvPr>
            <p:ph type="body" sz="quarter" idx="10"/>
          </p:nvPr>
        </p:nvSpPr>
        <p:spPr>
          <a:xfrm>
            <a:off x="4433776" y="855080"/>
            <a:ext cx="4365038" cy="2054375"/>
          </a:xfrm>
        </p:spPr>
        <p:txBody>
          <a:bodyPr/>
          <a:lstStyle/>
          <a:p>
            <a:pPr algn="just"/>
            <a:r>
              <a:rPr lang="en-US" sz="1000" dirty="0">
                <a:hlinkClick r:id="rId2"/>
              </a:rPr>
              <a:t>Generally Available: Enhanced Data Mapper Experience in Logic Apps (Standard)</a:t>
            </a:r>
            <a:endParaRPr lang="en-US" sz="1000" dirty="0"/>
          </a:p>
          <a:p>
            <a:pPr algn="just"/>
            <a:r>
              <a:rPr lang="en-US" sz="1000" dirty="0"/>
              <a:t>Introduced the redesigned Data Mapper UX in the Azure Logic Apps (Standard) extension for Visual Studio Code is now generally available. The new experience, which was in public preview, becomes the default for creating and editing maps. </a:t>
            </a:r>
          </a:p>
          <a:p>
            <a:pPr algn="just"/>
            <a:r>
              <a:rPr lang="en-US" sz="1000" dirty="0"/>
              <a:t>This release is a major step forward in modernizing data transformation workflows. It delivers a </a:t>
            </a:r>
            <a:r>
              <a:rPr lang="en-US" sz="1000" b="1" dirty="0"/>
              <a:t>more stable, performant, and intuitive experience, shaped directly by feedback from our integration developer community. </a:t>
            </a:r>
          </a:p>
          <a:p>
            <a:pPr algn="just"/>
            <a:r>
              <a:rPr lang="en-US" sz="1000" dirty="0"/>
              <a:t>With GA, developers can seamlessly open and edit existing V1 maps in the updated V2 experience, work reliably on macOS with schema-related crashes resolved, and benefit from clearer documentation and examples for built-in collection functions on repeating nodes. </a:t>
            </a:r>
          </a:p>
        </p:txBody>
      </p:sp>
      <p:sp>
        <p:nvSpPr>
          <p:cNvPr id="11" name="Title 10">
            <a:extLst>
              <a:ext uri="{FF2B5EF4-FFF2-40B4-BE49-F238E27FC236}">
                <a16:creationId xmlns:a16="http://schemas.microsoft.com/office/drawing/2014/main" id="{540A111E-506C-45DA-D99C-3B5FECCF7C7C}"/>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C665B5DC-887F-BD70-B24F-C613BBD1F7E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96CF502-A6FB-F434-408C-1017AC8E3091}"/>
              </a:ext>
            </a:extLst>
          </p:cNvPr>
          <p:cNvSpPr>
            <a:spLocks noGrp="1"/>
          </p:cNvSpPr>
          <p:nvPr>
            <p:ph type="body" sz="quarter" idx="16"/>
          </p:nvPr>
        </p:nvSpPr>
        <p:spPr>
          <a:xfrm>
            <a:off x="342900" y="855080"/>
            <a:ext cx="3955312" cy="2359175"/>
          </a:xfrm>
        </p:spPr>
        <p:txBody>
          <a:bodyPr/>
          <a:lstStyle/>
          <a:p>
            <a:pPr algn="just"/>
            <a:r>
              <a:rPr lang="en-US" dirty="0">
                <a:hlinkClick r:id="rId3"/>
              </a:rPr>
              <a:t>Generally Available: Business Process Tracking in Azure Logic Apps (Standard)</a:t>
            </a:r>
            <a:endParaRPr lang="en-US" dirty="0"/>
          </a:p>
          <a:p>
            <a:pPr algn="just"/>
            <a:r>
              <a:rPr lang="en-US" dirty="0"/>
              <a:t>Announcing the general availability of Business Process Tracking in Azure Logic Apps (Standard). This capability provides business </a:t>
            </a:r>
            <a:r>
              <a:rPr lang="en-US" b="1" dirty="0"/>
              <a:t>stakeholders with timely insights by tracking key data properties throughout workflows </a:t>
            </a:r>
            <a:r>
              <a:rPr lang="en-US" dirty="0"/>
              <a:t>in production environments. </a:t>
            </a:r>
          </a:p>
          <a:p>
            <a:pPr algn="just"/>
            <a:r>
              <a:rPr lang="en-US" dirty="0"/>
              <a:t>With Business Process Tracking, you can define stages and map critical business </a:t>
            </a:r>
            <a:r>
              <a:rPr lang="en-US" b="1" dirty="0"/>
              <a:t>data to your Logic Apps implementation</a:t>
            </a:r>
            <a:r>
              <a:rPr lang="en-US" dirty="0"/>
              <a:t>. As workflows run, the data is sent </a:t>
            </a:r>
            <a:r>
              <a:rPr lang="en-US" b="1" dirty="0"/>
              <a:t>to Azure Data Explorer (ADX), where it can be visualized using the business process overlay, </a:t>
            </a:r>
            <a:r>
              <a:rPr lang="en-US" dirty="0"/>
              <a:t>giving teams a clear view of process execution and outcomes. </a:t>
            </a:r>
          </a:p>
          <a:p>
            <a:pPr algn="just"/>
            <a:r>
              <a:rPr lang="en-US" dirty="0"/>
              <a:t>This feature helps organizations monitor and analyze workflows efficiently, bridging the gap between technical implementation and business insights. </a:t>
            </a:r>
          </a:p>
        </p:txBody>
      </p:sp>
      <p:pic>
        <p:nvPicPr>
          <p:cNvPr id="3" name="Picture 2">
            <a:extLst>
              <a:ext uri="{FF2B5EF4-FFF2-40B4-BE49-F238E27FC236}">
                <a16:creationId xmlns:a16="http://schemas.microsoft.com/office/drawing/2014/main" id="{6AC3C5E0-ED3F-B940-9D54-F7858CDE4CB6}"/>
              </a:ext>
            </a:extLst>
          </p:cNvPr>
          <p:cNvPicPr>
            <a:picLocks noChangeAspect="1"/>
          </p:cNvPicPr>
          <p:nvPr/>
        </p:nvPicPr>
        <p:blipFill>
          <a:blip r:embed="rId4"/>
          <a:stretch>
            <a:fillRect/>
          </a:stretch>
        </p:blipFill>
        <p:spPr>
          <a:xfrm>
            <a:off x="968545" y="3280183"/>
            <a:ext cx="2834528" cy="1689697"/>
          </a:xfrm>
          <a:prstGeom prst="rect">
            <a:avLst/>
          </a:prstGeom>
        </p:spPr>
      </p:pic>
      <p:pic>
        <p:nvPicPr>
          <p:cNvPr id="5" name="Picture 4">
            <a:extLst>
              <a:ext uri="{FF2B5EF4-FFF2-40B4-BE49-F238E27FC236}">
                <a16:creationId xmlns:a16="http://schemas.microsoft.com/office/drawing/2014/main" id="{9C807430-E447-4D97-2DD9-46725F8986D7}"/>
              </a:ext>
            </a:extLst>
          </p:cNvPr>
          <p:cNvPicPr>
            <a:picLocks noChangeAspect="1"/>
          </p:cNvPicPr>
          <p:nvPr/>
        </p:nvPicPr>
        <p:blipFill>
          <a:blip r:embed="rId5"/>
          <a:stretch>
            <a:fillRect/>
          </a:stretch>
        </p:blipFill>
        <p:spPr>
          <a:xfrm>
            <a:off x="4695314" y="2906421"/>
            <a:ext cx="3955312" cy="2063459"/>
          </a:xfrm>
          <a:prstGeom prst="rect">
            <a:avLst/>
          </a:prstGeom>
        </p:spPr>
      </p:pic>
    </p:spTree>
    <p:extLst>
      <p:ext uri="{BB962C8B-B14F-4D97-AF65-F5344CB8AC3E}">
        <p14:creationId xmlns:p14="http://schemas.microsoft.com/office/powerpoint/2010/main" val="208207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95D5-5A1D-8323-9EAC-46D9EF5E33D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9C9E6DA-08E7-37D2-84F2-110EC64CDC1B}"/>
              </a:ext>
            </a:extLst>
          </p:cNvPr>
          <p:cNvSpPr>
            <a:spLocks noGrp="1"/>
          </p:cNvSpPr>
          <p:nvPr>
            <p:ph type="body" sz="quarter" idx="10"/>
          </p:nvPr>
        </p:nvSpPr>
        <p:spPr>
          <a:xfrm>
            <a:off x="4433776" y="855080"/>
            <a:ext cx="4365038" cy="3571447"/>
          </a:xfrm>
        </p:spPr>
        <p:txBody>
          <a:bodyPr/>
          <a:lstStyle/>
          <a:p>
            <a:pPr algn="just"/>
            <a:r>
              <a:rPr lang="en-US" sz="1000" dirty="0">
                <a:hlinkClick r:id="rId2"/>
              </a:rPr>
              <a:t>Generally Available: Upgrade existing Azure Gen1 VMs to Gen2-Trusted launch</a:t>
            </a:r>
            <a:endParaRPr lang="en-US" sz="1000" dirty="0"/>
          </a:p>
          <a:p>
            <a:pPr algn="just"/>
            <a:r>
              <a:rPr lang="en-US" sz="1000" dirty="0"/>
              <a:t>MS announced a general availability support to enable Trusted launch on existing Azure Gen1 VMs by </a:t>
            </a:r>
            <a:r>
              <a:rPr lang="en-US" sz="1000" b="1" dirty="0"/>
              <a:t>upgrading the Gen1 VM to Gen2-Trusted launch</a:t>
            </a:r>
            <a:r>
              <a:rPr lang="en-US" sz="1000" dirty="0"/>
              <a:t>. This will help improve the foundational security of existing Azure VMs. </a:t>
            </a:r>
          </a:p>
          <a:p>
            <a:pPr algn="just"/>
            <a:r>
              <a:rPr lang="en-US" sz="1000" dirty="0"/>
              <a:t>Trusted Launch VMs provide foundational compute security to Azure Generation 2 VMs by enabling Secure Boot and </a:t>
            </a:r>
            <a:r>
              <a:rPr lang="en-US" sz="1000" dirty="0" err="1"/>
              <a:t>vTPM</a:t>
            </a:r>
            <a:r>
              <a:rPr lang="en-US" sz="1000" dirty="0"/>
              <a:t> capabilities. Trusted Launch protects OS against rootkits, boot kits and enables attestation by measuring the boot chain of VM. </a:t>
            </a:r>
          </a:p>
          <a:p>
            <a:pPr marL="171450" indent="-171450" algn="just">
              <a:buFont typeface="Arial" panose="020B0604020202020204" pitchFamily="34" charset="0"/>
              <a:buChar char="•"/>
            </a:pPr>
            <a:r>
              <a:rPr lang="en-US" sz="1000" dirty="0"/>
              <a:t>VM size of given VM or Scale set is supported for Trusted launch</a:t>
            </a:r>
          </a:p>
          <a:p>
            <a:pPr marL="171450" indent="-171450" algn="just">
              <a:buFont typeface="Arial" panose="020B0604020202020204" pitchFamily="34" charset="0"/>
              <a:buChar char="•"/>
            </a:pPr>
            <a:r>
              <a:rPr lang="en-US" sz="1000" dirty="0"/>
              <a:t>VM or Scale set is running operating system supported with Trusted launch</a:t>
            </a:r>
          </a:p>
          <a:p>
            <a:pPr marL="171450" indent="-171450" algn="just">
              <a:buFont typeface="Arial" panose="020B0604020202020204" pitchFamily="34" charset="0"/>
              <a:buChar char="•"/>
            </a:pPr>
            <a:r>
              <a:rPr lang="en-US" sz="1000" dirty="0"/>
              <a:t>VM or Scale set is not dependent on Azure features currently not supported with Trusted launch.</a:t>
            </a:r>
          </a:p>
          <a:p>
            <a:pPr marL="171450" indent="-171450" algn="just">
              <a:buFont typeface="Arial" panose="020B0604020202020204" pitchFamily="34" charset="0"/>
              <a:buChar char="•"/>
            </a:pPr>
            <a:r>
              <a:rPr lang="en-US" sz="1000" dirty="0"/>
              <a:t>Azure Backup, if enabled for VMs, should be configured with the Enhanced Backup policy</a:t>
            </a:r>
          </a:p>
          <a:p>
            <a:pPr marL="171450" indent="-171450" algn="just">
              <a:buFont typeface="Arial" panose="020B0604020202020204" pitchFamily="34" charset="0"/>
              <a:buChar char="•"/>
            </a:pPr>
            <a:r>
              <a:rPr lang="en-US" sz="1000" dirty="0"/>
              <a:t>Azure site recovery (ASR), if enabled for VMs, should be disabled prior to upgrade</a:t>
            </a:r>
          </a:p>
          <a:p>
            <a:pPr marL="171450" indent="-171450" algn="just">
              <a:buFont typeface="Arial" panose="020B0604020202020204" pitchFamily="34" charset="0"/>
              <a:buChar char="•"/>
            </a:pPr>
            <a:r>
              <a:rPr lang="en-US" sz="1000" dirty="0"/>
              <a:t>Disable any Windows OS volume encryption including BitLocker before upgrade if enabled</a:t>
            </a:r>
          </a:p>
          <a:p>
            <a:pPr algn="just"/>
            <a:endParaRPr lang="en-US" sz="1000" dirty="0"/>
          </a:p>
        </p:txBody>
      </p:sp>
      <p:sp>
        <p:nvSpPr>
          <p:cNvPr id="11" name="Title 10">
            <a:extLst>
              <a:ext uri="{FF2B5EF4-FFF2-40B4-BE49-F238E27FC236}">
                <a16:creationId xmlns:a16="http://schemas.microsoft.com/office/drawing/2014/main" id="{6AF3DAFB-12E3-2DDE-3782-7D098D7E01DD}"/>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CB03F80B-7AC7-2EDA-0FFB-C1317815F4E9}"/>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3177B14-041E-C268-EDD6-62E9FDD5BDA6}"/>
              </a:ext>
            </a:extLst>
          </p:cNvPr>
          <p:cNvSpPr>
            <a:spLocks noGrp="1"/>
          </p:cNvSpPr>
          <p:nvPr>
            <p:ph type="body" sz="quarter" idx="16"/>
          </p:nvPr>
        </p:nvSpPr>
        <p:spPr>
          <a:xfrm>
            <a:off x="342900" y="855080"/>
            <a:ext cx="3955312" cy="2587775"/>
          </a:xfrm>
        </p:spPr>
        <p:txBody>
          <a:bodyPr/>
          <a:lstStyle/>
          <a:p>
            <a:pPr algn="just"/>
            <a:r>
              <a:rPr lang="en-US" dirty="0">
                <a:hlinkClick r:id="rId3"/>
              </a:rPr>
              <a:t>Generally Available: Logic Apps Hybrid Deployment Model</a:t>
            </a:r>
            <a:endParaRPr lang="en-US" dirty="0"/>
          </a:p>
          <a:p>
            <a:pPr algn="just"/>
            <a:r>
              <a:rPr lang="en-US" dirty="0"/>
              <a:t>Announcing the general availability of the Logic Apps Hybrid Deployment Model, offering customers unprecedented flexibility and control over where their integration workloads run. </a:t>
            </a:r>
            <a:r>
              <a:rPr lang="en-US" b="1" dirty="0"/>
              <a:t>You can now host Logic Apps on customer-managed infrastructure, </a:t>
            </a:r>
            <a:r>
              <a:rPr lang="en-US" dirty="0"/>
              <a:t>including on-premises, private cloud, or third-party public cloud environments. </a:t>
            </a:r>
          </a:p>
          <a:p>
            <a:pPr algn="just"/>
            <a:r>
              <a:rPr lang="en-US" dirty="0"/>
              <a:t>This deployment model helps organizations </a:t>
            </a:r>
            <a:r>
              <a:rPr lang="en-US" b="1" dirty="0"/>
              <a:t>meet regulatory, data privacy, and network requirements </a:t>
            </a:r>
            <a:r>
              <a:rPr lang="en-US" dirty="0"/>
              <a:t>while still leveraging the capabilities of Azure Logic Apps. It supports a semi-connected architecture with local workflow processing, storage, and network access, enabling higher throughput and direct access to local data sources. </a:t>
            </a:r>
          </a:p>
          <a:p>
            <a:pPr algn="just"/>
            <a:r>
              <a:rPr lang="en-US" dirty="0"/>
              <a:t>With built-in </a:t>
            </a:r>
            <a:r>
              <a:rPr lang="en-US" b="1" dirty="0"/>
              <a:t>connectors executing on local compute, the Logic Apps Hybrid Deployment Model ensures your workflows </a:t>
            </a:r>
            <a:r>
              <a:rPr lang="en-US" dirty="0"/>
              <a:t>can process sensitive data securely while maintaining enterprise-grade performance and connectivity.</a:t>
            </a:r>
          </a:p>
        </p:txBody>
      </p:sp>
      <p:sp>
        <p:nvSpPr>
          <p:cNvPr id="2" name="AutoShape 2">
            <a:extLst>
              <a:ext uri="{FF2B5EF4-FFF2-40B4-BE49-F238E27FC236}">
                <a16:creationId xmlns:a16="http://schemas.microsoft.com/office/drawing/2014/main" id="{DFA6F0F7-E809-6EC8-9B47-B2CCECFA746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CD95073-ADBA-D1E9-EC78-8DBDFE8C24D8}"/>
              </a:ext>
            </a:extLst>
          </p:cNvPr>
          <p:cNvPicPr>
            <a:picLocks noChangeAspect="1"/>
          </p:cNvPicPr>
          <p:nvPr/>
        </p:nvPicPr>
        <p:blipFill>
          <a:blip r:embed="rId4"/>
          <a:stretch>
            <a:fillRect/>
          </a:stretch>
        </p:blipFill>
        <p:spPr>
          <a:xfrm>
            <a:off x="652112" y="3414151"/>
            <a:ext cx="3573523" cy="1555729"/>
          </a:xfrm>
          <a:prstGeom prst="rect">
            <a:avLst/>
          </a:prstGeom>
        </p:spPr>
      </p:pic>
    </p:spTree>
    <p:extLst>
      <p:ext uri="{BB962C8B-B14F-4D97-AF65-F5344CB8AC3E}">
        <p14:creationId xmlns:p14="http://schemas.microsoft.com/office/powerpoint/2010/main" val="250509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pPr algn="just"/>
            <a:r>
              <a:rPr lang="en-US" sz="1000" dirty="0">
                <a:hlinkClick r:id="rId2"/>
              </a:rPr>
              <a:t>Public Preview: .NET 10 Preview Now Available on Azure App Service</a:t>
            </a:r>
            <a:endParaRPr lang="en-US" sz="1000" dirty="0"/>
          </a:p>
          <a:p>
            <a:pPr algn="just"/>
            <a:r>
              <a:rPr lang="en-US" sz="1000" dirty="0"/>
              <a:t>Announcing </a:t>
            </a:r>
            <a:r>
              <a:rPr lang="en-US" sz="1000" b="1" dirty="0"/>
              <a:t>.NET 10 Preview is now available on Azure App Service for both Windows and Linux</a:t>
            </a:r>
            <a:r>
              <a:rPr lang="en-US" sz="1000" dirty="0"/>
              <a:t>! Whether building modern web apps with ASP.NET, experimenting with Blazor, or exploring the simplicity of Minimal APIs, it is possible now take advantage of the latest .NET 10 features directly in App </a:t>
            </a:r>
            <a:r>
              <a:rPr lang="en-US" sz="1000" dirty="0" err="1"/>
              <a:t>Service.Like</a:t>
            </a:r>
            <a:r>
              <a:rPr lang="en-US" sz="1000" dirty="0"/>
              <a:t> with previous preview versions, any app targeting the .NET 10 preview will be automatically updated to the latest .NET 10 Preview releases as they become available on the platform all the way up to RC and GA.</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3955312" cy="1908902"/>
          </a:xfrm>
        </p:spPr>
        <p:txBody>
          <a:bodyPr/>
          <a:lstStyle/>
          <a:p>
            <a:pPr algn="just"/>
            <a:r>
              <a:rPr lang="en-US" dirty="0">
                <a:hlinkClick r:id="rId3"/>
              </a:rPr>
              <a:t>Generally Available: Azure App Service - New Premium v4 Offering</a:t>
            </a:r>
            <a:endParaRPr lang="en-US" dirty="0"/>
          </a:p>
          <a:p>
            <a:pPr algn="just"/>
            <a:r>
              <a:rPr lang="en-US" dirty="0"/>
              <a:t>The new </a:t>
            </a:r>
            <a:r>
              <a:rPr lang="en-US" b="1" dirty="0"/>
              <a:t>Premium v4 offering provides faster processors</a:t>
            </a:r>
            <a:r>
              <a:rPr lang="en-US" dirty="0"/>
              <a:t>, </a:t>
            </a:r>
            <a:r>
              <a:rPr lang="en-US" dirty="0" err="1"/>
              <a:t>NVMe</a:t>
            </a:r>
            <a:r>
              <a:rPr lang="en-US" dirty="0"/>
              <a:t> local storage, and memory-optimized options, running on the latest Azure hardware. Premium v4 is available for both Windows and Linux customers, and includes sizes starting from 1 vCPU and 4GB of memory all the way up to 32 vCPU and 256GB memory. </a:t>
            </a:r>
          </a:p>
          <a:p>
            <a:pPr algn="just"/>
            <a:r>
              <a:rPr lang="en-US" dirty="0"/>
              <a:t>Premium v4 delivers at least 25% better price-to-performance compared to the prior Premium v3 offering.  With updated Windows pricing, customers using pay-as-you-go can save up to 24%, with even higher discounts available in some regions through reserved instances or savings plans.</a:t>
            </a:r>
          </a:p>
        </p:txBody>
      </p:sp>
      <p:pic>
        <p:nvPicPr>
          <p:cNvPr id="3" name="Picture 2">
            <a:extLst>
              <a:ext uri="{FF2B5EF4-FFF2-40B4-BE49-F238E27FC236}">
                <a16:creationId xmlns:a16="http://schemas.microsoft.com/office/drawing/2014/main" id="{C3BF16D6-6FF8-F711-802C-331FB9F97491}"/>
              </a:ext>
            </a:extLst>
          </p:cNvPr>
          <p:cNvPicPr>
            <a:picLocks noChangeAspect="1"/>
          </p:cNvPicPr>
          <p:nvPr/>
        </p:nvPicPr>
        <p:blipFill>
          <a:blip r:embed="rId4"/>
          <a:stretch>
            <a:fillRect/>
          </a:stretch>
        </p:blipFill>
        <p:spPr>
          <a:xfrm>
            <a:off x="342900" y="2933264"/>
            <a:ext cx="3985979" cy="1001428"/>
          </a:xfrm>
          <a:prstGeom prst="rect">
            <a:avLst/>
          </a:prstGeom>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C07AF2-F410-1425-5A00-1127D87CA3BC}"/>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18D90DE6-13B1-7E3D-5E97-87669AE11BE6}"/>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018257C5-AF23-E552-31E3-ADECC44870A6}"/>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787F180-756B-80E1-886C-228BFA1217B3}"/>
              </a:ext>
            </a:extLst>
          </p:cNvPr>
          <p:cNvSpPr>
            <a:spLocks noGrp="1"/>
          </p:cNvSpPr>
          <p:nvPr>
            <p:ph type="body" sz="quarter" idx="16"/>
          </p:nvPr>
        </p:nvSpPr>
        <p:spPr/>
        <p:txBody>
          <a:bodyPr/>
          <a:lstStyle/>
          <a:p>
            <a:pPr algn="just"/>
            <a:r>
              <a:rPr lang="en-US" dirty="0">
                <a:hlinkClick r:id="rId2"/>
              </a:rPr>
              <a:t>New Mbv3 Size, Standard_M416bs_v3, General Availability</a:t>
            </a:r>
            <a:endParaRPr lang="en-US" dirty="0"/>
          </a:p>
          <a:p>
            <a:pPr algn="just"/>
            <a:r>
              <a:rPr lang="en-US" dirty="0"/>
              <a:t>MS expanded the Mbv3 portfolio to better support large-scale, mission-critical database workloads—especially for healthcare organizations operating EHR (Electronic Health Records) database on Azure with the new Mbv3 size, Standard_M416bs_v3.</a:t>
            </a:r>
          </a:p>
          <a:p>
            <a:pPr marL="171450" indent="-171450" algn="just">
              <a:buFont typeface="Arial" panose="020B0604020202020204" pitchFamily="34" charset="0"/>
              <a:buChar char="•"/>
            </a:pPr>
            <a:r>
              <a:rPr lang="en-US" dirty="0"/>
              <a:t>The Mbv3 series are based on the 4th generation Intel® Xeon® Scalable processors, scale for workloads up </a:t>
            </a:r>
            <a:r>
              <a:rPr lang="en-US" b="1" dirty="0"/>
              <a:t>to 4TB, and deliver with </a:t>
            </a:r>
            <a:r>
              <a:rPr lang="en-US" b="1" dirty="0" err="1"/>
              <a:t>NVMe</a:t>
            </a:r>
            <a:r>
              <a:rPr lang="en-US" b="1" dirty="0"/>
              <a:t> interface for higher remote disk storage performance</a:t>
            </a:r>
            <a:r>
              <a:rPr lang="en-US" dirty="0"/>
              <a:t>.</a:t>
            </a:r>
          </a:p>
          <a:p>
            <a:pPr marL="171450" indent="-171450" algn="just">
              <a:buFont typeface="Arial" panose="020B0604020202020204" pitchFamily="34" charset="0"/>
              <a:buChar char="•"/>
            </a:pPr>
            <a:r>
              <a:rPr lang="en-US" dirty="0"/>
              <a:t>This VM size, newly added to the Mbv3 series, Standard_M416bs_v3, offers 416 vCPU which is over </a:t>
            </a:r>
            <a:r>
              <a:rPr lang="en-US" b="1" dirty="0"/>
              <a:t>2x the vCPU of the largest launched Mbv3 VM.</a:t>
            </a:r>
          </a:p>
          <a:p>
            <a:pPr marL="171450" indent="-171450" algn="just">
              <a:buFont typeface="Arial" panose="020B0604020202020204" pitchFamily="34" charset="0"/>
              <a:buChar char="•"/>
            </a:pPr>
            <a:r>
              <a:rPr lang="en-US" dirty="0"/>
              <a:t>The Standard_M416bs_v3 offers high remote storage performance with up </a:t>
            </a:r>
            <a:r>
              <a:rPr lang="en-US" b="1" dirty="0"/>
              <a:t>to 550,000 IOPS </a:t>
            </a:r>
            <a:r>
              <a:rPr lang="en-US" dirty="0"/>
              <a:t>and 10 </a:t>
            </a:r>
            <a:r>
              <a:rPr lang="en-US" dirty="0" err="1"/>
              <a:t>GBps</a:t>
            </a:r>
            <a:r>
              <a:rPr lang="en-US" dirty="0"/>
              <a:t> of remote disk storage bandwidth.</a:t>
            </a:r>
          </a:p>
          <a:p>
            <a:pPr marL="171450" indent="-171450" algn="just">
              <a:buFont typeface="Arial" panose="020B0604020202020204" pitchFamily="34" charset="0"/>
              <a:buChar char="•"/>
            </a:pPr>
            <a:r>
              <a:rPr lang="en-US" dirty="0"/>
              <a:t>The increased remote storage performance of Mbv3 series is ideal for storage throughput-intensive workloads such as relational databases and data analytics applications.</a:t>
            </a:r>
          </a:p>
        </p:txBody>
      </p:sp>
    </p:spTree>
    <p:extLst>
      <p:ext uri="{BB962C8B-B14F-4D97-AF65-F5344CB8AC3E}">
        <p14:creationId xmlns:p14="http://schemas.microsoft.com/office/powerpoint/2010/main" val="36503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2"/>
              </a:rPr>
              <a:t>Retirement: Confidential VM SKUs DCesv5, DCedsv5, ECesv5, ECedsv5 SKUs</a:t>
            </a:r>
            <a:endParaRPr lang="en-US" dirty="0"/>
          </a:p>
          <a:p>
            <a:pPr algn="just"/>
            <a:r>
              <a:rPr lang="en-US" dirty="0"/>
              <a:t>Microsoft is announcing the retirement of</a:t>
            </a:r>
            <a:r>
              <a:rPr lang="en-US" b="1" dirty="0"/>
              <a:t> Confidential VM SKUs DCesv5, DCedsv5, ECesv5, ECedsv5 SKUs, which will be succeeded by the DCesv6 and ECesv6 SKUs.  </a:t>
            </a:r>
          </a:p>
          <a:p>
            <a:pPr algn="just"/>
            <a:r>
              <a:rPr lang="en-US" dirty="0"/>
              <a:t>MS recently announced the public preview of our next-generation Confidential VM sizes: DCesv6 and ECesv6. These new sizes are the next generation of Confidential VMs with benefits such as integration with </a:t>
            </a:r>
            <a:r>
              <a:rPr lang="en-US" dirty="0" err="1"/>
              <a:t>OpenHCL</a:t>
            </a:r>
            <a:r>
              <a:rPr lang="en-US" dirty="0"/>
              <a:t>, and will be our primary focus moving forward. </a:t>
            </a:r>
          </a:p>
          <a:p>
            <a:pPr algn="just"/>
            <a:r>
              <a:rPr lang="en-US" dirty="0"/>
              <a:t>As part of this transition, MS plan to stop all new and existing DCesv5, DCedsv5, ECesv5, and ECedsv5 </a:t>
            </a:r>
            <a:r>
              <a:rPr lang="en-US" b="1" dirty="0"/>
              <a:t>series deployments by September 12, 2025</a:t>
            </a:r>
            <a:r>
              <a:rPr lang="en-US" dirty="0"/>
              <a:t>. This means that no new VMs can be created </a:t>
            </a:r>
            <a:r>
              <a:rPr lang="en-US" b="1" dirty="0"/>
              <a:t>after September 12, 2025</a:t>
            </a:r>
            <a:r>
              <a:rPr lang="en-US" dirty="0"/>
              <a:t>, and rebooted VMs after that date will no longer be available. </a:t>
            </a:r>
          </a:p>
          <a:p>
            <a:pPr algn="just"/>
            <a:r>
              <a:rPr lang="en-US" dirty="0"/>
              <a:t>Required action    </a:t>
            </a:r>
          </a:p>
          <a:p>
            <a:pPr marL="171450" indent="-171450" algn="just">
              <a:buFont typeface="Arial" panose="020B0604020202020204" pitchFamily="34" charset="0"/>
              <a:buChar char="•"/>
            </a:pPr>
            <a:r>
              <a:rPr lang="en-US" dirty="0"/>
              <a:t>Delete existing v5 VMs and resources and sign up for the DCesv6 and ECesv6 preview  by September 12, 2025. </a:t>
            </a:r>
          </a:p>
          <a:p>
            <a:pPr marL="171450" indent="-171450" algn="just">
              <a:buFont typeface="Arial" panose="020B0604020202020204" pitchFamily="34" charset="0"/>
              <a:buChar char="•"/>
            </a:pPr>
            <a:r>
              <a:rPr lang="en-US" dirty="0"/>
              <a:t>Once enabled for the v6 preview, you’ll need to redeploy your VMs to the new regions available. VM Sizes with persistent local storage will be available in preview soon, and we’ll keep you informed once they’re ready. </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r>
              <a:rPr lang="en-US" dirty="0">
                <a:hlinkClick r:id="rId2"/>
              </a:rPr>
              <a:t>Generally Available: Azure Ultra Disk Price Reduction in UK South</a:t>
            </a:r>
            <a:endParaRPr lang="en-US" dirty="0"/>
          </a:p>
          <a:p>
            <a:pPr marL="171450" indent="-171450">
              <a:buFont typeface="Arial" panose="020B0604020202020204" pitchFamily="34" charset="0"/>
              <a:buChar char="•"/>
            </a:pPr>
            <a:r>
              <a:rPr lang="en-US" dirty="0"/>
              <a:t>Cost Savings - 15-60%</a:t>
            </a:r>
          </a:p>
          <a:p>
            <a:r>
              <a:rPr lang="en-US" dirty="0">
                <a:hlinkClick r:id="rId3"/>
              </a:rPr>
              <a:t>Generally Available: Azure Ultra Disk Price Reduction in Central US</a:t>
            </a:r>
            <a:endParaRPr lang="en-US" dirty="0"/>
          </a:p>
          <a:p>
            <a:pPr marL="171450" indent="-171450">
              <a:buFont typeface="Arial" panose="020B0604020202020204" pitchFamily="34" charset="0"/>
              <a:buChar char="•"/>
            </a:pPr>
            <a:r>
              <a:rPr lang="en-US" dirty="0"/>
              <a:t>Cost Savings – 20-40%</a:t>
            </a:r>
          </a:p>
          <a:p>
            <a:r>
              <a:rPr lang="en-US" dirty="0">
                <a:hlinkClick r:id="rId4"/>
              </a:rPr>
              <a:t>Generally Available: Azure Ultra Disk Price Reduction in West US 2</a:t>
            </a:r>
            <a:endParaRPr lang="en-US" dirty="0"/>
          </a:p>
          <a:p>
            <a:pPr marL="171450" indent="-171450">
              <a:buFont typeface="Arial" panose="020B0604020202020204" pitchFamily="34" charset="0"/>
              <a:buChar char="•"/>
            </a:pPr>
            <a:r>
              <a:rPr lang="en-US" dirty="0"/>
              <a:t>Cost Savings – 10-40%</a:t>
            </a:r>
          </a:p>
          <a:p>
            <a:endParaRPr lang="en-US" dirty="0"/>
          </a:p>
        </p:txBody>
      </p:sp>
      <p:sp>
        <p:nvSpPr>
          <p:cNvPr id="2" name="Text Placeholder 13">
            <a:extLst>
              <a:ext uri="{FF2B5EF4-FFF2-40B4-BE49-F238E27FC236}">
                <a16:creationId xmlns:a16="http://schemas.microsoft.com/office/drawing/2014/main" id="{5F082C05-93E4-F01C-DC62-70427109EFEE}"/>
              </a:ext>
            </a:extLst>
          </p:cNvPr>
          <p:cNvSpPr txBox="1">
            <a:spLocks/>
          </p:cNvSpPr>
          <p:nvPr/>
        </p:nvSpPr>
        <p:spPr>
          <a:xfrm>
            <a:off x="4298212" y="778879"/>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5"/>
              </a:rPr>
              <a:t>Generally Available: Azure NetApp Files migration assistant</a:t>
            </a:r>
            <a:endParaRPr lang="ru-RU" dirty="0"/>
          </a:p>
          <a:p>
            <a:pPr algn="just"/>
            <a:r>
              <a:rPr lang="en-US" dirty="0"/>
              <a:t>Azure NetApp Files migration assistant (with </a:t>
            </a:r>
            <a:r>
              <a:rPr lang="en-US" dirty="0" err="1"/>
              <a:t>SnapMirror</a:t>
            </a:r>
            <a:r>
              <a:rPr lang="en-US" dirty="0"/>
              <a:t>) provides efficient and cost-effective data migration leveraging ONTAP's built-in replication engine for seamless transition from </a:t>
            </a:r>
            <a:r>
              <a:rPr lang="en-US" b="1" dirty="0"/>
              <a:t>on-premises or CVO/other cloud providers to Azure NetApp Files (ANF)</a:t>
            </a:r>
            <a:r>
              <a:rPr lang="en-US" dirty="0"/>
              <a:t>. This feature offers benefits aligned with the goal to accelerate and simplify migrations of business-critical applications and data to Azure. The feature is currently only available with the REST API and is now Generally Available. </a:t>
            </a:r>
          </a:p>
          <a:p>
            <a:pPr marL="171450" indent="-171450" algn="just">
              <a:buFont typeface="Arial" panose="020B0604020202020204" pitchFamily="34" charset="0"/>
              <a:buChar char="•"/>
            </a:pPr>
            <a:r>
              <a:rPr lang="en-US" dirty="0"/>
              <a:t>Storage-efficient data transfer that reduces network transfer costs for both baseline and incremental updates </a:t>
            </a:r>
          </a:p>
          <a:p>
            <a:pPr marL="171450" indent="-171450" algn="just">
              <a:buFont typeface="Arial" panose="020B0604020202020204" pitchFamily="34" charset="0"/>
              <a:buChar char="•"/>
            </a:pPr>
            <a:r>
              <a:rPr lang="en-US" dirty="0"/>
              <a:t>Low cutover/downtime window ensuring faster and more efficient final updates, minimizing disruption to customer operations </a:t>
            </a:r>
          </a:p>
          <a:p>
            <a:pPr marL="171450" indent="-171450" algn="just">
              <a:buFont typeface="Arial" panose="020B0604020202020204" pitchFamily="34" charset="0"/>
              <a:buChar char="•"/>
            </a:pPr>
            <a:r>
              <a:rPr lang="en-US" dirty="0"/>
              <a:t>Volume migration using migration assistant includes source volume snapshots for primary data protection, and directory and file metadata maintaining security attributes </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Near-zero-downtime maintenance in Azure Database for MySQL</a:t>
            </a:r>
            <a:endParaRPr lang="en-US" dirty="0"/>
          </a:p>
          <a:p>
            <a:pPr algn="just"/>
            <a:r>
              <a:rPr lang="en-US" dirty="0"/>
              <a:t>It is now possible to take advantage of </a:t>
            </a:r>
            <a:r>
              <a:rPr lang="en-US" b="1" dirty="0"/>
              <a:t>near-zero-downtime maintenance for Azure Database for MySQL – Flexible Server </a:t>
            </a:r>
            <a:r>
              <a:rPr lang="en-US" dirty="0"/>
              <a:t>with high availability (HA) enabled. This capability is now generally available and is supported by new HA architecture based on </a:t>
            </a:r>
            <a:r>
              <a:rPr lang="en-US" b="1" dirty="0"/>
              <a:t>a dedicated Azure Standard Load Balancer design</a:t>
            </a:r>
            <a:r>
              <a:rPr lang="en-US" dirty="0"/>
              <a:t>. With this release, planned maintenance operations </a:t>
            </a:r>
            <a:r>
              <a:rPr lang="en-US" b="1" dirty="0"/>
              <a:t>are applied seamlessly without disrupting your application’s connectivity or performance</a:t>
            </a:r>
            <a:r>
              <a:rPr lang="en-US" dirty="0"/>
              <a:t>. </a:t>
            </a:r>
          </a:p>
          <a:p>
            <a:pPr algn="just"/>
            <a:r>
              <a:rPr lang="en-US" dirty="0"/>
              <a:t>With new design, maintenance is now faster and no longer impacted by client-side DNS caching, which previously caused brief connection drops in some scenarios.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pPr algn="just"/>
            <a:r>
              <a:rPr lang="en-US" dirty="0">
                <a:hlinkClick r:id="rId2"/>
              </a:rPr>
              <a:t>Public Preview: Expanded support for the Model Context Protocol (MCP) in Azure API Management</a:t>
            </a:r>
            <a:endParaRPr lang="en-US" dirty="0"/>
          </a:p>
          <a:p>
            <a:pPr algn="just"/>
            <a:r>
              <a:rPr lang="en-US" dirty="0"/>
              <a:t>MCP support is now available in public preview for </a:t>
            </a:r>
            <a:r>
              <a:rPr lang="en-US" b="1" dirty="0"/>
              <a:t>Basic v2, Standard v2, and Premium v2 SKUs</a:t>
            </a:r>
            <a:r>
              <a:rPr lang="en-US" dirty="0"/>
              <a:t>, enabling to expose REST APIs as MCP servers, secure them with Microsoft Entra ID, API keys, or tokens, and register tools in Azure API Center. In addition, it is possible to bring external MCP-compliant servers, </a:t>
            </a:r>
            <a:r>
              <a:rPr lang="en-US" b="1" dirty="0"/>
              <a:t>including Logic Apps, Azure Functions, </a:t>
            </a:r>
            <a:r>
              <a:rPr lang="en-US" b="1" dirty="0" err="1"/>
              <a:t>LangChain</a:t>
            </a:r>
            <a:r>
              <a:rPr lang="en-US" b="1" dirty="0"/>
              <a:t>, or custom runtimes</a:t>
            </a:r>
            <a:r>
              <a:rPr lang="en-US" dirty="0"/>
              <a:t>, under governance with API Management to apply security, monitoring, and discovery. </a:t>
            </a:r>
          </a:p>
        </p:txBody>
      </p:sp>
      <p:pic>
        <p:nvPicPr>
          <p:cNvPr id="3" name="Picture 2">
            <a:extLst>
              <a:ext uri="{FF2B5EF4-FFF2-40B4-BE49-F238E27FC236}">
                <a16:creationId xmlns:a16="http://schemas.microsoft.com/office/drawing/2014/main" id="{C79D0BF5-4A6B-5D70-5F0A-DE4164CE2D85}"/>
              </a:ext>
            </a:extLst>
          </p:cNvPr>
          <p:cNvPicPr>
            <a:picLocks noChangeAspect="1"/>
          </p:cNvPicPr>
          <p:nvPr/>
        </p:nvPicPr>
        <p:blipFill>
          <a:blip r:embed="rId3"/>
          <a:stretch>
            <a:fillRect/>
          </a:stretch>
        </p:blipFill>
        <p:spPr>
          <a:xfrm>
            <a:off x="777009" y="2551133"/>
            <a:ext cx="3299219" cy="2249467"/>
          </a:xfrm>
          <a:prstGeom prst="rect">
            <a:avLst/>
          </a:prstGeom>
        </p:spPr>
      </p:pic>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78F22-A9E3-2B6E-58E1-F0D0E1E104E0}"/>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0409C6D-0E1D-A764-A4B4-2D3FADB4EE00}"/>
              </a:ext>
            </a:extLst>
          </p:cNvPr>
          <p:cNvSpPr>
            <a:spLocks noGrp="1"/>
          </p:cNvSpPr>
          <p:nvPr>
            <p:ph type="body" sz="quarter" idx="10"/>
          </p:nvPr>
        </p:nvSpPr>
        <p:spPr>
          <a:xfrm>
            <a:off x="4433776" y="855081"/>
            <a:ext cx="4365038" cy="1716670"/>
          </a:xfrm>
        </p:spPr>
        <p:txBody>
          <a:bodyPr/>
          <a:lstStyle/>
          <a:p>
            <a:pPr algn="just"/>
            <a:r>
              <a:rPr lang="en-US" sz="1000" dirty="0">
                <a:hlinkClick r:id="rId2"/>
              </a:rPr>
              <a:t>Generally Available: Workspaces and workspace gateways in the Premium v2 tier of Azure API Management</a:t>
            </a:r>
            <a:endParaRPr lang="en-US" sz="1000" dirty="0"/>
          </a:p>
          <a:p>
            <a:pPr algn="just"/>
            <a:r>
              <a:rPr lang="en-US" sz="1000" dirty="0"/>
              <a:t>Announcing the general availability of </a:t>
            </a:r>
            <a:r>
              <a:rPr lang="en-US" sz="1000" b="1" dirty="0"/>
              <a:t>workspaces</a:t>
            </a:r>
            <a:r>
              <a:rPr lang="en-US" sz="1000" dirty="0"/>
              <a:t> and </a:t>
            </a:r>
            <a:r>
              <a:rPr lang="en-US" sz="1000" b="1" dirty="0"/>
              <a:t>workspace gateways </a:t>
            </a:r>
            <a:r>
              <a:rPr lang="en-US" sz="1000" dirty="0"/>
              <a:t>in the </a:t>
            </a:r>
            <a:r>
              <a:rPr lang="en-US" sz="1000" b="1" dirty="0"/>
              <a:t>Premium v2 tier </a:t>
            </a:r>
            <a:r>
              <a:rPr lang="en-US" sz="1000" dirty="0"/>
              <a:t>of Azure API Management. (Note: Premium v2 remains in preview at the time of this announcement.) </a:t>
            </a:r>
          </a:p>
          <a:p>
            <a:pPr algn="just"/>
            <a:r>
              <a:rPr lang="en-US" sz="1000" dirty="0"/>
              <a:t>Workspaces enable organizations to manage and govern APIs at scale. They make it easier to support large portfolios across teams or business units, while maintaining central governance, observability, and security. This federated model helps teams innovate independently without losing enterprise-wide control. </a:t>
            </a:r>
          </a:p>
        </p:txBody>
      </p:sp>
      <p:sp>
        <p:nvSpPr>
          <p:cNvPr id="11" name="Title 10">
            <a:extLst>
              <a:ext uri="{FF2B5EF4-FFF2-40B4-BE49-F238E27FC236}">
                <a16:creationId xmlns:a16="http://schemas.microsoft.com/office/drawing/2014/main" id="{1A1E796A-EE79-410E-046D-1D63E445E96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ED4F9DC-B482-0291-E516-FC62C0D1927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3960749-A6C0-6C05-2CF4-B9E16BFA36F2}"/>
              </a:ext>
            </a:extLst>
          </p:cNvPr>
          <p:cNvSpPr>
            <a:spLocks noGrp="1"/>
          </p:cNvSpPr>
          <p:nvPr>
            <p:ph type="body" sz="quarter" idx="16"/>
          </p:nvPr>
        </p:nvSpPr>
        <p:spPr>
          <a:xfrm>
            <a:off x="342900" y="855080"/>
            <a:ext cx="3955312" cy="3107319"/>
          </a:xfrm>
        </p:spPr>
        <p:txBody>
          <a:bodyPr/>
          <a:lstStyle/>
          <a:p>
            <a:pPr algn="just"/>
            <a:r>
              <a:rPr lang="en-US" dirty="0">
                <a:hlinkClick r:id="rId3"/>
              </a:rPr>
              <a:t>Generally Available: Gateway level metrics and native autoscaling for Azure API Management v2 tiers</a:t>
            </a:r>
            <a:endParaRPr lang="en-US" dirty="0"/>
          </a:p>
          <a:p>
            <a:pPr algn="just"/>
            <a:r>
              <a:rPr lang="en-US" dirty="0"/>
              <a:t>Gateway-level metrics </a:t>
            </a:r>
            <a:r>
              <a:rPr lang="en-US" b="1" dirty="0"/>
              <a:t>include CPU and memory usage per gateway instance</a:t>
            </a:r>
            <a:r>
              <a:rPr lang="en-US" dirty="0"/>
              <a:t>, providing the insights needed for monitoring, diagnostics, and intelligent scaling. With these metrics, it is possible to define </a:t>
            </a:r>
            <a:r>
              <a:rPr lang="en-US" dirty="0" err="1"/>
              <a:t>autoscale</a:t>
            </a:r>
            <a:r>
              <a:rPr lang="en-US" dirty="0"/>
              <a:t> rules in Azure Monitor to automatically increase or decrease gateway instances, ensuring consistent performance without manual intervention. </a:t>
            </a:r>
          </a:p>
          <a:p>
            <a:pPr algn="just"/>
            <a:r>
              <a:rPr lang="en-US" dirty="0"/>
              <a:t>Autoscaling helps maintain reliability during traffic spikes, improves operational efficiency, and optimizes costs by scaling in when demand drops. It’s ideal for APIs with unpredictable traffic, enterprise workloads requiring resilience, and teams looking to balance performance and cost. </a:t>
            </a:r>
          </a:p>
          <a:p>
            <a:pPr marL="171450" indent="-171450" algn="just">
              <a:buFont typeface="Arial" panose="020B0604020202020204" pitchFamily="34" charset="0"/>
              <a:buChar char="•"/>
            </a:pPr>
            <a:r>
              <a:rPr lang="en-US" dirty="0"/>
              <a:t>CPU Percentage of Gateway – Available in Basic v2, Standard v2, and Premium v2</a:t>
            </a:r>
          </a:p>
          <a:p>
            <a:pPr marL="171450" indent="-171450" algn="just">
              <a:buFont typeface="Arial" panose="020B0604020202020204" pitchFamily="34" charset="0"/>
              <a:buChar char="•"/>
            </a:pPr>
            <a:r>
              <a:rPr lang="en-US" dirty="0"/>
              <a:t>Memory Percentage of Gateway – Available in Basic v2 and Standard v2</a:t>
            </a:r>
          </a:p>
        </p:txBody>
      </p:sp>
      <p:pic>
        <p:nvPicPr>
          <p:cNvPr id="2050" name="Picture 2" descr="Conceptual diagram of API Management service with workspaces.">
            <a:extLst>
              <a:ext uri="{FF2B5EF4-FFF2-40B4-BE49-F238E27FC236}">
                <a16:creationId xmlns:a16="http://schemas.microsoft.com/office/drawing/2014/main" id="{A27A7128-15BB-2A49-6A1A-7266D46DBF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3922" y="2571750"/>
            <a:ext cx="3651693" cy="231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Azure AI Translator API (Public Preview)</a:t>
            </a:r>
            <a:endParaRPr lang="ru-RU" sz="1000" dirty="0"/>
          </a:p>
          <a:p>
            <a:pPr algn="just"/>
            <a:r>
              <a:rPr lang="en-US" sz="1000" dirty="0"/>
              <a:t>MS announced a new Azure AI Translator API which provides flexibility to choose general </a:t>
            </a:r>
            <a:r>
              <a:rPr lang="en-US" sz="1000" b="1" dirty="0"/>
              <a:t>neural machine translation (NMT), </a:t>
            </a:r>
            <a:r>
              <a:rPr lang="en-US" sz="1000" dirty="0"/>
              <a:t>or a list of generative </a:t>
            </a:r>
            <a:r>
              <a:rPr lang="en-US" sz="1000" b="1" dirty="0"/>
              <a:t>AI large language models (LLMs) at a request level.</a:t>
            </a:r>
            <a:r>
              <a:rPr lang="en-US" sz="1000" dirty="0"/>
              <a:t> Using generative AI models, the new API offers new capabilities to produce tone translation, gender translation, and adaptive custom translation.</a:t>
            </a:r>
          </a:p>
          <a:p>
            <a:pPr algn="just"/>
            <a:r>
              <a:rPr lang="en-US" sz="1000" dirty="0"/>
              <a:t>Service capabilities (Preview):</a:t>
            </a:r>
          </a:p>
          <a:p>
            <a:pPr marL="171450" indent="-171450" algn="just">
              <a:buFont typeface="Arial" panose="020B0604020202020204" pitchFamily="34" charset="0"/>
              <a:buChar char="•"/>
            </a:pPr>
            <a:r>
              <a:rPr lang="en-US" sz="1000" dirty="0"/>
              <a:t>In a single request it is possible to translate source text in different languages and using different models.</a:t>
            </a:r>
          </a:p>
          <a:p>
            <a:pPr marL="171450" indent="-171450" algn="just">
              <a:buFont typeface="Arial" panose="020B0604020202020204" pitchFamily="34" charset="0"/>
              <a:buChar char="•"/>
            </a:pPr>
            <a:r>
              <a:rPr lang="en-US" sz="1000" dirty="0"/>
              <a:t>During preview the API supports general NMT, gpt-4o and gpt-4o-mini models.</a:t>
            </a:r>
          </a:p>
          <a:p>
            <a:pPr marL="171450" indent="-171450" algn="just">
              <a:buFont typeface="Arial" panose="020B0604020202020204" pitchFamily="34" charset="0"/>
              <a:buChar char="•"/>
            </a:pPr>
            <a:r>
              <a:rPr lang="en-US" sz="1000" dirty="0"/>
              <a:t>Leverage generative AI LLMs to translate text in different tones – formal, informal, and neutral.</a:t>
            </a:r>
          </a:p>
          <a:p>
            <a:pPr marL="171450" indent="-171450" algn="just">
              <a:buFont typeface="Arial" panose="020B0604020202020204" pitchFamily="34" charset="0"/>
              <a:buChar char="•"/>
            </a:pPr>
            <a:r>
              <a:rPr lang="en-US" sz="1000" dirty="0"/>
              <a:t>Leverage generative AI LLMs to translate text in different gender – male, female, and neutral.</a:t>
            </a:r>
          </a:p>
          <a:p>
            <a:pPr marL="171450" indent="-171450" algn="just">
              <a:buFont typeface="Arial" panose="020B0604020202020204" pitchFamily="34" charset="0"/>
              <a:buChar char="•"/>
            </a:pPr>
            <a:r>
              <a:rPr lang="en-US" sz="1000" dirty="0"/>
              <a:t>Provide up to five reference translations for generative AI LLMs to treat them as a few shot examples and produce translations with similar style.</a:t>
            </a:r>
          </a:p>
          <a:p>
            <a:pPr marL="171450" indent="-171450" algn="just">
              <a:buFont typeface="Arial" panose="020B0604020202020204" pitchFamily="34" charset="0"/>
              <a:buChar char="•"/>
            </a:pPr>
            <a:r>
              <a:rPr lang="en-US" sz="1000" dirty="0"/>
              <a:t>Languages evaluated and supported for generative AI LLM translations are listed here.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Announcing </a:t>
            </a:r>
            <a:r>
              <a:rPr lang="en-US" dirty="0" err="1">
                <a:hlinkClick r:id="rId3"/>
              </a:rPr>
              <a:t>gpt-realtime</a:t>
            </a:r>
            <a:r>
              <a:rPr lang="en-US" dirty="0">
                <a:hlinkClick r:id="rId3"/>
              </a:rPr>
              <a:t> on Azure AI Foundry</a:t>
            </a:r>
            <a:endParaRPr lang="ru-RU" dirty="0"/>
          </a:p>
          <a:p>
            <a:pPr algn="just"/>
            <a:r>
              <a:rPr lang="en-US" dirty="0"/>
              <a:t>MS announced the general availability of latest advancement in speech-to-speech technology: </a:t>
            </a:r>
            <a:r>
              <a:rPr lang="en-US" dirty="0" err="1"/>
              <a:t>gpt-realtime</a:t>
            </a:r>
            <a:r>
              <a:rPr lang="en-US" dirty="0"/>
              <a:t>. This new model represents a significant leap forward in commitment to providing advanced and reliable speech-to-speech solutions.</a:t>
            </a:r>
          </a:p>
          <a:p>
            <a:pPr algn="just"/>
            <a:r>
              <a:rPr lang="en-US" dirty="0" err="1"/>
              <a:t>gpt-realtime</a:t>
            </a:r>
            <a:r>
              <a:rPr lang="en-US" dirty="0"/>
              <a:t> is a new </a:t>
            </a:r>
            <a:r>
              <a:rPr lang="en-US" b="1" dirty="0"/>
              <a:t>S2S (speech-to-speech) model </a:t>
            </a:r>
            <a:r>
              <a:rPr lang="en-US" dirty="0"/>
              <a:t>with improved instruction following, designed to merge</a:t>
            </a:r>
            <a:r>
              <a:rPr lang="en-US" b="1" dirty="0"/>
              <a:t> all of our speech-to-speech improvements into a single, cohesive model. </a:t>
            </a:r>
            <a:r>
              <a:rPr lang="en-US" dirty="0"/>
              <a:t>This model is now available in the Real-time API, offering enhanced voice naturalness, higher audio quality, and improved function calling capabilities.</a:t>
            </a:r>
          </a:p>
          <a:p>
            <a:pPr algn="just"/>
            <a:r>
              <a:rPr lang="en-US" dirty="0"/>
              <a:t>Key Features</a:t>
            </a:r>
          </a:p>
          <a:p>
            <a:pPr marL="171450" indent="-171450" algn="just">
              <a:buFont typeface="Arial" panose="020B0604020202020204" pitchFamily="34" charset="0"/>
              <a:buChar char="•"/>
            </a:pPr>
            <a:r>
              <a:rPr lang="en-US" dirty="0"/>
              <a:t>New, natural, expressive voices</a:t>
            </a:r>
          </a:p>
          <a:p>
            <a:pPr marL="171450" indent="-171450" algn="just">
              <a:buFont typeface="Arial" panose="020B0604020202020204" pitchFamily="34" charset="0"/>
              <a:buChar char="•"/>
            </a:pPr>
            <a:r>
              <a:rPr lang="en-US" dirty="0"/>
              <a:t>Improved Instruction Following</a:t>
            </a:r>
          </a:p>
          <a:p>
            <a:pPr marL="171450" indent="-171450" algn="just">
              <a:buFont typeface="Arial" panose="020B0604020202020204" pitchFamily="34" charset="0"/>
              <a:buChar char="•"/>
            </a:pPr>
            <a:r>
              <a:rPr lang="en-US" dirty="0"/>
              <a:t>Enhanced Voice Naturalness</a:t>
            </a:r>
          </a:p>
          <a:p>
            <a:pPr marL="171450" indent="-171450" algn="just">
              <a:buFont typeface="Arial" panose="020B0604020202020204" pitchFamily="34" charset="0"/>
              <a:buChar char="•"/>
            </a:pPr>
            <a:r>
              <a:rPr lang="en-US" dirty="0"/>
              <a:t>Higher Audio Quality</a:t>
            </a:r>
          </a:p>
          <a:p>
            <a:pPr marL="171450" indent="-171450" algn="just">
              <a:buFont typeface="Arial" panose="020B0604020202020204" pitchFamily="34" charset="0"/>
              <a:buChar char="•"/>
            </a:pPr>
            <a:r>
              <a:rPr lang="en-US" dirty="0"/>
              <a:t>Improved Function Calling</a:t>
            </a:r>
          </a:p>
          <a:p>
            <a:pPr marL="171450" indent="-171450" algn="just">
              <a:buFont typeface="Arial" panose="020B0604020202020204" pitchFamily="34" charset="0"/>
              <a:buChar char="•"/>
            </a:pPr>
            <a:r>
              <a:rPr lang="en-US" dirty="0"/>
              <a:t>Image Input Support</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p:txBody>
          <a:bodyPr/>
          <a:lstStyle/>
          <a:p>
            <a:pPr algn="just"/>
            <a:r>
              <a:rPr lang="en-US" dirty="0">
                <a:hlinkClick r:id="rId2"/>
              </a:rPr>
              <a:t>Generally Available: Playwright Workspaces in Azure App Testing</a:t>
            </a:r>
            <a:endParaRPr lang="en-US" dirty="0"/>
          </a:p>
          <a:p>
            <a:pPr algn="just"/>
            <a:r>
              <a:rPr lang="en-US" dirty="0"/>
              <a:t>Playwright Workspaces enables to run end-to-end tests with high parallelization across multiple browsers and devices, to validate the functionality of applications at scale.</a:t>
            </a:r>
          </a:p>
          <a:p>
            <a:pPr algn="just"/>
            <a:r>
              <a:rPr lang="en-US" dirty="0"/>
              <a:t>With this release, Azure App Testing brings together </a:t>
            </a:r>
            <a:r>
              <a:rPr lang="en-US" b="1" dirty="0"/>
              <a:t>Playwright Workspaces and Azure Load Testing into a unified experience</a:t>
            </a:r>
            <a:r>
              <a:rPr lang="en-US" dirty="0"/>
              <a:t>. Developers and QA teams can now run </a:t>
            </a:r>
            <a:r>
              <a:rPr lang="en-US" b="1" dirty="0"/>
              <a:t>large-scale functional and performance tests </a:t>
            </a:r>
            <a:r>
              <a:rPr lang="en-US" dirty="0"/>
              <a:t>using tools such as Playwright, JMeter, and Locust - all from a single, integrated hub in the Azure Portal</a:t>
            </a:r>
          </a:p>
        </p:txBody>
      </p:sp>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The feature only supports </a:t>
            </a:r>
            <a:r>
              <a:rPr lang="en-US" sz="1000" b="1" dirty="0"/>
              <a:t>virtual machines and virtual machine scale sets </a:t>
            </a:r>
            <a:r>
              <a:rPr lang="en-US" sz="1000" dirty="0"/>
              <a:t>and doesn't support Bare Metal or VNet injection for Containers, especially </a:t>
            </a:r>
            <a:r>
              <a:rPr lang="en-US" sz="1000" dirty="0" err="1"/>
              <a:t>PodSubnet</a:t>
            </a:r>
            <a:r>
              <a:rPr lang="en-US" sz="1000" dirty="0"/>
              <a:t> IPAM mode in AKS clusters. Any delegated subnet can't use this feature (except for </a:t>
            </a:r>
            <a:r>
              <a:rPr lang="en-US" sz="1000" dirty="0" err="1"/>
              <a:t>GatewaySubnets</a:t>
            </a:r>
            <a:r>
              <a:rPr lang="en-US" sz="1000" dirty="0"/>
              <a:t> delegated to VPN Gateway and ExpressRoute Gateway services).</a:t>
            </a:r>
          </a:p>
          <a:p>
            <a:pPr marL="171450" indent="-171450" algn="just">
              <a:buFont typeface="Arial" panose="020B0604020202020204" pitchFamily="34" charset="0"/>
              <a:buChar char="•"/>
            </a:pPr>
            <a:r>
              <a:rPr lang="en-US" sz="1000" dirty="0"/>
              <a:t>This feature is only available </a:t>
            </a:r>
            <a:r>
              <a:rPr lang="en-US" sz="1000" b="1" dirty="0"/>
              <a:t>currently via command line (PowerShell, CLI) </a:t>
            </a:r>
            <a:r>
              <a:rPr lang="en-US" sz="1000" dirty="0"/>
              <a:t>or Azure Resource Manager Templates. Azure portal support is limited. Once additional address prefixes are added, under the Subnets blade, you'll be able to see the correct count of Available IPs from all the prefixes, but only the first prefix is listed.</a:t>
            </a:r>
          </a:p>
          <a:p>
            <a:pPr algn="just"/>
            <a:r>
              <a:rPr lang="en-US" sz="1000" dirty="0"/>
              <a:t>$subnet = @{ Name = 'subnet-1' </a:t>
            </a:r>
            <a:r>
              <a:rPr lang="en-US" sz="1000" dirty="0" err="1"/>
              <a:t>AddressPrefix</a:t>
            </a:r>
            <a:r>
              <a:rPr lang="en-US" sz="1000" dirty="0"/>
              <a:t> = '10.0.0.0/24', '10.0.1.0/24' } $</a:t>
            </a:r>
            <a:r>
              <a:rPr lang="en-US" sz="1000" dirty="0" err="1"/>
              <a:t>subnetConfig</a:t>
            </a:r>
            <a:r>
              <a:rPr lang="en-US" sz="1000" dirty="0"/>
              <a:t> = New-</a:t>
            </a:r>
            <a:r>
              <a:rPr lang="en-US" sz="1000" dirty="0" err="1"/>
              <a:t>AzVirtualNetworkSubnetConfig</a:t>
            </a:r>
            <a:r>
              <a:rPr lang="en-US" sz="1000" dirty="0"/>
              <a:t> @subnet </a:t>
            </a:r>
          </a:p>
          <a:p>
            <a:pPr marL="171450" indent="-171450" algn="just">
              <a:buFont typeface="Arial" panose="020B0604020202020204" pitchFamily="34" charset="0"/>
              <a:buChar char="•"/>
            </a:pPr>
            <a:endParaRPr lang="en-US" sz="1000" dirty="0"/>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2"/>
              </a:rPr>
              <a:t>Generally Available: Multiple address prefixes for subnets in Azure Virtual Networks</a:t>
            </a:r>
            <a:endParaRPr lang="en-US" dirty="0"/>
          </a:p>
          <a:p>
            <a:pPr algn="just"/>
            <a:r>
              <a:rPr lang="en-US" dirty="0"/>
              <a:t>Support </a:t>
            </a:r>
            <a:r>
              <a:rPr lang="en-US" b="1" dirty="0"/>
              <a:t>for multiple address prefixes in a subnet </a:t>
            </a:r>
            <a:r>
              <a:rPr lang="en-US" dirty="0"/>
              <a:t>is now generally available in </a:t>
            </a:r>
            <a:r>
              <a:rPr lang="en-US" b="1" dirty="0"/>
              <a:t>Azure Virtual Networks. </a:t>
            </a:r>
          </a:p>
          <a:p>
            <a:pPr algn="just"/>
            <a:r>
              <a:rPr lang="en-US" dirty="0"/>
              <a:t>Azure Virtual Network subnets supported only a single address prefix, which limited the scale out for certain applications when the address space was exhausted. This capability now allows adding additional address prefixes to the subnet, expanding the available address space without the need to empty the subnet to resize. </a:t>
            </a:r>
          </a:p>
          <a:p>
            <a:pPr algn="just"/>
            <a:r>
              <a:rPr lang="en-US" dirty="0"/>
              <a:t>The key benefits of this approach are – </a:t>
            </a:r>
          </a:p>
          <a:p>
            <a:pPr marL="171450" indent="-171450" algn="just">
              <a:buFont typeface="Arial" panose="020B0604020202020204" pitchFamily="34" charset="0"/>
              <a:buChar char="•"/>
            </a:pPr>
            <a:r>
              <a:rPr lang="en-US" dirty="0"/>
              <a:t>Dynamic subnet expansion without impacting existing workloads in subnet </a:t>
            </a:r>
          </a:p>
          <a:p>
            <a:pPr marL="171450" indent="-171450" algn="just">
              <a:buFont typeface="Arial" panose="020B0604020202020204" pitchFamily="34" charset="0"/>
              <a:buChar char="•"/>
            </a:pPr>
            <a:r>
              <a:rPr lang="en-US" dirty="0"/>
              <a:t>Efficient subnet address space usage with scope for expansion when needed 	</a:t>
            </a:r>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t>Key Features </a:t>
            </a:r>
          </a:p>
          <a:p>
            <a:pPr marL="171450" indent="-171450">
              <a:buFont typeface="Arial" panose="020B0604020202020204" pitchFamily="34" charset="0"/>
              <a:buChar char="•"/>
            </a:pPr>
            <a:r>
              <a:rPr lang="en-US" sz="1000" dirty="0"/>
              <a:t>Conversational AI Integration</a:t>
            </a:r>
          </a:p>
          <a:p>
            <a:pPr marL="171450" indent="-171450">
              <a:buFont typeface="Arial" panose="020B0604020202020204" pitchFamily="34" charset="0"/>
              <a:buChar char="•"/>
            </a:pPr>
            <a:r>
              <a:rPr lang="en-US" sz="1000" dirty="0"/>
              <a:t>Provisioning for Seamless Integration</a:t>
            </a:r>
          </a:p>
          <a:p>
            <a:pPr marL="171450" indent="-171450">
              <a:buFont typeface="Arial" panose="020B0604020202020204" pitchFamily="34" charset="0"/>
              <a:buChar char="•"/>
            </a:pPr>
            <a:r>
              <a:rPr lang="en-US" sz="1000" dirty="0"/>
              <a:t>Call Routing and Mid-Call Controls</a:t>
            </a:r>
          </a:p>
          <a:p>
            <a:pPr marL="171450" indent="-171450">
              <a:buFont typeface="Arial" panose="020B0604020202020204" pitchFamily="34" charset="0"/>
              <a:buChar char="•"/>
            </a:pPr>
            <a:r>
              <a:rPr lang="en-US" sz="1000" dirty="0"/>
              <a:t>Convenience Recording</a:t>
            </a:r>
          </a:p>
          <a:p>
            <a:pPr marL="171450" indent="-171450">
              <a:buFont typeface="Arial" panose="020B0604020202020204" pitchFamily="34" charset="0"/>
              <a:buChar char="•"/>
            </a:pPr>
            <a:r>
              <a:rPr lang="en-US" sz="1000" dirty="0"/>
              <a:t>On-Behalf-Of (OBO) Calling</a:t>
            </a:r>
          </a:p>
          <a:p>
            <a:pPr marL="171450" indent="-171450">
              <a:buFont typeface="Arial" panose="020B0604020202020204" pitchFamily="34" charset="0"/>
              <a:buChar char="•"/>
            </a:pPr>
            <a:r>
              <a:rPr lang="en-US" sz="1000" dirty="0"/>
              <a:t>Leverage Call Automation</a:t>
            </a:r>
          </a:p>
          <a:p>
            <a:pPr marL="171450" indent="-171450">
              <a:buFont typeface="Arial" panose="020B0604020202020204" pitchFamily="34" charset="0"/>
              <a:buChar char="•"/>
            </a:pPr>
            <a:r>
              <a:rPr lang="en-US" sz="1000" dirty="0"/>
              <a:t>Leverage Client SDK</a:t>
            </a:r>
          </a:p>
          <a:p>
            <a:pPr marL="171450" indent="-171450">
              <a:buFont typeface="Arial" panose="020B0604020202020204" pitchFamily="34" charset="0"/>
              <a:buChar char="•"/>
            </a:pPr>
            <a:r>
              <a:rPr lang="en-US" sz="1000" dirty="0"/>
              <a:t>Emergency Calling</a:t>
            </a:r>
          </a:p>
          <a:p>
            <a:pPr marL="171450" indent="-171450">
              <a:buFont typeface="Arial" panose="020B0604020202020204" pitchFamily="34" charset="0"/>
              <a:buChar char="•"/>
            </a:pPr>
            <a:r>
              <a:rPr lang="en-US" sz="1000" dirty="0"/>
              <a:t>Billing</a:t>
            </a:r>
          </a:p>
          <a:p>
            <a:pPr marL="171450" indent="-171450">
              <a:buFont typeface="Arial" panose="020B0604020202020204" pitchFamily="34" charset="0"/>
              <a:buChar char="•"/>
            </a:pPr>
            <a:r>
              <a:rPr lang="en-US" sz="1000" dirty="0"/>
              <a:t>Telemetry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493265"/>
          </a:xfrm>
        </p:spPr>
        <p:txBody>
          <a:bodyPr/>
          <a:lstStyle/>
          <a:p>
            <a:pPr algn="just"/>
            <a:r>
              <a:rPr lang="en-US" dirty="0">
                <a:hlinkClick r:id="rId2"/>
              </a:rPr>
              <a:t>General Availability of Teams Phone extensibility</a:t>
            </a:r>
            <a:endParaRPr lang="en-US" dirty="0"/>
          </a:p>
          <a:p>
            <a:pPr algn="just"/>
            <a:r>
              <a:rPr lang="en-US" dirty="0"/>
              <a:t>MS announced the general availability </a:t>
            </a:r>
            <a:r>
              <a:rPr lang="en-US" b="1" dirty="0"/>
              <a:t>of Teams Phone extensibility (TPE) </a:t>
            </a:r>
            <a:r>
              <a:rPr lang="en-US" dirty="0"/>
              <a:t>powered by Azure Communication Services. This enables </a:t>
            </a:r>
            <a:r>
              <a:rPr lang="en-US" b="1" dirty="0"/>
              <a:t>Contact Center as a Service (</a:t>
            </a:r>
            <a:r>
              <a:rPr lang="en-US" b="1" dirty="0" err="1"/>
              <a:t>CCaaS</a:t>
            </a:r>
            <a:r>
              <a:rPr lang="en-US" b="1" dirty="0"/>
              <a:t>) </a:t>
            </a:r>
            <a:r>
              <a:rPr lang="en-US" dirty="0"/>
              <a:t>vendors to integrate seamlessly with Teams Phone, offering benefits such as consolidated telephony for </a:t>
            </a:r>
            <a:r>
              <a:rPr lang="en-US" b="1" dirty="0"/>
              <a:t>Unified Communications as a Service (</a:t>
            </a:r>
            <a:r>
              <a:rPr lang="en-US" b="1" dirty="0" err="1"/>
              <a:t>UCaaS</a:t>
            </a:r>
            <a:r>
              <a:rPr lang="en-US" dirty="0"/>
              <a:t>) and </a:t>
            </a:r>
            <a:r>
              <a:rPr lang="en-US" b="1" dirty="0"/>
              <a:t>Contact Center as a Service (</a:t>
            </a:r>
            <a:r>
              <a:rPr lang="en-US" b="1" dirty="0" err="1"/>
              <a:t>CCaaS</a:t>
            </a:r>
            <a:r>
              <a:rPr lang="en-US" b="1" dirty="0"/>
              <a:t>), </a:t>
            </a:r>
            <a:r>
              <a:rPr lang="en-US" dirty="0"/>
              <a:t>conversational AI integration, extended </a:t>
            </a:r>
            <a:r>
              <a:rPr lang="en-US" dirty="0" err="1"/>
              <a:t>UCaaS</a:t>
            </a:r>
            <a:r>
              <a:rPr lang="en-US" dirty="0"/>
              <a:t> capabilities, agent notification handling, cost efficiency and broader geographic availability.</a:t>
            </a:r>
          </a:p>
          <a:p>
            <a:pPr algn="just"/>
            <a:endParaRPr lang="en-US" dirty="0"/>
          </a:p>
        </p:txBody>
      </p:sp>
      <p:pic>
        <p:nvPicPr>
          <p:cNvPr id="3" name="Picture 2">
            <a:extLst>
              <a:ext uri="{FF2B5EF4-FFF2-40B4-BE49-F238E27FC236}">
                <a16:creationId xmlns:a16="http://schemas.microsoft.com/office/drawing/2014/main" id="{1ADD5C2B-00AB-5CBA-E166-235BCC8F0C85}"/>
              </a:ext>
            </a:extLst>
          </p:cNvPr>
          <p:cNvPicPr>
            <a:picLocks noChangeAspect="1"/>
          </p:cNvPicPr>
          <p:nvPr/>
        </p:nvPicPr>
        <p:blipFill>
          <a:blip r:embed="rId3"/>
          <a:stretch>
            <a:fillRect/>
          </a:stretch>
        </p:blipFill>
        <p:spPr>
          <a:xfrm>
            <a:off x="342900" y="2625436"/>
            <a:ext cx="3937129" cy="1493265"/>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91198-4444-C6B1-140D-8916FEC9B50E}"/>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68952F5-D06C-E0D7-28AC-797FD89721DA}"/>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A79C8179-59B9-DF40-00C8-FD5A42441919}"/>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5E4E3F08-4B4F-45E1-D7D6-F7727240D82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90D984B5-E2FA-DC1A-3DBB-005524F182F3}"/>
              </a:ext>
            </a:extLst>
          </p:cNvPr>
          <p:cNvSpPr>
            <a:spLocks noGrp="1"/>
          </p:cNvSpPr>
          <p:nvPr>
            <p:ph type="body" sz="quarter" idx="16"/>
          </p:nvPr>
        </p:nvSpPr>
        <p:spPr/>
        <p:txBody>
          <a:bodyPr/>
          <a:lstStyle/>
          <a:p>
            <a:pPr algn="just"/>
            <a:r>
              <a:rPr lang="en-US" dirty="0">
                <a:hlinkClick r:id="rId2"/>
              </a:rPr>
              <a:t>Generally Available: Azure Front Door Standard and Premium are now available in Azure China.</a:t>
            </a:r>
            <a:endParaRPr lang="en-US" dirty="0"/>
          </a:p>
          <a:p>
            <a:pPr algn="just"/>
            <a:r>
              <a:rPr lang="en-US" b="1" dirty="0"/>
              <a:t>Azure Front Door Standard and Premium are now generally available in </a:t>
            </a:r>
            <a:r>
              <a:rPr lang="en-US" dirty="0"/>
              <a:t>the Azure China regions (China North 3 and China East 3), operated by 21Vianet. With this release, customers in China can deliver secure, reliable, and high-performance applications using the same modern capabilities available worldwide, tailored for local compliance requirements such as ICP filing for custom domains. </a:t>
            </a:r>
          </a:p>
          <a:p>
            <a:pPr algn="just"/>
            <a:r>
              <a:rPr lang="en-US" dirty="0"/>
              <a:t>Azure Front Door provides global load balancing with instant failover, application acceleration through edge caching and protocol optimizations, and enterprise-grade security features including Web Application Firewall (WAF), DDoS protection, and TLS/SSL offload. Customers in China can also take advantage of end-to-end observability with Azure Monitor metrics, logging, and analytics. </a:t>
            </a:r>
          </a:p>
          <a:p>
            <a:pPr algn="just"/>
            <a:r>
              <a:rPr lang="en-US" dirty="0"/>
              <a:t>This launch enables organizations operating in China to reduce latency for end users, improve application resilience, and simplify operations with a consistent platform experience across global and China regions. </a:t>
            </a:r>
          </a:p>
        </p:txBody>
      </p:sp>
    </p:spTree>
    <p:extLst>
      <p:ext uri="{BB962C8B-B14F-4D97-AF65-F5344CB8AC3E}">
        <p14:creationId xmlns:p14="http://schemas.microsoft.com/office/powerpoint/2010/main" val="122116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D891-4CE7-3684-E998-D623020E5F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226539-98A3-C40F-4648-61D3893ECB98}"/>
              </a:ext>
            </a:extLst>
          </p:cNvPr>
          <p:cNvSpPr>
            <a:spLocks noGrp="1"/>
          </p:cNvSpPr>
          <p:nvPr>
            <p:ph type="body" sz="quarter" idx="10"/>
          </p:nvPr>
        </p:nvSpPr>
        <p:spPr/>
        <p:txBody>
          <a:bodyPr/>
          <a:lstStyle/>
          <a:p>
            <a:pPr algn="just"/>
            <a:r>
              <a:rPr lang="en-US" sz="1000" dirty="0">
                <a:hlinkClick r:id="rId2"/>
              </a:rPr>
              <a:t>Retirement: Azure CDN – Migrate to Azure Front Door on December 1, 2025</a:t>
            </a:r>
            <a:endParaRPr lang="en-US" sz="1000" dirty="0"/>
          </a:p>
          <a:p>
            <a:pPr algn="just"/>
            <a:r>
              <a:rPr lang="en-US" sz="1000" dirty="0"/>
              <a:t>Azure CDN which is currently provided in Microsoft Azure operated by 21Vianet (“Azure China”) will be </a:t>
            </a:r>
            <a:r>
              <a:rPr lang="en-US" sz="1000" b="1" dirty="0"/>
              <a:t>retired on December 1, 2025</a:t>
            </a:r>
            <a:r>
              <a:rPr lang="en-US" sz="1000" dirty="0"/>
              <a:t>. This change affects all customers currently using Azure CDN in China. </a:t>
            </a:r>
          </a:p>
          <a:p>
            <a:pPr algn="just"/>
            <a:r>
              <a:rPr lang="en-US" sz="1000" dirty="0"/>
              <a:t>Azure CDN is built on top of local CDN providers’ POPs with API integrations. Due to this architecture, Azure CDN lacks native and deep integration with the Azure platform. As demand grows for more integrated and developer-friendly solutions with built-in security features such as Web Application Firewall and Private Link to origins, we are introducing Azure Front Door as a native CDN service in Azure China and retiring the Azure CDN service. </a:t>
            </a:r>
          </a:p>
          <a:p>
            <a:pPr algn="just"/>
            <a:r>
              <a:rPr lang="en-US" sz="1000" dirty="0"/>
              <a:t>Migrate to Azure Front Door or an alternative CDN provider before November 15, 2025. After validation successfully, please delete the CDN resources </a:t>
            </a:r>
            <a:r>
              <a:rPr lang="en-US" sz="1000" b="1" dirty="0"/>
              <a:t>before November 15, 2025. </a:t>
            </a:r>
          </a:p>
        </p:txBody>
      </p:sp>
      <p:sp>
        <p:nvSpPr>
          <p:cNvPr id="11" name="Title 10">
            <a:extLst>
              <a:ext uri="{FF2B5EF4-FFF2-40B4-BE49-F238E27FC236}">
                <a16:creationId xmlns:a16="http://schemas.microsoft.com/office/drawing/2014/main" id="{498EDA87-FEEC-7025-3A81-E2B223F8F83C}"/>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842EA0-D1D6-E5CA-35A9-265810B8410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72E1AC-FDA0-FB61-4BF0-E75C2B8A1664}"/>
              </a:ext>
            </a:extLst>
          </p:cNvPr>
          <p:cNvSpPr>
            <a:spLocks noGrp="1"/>
          </p:cNvSpPr>
          <p:nvPr>
            <p:ph type="body" sz="quarter" idx="16"/>
          </p:nvPr>
        </p:nvSpPr>
        <p:spPr>
          <a:xfrm>
            <a:off x="342900" y="855081"/>
            <a:ext cx="3955312" cy="2310684"/>
          </a:xfrm>
        </p:spPr>
        <p:txBody>
          <a:bodyPr/>
          <a:lstStyle/>
          <a:p>
            <a:pPr algn="just"/>
            <a:r>
              <a:rPr lang="en-US" dirty="0">
                <a:hlinkClick r:id="rId3"/>
              </a:rPr>
              <a:t>Retirement: Azure CDN will be retired on December 1 2025 in China</a:t>
            </a:r>
            <a:endParaRPr lang="en-US" dirty="0"/>
          </a:p>
          <a:p>
            <a:pPr algn="just"/>
            <a:r>
              <a:rPr lang="en-US" dirty="0"/>
              <a:t>Azure CDN will be retired on December 1, 2025 in China. </a:t>
            </a:r>
          </a:p>
          <a:p>
            <a:pPr algn="just"/>
            <a:r>
              <a:rPr lang="en-US" dirty="0"/>
              <a:t>To avoid service disruption: </a:t>
            </a:r>
          </a:p>
          <a:p>
            <a:pPr marL="171450" indent="-171450" algn="just">
              <a:buFont typeface="Arial" panose="020B0604020202020204" pitchFamily="34" charset="0"/>
              <a:buChar char="•"/>
            </a:pPr>
            <a:r>
              <a:rPr lang="en-US" dirty="0"/>
              <a:t>Please migrate to Azure Front Door or an alternative CDN provider in China </a:t>
            </a:r>
            <a:r>
              <a:rPr lang="en-US" b="1" dirty="0"/>
              <a:t>before November 15, 2025. </a:t>
            </a:r>
          </a:p>
          <a:p>
            <a:pPr marL="171450" indent="-171450" algn="just">
              <a:buFont typeface="Arial" panose="020B0604020202020204" pitchFamily="34" charset="0"/>
              <a:buChar char="•"/>
            </a:pPr>
            <a:r>
              <a:rPr lang="en-US" dirty="0"/>
              <a:t>If you don’t </a:t>
            </a:r>
            <a:r>
              <a:rPr lang="en-US" b="1" dirty="0"/>
              <a:t>migrate by November 15, 2025</a:t>
            </a:r>
            <a:r>
              <a:rPr lang="en-US" dirty="0"/>
              <a:t>, Azure Front Door team will migrate eligible Azure CDN profiles to Azure Front Door in China. However, if Azure CDN profile is disabled or has no active request in the past 3 months, or Azure CDN profile isn’t compatible for migration based on the gap mentioned in Migration from Azure CDN to Azure Front Door, Azure Front Door can’t and won’t migrate profile and your service will experience service disruption starting December 1, 2025.</a:t>
            </a:r>
          </a:p>
          <a:p>
            <a:pPr algn="just"/>
            <a:endParaRPr lang="en-US" dirty="0"/>
          </a:p>
        </p:txBody>
      </p:sp>
    </p:spTree>
    <p:extLst>
      <p:ext uri="{BB962C8B-B14F-4D97-AF65-F5344CB8AC3E}">
        <p14:creationId xmlns:p14="http://schemas.microsoft.com/office/powerpoint/2010/main" val="911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133047"/>
          </a:xfrm>
        </p:spPr>
        <p:txBody>
          <a:bodyPr/>
          <a:lstStyle/>
          <a:p>
            <a:pPr algn="just"/>
            <a:r>
              <a:rPr lang="en-US" dirty="0">
                <a:hlinkClick r:id="rId2"/>
              </a:rPr>
              <a:t>Public Preview of the New App Service Quota Self-Service Experience</a:t>
            </a:r>
            <a:endParaRPr lang="en-US" dirty="0"/>
          </a:p>
          <a:p>
            <a:pPr algn="just"/>
            <a:r>
              <a:rPr lang="en-US" dirty="0"/>
              <a:t>The updated experience introduces a dedicated </a:t>
            </a:r>
            <a:r>
              <a:rPr lang="en-US" b="1" dirty="0"/>
              <a:t>App Service Quota blade </a:t>
            </a:r>
            <a:r>
              <a:rPr lang="en-US" dirty="0"/>
              <a:t>in the Azure portal, offering a streamlined and intuitive interface to:</a:t>
            </a:r>
          </a:p>
          <a:p>
            <a:pPr marL="171450" indent="-171450" algn="just">
              <a:buFont typeface="Arial" panose="020B0604020202020204" pitchFamily="34" charset="0"/>
              <a:buChar char="•"/>
            </a:pPr>
            <a:r>
              <a:rPr lang="en-US" dirty="0"/>
              <a:t>View current usage and limits across the various SKUs</a:t>
            </a:r>
          </a:p>
          <a:p>
            <a:pPr marL="171450" indent="-171450" algn="just">
              <a:buFont typeface="Arial" panose="020B0604020202020204" pitchFamily="34" charset="0"/>
              <a:buChar char="•"/>
            </a:pPr>
            <a:r>
              <a:rPr lang="en-US" dirty="0"/>
              <a:t>Set custom quotas tailored to your App Service plan needs</a:t>
            </a:r>
          </a:p>
        </p:txBody>
      </p:sp>
      <p:pic>
        <p:nvPicPr>
          <p:cNvPr id="3" name="Picture 2">
            <a:extLst>
              <a:ext uri="{FF2B5EF4-FFF2-40B4-BE49-F238E27FC236}">
                <a16:creationId xmlns:a16="http://schemas.microsoft.com/office/drawing/2014/main" id="{343A49EB-BC61-1243-3326-BB17E2F5DF6C}"/>
              </a:ext>
            </a:extLst>
          </p:cNvPr>
          <p:cNvPicPr>
            <a:picLocks noChangeAspect="1"/>
          </p:cNvPicPr>
          <p:nvPr/>
        </p:nvPicPr>
        <p:blipFill>
          <a:blip r:embed="rId3"/>
          <a:stretch>
            <a:fillRect/>
          </a:stretch>
        </p:blipFill>
        <p:spPr>
          <a:xfrm>
            <a:off x="342900" y="1881609"/>
            <a:ext cx="3767208" cy="2747540"/>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pPr algn="just"/>
            <a:r>
              <a:rPr lang="en-US" sz="1000" dirty="0">
                <a:hlinkClick r:id="rId2"/>
              </a:rPr>
              <a:t>Generally Available: Azure Red Hat OpenShift Now Available in UAE Central and US Gov Texas</a:t>
            </a:r>
            <a:endParaRPr lang="ru-RU" sz="1000" dirty="0"/>
          </a:p>
          <a:p>
            <a:pPr algn="just"/>
            <a:r>
              <a:rPr lang="en-US" sz="1000" dirty="0"/>
              <a:t>Azure Red Hat OpenShift is now generally available in two new regions: </a:t>
            </a:r>
            <a:r>
              <a:rPr lang="en-US" sz="1000" b="1" dirty="0"/>
              <a:t>UAE Central and US Gov Texas</a:t>
            </a:r>
            <a:r>
              <a:rPr lang="en-US" sz="1000" dirty="0"/>
              <a:t>, bringing enterprise-grade managed OpenShift capabilities to customers in the Middle East and southwestern United States. These expansions provide local deployment options with reduced latency and enhanced data residency compliance for organizations operating in these strategic markets.</a:t>
            </a:r>
          </a:p>
          <a:p>
            <a:pPr algn="just"/>
            <a:r>
              <a:rPr lang="en-US" sz="1000" dirty="0"/>
              <a:t>The GA release in both regions includes full feature parity with other Azure regions, supporting managed identity capabilities, and comprehensive networking options. Customers can now deploy production workloads with confidence, benefiting from Azure's robust infrastructure and Red Hat's enterprise Kubernetes platform in these locally available regions.</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3"/>
              </a:rPr>
              <a:t>Broadcom VMware Licensing Changes: What Azure VMware Solution Customers Need to Know</a:t>
            </a:r>
            <a:endParaRPr lang="en-US" dirty="0"/>
          </a:p>
          <a:p>
            <a:pPr algn="just"/>
            <a:r>
              <a:rPr lang="en-US" dirty="0"/>
              <a:t>Broadcom is changing its VMware licensing policies across all</a:t>
            </a:r>
            <a:r>
              <a:rPr lang="en-US" b="1" dirty="0"/>
              <a:t> </a:t>
            </a:r>
            <a:r>
              <a:rPr lang="en-US" b="1" dirty="0" err="1"/>
              <a:t>hyperscaler</a:t>
            </a:r>
            <a:r>
              <a:rPr lang="en-US" b="1" dirty="0"/>
              <a:t> platforms to require customers to “bring your own” portable subscription for VMware Cloud Foundation (VCF). </a:t>
            </a:r>
            <a:r>
              <a:rPr lang="en-US" dirty="0"/>
              <a:t>This means customers must purchase portable VCF subscriptions directly from Broadcom to use with cloud services in the future, including Azure VMware Solution.</a:t>
            </a:r>
          </a:p>
          <a:p>
            <a:pPr marL="171450" indent="-171450" algn="just">
              <a:buFont typeface="Arial" panose="020B0604020202020204" pitchFamily="34" charset="0"/>
              <a:buChar char="•"/>
            </a:pPr>
            <a:r>
              <a:rPr lang="en-US" dirty="0"/>
              <a:t>Microsoft will stop selling </a:t>
            </a:r>
            <a:r>
              <a:rPr lang="en-US" b="1" dirty="0"/>
              <a:t>AVS with VCF subscriptions included after October 15, 2025.</a:t>
            </a:r>
            <a:r>
              <a:rPr lang="en-US" dirty="0"/>
              <a:t> After this date, new AVS node purchases will require you to provide a VCF subscription purchased from Broadcom.</a:t>
            </a:r>
          </a:p>
          <a:p>
            <a:pPr marL="171450" indent="-171450" algn="just">
              <a:buFont typeface="Arial" panose="020B0604020202020204" pitchFamily="34" charset="0"/>
              <a:buChar char="•"/>
            </a:pPr>
            <a:r>
              <a:rPr lang="en-US" dirty="0"/>
              <a:t>Microsoft will honor existing Reserved Instance commitments to AVS customers. </a:t>
            </a:r>
            <a:r>
              <a:rPr lang="en-US" b="1" dirty="0"/>
              <a:t>If you purchase AVS Reserved Instances (RIs) on or before October 15, 2025, </a:t>
            </a:r>
            <a:r>
              <a:rPr lang="en-US" dirty="0"/>
              <a:t>you can continue to use your AVS nodes without any licensing or product changes until your RI term ends.</a:t>
            </a:r>
          </a:p>
          <a:p>
            <a:pPr marL="171450" indent="-171450" algn="just">
              <a:buFont typeface="Arial" panose="020B0604020202020204" pitchFamily="34" charset="0"/>
              <a:buChar char="•"/>
            </a:pPr>
            <a:r>
              <a:rPr lang="en-US" dirty="0"/>
              <a:t>AVS with license included </a:t>
            </a:r>
            <a:r>
              <a:rPr lang="en-US" dirty="0" err="1"/>
              <a:t>PayGo</a:t>
            </a:r>
            <a:r>
              <a:rPr lang="en-US" dirty="0"/>
              <a:t> nodes can continue to operate without any licensing or product changes through </a:t>
            </a:r>
            <a:r>
              <a:rPr lang="en-US" b="1" dirty="0"/>
              <a:t>October 31, 2026</a:t>
            </a:r>
            <a:r>
              <a:rPr lang="en-US" dirty="0"/>
              <a:t>. Alternatively, customers can switch from AVS </a:t>
            </a:r>
            <a:r>
              <a:rPr lang="en-US" dirty="0" err="1"/>
              <a:t>PayGo</a:t>
            </a:r>
            <a:r>
              <a:rPr lang="en-US" dirty="0"/>
              <a:t> and purchase an AVS RI with license included </a:t>
            </a:r>
            <a:r>
              <a:rPr lang="en-US" b="1" dirty="0"/>
              <a:t>by October 15, 2025</a:t>
            </a:r>
            <a:r>
              <a:rPr lang="en-US" dirty="0"/>
              <a:t>.</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1367</TotalTime>
  <Words>4111</Words>
  <Application>Microsoft Office PowerPoint</Application>
  <PresentationFormat>On-screen Show (16:9)</PresentationFormat>
  <Paragraphs>188</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Human Sans</vt:lpstr>
      <vt:lpstr>Human Sans Regular</vt:lpstr>
      <vt:lpstr>Continuum Theme</vt:lpstr>
      <vt:lpstr>Azure Times #177</vt:lpstr>
      <vt:lpstr>PowerPoint Presentation</vt:lpstr>
      <vt:lpstr>Networking Updates</vt:lpstr>
      <vt:lpstr>Networking Updates</vt:lpstr>
      <vt:lpstr>Networking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Compute Updates</vt:lpstr>
      <vt:lpstr>Compute Updates</vt:lpstr>
      <vt:lpstr>PowerPoint Presentation</vt:lpstr>
      <vt:lpstr>Storage &amp; Data Updates</vt:lpstr>
      <vt:lpstr>PowerPoint Presentation</vt:lpstr>
      <vt:lpstr>Databases Updates</vt:lpstr>
      <vt:lpstr>PowerPoint Presentation</vt:lpstr>
      <vt:lpstr>Integration Updates</vt:lpstr>
      <vt:lpstr>Integration Updates</vt:lpstr>
      <vt:lpstr>PowerPoint Presentation</vt:lpstr>
      <vt:lpstr>ML &amp; AI &amp; IOT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217</cp:revision>
  <dcterms:created xsi:type="dcterms:W3CDTF">2018-01-26T19:23:30Z</dcterms:created>
  <dcterms:modified xsi:type="dcterms:W3CDTF">2025-09-06T08:20:18Z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