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7"/>
  </p:notesMasterIdLst>
  <p:handoutMasterIdLst>
    <p:handoutMasterId r:id="rId28"/>
  </p:handoutMasterIdLst>
  <p:sldIdLst>
    <p:sldId id="2142532340" r:id="rId5"/>
    <p:sldId id="2146847045" r:id="rId6"/>
    <p:sldId id="10657" r:id="rId7"/>
    <p:sldId id="2146847127" r:id="rId8"/>
    <p:sldId id="2146847046" r:id="rId9"/>
    <p:sldId id="2146847089" r:id="rId10"/>
    <p:sldId id="2146847048" r:id="rId11"/>
    <p:sldId id="2146847132" r:id="rId12"/>
    <p:sldId id="2146847049" r:id="rId13"/>
    <p:sldId id="2146847050" r:id="rId14"/>
    <p:sldId id="2146847096" r:id="rId15"/>
    <p:sldId id="2146847052" r:id="rId16"/>
    <p:sldId id="2146847100" r:id="rId17"/>
    <p:sldId id="2146847056" r:id="rId18"/>
    <p:sldId id="2146847107" r:id="rId19"/>
    <p:sldId id="2146847119" r:id="rId20"/>
    <p:sldId id="2146847120" r:id="rId21"/>
    <p:sldId id="2146847062" r:id="rId22"/>
    <p:sldId id="2146847115" r:id="rId23"/>
    <p:sldId id="2146847085" r:id="rId24"/>
    <p:sldId id="2146847084" r:id="rId25"/>
    <p:sldId id="2146847064"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2"/>
            <p14:sldId id="2146847049"/>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ldId id="2146847056"/>
            <p14:sldId id="2146847107"/>
          </p14:sldIdLst>
        </p14:section>
        <p14:section name="ML &amp; AI &amp; IOT" id="{F4E1EAF1-55E9-4CA4-8ADC-28B69C1D66D2}">
          <p14:sldIdLst>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6/30/2025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ru-ru/updates?id=492651"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ru-ru/updates?id=49704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blog/integrationsonazureblog/introducing-confluent-kafka-connector-public-preview/442709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blogs.microsoft.com/develop-from-the-cloud/public-preview-create-dev-boxes-on-behalf-of-developer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blog/microsoft-entra-blog/important-update-azuread-powershell-retirement/4364989" TargetMode="External"/><Relationship Id="rId2" Type="http://schemas.openxmlformats.org/officeDocument/2006/relationships/hyperlink" Target="https://techcommunity.microsoft.com/blog/microsoft-entra-blog/important-update-azure-ad-graph-retirement/436499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96523"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48434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microsoftdefendercloudblog/new-feature-in-defender-for-storage-optional-index-tags/4427987"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ru-ru/updates?id=497085"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ru-ru/updates?id=49304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#168</a:t>
            </a:r>
          </a:p>
        </p:txBody>
      </p:sp>
      <p:sp>
        <p:nvSpPr>
          <p:cNvPr id="4" name="Text Placeholder 3"/>
          <p:cNvSpPr>
            <a:spLocks noGrp="1"/>
          </p:cNvSpPr>
          <p:nvPr>
            <p:ph type="body" sz="quarter" idx="11"/>
          </p:nvPr>
        </p:nvSpPr>
        <p:spPr/>
        <p:txBody>
          <a:bodyPr/>
          <a:lstStyle/>
          <a:p>
            <a:r>
              <a:rPr lang="en-US" spc="300" dirty="0"/>
              <a:t>June 30,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FXv2-series Virtual Machines</a:t>
            </a:r>
            <a:endParaRPr lang="en-US" dirty="0"/>
          </a:p>
          <a:p>
            <a:pPr algn="just"/>
            <a:r>
              <a:rPr lang="en-US" dirty="0"/>
              <a:t>Microsoft has announced the General Availability of Azure FXv2-series Virtual Machines (VMs), which are powered by the 5th Generation Intel® Xeon® Platinum 8573C processor. These VMs offer significant improvements in CPU performance, memory capacity, and storage capabilities, making them ideal for compute-intensive workloads such as databases and data analytics.</a:t>
            </a:r>
          </a:p>
          <a:p>
            <a:pPr algn="just"/>
            <a:r>
              <a:rPr lang="en-US" dirty="0"/>
              <a:t> FXv2-series VMs provide up to 50% better CPU performance compared to the previous generation, with sizes supporting up to 96 vCPUs and 1,832 GiB of memory. They also feature </a:t>
            </a:r>
            <a:r>
              <a:rPr lang="en-US" dirty="0" err="1"/>
              <a:t>NVMe</a:t>
            </a:r>
            <a:r>
              <a:rPr lang="en-US" dirty="0"/>
              <a:t> support for faster remote storage performance up to 400K IOPS and 11.25 </a:t>
            </a:r>
            <a:r>
              <a:rPr lang="en-US" dirty="0" err="1"/>
              <a:t>GBps</a:t>
            </a:r>
            <a:r>
              <a:rPr lang="en-US" dirty="0"/>
              <a:t> throughput.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Transition existing platform-managed keys (PMK) to customer-managed keys (CMK) for Azure NetApp Files volumes without data migration.</a:t>
            </a:r>
            <a:endParaRPr lang="en-US" dirty="0"/>
          </a:p>
          <a:p>
            <a:pPr algn="just"/>
            <a:r>
              <a:rPr lang="en-US" dirty="0"/>
              <a:t>It is now possible to transition existing volumes from platform-managed keys (PMK) to customer-managed keys (CMK) seamlessly.  This provides customers flexibility of encryption key lifecycle (renewals, rotations) and additional security for regulated industry requirements (Finance, Healthcare, Federal).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Confluent Kafka Connector (Public Preview)</a:t>
            </a:r>
            <a:endParaRPr lang="en-US" dirty="0"/>
          </a:p>
          <a:p>
            <a:pPr algn="just"/>
            <a:r>
              <a:rPr lang="en-US" dirty="0"/>
              <a:t>MS announced the Confluent Kafka Connector in Logic Apps (Standard) which allows to both send and receive messages between Logic Apps and Confluent Kafka.</a:t>
            </a:r>
          </a:p>
          <a:p>
            <a:pPr algn="just"/>
            <a:r>
              <a:rPr lang="en-US" dirty="0"/>
              <a:t>Confluent Kafka is a distributed streaming platform for building real-time data pipelines and streaming applications. It is used across many industries including financial services, Omnichannel retail, autonomous cars, fraud detection services, microservices and IoT deployments.</a:t>
            </a:r>
          </a:p>
          <a:p>
            <a:pPr algn="just"/>
            <a:r>
              <a:rPr lang="en-US" dirty="0"/>
              <a:t>Supported regions:</a:t>
            </a:r>
          </a:p>
          <a:p>
            <a:pPr marL="171450" indent="-171450" algn="just">
              <a:buFont typeface="Arial" panose="020B0604020202020204" pitchFamily="34" charset="0"/>
              <a:buChar char="•"/>
            </a:pPr>
            <a:r>
              <a:rPr lang="en-US" dirty="0"/>
              <a:t>West Central US</a:t>
            </a:r>
          </a:p>
          <a:p>
            <a:pPr marL="171450" indent="-171450" algn="just">
              <a:buFont typeface="Arial" panose="020B0604020202020204" pitchFamily="34" charset="0"/>
              <a:buChar char="•"/>
            </a:pPr>
            <a:r>
              <a:rPr lang="en-US" dirty="0"/>
              <a:t>East Asia</a:t>
            </a:r>
          </a:p>
          <a:p>
            <a:pPr marL="171450" indent="-171450" algn="just">
              <a:buFont typeface="Arial" panose="020B0604020202020204" pitchFamily="34" charset="0"/>
              <a:buChar char="•"/>
            </a:pPr>
            <a:r>
              <a:rPr lang="en-US" dirty="0"/>
              <a:t>West US 2</a:t>
            </a:r>
          </a:p>
          <a:p>
            <a:pPr marL="171450" indent="-171450" algn="just">
              <a:buFont typeface="Arial" panose="020B0604020202020204" pitchFamily="34" charset="0"/>
              <a:buChar char="•"/>
            </a:pPr>
            <a:r>
              <a:rPr lang="en-US" dirty="0"/>
              <a:t>North Europe</a:t>
            </a:r>
          </a:p>
          <a:p>
            <a:pPr marL="171450" indent="-171450" algn="just">
              <a:buFont typeface="Arial" panose="020B0604020202020204" pitchFamily="34" charset="0"/>
              <a:buChar char="•"/>
            </a:pPr>
            <a:r>
              <a:rPr lang="en-US" dirty="0"/>
              <a:t>North Central US</a:t>
            </a:r>
          </a:p>
          <a:p>
            <a:pPr marL="171450" indent="-171450" algn="just">
              <a:buFont typeface="Arial" panose="020B0604020202020204" pitchFamily="34" charset="0"/>
              <a:buChar char="•"/>
            </a:pPr>
            <a:r>
              <a:rPr lang="en-US" dirty="0"/>
              <a:t>East US</a:t>
            </a:r>
          </a:p>
          <a:p>
            <a:pPr marL="171450" indent="-171450" algn="just">
              <a:buFont typeface="Arial" panose="020B0604020202020204" pitchFamily="34" charset="0"/>
              <a:buChar char="•"/>
            </a:pPr>
            <a:r>
              <a:rPr lang="en-US" dirty="0"/>
              <a:t>South Africa West</a:t>
            </a:r>
          </a:p>
          <a:p>
            <a:pPr marL="171450" indent="-171450" algn="just">
              <a:buFont typeface="Arial" panose="020B0604020202020204" pitchFamily="34" charset="0"/>
              <a:buChar char="•"/>
            </a:pPr>
            <a:r>
              <a:rPr lang="en-US" dirty="0"/>
              <a:t>Canada East</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Create Dev Boxes on Behalf of Your Developers</a:t>
            </a:r>
            <a:endParaRPr lang="en-US" dirty="0"/>
          </a:p>
          <a:p>
            <a:pPr algn="just"/>
            <a:r>
              <a:rPr lang="en-US" dirty="0"/>
              <a:t>MS announced create Dev Boxes on behalf of developers. </a:t>
            </a:r>
          </a:p>
          <a:p>
            <a:pPr algn="just"/>
            <a:r>
              <a:rPr lang="en-US" dirty="0"/>
              <a:t>During onboarding of a new hire, running a hackathon, or setting up for a customer demo, this feature makes it easy for admins to set developers workplace.</a:t>
            </a:r>
          </a:p>
          <a:p>
            <a:pPr algn="just"/>
            <a:r>
              <a:rPr lang="en-US" dirty="0"/>
              <a:t>To enable this feature, your admin must assign a custom role at the subscription level with the following permissions: </a:t>
            </a:r>
          </a:p>
          <a:p>
            <a:pPr algn="just"/>
            <a:r>
              <a:rPr lang="en-US" dirty="0"/>
              <a:t>Create On-Behalf Permission </a:t>
            </a:r>
          </a:p>
          <a:p>
            <a:pPr marL="171450" indent="-171450" algn="just">
              <a:buFont typeface="Arial" panose="020B0604020202020204" pitchFamily="34" charset="0"/>
              <a:buChar char="•"/>
            </a:pPr>
            <a:r>
              <a:rPr lang="en-US" dirty="0"/>
              <a:t>Name: </a:t>
            </a:r>
            <a:r>
              <a:rPr lang="en-US" dirty="0" err="1"/>
              <a:t>Microsoft.DevCenter</a:t>
            </a:r>
            <a:r>
              <a:rPr lang="en-US" dirty="0"/>
              <a:t>/projects/users/</a:t>
            </a:r>
            <a:r>
              <a:rPr lang="en-US" dirty="0" err="1"/>
              <a:t>devboxes</a:t>
            </a:r>
            <a:r>
              <a:rPr lang="en-US" dirty="0"/>
              <a:t>/</a:t>
            </a:r>
            <a:r>
              <a:rPr lang="en-US" dirty="0" err="1"/>
              <a:t>CreateOnBehalf</a:t>
            </a:r>
            <a:r>
              <a:rPr lang="en-US" dirty="0"/>
              <a:t> </a:t>
            </a:r>
          </a:p>
          <a:p>
            <a:pPr marL="171450" indent="-171450" algn="just">
              <a:buFont typeface="Arial" panose="020B0604020202020204" pitchFamily="34" charset="0"/>
              <a:buChar char="•"/>
            </a:pPr>
            <a:r>
              <a:rPr lang="en-US" dirty="0"/>
              <a:t>Display Name (UI): Other : </a:t>
            </a:r>
            <a:r>
              <a:rPr lang="en-US" dirty="0" err="1"/>
              <a:t>Projects_Users_DevBoxes_CreateOnBehalf</a:t>
            </a:r>
            <a:r>
              <a:rPr lang="en-US" dirty="0"/>
              <a:t> </a:t>
            </a:r>
          </a:p>
          <a:p>
            <a:pPr algn="just"/>
            <a:r>
              <a:rPr lang="en-US" dirty="0"/>
              <a:t>Dev Box Approval Permission </a:t>
            </a:r>
          </a:p>
          <a:p>
            <a:pPr marL="171450" indent="-171450" algn="just">
              <a:buFont typeface="Arial" panose="020B0604020202020204" pitchFamily="34" charset="0"/>
              <a:buChar char="•"/>
            </a:pPr>
            <a:r>
              <a:rPr lang="en-US" dirty="0"/>
              <a:t>Name: </a:t>
            </a:r>
            <a:r>
              <a:rPr lang="en-US" dirty="0" err="1"/>
              <a:t>Microsoft.DevCenter</a:t>
            </a:r>
            <a:r>
              <a:rPr lang="en-US" dirty="0"/>
              <a:t>/projects/users/</a:t>
            </a:r>
            <a:r>
              <a:rPr lang="en-US" dirty="0" err="1"/>
              <a:t>devboxes</a:t>
            </a:r>
            <a:r>
              <a:rPr lang="en-US" dirty="0"/>
              <a:t>/Approve </a:t>
            </a:r>
          </a:p>
          <a:p>
            <a:pPr marL="171450" indent="-171450" algn="just">
              <a:buFont typeface="Arial" panose="020B0604020202020204" pitchFamily="34" charset="0"/>
              <a:buChar char="•"/>
            </a:pPr>
            <a:r>
              <a:rPr lang="en-US" dirty="0"/>
              <a:t>Display Name (UI): Other : </a:t>
            </a:r>
            <a:r>
              <a:rPr lang="en-US" dirty="0" err="1"/>
              <a:t>Projects_Users_DevBoxes_Approve</a:t>
            </a:r>
            <a:r>
              <a:rPr lang="en-US" dirty="0"/>
              <a:t>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327011"/>
          </a:xfrm>
        </p:spPr>
        <p:txBody>
          <a:bodyPr/>
          <a:lstStyle/>
          <a:p>
            <a:pPr algn="just"/>
            <a:r>
              <a:rPr lang="en-US" sz="1000" dirty="0">
                <a:hlinkClick r:id="rId2"/>
              </a:rPr>
              <a:t>Azure AD Graph retirement</a:t>
            </a:r>
            <a:endParaRPr lang="en-US" sz="1000" dirty="0"/>
          </a:p>
          <a:p>
            <a:pPr marL="171450" indent="-171450" algn="just">
              <a:buFont typeface="Arial" panose="020B0604020202020204" pitchFamily="34" charset="0"/>
              <a:buChar char="•"/>
            </a:pPr>
            <a:r>
              <a:rPr lang="en-US" sz="1000" dirty="0"/>
              <a:t>Applications that were configured for extended access that still depend on Azure AD Graph APIs will not be able to continue using these APIs starting in early September 2025.  </a:t>
            </a:r>
          </a:p>
          <a:p>
            <a:pPr marL="171450" indent="-171450" algn="just">
              <a:buFont typeface="Arial" panose="020B0604020202020204" pitchFamily="34" charset="0"/>
              <a:buChar char="•"/>
            </a:pPr>
            <a:r>
              <a:rPr lang="en-US" sz="1000" dirty="0"/>
              <a:t>You should expect one to two temporary outage tests of 8-24hrs in duration between late July and early September 2025.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188465"/>
          </a:xfrm>
        </p:spPr>
        <p:txBody>
          <a:bodyPr/>
          <a:lstStyle/>
          <a:p>
            <a:pPr algn="just"/>
            <a:r>
              <a:rPr lang="en-US" dirty="0">
                <a:hlinkClick r:id="rId3"/>
              </a:rPr>
              <a:t>AzureAD PowerShell retirement</a:t>
            </a:r>
            <a:endParaRPr lang="en-US" dirty="0"/>
          </a:p>
          <a:p>
            <a:pPr marL="171450" indent="-171450" algn="just">
              <a:buFont typeface="Arial" panose="020B0604020202020204" pitchFamily="34" charset="0"/>
              <a:buChar char="•"/>
            </a:pPr>
            <a:r>
              <a:rPr lang="en-US" dirty="0"/>
              <a:t>The AzureAD and AzureAD-Preview PowerShell modules will be retired (and stop working) starting in mid-October 2025. </a:t>
            </a:r>
          </a:p>
          <a:p>
            <a:pPr marL="171450" indent="-171450" algn="just">
              <a:buFont typeface="Arial" panose="020B0604020202020204" pitchFamily="34" charset="0"/>
              <a:buChar char="•"/>
            </a:pPr>
            <a:r>
              <a:rPr lang="en-US" dirty="0"/>
              <a:t>You can expect one or more temporary outage tests of 8-24hrs in duration in the month of September 2025.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059105"/>
          </a:xfrm>
        </p:spPr>
        <p:txBody>
          <a:bodyPr/>
          <a:lstStyle/>
          <a:p>
            <a:pPr marL="171450" indent="-171450">
              <a:buFont typeface="Arial" panose="020B0604020202020204" pitchFamily="34" charset="0"/>
              <a:buChar char="•"/>
            </a:pPr>
            <a:r>
              <a:rPr lang="en-US" sz="1000" dirty="0"/>
              <a:t>A draft is created as a clone of the currently applied policy. Any changes made to the applied policy after the creation of the draft isn't reflected in the draft unless manually updated.</a:t>
            </a:r>
          </a:p>
          <a:p>
            <a:pPr marL="171450" indent="-171450">
              <a:buFont typeface="Arial" panose="020B0604020202020204" pitchFamily="34" charset="0"/>
              <a:buChar char="•"/>
            </a:pPr>
            <a:r>
              <a:rPr lang="en-US" sz="1000" dirty="0"/>
              <a:t>Deploying a draft replaces the entire applied policy. Changes made to the applied policy after the draft is created aren't preserved unless they're also added to the draft.</a:t>
            </a:r>
          </a:p>
          <a:p>
            <a:pPr marL="171450" indent="-171450">
              <a:buFont typeface="Arial" panose="020B0604020202020204" pitchFamily="34" charset="0"/>
              <a:buChar char="•"/>
            </a:pPr>
            <a:r>
              <a:rPr lang="en-US" sz="1000" dirty="0"/>
              <a:t>Creating a new Rule Collection Group (RCG) isn't supported directly within a policy draft.</a:t>
            </a:r>
          </a:p>
          <a:p>
            <a:pPr marL="171450" indent="-171450">
              <a:buFont typeface="Arial" panose="020B0604020202020204" pitchFamily="34" charset="0"/>
              <a:buChar char="•"/>
            </a:pPr>
            <a:r>
              <a:rPr lang="en-US" sz="1000" dirty="0"/>
              <a:t>Only one draft can exist for a policy at any given time.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Draft &amp; Deploy on Azure Firewall</a:t>
            </a:r>
            <a:endParaRPr lang="en-US" dirty="0"/>
          </a:p>
          <a:p>
            <a:pPr algn="just"/>
            <a:r>
              <a:rPr lang="en-US" dirty="0"/>
              <a:t>The </a:t>
            </a:r>
            <a:r>
              <a:rPr lang="en-US" b="1" dirty="0"/>
              <a:t>new Draft &amp; Deploy feature for Azure Firewall Policy </a:t>
            </a:r>
            <a:r>
              <a:rPr lang="en-US" dirty="0"/>
              <a:t>introduces a streamlined, two-phase approach to managing firewall policies, significantly reducing deployment time and disruption. Traditionally, any policy update would trigger a full deployment of both the policy and the attached firewall, taking 2–4 minutes per change.  </a:t>
            </a:r>
          </a:p>
          <a:p>
            <a:pPr algn="just"/>
            <a:r>
              <a:rPr lang="en-US" dirty="0"/>
              <a:t>With Azure Firewall Policy Draft + Deployment, you can streamline this process using a two-phase approach:</a:t>
            </a:r>
          </a:p>
          <a:p>
            <a:pPr marL="171450" indent="-171450" algn="just">
              <a:buFont typeface="Arial" panose="020B0604020202020204" pitchFamily="34" charset="0"/>
              <a:buChar char="•"/>
            </a:pPr>
            <a:r>
              <a:rPr lang="en-US" b="1" dirty="0"/>
              <a:t>Draft</a:t>
            </a:r>
            <a:r>
              <a:rPr lang="en-US" dirty="0"/>
              <a:t>: Make multiple changes collaboratively, saved in a temporary draft policy cloned from your current applied policy. These changes don't affect the live policy.</a:t>
            </a:r>
          </a:p>
          <a:p>
            <a:pPr marL="171450" indent="-171450" algn="just">
              <a:buFont typeface="Arial" panose="020B0604020202020204" pitchFamily="34" charset="0"/>
              <a:buChar char="•"/>
            </a:pPr>
            <a:r>
              <a:rPr lang="en-US" b="1" dirty="0"/>
              <a:t>Deployment</a:t>
            </a:r>
            <a:r>
              <a:rPr lang="en-US" dirty="0"/>
              <a:t>: Apply all changes at once by deploying the draft, replacing the current applied policy with the updated version.</a:t>
            </a:r>
          </a:p>
        </p:txBody>
      </p:sp>
      <p:pic>
        <p:nvPicPr>
          <p:cNvPr id="1026" name="Picture 2" descr="Screenshot showing drafting changes.">
            <a:extLst>
              <a:ext uri="{FF2B5EF4-FFF2-40B4-BE49-F238E27FC236}">
                <a16:creationId xmlns:a16="http://schemas.microsoft.com/office/drawing/2014/main" id="{4B5E77DD-7822-F2AC-6C0B-8E17BA1018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1116" y="2631686"/>
            <a:ext cx="3286175" cy="222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Generally Available: Azure Virtual Network Manager IP address management</a:t>
            </a:r>
            <a:endParaRPr lang="en-US" dirty="0"/>
          </a:p>
          <a:p>
            <a:pPr algn="just"/>
            <a:r>
              <a:rPr lang="en-US" dirty="0"/>
              <a:t>The following are some key features of </a:t>
            </a:r>
            <a:r>
              <a:rPr lang="en-US" b="1" dirty="0"/>
              <a:t>IPAM in Azure Virtual Network Manager:</a:t>
            </a:r>
          </a:p>
          <a:p>
            <a:pPr marL="171450" indent="-171450" algn="just">
              <a:buFont typeface="Arial" panose="020B0604020202020204" pitchFamily="34" charset="0"/>
              <a:buChar char="•"/>
            </a:pPr>
            <a:r>
              <a:rPr lang="en-US" dirty="0"/>
              <a:t>Create pools for IP address planning.</a:t>
            </a:r>
          </a:p>
          <a:p>
            <a:pPr marL="171450" indent="-171450" algn="just">
              <a:buFont typeface="Arial" panose="020B0604020202020204" pitchFamily="34" charset="0"/>
              <a:buChar char="•"/>
            </a:pPr>
            <a:r>
              <a:rPr lang="en-US" dirty="0" err="1"/>
              <a:t>Autoassign</a:t>
            </a:r>
            <a:r>
              <a:rPr lang="en-US" dirty="0"/>
              <a:t> nonoverlapped CIDRs to Azure resources.</a:t>
            </a:r>
          </a:p>
          <a:p>
            <a:pPr marL="171450" indent="-171450" algn="just">
              <a:buFont typeface="Arial" panose="020B0604020202020204" pitchFamily="34" charset="0"/>
              <a:buChar char="•"/>
            </a:pPr>
            <a:r>
              <a:rPr lang="en-US" dirty="0"/>
              <a:t>Create reserved IPs for specific needs.</a:t>
            </a:r>
          </a:p>
          <a:p>
            <a:pPr marL="171450" indent="-171450" algn="just">
              <a:buFont typeface="Arial" panose="020B0604020202020204" pitchFamily="34" charset="0"/>
              <a:buChar char="•"/>
            </a:pPr>
            <a:r>
              <a:rPr lang="en-US" dirty="0"/>
              <a:t>Prevent Azure address space from overlapping on-premises and cloud environments.</a:t>
            </a:r>
          </a:p>
          <a:p>
            <a:pPr marL="171450" indent="-171450" algn="just">
              <a:buFont typeface="Arial" panose="020B0604020202020204" pitchFamily="34" charset="0"/>
              <a:buChar char="•"/>
            </a:pPr>
            <a:r>
              <a:rPr lang="en-US" dirty="0"/>
              <a:t>Monitor IP/CIDR usages and allocations in a pool.</a:t>
            </a:r>
          </a:p>
          <a:p>
            <a:pPr marL="171450" indent="-171450" algn="just">
              <a:buFont typeface="Arial" panose="020B0604020202020204" pitchFamily="34" charset="0"/>
              <a:buChar char="•"/>
            </a:pPr>
            <a:r>
              <a:rPr lang="en-US" dirty="0"/>
              <a:t>Support for IPv4 and IPv6 address pools.</a:t>
            </a:r>
          </a:p>
          <a:p>
            <a:pPr algn="just"/>
            <a:r>
              <a:rPr lang="en-US" dirty="0"/>
              <a:t>There are two types of pools in IPAM:</a:t>
            </a:r>
          </a:p>
          <a:p>
            <a:pPr marL="171450" indent="-171450" algn="just">
              <a:buFont typeface="Arial" panose="020B0604020202020204" pitchFamily="34" charset="0"/>
              <a:buChar char="•"/>
            </a:pPr>
            <a:r>
              <a:rPr lang="en-US" dirty="0"/>
              <a:t>Root pool: The first pool created in instance is the root pool. This represents entire IP address range.</a:t>
            </a:r>
          </a:p>
          <a:p>
            <a:pPr marL="171450" indent="-171450" algn="just">
              <a:buFont typeface="Arial" panose="020B0604020202020204" pitchFamily="34" charset="0"/>
              <a:buChar char="•"/>
            </a:pPr>
            <a:r>
              <a:rPr lang="en-US" dirty="0"/>
              <a:t>Child pool: A child pool is a subset of the root pool or another child pool. You can create multiple child pools within a root pool or another child pool. You can have up to seven layers of pools.</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77284"/>
          </a:xfrm>
        </p:spPr>
        <p:txBody>
          <a:bodyPr/>
          <a:lstStyle/>
          <a:p>
            <a:pPr algn="just"/>
            <a:r>
              <a:rPr lang="en-US" dirty="0">
                <a:hlinkClick r:id="rId2"/>
              </a:rPr>
              <a:t>New feature in Defender for Storage: Optional Index Tags</a:t>
            </a:r>
            <a:endParaRPr lang="en-US" dirty="0"/>
          </a:p>
          <a:p>
            <a:pPr algn="just"/>
            <a:r>
              <a:rPr lang="en-US" dirty="0"/>
              <a:t>Microsoft Defender for Storage to protect blobs from malware and scan results are automatically written to blob index tags. These tags are helpful for querying scan status efficiently and seeing results in near-real time in the blob itself, but for high-frequency scans, those extra writes can add up in cost.</a:t>
            </a:r>
          </a:p>
          <a:p>
            <a:pPr algn="just"/>
            <a:r>
              <a:rPr lang="en-US" dirty="0"/>
              <a:t>Starting June 25th, Defender for Storage introduces optional index tags. This means it is possible to disable writing scan results as index tags, while keeping malware scanning fully active and effective.</a:t>
            </a:r>
          </a:p>
        </p:txBody>
      </p:sp>
      <p:pic>
        <p:nvPicPr>
          <p:cNvPr id="3" name="Picture 2">
            <a:extLst>
              <a:ext uri="{FF2B5EF4-FFF2-40B4-BE49-F238E27FC236}">
                <a16:creationId xmlns:a16="http://schemas.microsoft.com/office/drawing/2014/main" id="{4F9F2125-D0F2-199B-C17F-1B4FBCF056AB}"/>
              </a:ext>
            </a:extLst>
          </p:cNvPr>
          <p:cNvPicPr>
            <a:picLocks noChangeAspect="1"/>
          </p:cNvPicPr>
          <p:nvPr/>
        </p:nvPicPr>
        <p:blipFill>
          <a:blip r:embed="rId3"/>
          <a:stretch>
            <a:fillRect/>
          </a:stretch>
        </p:blipFill>
        <p:spPr>
          <a:xfrm>
            <a:off x="451232" y="2554716"/>
            <a:ext cx="3738648" cy="2074433"/>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Public Preview: Monitor ingestion issues with Azure Monitor Workspace</a:t>
            </a:r>
            <a:endParaRPr lang="en-US" dirty="0"/>
          </a:p>
          <a:p>
            <a:pPr algn="just"/>
            <a:r>
              <a:rPr lang="en-US" dirty="0"/>
              <a:t>Azure Managed Prometheus sends metrics into Azure Monitor Workspace. Customers can now view and monitor issues with ingestion of Prometheus metrics as part of the platform metrics for the Azure Monitor Workspace. Ingestion errors are issues that occurred during data ingestion and might suggest data loss.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Advisor VM Right-Sizing Update – Expanded SKU support and series coverage</a:t>
            </a:r>
            <a:endParaRPr lang="en-US" dirty="0"/>
          </a:p>
          <a:p>
            <a:pPr algn="just"/>
            <a:r>
              <a:rPr lang="en-US" dirty="0"/>
              <a:t>Azure Advisor has improved its VM right-sizing recommendations by extending coverage for newer VM series. This broader SKU coverage across the D, E, and F VM families enables a more comprehensive evaluation of CPU performance, providing your teams with recommendations to optimize workloads efficiently. </a:t>
            </a:r>
          </a:p>
          <a:p>
            <a:pPr algn="just"/>
            <a:r>
              <a:rPr lang="en-US" dirty="0"/>
              <a:t>Now, organizations can identify overprovisioned VMs and switch to right-sized configurations that better align with actual usage. This helps reduce costs, minimize resource waste, and lower carbon emissions - all without impacting performance. </a:t>
            </a:r>
          </a:p>
          <a:p>
            <a:pPr algn="just"/>
            <a:endParaRPr lang="en-US" dirty="0"/>
          </a:p>
          <a:p>
            <a:pPr algn="just"/>
            <a:endParaRPr lang="en-US" dirty="0"/>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3816</TotalTime>
  <Words>1217</Words>
  <Application>Microsoft Office PowerPoint</Application>
  <PresentationFormat>On-screen Show (16:9)</PresentationFormat>
  <Paragraphs>86</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Human Sans</vt:lpstr>
      <vt:lpstr>Human Sans Regular</vt:lpstr>
      <vt:lpstr>Continuum Theme</vt:lpstr>
      <vt:lpstr>Azure Times #168</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PowerPoint Presentation</vt:lpstr>
      <vt:lpstr>Storage &amp; Data Updates</vt:lpstr>
      <vt:lpstr>PowerPoint Presentation</vt:lpstr>
      <vt:lpstr>Integration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109</cp:revision>
  <dcterms:created xsi:type="dcterms:W3CDTF">2018-01-26T19:23:30Z</dcterms:created>
  <dcterms:modified xsi:type="dcterms:W3CDTF">2025-06-30T08:21:05Z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