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7"/>
  </p:notesMasterIdLst>
  <p:handoutMasterIdLst>
    <p:handoutMasterId r:id="rId28"/>
  </p:handoutMasterIdLst>
  <p:sldIdLst>
    <p:sldId id="2142532340" r:id="rId5"/>
    <p:sldId id="2146847045" r:id="rId6"/>
    <p:sldId id="2146847127" r:id="rId7"/>
    <p:sldId id="2146847046" r:id="rId8"/>
    <p:sldId id="2146847089" r:id="rId9"/>
    <p:sldId id="2146847048" r:id="rId10"/>
    <p:sldId id="2146847133" r:id="rId11"/>
    <p:sldId id="2146847132" r:id="rId12"/>
    <p:sldId id="2146847131" r:id="rId13"/>
    <p:sldId id="2146847050" r:id="rId14"/>
    <p:sldId id="2146847096" r:id="rId15"/>
    <p:sldId id="2146847134" r:id="rId16"/>
    <p:sldId id="2146847052" r:id="rId17"/>
    <p:sldId id="2146847137" r:id="rId18"/>
    <p:sldId id="2146847054" r:id="rId19"/>
    <p:sldId id="2146847103" r:id="rId20"/>
    <p:sldId id="2146847141" r:id="rId21"/>
    <p:sldId id="2146847142" r:id="rId22"/>
    <p:sldId id="2146847140" r:id="rId23"/>
    <p:sldId id="2146847085" r:id="rId24"/>
    <p:sldId id="2146847084" r:id="rId25"/>
    <p:sldId id="2146847064" r:id="rId26"/>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27"/>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133"/>
            <p14:sldId id="2146847132"/>
            <p14:sldId id="2146847131"/>
          </p14:sldIdLst>
        </p14:section>
        <p14:section name="Compute" id="{05AA80BB-8802-49AB-8336-A884227CE2F7}">
          <p14:sldIdLst>
            <p14:sldId id="2146847050"/>
            <p14:sldId id="2146847096"/>
            <p14:sldId id="2146847134"/>
          </p14:sldIdLst>
        </p14:section>
        <p14:section name="Storage &amp; Data" id="{1F159046-CE0A-45BC-9D5B-6E6C95980F78}">
          <p14:sldIdLst>
            <p14:sldId id="2146847052"/>
            <p14:sldId id="2146847137"/>
          </p14:sldIdLst>
        </p14:section>
        <p14:section name="Databases" id="{AEAFAE72-AD56-48F3-926B-38BAE269038F}">
          <p14:sldIdLst>
            <p14:sldId id="2146847054"/>
            <p14:sldId id="2146847103"/>
            <p14:sldId id="2146847141"/>
            <p14:sldId id="2146847142"/>
            <p14:sldId id="2146847140"/>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03" d="100"/>
          <a:sy n="103" d="100"/>
        </p:scale>
        <p:origin x="163" y="8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7/7/2025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7/7/2025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techcommunity.microsoft.com/blog/appsonazureblog/announcing-app-service-outbound-ipv6-support-in-public-preview/4423368"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91629" TargetMode="External"/><Relationship Id="rId2" Type="http://schemas.openxmlformats.org/officeDocument/2006/relationships/hyperlink" Target="https://azure.microsoft.com/ru-ru/updates?id=497797"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zure.microsoft.com/ru-ru/updates?id=497661"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azure.microsoft.com/ru-ru/updates?id=49725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97248" TargetMode="External"/><Relationship Id="rId2" Type="http://schemas.openxmlformats.org/officeDocument/2006/relationships/hyperlink" Target="https://azure.microsoft.com/ru-ru/updates?id=467663"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blog/azuresqlblog/announcing-general-availability-of-enhanced-server-audit-for-azure-sql-database/4428714" TargetMode="External"/><Relationship Id="rId2" Type="http://schemas.openxmlformats.org/officeDocument/2006/relationships/hyperlink" Target="https://azure.microsoft.com/ru-ru/updates?id=497258"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azure.microsoft.com/ru-ru/updates?id=470102"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497428" TargetMode="External"/><Relationship Id="rId2" Type="http://schemas.openxmlformats.org/officeDocument/2006/relationships/hyperlink" Target="https://azure.microsoft.com/ru-ru/updates?id=497535"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ru-ru/updates?id=49369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blog/azurearcblog/announcing-general-availability-of-workload-orchestration-simplifying-edge-deplo/4428431" TargetMode="External"/><Relationship Id="rId2" Type="http://schemas.openxmlformats.org/officeDocument/2006/relationships/hyperlink" Target="https://learn.microsoft.com/en-us/azure/backup/whats-new#migration-of-azure-vm-backups-from-standard-to-enhanced-policy-is-now-generally-available"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hyperlink" Target="https://azure.microsoft.com/ru-ru/updates?id=497647"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learn.microsoft.com/en-us/azure/migrate/whats-new?view=migrate-classic#update-june-202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#169</a:t>
            </a:r>
          </a:p>
        </p:txBody>
      </p:sp>
      <p:sp>
        <p:nvSpPr>
          <p:cNvPr id="4" name="Text Placeholder 3"/>
          <p:cNvSpPr>
            <a:spLocks noGrp="1"/>
          </p:cNvSpPr>
          <p:nvPr>
            <p:ph type="body" sz="quarter" idx="11"/>
          </p:nvPr>
        </p:nvSpPr>
        <p:spPr/>
        <p:txBody>
          <a:bodyPr/>
          <a:lstStyle/>
          <a:p>
            <a:r>
              <a:rPr lang="en-US" spc="300" dirty="0"/>
              <a:t>June 7,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App Service Outbound IPv6 Support in Public Preview</a:t>
            </a:r>
            <a:endParaRPr lang="en-US" dirty="0"/>
          </a:p>
          <a:p>
            <a:pPr algn="just"/>
            <a:r>
              <a:rPr lang="en-US" dirty="0"/>
              <a:t>Public preview of </a:t>
            </a:r>
            <a:r>
              <a:rPr lang="en-US" b="1" dirty="0"/>
              <a:t>outbound IPv6 support </a:t>
            </a:r>
            <a:r>
              <a:rPr lang="en-US" dirty="0"/>
              <a:t>for Windows multi-tenant apps is supported on all App Service plan SKUs, Functions Consumption, Functions Elastic Premium, and Logic Apps Standard running Windows. This is the next announcement in our series of IPv6 related feature work on App Service.</a:t>
            </a:r>
          </a:p>
          <a:p>
            <a:pPr algn="just"/>
            <a:r>
              <a:rPr lang="en-US" b="1" dirty="0"/>
              <a:t>IPv6 outbound (dual-stack) </a:t>
            </a:r>
            <a:r>
              <a:rPr lang="en-US" dirty="0"/>
              <a:t>allows to resolve endpoints to IPv6 addresses and call the IPv6 endpoint. There are no changes required in code to start using IPv6 compatible endpoints.</a:t>
            </a:r>
          </a:p>
          <a:p>
            <a:pPr marL="171450" indent="-171450" algn="just">
              <a:buFont typeface="Arial" panose="020B0604020202020204" pitchFamily="34" charset="0"/>
              <a:buChar char="•"/>
            </a:pPr>
            <a:r>
              <a:rPr lang="en-US" dirty="0"/>
              <a:t>Linux sites are NOT supported at this time but will be available in the next few months</a:t>
            </a:r>
          </a:p>
          <a:p>
            <a:pPr marL="171450" indent="-171450" algn="just">
              <a:buFont typeface="Arial" panose="020B0604020202020204" pitchFamily="34" charset="0"/>
              <a:buChar char="•"/>
            </a:pPr>
            <a:r>
              <a:rPr lang="en-US" dirty="0"/>
              <a:t>The first iteration of the implementation does not support virtual network traffic.</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204354" y="855080"/>
            <a:ext cx="3955312" cy="3774069"/>
          </a:xfrm>
        </p:spPr>
        <p:txBody>
          <a:bodyPr/>
          <a:lstStyle/>
          <a:p>
            <a:r>
              <a:rPr lang="en-US" dirty="0">
                <a:hlinkClick r:id="rId2"/>
              </a:rPr>
              <a:t>Generally Available: Azure App Service on Azure Stack Hub 25R1</a:t>
            </a:r>
            <a:endParaRPr lang="en-US" dirty="0"/>
          </a:p>
          <a:p>
            <a:pPr algn="just"/>
            <a:r>
              <a:rPr lang="en-US" b="1" dirty="0"/>
              <a:t>Azure App Service </a:t>
            </a:r>
            <a:r>
              <a:rPr lang="en-US" dirty="0"/>
              <a:t>on Azure </a:t>
            </a:r>
            <a:r>
              <a:rPr lang="en-US" b="1" dirty="0"/>
              <a:t>Stack Hub 25R1 </a:t>
            </a:r>
            <a:r>
              <a:rPr lang="en-US" dirty="0"/>
              <a:t>is now available to download and update their Azure Stack Hub deployments.</a:t>
            </a:r>
          </a:p>
          <a:p>
            <a:pPr marL="171450" indent="-171450" algn="just">
              <a:buFont typeface="Arial" panose="020B0604020202020204" pitchFamily="34" charset="0"/>
              <a:buChar char="•"/>
            </a:pPr>
            <a:r>
              <a:rPr lang="en-US" dirty="0"/>
              <a:t>Updates to .NET 8 and 9.</a:t>
            </a:r>
          </a:p>
          <a:p>
            <a:pPr marL="171450" indent="-171450" algn="just">
              <a:buFont typeface="Arial" panose="020B0604020202020204" pitchFamily="34" charset="0"/>
              <a:buChar char="•"/>
            </a:pPr>
            <a:r>
              <a:rPr lang="en-US" dirty="0"/>
              <a:t>Updates to App Service on Azure Stack Hub Resource Provider.</a:t>
            </a:r>
          </a:p>
          <a:p>
            <a:pPr marL="171450" indent="-171450" algn="just">
              <a:buFont typeface="Arial" panose="020B0604020202020204" pitchFamily="34" charset="0"/>
              <a:buChar char="•"/>
            </a:pPr>
            <a:r>
              <a:rPr lang="en-US" dirty="0"/>
              <a:t>Resolution to [issues customers encountered with 24R1](## Issues fixed in this release).</a:t>
            </a:r>
          </a:p>
        </p:txBody>
      </p:sp>
      <p:sp>
        <p:nvSpPr>
          <p:cNvPr id="2" name="Text Placeholder 13">
            <a:extLst>
              <a:ext uri="{FF2B5EF4-FFF2-40B4-BE49-F238E27FC236}">
                <a16:creationId xmlns:a16="http://schemas.microsoft.com/office/drawing/2014/main" id="{9AC89A86-0455-61DD-7A55-DACDA81B83B1}"/>
              </a:ext>
            </a:extLst>
          </p:cNvPr>
          <p:cNvSpPr txBox="1">
            <a:spLocks/>
          </p:cNvSpPr>
          <p:nvPr/>
        </p:nvSpPr>
        <p:spPr>
          <a:xfrm>
            <a:off x="4570857" y="855079"/>
            <a:ext cx="3955312"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dirty="0">
                <a:hlinkClick r:id="rId3"/>
              </a:rPr>
              <a:t>Retirement: VM Insights Map and Dependency Agent are being on June 30, 2028</a:t>
            </a:r>
            <a:endParaRPr lang="en-US" dirty="0"/>
          </a:p>
          <a:p>
            <a:pPr algn="just"/>
            <a:r>
              <a:rPr lang="en-US" dirty="0"/>
              <a:t>With this retirement, all functionality associated with the </a:t>
            </a:r>
            <a:r>
              <a:rPr lang="en-US" b="1" dirty="0"/>
              <a:t>VM Insights Map and the Dependency Agent will be completely retired</a:t>
            </a:r>
            <a:r>
              <a:rPr lang="en-US" dirty="0"/>
              <a:t>.  </a:t>
            </a:r>
          </a:p>
          <a:p>
            <a:pPr algn="just"/>
            <a:r>
              <a:rPr lang="en-US" dirty="0"/>
              <a:t>After this date:   </a:t>
            </a:r>
          </a:p>
          <a:p>
            <a:pPr marL="171450" indent="-171450" algn="just">
              <a:buFont typeface="Arial" panose="020B0604020202020204" pitchFamily="34" charset="0"/>
              <a:buChar char="•"/>
            </a:pPr>
            <a:r>
              <a:rPr lang="en-US" dirty="0"/>
              <a:t>Will not be possible  to access the Map tab in VM Insights in the Azure Portal;  </a:t>
            </a:r>
          </a:p>
          <a:p>
            <a:pPr marL="171450" indent="-171450" algn="just">
              <a:buFont typeface="Arial" panose="020B0604020202020204" pitchFamily="34" charset="0"/>
              <a:buChar char="•"/>
            </a:pPr>
            <a:r>
              <a:rPr lang="en-US" dirty="0"/>
              <a:t>Will not be possible to access the Connections Overview workbook which utilizes VM Insights Map data;  </a:t>
            </a:r>
          </a:p>
          <a:p>
            <a:pPr marL="171450" indent="-171450" algn="just">
              <a:buFont typeface="Arial" panose="020B0604020202020204" pitchFamily="34" charset="0"/>
              <a:buChar char="•"/>
            </a:pPr>
            <a:r>
              <a:rPr lang="en-US" dirty="0"/>
              <a:t>Will not be possible to install the Dependency Agent on new VMs from the Azure Portal.  </a:t>
            </a:r>
          </a:p>
          <a:p>
            <a:pPr marL="171450" indent="-171450" algn="just">
              <a:buFont typeface="Arial" panose="020B0604020202020204" pitchFamily="34" charset="0"/>
              <a:buChar char="•"/>
            </a:pPr>
            <a:r>
              <a:rPr lang="en-US" dirty="0"/>
              <a:t>Will not be possible to send new data to Azure Monitor Log Analytics using the Dependency Agent.   </a:t>
            </a:r>
          </a:p>
          <a:p>
            <a:pPr marL="171450" indent="-171450" algn="just">
              <a:buFont typeface="Arial" panose="020B0604020202020204" pitchFamily="34" charset="0"/>
              <a:buChar char="•"/>
            </a:pPr>
            <a:r>
              <a:rPr lang="en-US" dirty="0"/>
              <a:t>Will not be able to query the Service Map API    </a:t>
            </a:r>
          </a:p>
          <a:p>
            <a:pPr algn="just"/>
            <a:r>
              <a:rPr lang="en-US" dirty="0"/>
              <a:t> Existing data will remain in Log Analytics workspace as per configured retention policy.   </a:t>
            </a:r>
          </a:p>
          <a:p>
            <a:pPr algn="just"/>
            <a:r>
              <a:rPr lang="en-US" dirty="0"/>
              <a:t>It is recommended to considering a replacement solution from the Azure Marketplace</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2"/>
              </a:rPr>
              <a:t>Generally Available: Encryption in Transit (EiT) for Azure Files NFS shares</a:t>
            </a:r>
            <a:endParaRPr lang="en-US" dirty="0"/>
          </a:p>
          <a:p>
            <a:pPr algn="just"/>
            <a:r>
              <a:rPr lang="en-US" dirty="0"/>
              <a:t>Azure Files NFS shares now support </a:t>
            </a:r>
            <a:r>
              <a:rPr lang="en-US" b="1" dirty="0"/>
              <a:t>Encryption in Transit (EiT) using TLS 1.3 to secure all NFS traffic</a:t>
            </a:r>
            <a:r>
              <a:rPr lang="en-US" dirty="0"/>
              <a:t>, ensuring confidentiality, integrity, and authentication. This layer of added security helps enterprises meet end-to-end compliance needs while maintaining performance and simplicity. </a:t>
            </a:r>
          </a:p>
          <a:p>
            <a:pPr algn="just"/>
            <a:r>
              <a:rPr lang="en-US" dirty="0"/>
              <a:t>Configuring EiT is simple using the open-source </a:t>
            </a:r>
            <a:r>
              <a:rPr lang="en-US" b="1" dirty="0"/>
              <a:t>AZNFS mount helper, </a:t>
            </a:r>
            <a:r>
              <a:rPr lang="en-US" dirty="0"/>
              <a:t>which </a:t>
            </a:r>
            <a:r>
              <a:rPr lang="en-US" b="1" dirty="0"/>
              <a:t>automates TLS tunneling and volume mount operations for NFS shares</a:t>
            </a:r>
            <a:r>
              <a:rPr lang="en-US" dirty="0"/>
              <a:t>. EiT is supported across all major Linux distros, Azure Linux VMs, on-premises Linux servers, and more. </a:t>
            </a:r>
          </a:p>
          <a:p>
            <a:pPr marL="171450" indent="-171450" algn="just">
              <a:buFont typeface="Arial" panose="020B0604020202020204" pitchFamily="34" charset="0"/>
              <a:buChar char="•"/>
            </a:pPr>
            <a:r>
              <a:rPr lang="en-US" b="1" dirty="0"/>
              <a:t>AZNFS Mount Helper</a:t>
            </a:r>
            <a:r>
              <a:rPr lang="en-US" dirty="0"/>
              <a:t>: A client utility package that abstracts the complexity of establishing secure tunnels for NFSv4.1 traffic.</a:t>
            </a:r>
          </a:p>
          <a:p>
            <a:pPr marL="171450" indent="-171450" algn="just">
              <a:buFont typeface="Arial" panose="020B0604020202020204" pitchFamily="34" charset="0"/>
              <a:buChar char="•"/>
            </a:pPr>
            <a:r>
              <a:rPr lang="en-US" b="1" dirty="0" err="1"/>
              <a:t>Stunnel</a:t>
            </a:r>
            <a:r>
              <a:rPr lang="en-US" b="1" dirty="0"/>
              <a:t> Process: </a:t>
            </a:r>
            <a:r>
              <a:rPr lang="en-US" dirty="0"/>
              <a:t>Per-storage-account client process that listens for NFS client traffic on a local port and forwards it securely over TLS to the Azure Files NFS server.</a:t>
            </a:r>
          </a:p>
          <a:p>
            <a:pPr marL="171450" indent="-171450" algn="just">
              <a:buFont typeface="Arial" panose="020B0604020202020204" pitchFamily="34" charset="0"/>
              <a:buChar char="•"/>
            </a:pPr>
            <a:r>
              <a:rPr lang="en-US" b="1" dirty="0"/>
              <a:t>AZNFS watchdog: </a:t>
            </a:r>
            <a:r>
              <a:rPr lang="en-US" dirty="0"/>
              <a:t>The AZNFS package runs a background job that ensures </a:t>
            </a:r>
            <a:r>
              <a:rPr lang="en-US" dirty="0" err="1"/>
              <a:t>stunnel</a:t>
            </a:r>
            <a:r>
              <a:rPr lang="en-US" dirty="0"/>
              <a:t> processes are running, automatically restarts terminated tunnels, and cleans up unused processes after all associated NFS mounts are unmounted.</a:t>
            </a:r>
          </a:p>
        </p:txBody>
      </p:sp>
      <p:pic>
        <p:nvPicPr>
          <p:cNvPr id="3" name="Picture 2">
            <a:extLst>
              <a:ext uri="{FF2B5EF4-FFF2-40B4-BE49-F238E27FC236}">
                <a16:creationId xmlns:a16="http://schemas.microsoft.com/office/drawing/2014/main" id="{FF957C8A-59FB-5155-7B62-6BB3A540A074}"/>
              </a:ext>
            </a:extLst>
          </p:cNvPr>
          <p:cNvPicPr>
            <a:picLocks noChangeAspect="1"/>
          </p:cNvPicPr>
          <p:nvPr/>
        </p:nvPicPr>
        <p:blipFill>
          <a:blip r:embed="rId3"/>
          <a:stretch>
            <a:fillRect/>
          </a:stretch>
        </p:blipFill>
        <p:spPr>
          <a:xfrm>
            <a:off x="4570857" y="1390431"/>
            <a:ext cx="4334532" cy="2362638"/>
          </a:xfrm>
          <a:prstGeom prst="rect">
            <a:avLst/>
          </a:prstGeom>
        </p:spPr>
      </p:pic>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Public Preview: Azure SQL updates for early-July 2025</a:t>
            </a:r>
            <a:endParaRPr lang="en-US" dirty="0"/>
          </a:p>
          <a:p>
            <a:r>
              <a:rPr lang="en-US" dirty="0"/>
              <a:t>In early-July 2025, the following updates and enhancements were made to Azure SQL: </a:t>
            </a:r>
          </a:p>
          <a:p>
            <a:pPr marL="171450" indent="-171450">
              <a:buFont typeface="Arial" panose="020B0604020202020204" pitchFamily="34" charset="0"/>
              <a:buChar char="•"/>
            </a:pPr>
            <a:r>
              <a:rPr lang="en-US" b="1" dirty="0"/>
              <a:t>Convert Azure SQL database to Hyperscale </a:t>
            </a:r>
            <a:r>
              <a:rPr lang="en-US" dirty="0"/>
              <a:t>while keeping existing active geo-replication or failover group configurations. </a:t>
            </a:r>
          </a:p>
          <a:p>
            <a:pPr marL="171450" indent="-171450">
              <a:buFont typeface="Arial" panose="020B0604020202020204" pitchFamily="34" charset="0"/>
              <a:buChar char="•"/>
            </a:pPr>
            <a:r>
              <a:rPr lang="en-US" dirty="0"/>
              <a:t>Try the </a:t>
            </a:r>
            <a:r>
              <a:rPr lang="en-US" b="1" dirty="0" err="1"/>
              <a:t>mssql</a:t>
            </a:r>
            <a:r>
              <a:rPr lang="en-US" b="1" dirty="0"/>
              <a:t>-python driver with new platform </a:t>
            </a:r>
            <a:r>
              <a:rPr lang="en-US" dirty="0"/>
              <a:t>support and powerful features for Microsoft SQL Server and the Azure SQL family</a:t>
            </a:r>
          </a:p>
          <a:p>
            <a:pPr marL="171450" indent="-171450">
              <a:buFont typeface="Arial" panose="020B0604020202020204" pitchFamily="34" charset="0"/>
              <a:buChar char="•"/>
            </a:pPr>
            <a:r>
              <a:rPr lang="en-US" b="1" dirty="0"/>
              <a:t>Rapid prototyping in Visual Studio Code </a:t>
            </a:r>
            <a:r>
              <a:rPr lang="en-US" dirty="0"/>
              <a:t>with local SQL containers, GitHub Copilot agent mode, and connection groups.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r>
              <a:rPr lang="en-US" sz="1000" dirty="0">
                <a:hlinkClick r:id="rId2"/>
              </a:rPr>
              <a:t>Generally Available: PostgreSQL 17 with in-place upgrade on Azure Database for PostgreSQL flexible server</a:t>
            </a:r>
            <a:endParaRPr lang="en-US" sz="1000" dirty="0"/>
          </a:p>
          <a:p>
            <a:pPr algn="just"/>
            <a:r>
              <a:rPr lang="en-US" sz="1000" dirty="0"/>
              <a:t>It is now possible to use </a:t>
            </a:r>
            <a:r>
              <a:rPr lang="en-US" sz="1000" b="1" dirty="0"/>
              <a:t>PostgreSQL 17 on Azure Database for PostgreSQL </a:t>
            </a:r>
            <a:r>
              <a:rPr lang="en-US" sz="1000" dirty="0"/>
              <a:t>flexible server and perform seamless in-place upgrades from previous PostgreSQL versions—all without changing server endpoint, reconfiguring applications, or manually migrating data. </a:t>
            </a:r>
          </a:p>
          <a:p>
            <a:pPr algn="just"/>
            <a:r>
              <a:rPr lang="en-US" sz="1000" dirty="0"/>
              <a:t>PostgreSQL 17 introduces several enhancements that improve database performance and developer experience. Faster vacuuming and query planning, expanded SQL/JSON support including JSON_TABLE, enhanced MERGE functionality, and more flexible partitioning.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Generally Available: Latest PostgreSQL minor versions supported by Azure Database for PostgreSQL flexible server</a:t>
            </a:r>
            <a:endParaRPr lang="en-US" dirty="0"/>
          </a:p>
          <a:p>
            <a:pPr algn="just"/>
            <a:r>
              <a:rPr lang="en-US" dirty="0"/>
              <a:t>PostgreSQL minor versions 17.5, 16.9, 15.13, 14.18, and 13.21 are now supported by Azure Database for PostgreSQL flexible server.    </a:t>
            </a:r>
          </a:p>
          <a:p>
            <a:pPr algn="just"/>
            <a:r>
              <a:rPr lang="en-US" dirty="0"/>
              <a:t>These minor version upgrades are automatically performed as </a:t>
            </a:r>
            <a:r>
              <a:rPr lang="en-US" b="1" dirty="0"/>
              <a:t>part of the monthly planned maintenance </a:t>
            </a:r>
            <a:r>
              <a:rPr lang="en-US" dirty="0"/>
              <a:t>in Azure Database for PostgreSQL flexible server. This upgrade automation ensures that your databases are always running the latest optimized versions without requiring manual intervention.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pPr algn="just"/>
            <a:r>
              <a:rPr lang="en-US" sz="1000" dirty="0">
                <a:hlinkClick r:id="rId2"/>
              </a:rPr>
              <a:t>Server audit action groups are now available to achieve compliance and feature parity in Azure SQL Database.</a:t>
            </a:r>
            <a:endParaRPr lang="en-US" sz="1000" dirty="0"/>
          </a:p>
          <a:p>
            <a:pPr algn="just"/>
            <a:r>
              <a:rPr lang="en-US" sz="1000" b="1" dirty="0"/>
              <a:t>Server-level audit action groups are now </a:t>
            </a:r>
            <a:r>
              <a:rPr lang="en-US" sz="1000" dirty="0"/>
              <a:t>available in Azure SQL Database. This enhancement enables customers to meet security and compliance requirements more effectively by capturing broader activity at the server scope.</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3"/>
              </a:rPr>
              <a:t>Announcing General Availability of Enhanced Server Audit for Azure SQL Database</a:t>
            </a:r>
            <a:endParaRPr lang="en-US" dirty="0"/>
          </a:p>
          <a:p>
            <a:pPr algn="just"/>
            <a:r>
              <a:rPr lang="en-US" dirty="0"/>
              <a:t>This update </a:t>
            </a:r>
            <a:r>
              <a:rPr lang="en-US" b="1" dirty="0"/>
              <a:t>delivers improved performance, availability, and reliability, aligning server auditing</a:t>
            </a:r>
            <a:r>
              <a:rPr lang="en-US" dirty="0"/>
              <a:t> more closely with SQL Server and Azure SQL Managed Instance.</a:t>
            </a:r>
          </a:p>
          <a:p>
            <a:pPr algn="just"/>
            <a:r>
              <a:rPr lang="en-US" dirty="0"/>
              <a:t>The new architecture introduces a single extended event session at the server level, capturing audit events across all databases. This design optimizes CPU and memory usage, reduces overhead, and ensures consistent audit behavior across Azure SQL platforms.</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pPr algn="just"/>
            <a:r>
              <a:rPr lang="en-US" dirty="0">
                <a:hlinkClick r:id="rId2"/>
              </a:rPr>
              <a:t>Generally Available: Secondary users for Azure Cosmos DB for MongoDB (vCore)</a:t>
            </a:r>
            <a:endParaRPr lang="en-US" dirty="0"/>
          </a:p>
          <a:p>
            <a:pPr algn="just"/>
            <a:r>
              <a:rPr lang="en-US" dirty="0"/>
              <a:t>MS announced </a:t>
            </a:r>
            <a:r>
              <a:rPr lang="en-US" b="1" dirty="0"/>
              <a:t>that Azure Cosmos DB for MongoDB (vCore) clusters now support secondary </a:t>
            </a:r>
            <a:r>
              <a:rPr lang="en-US" dirty="0"/>
              <a:t>users, enabling more flexible and granular access control for database. Previously, each cluster could have only one user with full privileges, limiting access control options. </a:t>
            </a:r>
          </a:p>
          <a:p>
            <a:pPr marL="171450" indent="-171450" algn="just">
              <a:buFont typeface="Arial" panose="020B0604020202020204" pitchFamily="34" charset="0"/>
              <a:buChar char="•"/>
            </a:pPr>
            <a:r>
              <a:rPr lang="en-US" dirty="0"/>
              <a:t>These users can authenticate to the database using their username and password. </a:t>
            </a:r>
          </a:p>
          <a:p>
            <a:pPr marL="171450" indent="-171450" algn="just">
              <a:buFont typeface="Arial" panose="020B0604020202020204" pitchFamily="34" charset="0"/>
              <a:buChar char="•"/>
            </a:pPr>
            <a:r>
              <a:rPr lang="en-US" dirty="0"/>
              <a:t>Additional users can be assigned read-write or read-only permissions, further enhancing the granularity of access control. </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a:xfrm>
            <a:off x="4433776" y="855081"/>
            <a:ext cx="4365038" cy="1716670"/>
          </a:xfrm>
        </p:spPr>
        <p:txBody>
          <a:bodyPr/>
          <a:lstStyle/>
          <a:p>
            <a:pPr algn="just"/>
            <a:r>
              <a:rPr lang="en-US" sz="1000" dirty="0">
                <a:hlinkClick r:id="rId2"/>
              </a:rPr>
              <a:t>Generally Available: Azure DNS security policy</a:t>
            </a:r>
            <a:endParaRPr lang="en-US" sz="1000" dirty="0"/>
          </a:p>
          <a:p>
            <a:pPr algn="just"/>
            <a:r>
              <a:rPr lang="en-US" sz="1000" dirty="0"/>
              <a:t>DNS security policy offers the ability to filter and </a:t>
            </a:r>
            <a:r>
              <a:rPr lang="en-US" sz="1000" b="1" dirty="0"/>
              <a:t>log DNS queries at the virtual network (VNet) level</a:t>
            </a:r>
            <a:r>
              <a:rPr lang="en-US" sz="1000" dirty="0"/>
              <a:t>. Policy applies </a:t>
            </a:r>
            <a:r>
              <a:rPr lang="en-US" sz="1000" b="1" dirty="0"/>
              <a:t>to both public and private DNS traffic </a:t>
            </a:r>
            <a:r>
              <a:rPr lang="en-US" sz="1000" dirty="0"/>
              <a:t>within a VNet. DNS logs can be sent to a storage account, log analytics workspace, or event hubs. You can choose to allow, alert, or block DNS queries.</a:t>
            </a:r>
          </a:p>
          <a:p>
            <a:pPr algn="just"/>
            <a:r>
              <a:rPr lang="en-US" sz="1000" b="1" dirty="0"/>
              <a:t>The </a:t>
            </a:r>
            <a:r>
              <a:rPr lang="en-US" sz="1000" b="1" dirty="0" err="1"/>
              <a:t>policy:VNet</a:t>
            </a:r>
            <a:r>
              <a:rPr lang="en-US" sz="1000" b="1" dirty="0"/>
              <a:t> </a:t>
            </a:r>
            <a:r>
              <a:rPr lang="en-US" sz="1000" dirty="0"/>
              <a:t>relationship </a:t>
            </a:r>
            <a:r>
              <a:rPr lang="en-US" sz="1000" b="1" dirty="0"/>
              <a:t>is 1:N</a:t>
            </a:r>
            <a:r>
              <a:rPr lang="en-US" sz="1000" dirty="0"/>
              <a:t>. When a VNet is associated with a security policy (via virtual network links), that VNet can't be associated with another security policy without first removing the existing virtual network link. A single DNS security policy can be associated with multiple </a:t>
            </a:r>
            <a:r>
              <a:rPr lang="en-US" sz="1000" dirty="0" err="1"/>
              <a:t>VNets</a:t>
            </a:r>
            <a:r>
              <a:rPr lang="en-US" sz="1000" dirty="0"/>
              <a:t> in the same region.</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3"/>
              </a:rPr>
              <a:t>Generally Available: FQDN Filtering in DNAT rules in Azure Firewall</a:t>
            </a:r>
            <a:endParaRPr lang="en-US" dirty="0"/>
          </a:p>
          <a:p>
            <a:pPr algn="just"/>
            <a:r>
              <a:rPr lang="en-US" dirty="0"/>
              <a:t>Azure Firewall supports the use of Fully Qualified Domain Names (FQDNs) in DNAT (Destination Network Address Translation) rules, allowing inbound traffic to </a:t>
            </a:r>
            <a:r>
              <a:rPr lang="en-US" b="1" dirty="0"/>
              <a:t>be routed to backend resources using domain names </a:t>
            </a:r>
            <a:r>
              <a:rPr lang="en-US" dirty="0"/>
              <a:t>instead of </a:t>
            </a:r>
            <a:r>
              <a:rPr lang="en-US" b="1" dirty="0"/>
              <a:t>static IP addresses.  </a:t>
            </a:r>
          </a:p>
          <a:p>
            <a:pPr algn="just"/>
            <a:r>
              <a:rPr lang="en-US" dirty="0"/>
              <a:t>This feature is especially useful for scenarios where backend IP addresses are dynamic or centrally managed via DNS.  </a:t>
            </a:r>
          </a:p>
          <a:p>
            <a:pPr algn="just"/>
            <a:r>
              <a:rPr lang="en-US" dirty="0"/>
              <a:t>Key Highlights: </a:t>
            </a:r>
          </a:p>
          <a:p>
            <a:pPr marL="171450" indent="-171450" algn="just">
              <a:buFont typeface="Arial" panose="020B0604020202020204" pitchFamily="34" charset="0"/>
              <a:buChar char="•"/>
            </a:pPr>
            <a:r>
              <a:rPr lang="en-US" b="1" dirty="0"/>
              <a:t>DNS-based backend targeting: </a:t>
            </a:r>
            <a:r>
              <a:rPr lang="en-US" dirty="0"/>
              <a:t>Route inbound traffic to backend servers using FQDNs.  </a:t>
            </a:r>
          </a:p>
          <a:p>
            <a:pPr marL="171450" indent="-171450" algn="just">
              <a:buFont typeface="Arial" panose="020B0604020202020204" pitchFamily="34" charset="0"/>
              <a:buChar char="•"/>
            </a:pPr>
            <a:r>
              <a:rPr lang="en-US" b="1" dirty="0"/>
              <a:t>Dynamic IP support: </a:t>
            </a:r>
            <a:r>
              <a:rPr lang="en-US" dirty="0"/>
              <a:t>Ideal for applications where backend IPs change frequently.  </a:t>
            </a:r>
          </a:p>
          <a:p>
            <a:pPr marL="171450" indent="-171450" algn="just">
              <a:buFont typeface="Arial" panose="020B0604020202020204" pitchFamily="34" charset="0"/>
              <a:buChar char="•"/>
            </a:pPr>
            <a:r>
              <a:rPr lang="en-US" b="1" dirty="0"/>
              <a:t>Monitoring</a:t>
            </a:r>
            <a:r>
              <a:rPr lang="en-US" dirty="0"/>
              <a:t>: Monitor DNAT activity using </a:t>
            </a:r>
            <a:r>
              <a:rPr lang="en-US" dirty="0" err="1"/>
              <a:t>AZFWNatRule</a:t>
            </a:r>
            <a:r>
              <a:rPr lang="en-US" dirty="0"/>
              <a:t> logs. </a:t>
            </a:r>
          </a:p>
        </p:txBody>
      </p:sp>
      <p:pic>
        <p:nvPicPr>
          <p:cNvPr id="1026" name="Picture 2" descr="Screenshot of the list of virtual network links.">
            <a:extLst>
              <a:ext uri="{FF2B5EF4-FFF2-40B4-BE49-F238E27FC236}">
                <a16:creationId xmlns:a16="http://schemas.microsoft.com/office/drawing/2014/main" id="{84E0BC36-2E0E-F4E3-B991-14D06E5A50D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572000" y="2639291"/>
            <a:ext cx="4389207" cy="1455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2" name="Text Placeholder 11">
            <a:extLst>
              <a:ext uri="{FF2B5EF4-FFF2-40B4-BE49-F238E27FC236}">
                <a16:creationId xmlns:a16="http://schemas.microsoft.com/office/drawing/2014/main" id="{921B0A37-B626-6209-EE63-BDBE1E100FF0}"/>
              </a:ext>
            </a:extLst>
          </p:cNvPr>
          <p:cNvSpPr txBox="1">
            <a:spLocks/>
          </p:cNvSpPr>
          <p:nvPr/>
        </p:nvSpPr>
        <p:spPr>
          <a:xfrm>
            <a:off x="342900" y="855079"/>
            <a:ext cx="4365038" cy="3774069"/>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2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just"/>
            <a:r>
              <a:rPr lang="en-US" sz="1000" dirty="0">
                <a:hlinkClick r:id="rId2"/>
              </a:rPr>
              <a:t>Generally Available: Two-Way Forest Trusts for Microsoft Entra Domain Services</a:t>
            </a:r>
            <a:endParaRPr lang="en-US" sz="1000" dirty="0"/>
          </a:p>
          <a:p>
            <a:pPr algn="just"/>
            <a:r>
              <a:rPr lang="en-US" sz="1000" dirty="0"/>
              <a:t>This capability allows organizations to </a:t>
            </a:r>
            <a:r>
              <a:rPr lang="en-US" sz="1000" b="1" dirty="0"/>
              <a:t>create forest trusts between Microsoft Entra Domain Services and on-premises Active Directory Domain Services (AD DS) environments in either or both directions.  </a:t>
            </a:r>
          </a:p>
          <a:p>
            <a:pPr algn="just"/>
            <a:r>
              <a:rPr lang="en-US" sz="1000" dirty="0"/>
              <a:t>Previously Microsoft Entra Domain Services only supported forest trusts in one direction, out-bound from a managed domain to any customer on-premises domains or forests. This allows users in the on-premises domain to access resources in the managed domain, but not vice versa.  </a:t>
            </a:r>
          </a:p>
          <a:p>
            <a:pPr marL="171450" indent="-171450" algn="just">
              <a:buFont typeface="Arial" panose="020B0604020202020204" pitchFamily="34" charset="0"/>
              <a:buChar char="•"/>
            </a:pPr>
            <a:r>
              <a:rPr lang="en-US" sz="1000" dirty="0"/>
              <a:t>One-way out-bound: This allows users in the on-premises domain to access resources in the managed domain, but not vice versa. </a:t>
            </a:r>
          </a:p>
          <a:p>
            <a:pPr marL="171450" indent="-171450" algn="just">
              <a:buFont typeface="Arial" panose="020B0604020202020204" pitchFamily="34" charset="0"/>
              <a:buChar char="•"/>
            </a:pPr>
            <a:r>
              <a:rPr lang="en-US" sz="1000" dirty="0"/>
              <a:t>One-way in-bound: This option allows users in the managed domain to access resources in the on-premises domain.  </a:t>
            </a:r>
          </a:p>
          <a:p>
            <a:pPr marL="171450" indent="-171450" algn="just">
              <a:buFont typeface="Arial" panose="020B0604020202020204" pitchFamily="34" charset="0"/>
              <a:buChar char="•"/>
            </a:pPr>
            <a:r>
              <a:rPr lang="en-US" sz="1000" dirty="0"/>
              <a:t>Two-way: This is a bi-directional trust that allows users in both the managed domain and the on-premises domain to access resources in either domain. </a:t>
            </a:r>
          </a:p>
          <a:p>
            <a:pPr algn="just"/>
            <a:r>
              <a:rPr lang="en-US" sz="1000" dirty="0"/>
              <a:t> This capability offers more control and flexibility over management of hybrid identity environment with Entra Domain Services. </a:t>
            </a:r>
          </a:p>
          <a:p>
            <a:pPr algn="just"/>
            <a:r>
              <a:rPr lang="en-US" sz="1000" dirty="0"/>
              <a:t>An Enterprise or Premium SKU license is required.</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a:xfrm>
            <a:off x="4433776" y="855080"/>
            <a:ext cx="4365038" cy="3945520"/>
          </a:xfrm>
        </p:spPr>
        <p:txBody>
          <a:bodyPr/>
          <a:lstStyle/>
          <a:p>
            <a:pPr algn="just"/>
            <a:r>
              <a:rPr lang="en-US" sz="1000" dirty="0">
                <a:hlinkClick r:id="rId2"/>
              </a:rPr>
              <a:t>Migration of Azure VM backups from Standard to Enhanced policy is now generally available</a:t>
            </a:r>
            <a:endParaRPr lang="en-US" sz="1000" dirty="0"/>
          </a:p>
          <a:p>
            <a:pPr algn="just"/>
            <a:r>
              <a:rPr lang="en-US" sz="1000" dirty="0"/>
              <a:t>Azure Backup now supports migration to </a:t>
            </a:r>
            <a:r>
              <a:rPr lang="en-US" sz="1000" b="1" dirty="0"/>
              <a:t>the enhanced policy for Azure VM backups using standard policy. </a:t>
            </a:r>
            <a:r>
              <a:rPr lang="en-US" sz="1000" dirty="0"/>
              <a:t>The migration of VM backups to enhanced policy enables to schedule multiple backups per day (up to every 4 hours), retain snapshots for longer duration, and use multi-disk crash consistency for VM backups. </a:t>
            </a:r>
          </a:p>
          <a:p>
            <a:pPr marL="171450" indent="-171450" algn="just">
              <a:buFont typeface="Arial" panose="020B0604020202020204" pitchFamily="34" charset="0"/>
              <a:buChar char="•"/>
            </a:pPr>
            <a:r>
              <a:rPr lang="en-US" sz="1000" dirty="0"/>
              <a:t>Before start the migration, ensure that there are no ongoing backup jobs for the VM that you plan to migrate.</a:t>
            </a:r>
          </a:p>
          <a:p>
            <a:pPr marL="171450" indent="-171450" algn="just">
              <a:buFont typeface="Arial" panose="020B0604020202020204" pitchFamily="34" charset="0"/>
              <a:buChar char="•"/>
            </a:pPr>
            <a:r>
              <a:rPr lang="en-US" sz="1000" dirty="0"/>
              <a:t>Migration is supported for Managed VMs only and isn’t supported for Classic or unmanaged VMs.</a:t>
            </a:r>
          </a:p>
          <a:p>
            <a:pPr marL="171450" indent="-171450" algn="just">
              <a:buFont typeface="Arial" panose="020B0604020202020204" pitchFamily="34" charset="0"/>
              <a:buChar char="•"/>
            </a:pPr>
            <a:r>
              <a:rPr lang="en-US" sz="1000" dirty="0"/>
              <a:t>Once the migration is complete, you can’t change the backup policy back to standard policy.</a:t>
            </a:r>
          </a:p>
          <a:p>
            <a:pPr marL="171450" indent="-171450" algn="just">
              <a:buFont typeface="Arial" panose="020B0604020202020204" pitchFamily="34" charset="0"/>
              <a:buChar char="•"/>
            </a:pPr>
            <a:r>
              <a:rPr lang="en-US" sz="1000" dirty="0"/>
              <a:t>When migrate a VM Backup Item from Standard to Enhanced policy, the process triggers a backup job that might take several hours for large VMs. This precautionary backup uses managed disk snapshots — starting with a full disk copy for instant restore, which increases backup time. Later snapshots are incremental, storing only changes since the last snapshot. If you're using unmanaged disks, make sure the storage account hosting the snapshot or VHD files allows public network access or similar settings; otherwise, the system falls back to a standard recovery point restore, which slows down recovery.</a:t>
            </a:r>
          </a:p>
          <a:p>
            <a:pPr marL="171450" indent="-171450" algn="just">
              <a:buFont typeface="Arial" panose="020B0604020202020204" pitchFamily="34" charset="0"/>
              <a:buChar char="•"/>
            </a:pPr>
            <a:r>
              <a:rPr lang="en-US" sz="1000" dirty="0"/>
              <a:t>The change from standard policy to enhanced policy can result in extra costs.</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a:xfrm>
            <a:off x="342900" y="855080"/>
            <a:ext cx="3955312" cy="1153829"/>
          </a:xfrm>
        </p:spPr>
        <p:txBody>
          <a:bodyPr/>
          <a:lstStyle/>
          <a:p>
            <a:pPr algn="just"/>
            <a:r>
              <a:rPr lang="en-US" dirty="0">
                <a:hlinkClick r:id="rId3"/>
              </a:rPr>
              <a:t>Announcing general availability of workload orchestration: simplifying edge deployments at scale</a:t>
            </a:r>
            <a:endParaRPr lang="en-US" dirty="0"/>
          </a:p>
          <a:p>
            <a:pPr algn="just"/>
            <a:r>
              <a:rPr lang="en-US" b="1" dirty="0"/>
              <a:t>Workload orchestration for Azure Arc </a:t>
            </a:r>
            <a:r>
              <a:rPr lang="en-US" dirty="0"/>
              <a:t>is a comprehensive, cloud-native, cross-platform service engine that simplifies the deployment, management, and update of application workloads across edge environments.</a:t>
            </a:r>
          </a:p>
        </p:txBody>
      </p:sp>
      <p:pic>
        <p:nvPicPr>
          <p:cNvPr id="2050" name="Picture 2" descr="Diagram of the workload orchestration architecture">
            <a:extLst>
              <a:ext uri="{FF2B5EF4-FFF2-40B4-BE49-F238E27FC236}">
                <a16:creationId xmlns:a16="http://schemas.microsoft.com/office/drawing/2014/main" id="{F38EF14E-94A2-A822-BC01-0A3FBC9966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090" y="1930976"/>
            <a:ext cx="4038932" cy="269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p:txBody>
          <a:bodyPr/>
          <a:lstStyle/>
          <a:p>
            <a:pPr algn="just"/>
            <a:r>
              <a:rPr lang="en-US" dirty="0">
                <a:hlinkClick r:id="rId2"/>
              </a:rPr>
              <a:t>Generally Available: Query editor in Azure Monitor Metrics</a:t>
            </a:r>
            <a:endParaRPr lang="en-US" dirty="0"/>
          </a:p>
          <a:p>
            <a:pPr algn="just"/>
            <a:r>
              <a:rPr lang="en-US" dirty="0"/>
              <a:t>MS announced the </a:t>
            </a:r>
            <a:r>
              <a:rPr lang="en-US" b="1" dirty="0"/>
              <a:t>General Availability of Query Editor in Azure Metric Explorer through Azure Monitor Workspace (AMW). </a:t>
            </a:r>
          </a:p>
          <a:p>
            <a:pPr algn="just"/>
            <a:r>
              <a:rPr lang="en-US" dirty="0"/>
              <a:t>With this update, it is possible to directly query Prometheus metrics using </a:t>
            </a:r>
            <a:r>
              <a:rPr lang="en-US" dirty="0" err="1"/>
              <a:t>PromQL</a:t>
            </a:r>
            <a:r>
              <a:rPr lang="en-US" dirty="0"/>
              <a:t> within their Azure Monitor workspace. This empowers users to efficiently explore and analyze their metric data by writing </a:t>
            </a:r>
            <a:r>
              <a:rPr lang="en-US" dirty="0" err="1"/>
              <a:t>PromQL</a:t>
            </a:r>
            <a:r>
              <a:rPr lang="en-US" dirty="0"/>
              <a:t> queries directly in Metric Explorer, gaining valuable insights to optimize their resources and enhance performance. </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0E0244-34EC-E9DD-ACD9-50A13C40D4E3}"/>
              </a:ext>
            </a:extLst>
          </p:cNvPr>
          <p:cNvSpPr>
            <a:spLocks noGrp="1"/>
          </p:cNvSpPr>
          <p:nvPr>
            <p:ph type="body" sz="quarter" idx="10"/>
          </p:nvPr>
        </p:nvSpPr>
        <p:spPr/>
        <p:txBody>
          <a:bodyPr/>
          <a:lstStyle/>
          <a:p>
            <a:pPr algn="just"/>
            <a:r>
              <a:rPr lang="en-US" sz="1000" dirty="0">
                <a:hlinkClick r:id="rId2"/>
              </a:rPr>
              <a:t>Public preview: Azure Migrate supports sustainability efforts by offering Sustainability insights in its Business Case.</a:t>
            </a:r>
            <a:endParaRPr lang="en-US" sz="1000" dirty="0"/>
          </a:p>
          <a:p>
            <a:pPr algn="just"/>
            <a:r>
              <a:rPr lang="en-US" sz="1000" dirty="0"/>
              <a:t>It empowers IT, finance, and sustainability teams estimate on-premise emissions, compare them with Azure emissions, track yearly reductions, and show both cost and environmental benefits in a single view. This enables customers to make smart migration choices that reduce carbon emissions and support their organization’s ESG goals.</a:t>
            </a:r>
          </a:p>
        </p:txBody>
      </p:sp>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p:txBody>
          <a:bodyPr/>
          <a:lstStyle/>
          <a:p>
            <a:pPr algn="just"/>
            <a:r>
              <a:rPr lang="en-US" dirty="0">
                <a:hlinkClick r:id="rId2"/>
              </a:rPr>
              <a:t>Public preview: Azure Migrate supports end-to-end migration of Gen2 VMs—(VM with UEFI boot type)—to Trusted Launch virtual machines (TVMs). </a:t>
            </a:r>
            <a:endParaRPr lang="en-US" dirty="0"/>
          </a:p>
          <a:p>
            <a:pPr algn="just"/>
            <a:r>
              <a:rPr lang="en-US" dirty="0"/>
              <a:t>This is available for all migration scenarios (VMware, Hyper-V, and Physical). Users can now assess their </a:t>
            </a:r>
            <a:r>
              <a:rPr lang="en-US" b="1" dirty="0"/>
              <a:t>Gen2 VMs for TVM readiness and perform direct migrations to TVMs using Azure Migrate</a:t>
            </a:r>
            <a:r>
              <a:rPr lang="en-US" dirty="0"/>
              <a:t>. It includes full support for Secure boot, test migrations and scaled migrations, enabling a seamless and secure transition to Trusted Launch VMs.</a:t>
            </a:r>
          </a:p>
        </p:txBody>
      </p:sp>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826</TotalTime>
  <Words>1998</Words>
  <Application>Microsoft Office PowerPoint</Application>
  <PresentationFormat>On-screen Show (16:9)</PresentationFormat>
  <Paragraphs>105</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Human Sans</vt:lpstr>
      <vt:lpstr>Human Sans Regular</vt:lpstr>
      <vt:lpstr>Continuum Theme</vt:lpstr>
      <vt:lpstr>Azure Times #169</vt:lpstr>
      <vt:lpstr>PowerPoint Presentation</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PowerPoint Presentation</vt:lpstr>
      <vt:lpstr>Storage &amp; Data Updates</vt:lpstr>
      <vt:lpstr>PowerPoint Presentation</vt:lpstr>
      <vt:lpstr>Databases Updates</vt:lpstr>
      <vt:lpstr>Databases Updates</vt:lpstr>
      <vt:lpstr>Databases Updates</vt:lpstr>
      <vt:lpstr>Databases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138</cp:revision>
  <dcterms:created xsi:type="dcterms:W3CDTF">2018-01-26T19:23:30Z</dcterms:created>
  <dcterms:modified xsi:type="dcterms:W3CDTF">2025-07-07T09:16:05Z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