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0"/>
  </p:notesMasterIdLst>
  <p:handoutMasterIdLst>
    <p:handoutMasterId r:id="rId31"/>
  </p:handoutMasterIdLst>
  <p:sldIdLst>
    <p:sldId id="2142532340" r:id="rId5"/>
    <p:sldId id="2146847045" r:id="rId6"/>
    <p:sldId id="2146847142" r:id="rId7"/>
    <p:sldId id="10657" r:id="rId8"/>
    <p:sldId id="2146847046" r:id="rId9"/>
    <p:sldId id="2146847130" r:id="rId10"/>
    <p:sldId id="2146847048" r:id="rId11"/>
    <p:sldId id="2146847132" r:id="rId12"/>
    <p:sldId id="2146847049" r:id="rId13"/>
    <p:sldId id="2146847050" r:id="rId14"/>
    <p:sldId id="2146847096" r:id="rId15"/>
    <p:sldId id="2146847134" r:id="rId16"/>
    <p:sldId id="2146847135" r:id="rId17"/>
    <p:sldId id="2146847052" r:id="rId18"/>
    <p:sldId id="2146847100" r:id="rId19"/>
    <p:sldId id="2146847054" r:id="rId20"/>
    <p:sldId id="2146847103" r:id="rId21"/>
    <p:sldId id="2146847141" r:id="rId22"/>
    <p:sldId id="2146847119" r:id="rId23"/>
    <p:sldId id="2146847120" r:id="rId24"/>
    <p:sldId id="2146847062" r:id="rId25"/>
    <p:sldId id="2146847115" r:id="rId26"/>
    <p:sldId id="2146847085" r:id="rId27"/>
    <p:sldId id="2146847084" r:id="rId28"/>
    <p:sldId id="2146847064" r:id="rId2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2146847142"/>
            <p14:sldId id="10657"/>
          </p14:sldIdLst>
        </p14:section>
        <p14:section name="Security &amp; Identity" id="{1AA42572-B3BD-44F7-813B-C2C647DDBB3C}">
          <p14:sldIdLst>
            <p14:sldId id="2146847046"/>
            <p14:sldId id="2146847130"/>
          </p14:sldIdLst>
        </p14:section>
        <p14:section name="Management &amp; Governance" id="{34181601-6D48-4406-A525-C7B5A12C6C5B}">
          <p14:sldIdLst>
            <p14:sldId id="2146847048"/>
            <p14:sldId id="2146847132"/>
            <p14:sldId id="2146847049"/>
          </p14:sldIdLst>
        </p14:section>
        <p14:section name="Compute" id="{05AA80BB-8802-49AB-8336-A884227CE2F7}">
          <p14:sldIdLst>
            <p14:sldId id="2146847050"/>
            <p14:sldId id="2146847096"/>
            <p14:sldId id="2146847134"/>
            <p14:sldId id="2146847135"/>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03"/>
            <p14:sldId id="2146847141"/>
          </p14:sldIdLst>
        </p14:section>
        <p14:section name="Integration" id="{ACBD46A3-6F1C-451B-A154-0A056E0DEFF6}">
          <p14:sldIdLst/>
        </p14:section>
        <p14:section name="ML &amp; AI &amp; IOT" id="{F4E1EAF1-55E9-4CA4-8ADC-28B69C1D66D2}">
          <p14:sldIdLst>
            <p14:sldId id="2146847119"/>
            <p14:sldId id="2146847120"/>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varScale="1">
        <p:scale>
          <a:sx n="138" d="100"/>
          <a:sy n="138" d="100"/>
        </p:scale>
        <p:origin x="2688"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7/11/2025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7/11/2025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azure.github.io/AppService/2025/07/09/node-optimization.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techcommunity.microsoft.com/blog/fslogix-blog/fslogix-release-25-06-is-now-generally-available/4431267"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zure.microsoft.com/ru-ru/updates?id=497461"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echcommunity.microsoft.com/blog/adformysql/now-in-public-preview-custom-port-support-in-azure-database-for-mysql-%E2%80%93-flexible/4432164"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echcommunity.microsoft.com/blog/adforpostgresql/premium-ssd-v2-brings-enhanced-ha-to-azure-database-for-postgresql-flexible-serv/4431220"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office365itpros.com/2025/07/11/microsoft-graph-powershell-sdk229/?utm_source=rss&amp;utm_medium=rss&amp;utm_campaign=microsoft-graph-powershell-sdk229"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techcommunity.microsoft.com/blog/microsoftlearnblog/new-certification-on-github-administration/4428967"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zure.microsoft.com/ru-ru/updates?id=497160"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techcommunity.microsoft.com/blog/windows-itpro-blog/hotpatching-now-available-for-64-bit-arm-architecture/4430949"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echcommunity.microsoft.com/blog/networkingblog/announcing-the-preview-of-software-defined-networking-sdn-enabled-by-azure-arc-o/4432417"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echcommunity.microsoft.com/blog/microsoftdatamigration/general-availability-continuous-migration-assessment-for-sql-server-enabled-by-a/4430603"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a:t>
            </a:r>
            <a:r>
              <a:rPr lang="ru-RU" sz="5400" dirty="0"/>
              <a:t>170</a:t>
            </a:r>
            <a:endParaRPr lang="en-US" sz="5400" dirty="0"/>
          </a:p>
        </p:txBody>
      </p:sp>
      <p:sp>
        <p:nvSpPr>
          <p:cNvPr id="4" name="Text Placeholder 3"/>
          <p:cNvSpPr>
            <a:spLocks noGrp="1"/>
          </p:cNvSpPr>
          <p:nvPr>
            <p:ph type="body" sz="quarter" idx="11"/>
          </p:nvPr>
        </p:nvSpPr>
        <p:spPr/>
        <p:txBody>
          <a:bodyPr/>
          <a:lstStyle/>
          <a:p>
            <a:r>
              <a:rPr lang="en-US" spc="300" dirty="0"/>
              <a:t>July 14,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u="sng" dirty="0"/>
              <a:t>Public Preview: Trusted launch default for new Gen2 VMs &amp; Scale sets</a:t>
            </a:r>
          </a:p>
          <a:p>
            <a:pPr algn="just"/>
            <a:r>
              <a:rPr lang="en-US" sz="1000" b="1" dirty="0"/>
              <a:t>Announcing public preview for key security enhancement in Azure</a:t>
            </a:r>
            <a:r>
              <a:rPr lang="en-US" sz="1000" dirty="0"/>
              <a:t>: Trusted Launch as default (</a:t>
            </a:r>
            <a:r>
              <a:rPr lang="en-US" sz="1000" dirty="0" err="1"/>
              <a:t>TLaD</a:t>
            </a:r>
            <a:r>
              <a:rPr lang="en-US" sz="1000" dirty="0"/>
              <a:t>) for new deployments of Gen2 Virtual Machines (VMs), Virtual Machine Scale Sets (Scale set) and Azure Compute Gallery (ACG) resources. </a:t>
            </a:r>
          </a:p>
          <a:p>
            <a:pPr algn="just"/>
            <a:r>
              <a:rPr lang="en-US" sz="1000" dirty="0"/>
              <a:t>Trusted Launch VMs provide foundational compute security to Azure Generation 2 VMs by enabling Secure Boot and </a:t>
            </a:r>
            <a:r>
              <a:rPr lang="en-US" sz="1000" dirty="0" err="1"/>
              <a:t>vTPM</a:t>
            </a:r>
            <a:r>
              <a:rPr lang="en-US" sz="1000" dirty="0"/>
              <a:t> capabilities. Trusted Launch capabilities protect OS against rootkits, boot kits and enables attestation by measuring the boot chain of VM.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u="sng" dirty="0"/>
              <a:t>Private Preview: Enable Trusted launch on existing Virtual machine Flex scale set</a:t>
            </a:r>
          </a:p>
          <a:p>
            <a:pPr algn="just"/>
            <a:r>
              <a:rPr lang="en-US" b="1" dirty="0"/>
              <a:t>Announcing preview support to enable Trusted launch on </a:t>
            </a:r>
            <a:r>
              <a:rPr lang="en-US" dirty="0"/>
              <a:t>existing Virtual machine Flex scale set by upgrading the scale set resource to Gen2-Trusted launch. This will help improve the foundational security of existing Azure Virtual machine Flex scale set resources.  </a:t>
            </a:r>
          </a:p>
          <a:p>
            <a:pPr algn="just"/>
            <a:r>
              <a:rPr lang="en-US" b="1" dirty="0"/>
              <a:t>Trusted Launch VMs provide foundational compute </a:t>
            </a:r>
            <a:r>
              <a:rPr lang="en-US" dirty="0"/>
              <a:t>security to Azure Generation 2 VMs by enabling Secure Boot and </a:t>
            </a:r>
            <a:r>
              <a:rPr lang="en-US" dirty="0" err="1"/>
              <a:t>vTPM</a:t>
            </a:r>
            <a:r>
              <a:rPr lang="en-US" dirty="0"/>
              <a:t> capabilities. Trusted Launch capabilities protect OS against rootkits, boot kits and enables attestation by measuring the boot chain of VM. </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pPr algn="just"/>
            <a:r>
              <a:rPr lang="en-US" sz="1000" dirty="0">
                <a:hlinkClick r:id="rId2"/>
              </a:rPr>
              <a:t>Improved Node.js Deployment Performance on Azure App Service</a:t>
            </a:r>
            <a:endParaRPr lang="en-US" sz="1000" dirty="0"/>
          </a:p>
          <a:p>
            <a:pPr algn="just"/>
            <a:r>
              <a:rPr lang="en-US" sz="1000" dirty="0"/>
              <a:t>MS made significant improvements to </a:t>
            </a:r>
            <a:r>
              <a:rPr lang="en-US" sz="1000" b="1" dirty="0"/>
              <a:t>how Node.js applications </a:t>
            </a:r>
            <a:r>
              <a:rPr lang="en-US" sz="1000" dirty="0"/>
              <a:t>are deployed on Azure App Service — with </a:t>
            </a:r>
            <a:r>
              <a:rPr lang="en-US" sz="1000" b="1" dirty="0"/>
              <a:t>deployment times now up to 8× faster </a:t>
            </a:r>
            <a:r>
              <a:rPr lang="en-US" sz="1000" dirty="0"/>
              <a:t>in some cases.</a:t>
            </a:r>
          </a:p>
          <a:p>
            <a:pPr algn="just"/>
            <a:r>
              <a:rPr lang="en-US" sz="1000" dirty="0"/>
              <a:t>Traditionally, the </a:t>
            </a:r>
            <a:r>
              <a:rPr lang="en-US" sz="1000" dirty="0" err="1"/>
              <a:t>node_modules</a:t>
            </a:r>
            <a:r>
              <a:rPr lang="en-US" sz="1000" dirty="0"/>
              <a:t> directory was extracted and synced in full during deployment. This process could be slow and resource-intensive, especially for apps with large dependency trees. To address this, MS optimized the way </a:t>
            </a:r>
            <a:r>
              <a:rPr lang="en-US" sz="1000" dirty="0" err="1"/>
              <a:t>node_modules</a:t>
            </a:r>
            <a:r>
              <a:rPr lang="en-US" sz="1000" dirty="0"/>
              <a:t> is handled.</a:t>
            </a:r>
          </a:p>
          <a:p>
            <a:pPr algn="just"/>
            <a:r>
              <a:rPr lang="en-US" sz="1000" dirty="0"/>
              <a:t>During the deployment phase, instead of copying the entire </a:t>
            </a:r>
            <a:r>
              <a:rPr lang="en-US" sz="1000" dirty="0" err="1"/>
              <a:t>node_modules</a:t>
            </a:r>
            <a:r>
              <a:rPr lang="en-US" sz="1000" dirty="0"/>
              <a:t> folder to the site, MS now compress it into a node_modules.tar.gz archive. </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pPr algn="just"/>
            <a:r>
              <a:rPr lang="en-US" u="sng" dirty="0"/>
              <a:t>Generally Available: Enable Trusted launch on existing Virtual machine Uniform scale set</a:t>
            </a:r>
          </a:p>
          <a:p>
            <a:pPr algn="just"/>
            <a:r>
              <a:rPr lang="en-US" b="1" dirty="0"/>
              <a:t>Announcing general availability of support to enable Trusted </a:t>
            </a:r>
            <a:r>
              <a:rPr lang="en-US" dirty="0"/>
              <a:t>launch on existing Virtual machine Uniform scale sets by upgrading the scale set resource to Gen2-Trusted launch. This will help improve the foundational security of existing Azure Virtual machine Uniform scale set resources.  </a:t>
            </a:r>
          </a:p>
          <a:p>
            <a:pPr algn="just"/>
            <a:r>
              <a:rPr lang="en-US" b="1" dirty="0"/>
              <a:t>Trusted Launch VMs provide foundational compute </a:t>
            </a:r>
            <a:r>
              <a:rPr lang="en-US" dirty="0"/>
              <a:t>security to Azure Generation 2 VMs by enabling Secure Boot and </a:t>
            </a:r>
            <a:r>
              <a:rPr lang="en-US" dirty="0" err="1"/>
              <a:t>vTPM</a:t>
            </a:r>
            <a:r>
              <a:rPr lang="en-US" dirty="0"/>
              <a:t> capabilities. Trusted Launch capabilities protect OS against rootkits, boot kits and enables attestation by measuring the boot chain of VM.</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p:txBody>
          <a:bodyPr/>
          <a:lstStyle/>
          <a:p>
            <a:r>
              <a:rPr lang="en-US" dirty="0">
                <a:hlinkClick r:id="rId2"/>
              </a:rPr>
              <a:t>FSLogix Release 25.06 is now generally available!</a:t>
            </a:r>
            <a:endParaRPr lang="en-US" dirty="0"/>
          </a:p>
          <a:p>
            <a:pPr marL="171450" indent="-171450">
              <a:buFont typeface="Arial" panose="020B0604020202020204" pitchFamily="34" charset="0"/>
              <a:buChar char="•"/>
            </a:pPr>
            <a:r>
              <a:rPr lang="en-US" dirty="0"/>
              <a:t>Support, data roaming, and application registration for Microsoft Outlook for Windows (MSIX version).</a:t>
            </a:r>
          </a:p>
          <a:p>
            <a:pPr marL="171450" indent="-171450">
              <a:buFont typeface="Arial" panose="020B0604020202020204" pitchFamily="34" charset="0"/>
              <a:buChar char="•"/>
            </a:pPr>
            <a:r>
              <a:rPr lang="en-US" dirty="0"/>
              <a:t>Enabled special handling for the registration of the MSIX package family in both Profiles and ODFC.</a:t>
            </a:r>
          </a:p>
          <a:p>
            <a:pPr marL="171450" indent="-171450">
              <a:buFont typeface="Arial" panose="020B0604020202020204" pitchFamily="34" charset="0"/>
              <a:buChar char="•"/>
            </a:pPr>
            <a:r>
              <a:rPr lang="en-US" dirty="0"/>
              <a:t>Supports redirections of the application data for ODFC containers.</a:t>
            </a:r>
          </a:p>
          <a:p>
            <a:pPr marL="171450" indent="-171450">
              <a:buFont typeface="Arial" panose="020B0604020202020204" pitchFamily="34" charset="0"/>
              <a:buChar char="•"/>
            </a:pPr>
            <a:r>
              <a:rPr lang="en-US" dirty="0"/>
              <a:t>Allows coexistence between classic and Outlook for Windows under a single configuration setting.</a:t>
            </a:r>
          </a:p>
        </p:txBody>
      </p:sp>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t>The following limitations apply:</a:t>
            </a:r>
          </a:p>
          <a:p>
            <a:pPr marL="171450" indent="-171450" algn="just">
              <a:buFont typeface="Arial" panose="020B0604020202020204" pitchFamily="34" charset="0"/>
              <a:buChar char="•"/>
            </a:pPr>
            <a:r>
              <a:rPr lang="en-US" sz="1000" dirty="0"/>
              <a:t>Each migration job supports the transfer of 10 million objects.</a:t>
            </a:r>
          </a:p>
          <a:p>
            <a:pPr marL="171450" indent="-171450" algn="just">
              <a:buFont typeface="Arial" panose="020B0604020202020204" pitchFamily="34" charset="0"/>
              <a:buChar char="•"/>
            </a:pPr>
            <a:r>
              <a:rPr lang="en-US" sz="1000" dirty="0"/>
              <a:t>A maximum of 10 concurrent jobs is supported per subscription.</a:t>
            </a:r>
          </a:p>
          <a:p>
            <a:pPr marL="171450" indent="-171450" algn="just">
              <a:buFont typeface="Arial" panose="020B0604020202020204" pitchFamily="34" charset="0"/>
              <a:buChar char="•"/>
            </a:pPr>
            <a:r>
              <a:rPr lang="en-US" sz="1000" dirty="0"/>
              <a:t>Azure Storage Mover doesn't support automatic rehydration of archived objects. Data stored in AWS Glacier or Deep Archive must be restored before migration. </a:t>
            </a:r>
          </a:p>
          <a:p>
            <a:pPr marL="171450" indent="-171450" algn="just">
              <a:buFont typeface="Arial" panose="020B0604020202020204" pitchFamily="34" charset="0"/>
              <a:buChar char="•"/>
            </a:pPr>
            <a:r>
              <a:rPr lang="en-US" sz="1000" dirty="0"/>
              <a:t>Private Networking is currently not supported.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716670"/>
          </a:xfrm>
        </p:spPr>
        <p:txBody>
          <a:bodyPr/>
          <a:lstStyle/>
          <a:p>
            <a:pPr algn="just"/>
            <a:r>
              <a:rPr lang="en-US" dirty="0">
                <a:hlinkClick r:id="rId2"/>
              </a:rPr>
              <a:t>Public Preview: Azure Storage Mover adds free, direct AWS S3-to-Azure Blob migration</a:t>
            </a:r>
            <a:endParaRPr lang="en-US" dirty="0"/>
          </a:p>
          <a:p>
            <a:pPr algn="just"/>
            <a:r>
              <a:rPr lang="en-US" b="1" dirty="0"/>
              <a:t>Azure Storage Mover </a:t>
            </a:r>
            <a:r>
              <a:rPr lang="en-US" dirty="0"/>
              <a:t>- now supports data transfers from Amazon Web Services (AWS) S3 to Azure Blob Storage. The new Cloud-to-Cloud migration capability enables simplified, petabyte-scale data movement securely between clouds. </a:t>
            </a:r>
          </a:p>
          <a:p>
            <a:pPr algn="just"/>
            <a:r>
              <a:rPr lang="en-US" dirty="0"/>
              <a:t>The feature utilizes </a:t>
            </a:r>
            <a:r>
              <a:rPr lang="en-US" b="1" dirty="0"/>
              <a:t>Azure Arc </a:t>
            </a:r>
            <a:r>
              <a:rPr lang="en-US" b="1" dirty="0" err="1"/>
              <a:t>multicloud</a:t>
            </a:r>
            <a:r>
              <a:rPr lang="en-US" b="1" dirty="0"/>
              <a:t> connectors for AWS </a:t>
            </a:r>
            <a:r>
              <a:rPr lang="en-US" dirty="0"/>
              <a:t>(Amazon Web Services) to simplify authentication and resource management capabilities to resources outside of the Azure cloud. </a:t>
            </a:r>
          </a:p>
        </p:txBody>
      </p:sp>
      <p:pic>
        <p:nvPicPr>
          <p:cNvPr id="2050" name="Picture 2" descr="A screen capture showing the Storage Mover Overview page with the Multicloud Migration tab selected and required fields displayed.">
            <a:extLst>
              <a:ext uri="{FF2B5EF4-FFF2-40B4-BE49-F238E27FC236}">
                <a16:creationId xmlns:a16="http://schemas.microsoft.com/office/drawing/2014/main" id="{9799AB83-0C0F-D381-D873-45BC30E3211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781" y="2527144"/>
            <a:ext cx="2826238" cy="2310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120024"/>
          </a:xfrm>
        </p:spPr>
        <p:txBody>
          <a:bodyPr/>
          <a:lstStyle/>
          <a:p>
            <a:r>
              <a:rPr lang="en-US" sz="1000" dirty="0"/>
              <a:t>Current Limitations:</a:t>
            </a:r>
          </a:p>
          <a:p>
            <a:pPr marL="171450" indent="-171450">
              <a:buFont typeface="Arial" panose="020B0604020202020204" pitchFamily="34" charset="0"/>
              <a:buChar char="•"/>
            </a:pPr>
            <a:r>
              <a:rPr lang="en-US" sz="1000" dirty="0"/>
              <a:t>Updating the port after server creation</a:t>
            </a:r>
          </a:p>
          <a:p>
            <a:pPr marL="171450" indent="-171450">
              <a:buFont typeface="Arial" panose="020B0604020202020204" pitchFamily="34" charset="0"/>
              <a:buChar char="•"/>
            </a:pPr>
            <a:r>
              <a:rPr lang="en-US" sz="1000" dirty="0"/>
              <a:t>Geo-restore and geo-replication</a:t>
            </a:r>
          </a:p>
          <a:p>
            <a:pPr marL="171450" indent="-171450">
              <a:buFont typeface="Arial" panose="020B0604020202020204" pitchFamily="34" charset="0"/>
              <a:buChar char="•"/>
            </a:pPr>
            <a:r>
              <a:rPr lang="en-US" sz="1000" dirty="0"/>
              <a:t>Public access and Private Link (coming soon)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3887608"/>
          </a:xfrm>
        </p:spPr>
        <p:txBody>
          <a:bodyPr/>
          <a:lstStyle/>
          <a:p>
            <a:pPr algn="just"/>
            <a:r>
              <a:rPr lang="en-US" dirty="0">
                <a:hlinkClick r:id="rId2"/>
              </a:rPr>
              <a:t>Public Preview: Custom Port Support in Azure Database for MySQL – Flexible Server</a:t>
            </a:r>
            <a:endParaRPr lang="en-US" dirty="0"/>
          </a:p>
          <a:p>
            <a:pPr algn="just"/>
            <a:r>
              <a:rPr lang="en-US" dirty="0"/>
              <a:t>By default, MySQL servers listen on port 3306. While this works well for most setups, some organizations need custom port configurations.</a:t>
            </a:r>
          </a:p>
          <a:p>
            <a:pPr algn="just"/>
            <a:r>
              <a:rPr lang="en-US" dirty="0"/>
              <a:t>With this update, it is possible to choose a custom port number when creating VNet-injected MySQL Flexible Server—giving flexibility without compromising on the fully managed experience Azure offers.</a:t>
            </a:r>
          </a:p>
          <a:p>
            <a:pPr marL="171450" indent="-171450" algn="just">
              <a:buFont typeface="Arial" panose="020B0604020202020204" pitchFamily="34" charset="0"/>
              <a:buChar char="•"/>
            </a:pPr>
            <a:r>
              <a:rPr lang="en-US" b="1" dirty="0"/>
              <a:t>Flexible Port Selection</a:t>
            </a:r>
            <a:r>
              <a:rPr lang="en-US" dirty="0"/>
              <a:t>: Choose any port between 25001 and 26000 during server creation.</a:t>
            </a:r>
          </a:p>
          <a:p>
            <a:pPr marL="171450" indent="-171450" algn="just">
              <a:buFont typeface="Arial" panose="020B0604020202020204" pitchFamily="34" charset="0"/>
              <a:buChar char="•"/>
            </a:pPr>
            <a:r>
              <a:rPr lang="en-US" b="1" dirty="0"/>
              <a:t>Seamless Restore and HA</a:t>
            </a:r>
            <a:r>
              <a:rPr lang="en-US" dirty="0"/>
              <a:t>: Use custom ports with supported operations such as restore, read replica creation, and high availability.</a:t>
            </a:r>
          </a:p>
          <a:p>
            <a:pPr marL="171450" indent="-171450" algn="just">
              <a:buFont typeface="Arial" panose="020B0604020202020204" pitchFamily="34" charset="0"/>
              <a:buChar char="•"/>
            </a:pPr>
            <a:r>
              <a:rPr lang="en-US" b="1" dirty="0"/>
              <a:t>One Port per Server</a:t>
            </a:r>
            <a:r>
              <a:rPr lang="en-US" dirty="0"/>
              <a:t>: Each server supports a single custom port configuration.</a:t>
            </a:r>
          </a:p>
          <a:p>
            <a:pPr algn="just"/>
            <a:r>
              <a:rPr lang="en-US" dirty="0"/>
              <a:t>Supported in Public Preview:</a:t>
            </a:r>
          </a:p>
          <a:p>
            <a:pPr marL="171450" indent="-171450" algn="just">
              <a:buFont typeface="Arial" panose="020B0604020202020204" pitchFamily="34" charset="0"/>
              <a:buChar char="•"/>
            </a:pPr>
            <a:r>
              <a:rPr lang="en-US" dirty="0"/>
              <a:t>VNet-injected servers</a:t>
            </a:r>
          </a:p>
          <a:p>
            <a:pPr marL="171450" indent="-171450" algn="just">
              <a:buFont typeface="Arial" panose="020B0604020202020204" pitchFamily="34" charset="0"/>
              <a:buChar char="•"/>
            </a:pPr>
            <a:r>
              <a:rPr lang="en-US" dirty="0"/>
              <a:t>New server creation with a custom port</a:t>
            </a:r>
          </a:p>
          <a:p>
            <a:pPr marL="171450" indent="-171450" algn="just">
              <a:buFont typeface="Arial" panose="020B0604020202020204" pitchFamily="34" charset="0"/>
              <a:buChar char="•"/>
            </a:pPr>
            <a:r>
              <a:rPr lang="en-US" dirty="0"/>
              <a:t>Restores across different ports</a:t>
            </a:r>
          </a:p>
          <a:p>
            <a:pPr marL="171450" indent="-171450" algn="just">
              <a:buFont typeface="Arial" panose="020B0604020202020204" pitchFamily="34" charset="0"/>
              <a:buChar char="•"/>
            </a:pPr>
            <a:r>
              <a:rPr lang="en-US" dirty="0"/>
              <a:t>Read replica creation</a:t>
            </a:r>
          </a:p>
          <a:p>
            <a:pPr marL="171450" indent="-171450" algn="just">
              <a:buFont typeface="Arial" panose="020B0604020202020204" pitchFamily="34" charset="0"/>
              <a:buChar char="•"/>
            </a:pPr>
            <a:r>
              <a:rPr lang="en-US" dirty="0"/>
              <a:t>High Availability (HA) on custom ports</a:t>
            </a:r>
          </a:p>
        </p:txBody>
      </p:sp>
      <p:pic>
        <p:nvPicPr>
          <p:cNvPr id="3" name="Picture 2">
            <a:extLst>
              <a:ext uri="{FF2B5EF4-FFF2-40B4-BE49-F238E27FC236}">
                <a16:creationId xmlns:a16="http://schemas.microsoft.com/office/drawing/2014/main" id="{545F7DB8-24DB-72FB-1549-B7C355EE8C00}"/>
              </a:ext>
            </a:extLst>
          </p:cNvPr>
          <p:cNvPicPr>
            <a:picLocks noChangeAspect="1"/>
          </p:cNvPicPr>
          <p:nvPr/>
        </p:nvPicPr>
        <p:blipFill>
          <a:blip r:embed="rId3"/>
          <a:stretch>
            <a:fillRect/>
          </a:stretch>
        </p:blipFill>
        <p:spPr>
          <a:xfrm>
            <a:off x="4776643" y="1975105"/>
            <a:ext cx="3926088" cy="2351291"/>
          </a:xfrm>
          <a:prstGeom prst="rect">
            <a:avLst/>
          </a:prstGeom>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a:xfrm>
            <a:off x="4537257" y="2571750"/>
            <a:ext cx="4365038" cy="1901827"/>
          </a:xfrm>
        </p:spPr>
        <p:txBody>
          <a:bodyPr/>
          <a:lstStyle/>
          <a:p>
            <a:pPr marL="171450" indent="-171450">
              <a:buFont typeface="Arial" panose="020B0604020202020204" pitchFamily="34" charset="0"/>
              <a:buChar char="•"/>
            </a:pPr>
            <a:r>
              <a:rPr lang="en-US" sz="1000" dirty="0"/>
              <a:t>Read replicas, geographically redundant backups, data encryption with customer managed keys, Major Version Upgrade, Long Term Retention or storage </a:t>
            </a:r>
            <a:r>
              <a:rPr lang="en-US" sz="1000" dirty="0" err="1"/>
              <a:t>autogrow</a:t>
            </a:r>
            <a:r>
              <a:rPr lang="en-US" sz="1000" dirty="0"/>
              <a:t> features aren't supported for Premium SSD v2.</a:t>
            </a:r>
          </a:p>
          <a:p>
            <a:pPr marL="171450" indent="-171450">
              <a:buFont typeface="Arial" panose="020B0604020202020204" pitchFamily="34" charset="0"/>
              <a:buChar char="•"/>
            </a:pPr>
            <a:r>
              <a:rPr lang="en-US" sz="1000" dirty="0"/>
              <a:t>Premium SSD v2 High availability can only be configured for servers created on or after July 1st. Currently, SSD v2 High availability is supported in Canada Central, Central US, and East Asia regions. Support for other regions will be coming soon.</a:t>
            </a:r>
          </a:p>
          <a:p>
            <a:pPr marL="171450" indent="-171450">
              <a:buFont typeface="Arial" panose="020B0604020202020204" pitchFamily="34" charset="0"/>
              <a:buChar char="•"/>
            </a:pPr>
            <a:r>
              <a:rPr lang="en-US" sz="1000" dirty="0"/>
              <a:t>You can configure high availability with SSDv2 using PG version 16. Support for all other versions will be coming soon.</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p:txBody>
          <a:bodyPr/>
          <a:lstStyle/>
          <a:p>
            <a:pPr algn="just"/>
            <a:r>
              <a:rPr lang="en-US" dirty="0">
                <a:hlinkClick r:id="rId2"/>
              </a:rPr>
              <a:t>Premium SSD v2 Brings Enhanced HA to Azure Database for PostgreSQL flexible server</a:t>
            </a:r>
            <a:endParaRPr lang="en-US" dirty="0"/>
          </a:p>
          <a:p>
            <a:pPr algn="just"/>
            <a:r>
              <a:rPr lang="en-US" dirty="0"/>
              <a:t>With Premium SSD v2, high availability now comes with enhanced resiliency and under 10 seconds failovers, whether deployed in the same zone or across zones. This enables customers to build resilient, high-performance PostgreSQL applications with minimal overhead. It's especially ideal for workloads demanding higher IOPS and ultra-low latency</a:t>
            </a:r>
          </a:p>
          <a:p>
            <a:pPr algn="just"/>
            <a:r>
              <a:rPr lang="en-US" dirty="0"/>
              <a:t>Key Features:</a:t>
            </a:r>
          </a:p>
          <a:p>
            <a:pPr marL="171450" indent="-171450" algn="just">
              <a:buFont typeface="Arial" panose="020B0604020202020204" pitchFamily="34" charset="0"/>
              <a:buChar char="•"/>
            </a:pPr>
            <a:r>
              <a:rPr lang="en-US" b="1" dirty="0"/>
              <a:t>Premium SSD v2 provides </a:t>
            </a:r>
            <a:r>
              <a:rPr lang="en-US" dirty="0"/>
              <a:t>flexible disk sizing from 32 GiB to 64 TiB, with 1-GiB granularity.</a:t>
            </a:r>
          </a:p>
          <a:p>
            <a:pPr marL="171450" indent="-171450" algn="just">
              <a:buFont typeface="Arial" panose="020B0604020202020204" pitchFamily="34" charset="0"/>
              <a:buChar char="•"/>
            </a:pPr>
            <a:r>
              <a:rPr lang="en-US" dirty="0"/>
              <a:t>Failovers </a:t>
            </a:r>
            <a:r>
              <a:rPr lang="en-US" b="1" dirty="0"/>
              <a:t>under 10 seconds.</a:t>
            </a:r>
          </a:p>
          <a:p>
            <a:pPr marL="171450" indent="-171450" algn="just">
              <a:buFont typeface="Arial" panose="020B0604020202020204" pitchFamily="34" charset="0"/>
              <a:buChar char="•"/>
            </a:pPr>
            <a:r>
              <a:rPr lang="en-US" b="1" dirty="0"/>
              <a:t>Sub-millisecond latency, </a:t>
            </a:r>
            <a:r>
              <a:rPr lang="en-US" dirty="0"/>
              <a:t>with high IOPS and throughput.</a:t>
            </a:r>
          </a:p>
          <a:p>
            <a:pPr marL="171450" indent="-171450" algn="just">
              <a:buFont typeface="Arial" panose="020B0604020202020204" pitchFamily="34" charset="0"/>
              <a:buChar char="•"/>
            </a:pPr>
            <a:r>
              <a:rPr lang="en-US" dirty="0"/>
              <a:t>Up </a:t>
            </a:r>
            <a:r>
              <a:rPr lang="en-US" b="1" dirty="0"/>
              <a:t>to 80,000 IOPS and </a:t>
            </a:r>
            <a:r>
              <a:rPr lang="en-US" dirty="0"/>
              <a:t>1,200 </a:t>
            </a:r>
            <a:r>
              <a:rPr lang="en-US" dirty="0" err="1"/>
              <a:t>MBps</a:t>
            </a:r>
            <a:r>
              <a:rPr lang="en-US" dirty="0"/>
              <a:t> throughput.</a:t>
            </a:r>
          </a:p>
          <a:p>
            <a:pPr marL="171450" indent="-171450" algn="just">
              <a:buFont typeface="Arial" panose="020B0604020202020204" pitchFamily="34" charset="0"/>
              <a:buChar char="•"/>
            </a:pPr>
            <a:r>
              <a:rPr lang="en-US" b="1" dirty="0"/>
              <a:t>Performance scaling independent of disk size:  </a:t>
            </a:r>
            <a:r>
              <a:rPr lang="en-US" dirty="0"/>
              <a:t>For example, you can achieve 80,000 IOPS with just a 160 GiB disk.</a:t>
            </a:r>
          </a:p>
          <a:p>
            <a:pPr marL="171450" indent="-171450" algn="just">
              <a:buFont typeface="Arial" panose="020B0604020202020204" pitchFamily="34" charset="0"/>
              <a:buChar char="•"/>
            </a:pPr>
            <a:r>
              <a:rPr lang="en-US" b="1" dirty="0"/>
              <a:t>Baseline performance: </a:t>
            </a:r>
            <a:r>
              <a:rPr lang="en-US" dirty="0"/>
              <a:t>Free throughput of 125 MB/s and 3,000 IOPS for disks up to 399 GiB, and 500 MB/s and 12,000 IOPS for disks 400 GiB and above, at no additional cost.</a:t>
            </a:r>
          </a:p>
        </p:txBody>
      </p:sp>
      <p:pic>
        <p:nvPicPr>
          <p:cNvPr id="3" name="Picture 2">
            <a:extLst>
              <a:ext uri="{FF2B5EF4-FFF2-40B4-BE49-F238E27FC236}">
                <a16:creationId xmlns:a16="http://schemas.microsoft.com/office/drawing/2014/main" id="{BAE28FEB-56AB-98EC-48BF-F6D60007942F}"/>
              </a:ext>
            </a:extLst>
          </p:cNvPr>
          <p:cNvPicPr>
            <a:picLocks noChangeAspect="1"/>
          </p:cNvPicPr>
          <p:nvPr/>
        </p:nvPicPr>
        <p:blipFill>
          <a:blip r:embed="rId3"/>
          <a:stretch>
            <a:fillRect/>
          </a:stretch>
        </p:blipFill>
        <p:spPr>
          <a:xfrm>
            <a:off x="4433776" y="834016"/>
            <a:ext cx="4572000" cy="1589518"/>
          </a:xfrm>
          <a:prstGeom prst="rect">
            <a:avLst/>
          </a:prstGeom>
        </p:spPr>
      </p:pic>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animEffect transition="in" filter="fade">
                                      <p:cBhvr>
                                        <p:cTn id="13" dur="500"/>
                                        <p:tgtEl>
                                          <p:spTgt spid="1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xEl>
                                              <p:pRg st="3" end="3"/>
                                            </p:txEl>
                                          </p:spTgt>
                                        </p:tgtEl>
                                        <p:attrNameLst>
                                          <p:attrName>style.visibility</p:attrName>
                                        </p:attrNameLst>
                                      </p:cBhvr>
                                      <p:to>
                                        <p:strVal val="visible"/>
                                      </p:to>
                                    </p:set>
                                    <p:animEffect transition="in" filter="fade">
                                      <p:cBhvr>
                                        <p:cTn id="16" dur="500"/>
                                        <p:tgtEl>
                                          <p:spTgt spid="1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animEffect transition="in" filter="fade">
                                      <p:cBhvr>
                                        <p:cTn id="19" dur="500"/>
                                        <p:tgtEl>
                                          <p:spTgt spid="1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xEl>
                                              <p:pRg st="5" end="5"/>
                                            </p:txEl>
                                          </p:spTgt>
                                        </p:tgtEl>
                                        <p:attrNameLst>
                                          <p:attrName>style.visibility</p:attrName>
                                        </p:attrNameLst>
                                      </p:cBhvr>
                                      <p:to>
                                        <p:strVal val="visible"/>
                                      </p:to>
                                    </p:set>
                                    <p:animEffect transition="in" filter="fade">
                                      <p:cBhvr>
                                        <p:cTn id="22" dur="500"/>
                                        <p:tgtEl>
                                          <p:spTgt spid="14">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animEffect transition="in" filter="fade">
                                      <p:cBhvr>
                                        <p:cTn id="25" dur="500"/>
                                        <p:tgtEl>
                                          <p:spTgt spid="14">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xEl>
                                              <p:pRg st="7" end="7"/>
                                            </p:txEl>
                                          </p:spTgt>
                                        </p:tgtEl>
                                        <p:attrNameLst>
                                          <p:attrName>style.visibility</p:attrName>
                                        </p:attrNameLst>
                                      </p:cBhvr>
                                      <p:to>
                                        <p:strVal val="visible"/>
                                      </p:to>
                                    </p:set>
                                    <p:animEffect transition="in" filter="fade">
                                      <p:cBhvr>
                                        <p:cTn id="28" dur="500"/>
                                        <p:tgtEl>
                                          <p:spTgt spid="14">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animEffect transition="in" filter="fade">
                                      <p:cBhvr>
                                        <p:cTn id="31" dur="500"/>
                                        <p:tgtEl>
                                          <p:spTgt spid="14">
                                            <p:txEl>
                                              <p:pRg st="8" end="8"/>
                                            </p:txEl>
                                          </p:spTgt>
                                        </p:tgtEl>
                                      </p:cBhvr>
                                    </p:animEffect>
                                  </p:childTnLst>
                                </p:cTn>
                              </p:par>
                              <p:par>
                                <p:cTn id="32" presetID="1" presetClass="entr" presetSubtype="0" fill="hold" nodeType="withEffect">
                                  <p:stCondLst>
                                    <p:cond delay="0"/>
                                  </p:stCondLst>
                                  <p:childTnLst>
                                    <p:set>
                                      <p:cBhvr>
                                        <p:cTn id="33" dur="1" fill="hold">
                                          <p:stCondLst>
                                            <p:cond delay="0"/>
                                          </p:stCondLst>
                                        </p:cTn>
                                        <p:tgtEl>
                                          <p:spTgt spid="3"/>
                                        </p:tgtEl>
                                        <p:attrNameLst>
                                          <p:attrName>style.visibility</p:attrName>
                                        </p:attrNameLst>
                                      </p:cBhvr>
                                      <p:to>
                                        <p:strVal val="visible"/>
                                      </p:to>
                                    </p:set>
                                  </p:childTnLst>
                                </p:cTn>
                              </p:par>
                              <p:par>
                                <p:cTn id="34" presetID="10" presetClass="entr" presetSubtype="0" fill="hold" grpId="0" nodeType="withEffect">
                                  <p:stCondLst>
                                    <p:cond delay="0"/>
                                  </p:stCondLst>
                                  <p:childTnLst>
                                    <p:set>
                                      <p:cBhvr>
                                        <p:cTn id="35" dur="1" fill="hold">
                                          <p:stCondLst>
                                            <p:cond delay="0"/>
                                          </p:stCondLst>
                                        </p:cTn>
                                        <p:tgtEl>
                                          <p:spTgt spid="12">
                                            <p:txEl>
                                              <p:pRg st="0" end="0"/>
                                            </p:txEl>
                                          </p:spTgt>
                                        </p:tgtEl>
                                        <p:attrNameLst>
                                          <p:attrName>style.visibility</p:attrName>
                                        </p:attrNameLst>
                                      </p:cBhvr>
                                      <p:to>
                                        <p:strVal val="visible"/>
                                      </p:to>
                                    </p:set>
                                    <p:animEffect transition="in" filter="fade">
                                      <p:cBhvr>
                                        <p:cTn id="36" dur="500"/>
                                        <p:tgtEl>
                                          <p:spTgt spid="12">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xEl>
                                              <p:pRg st="1" end="1"/>
                                            </p:txEl>
                                          </p:spTgt>
                                        </p:tgtEl>
                                        <p:attrNameLst>
                                          <p:attrName>style.visibility</p:attrName>
                                        </p:attrNameLst>
                                      </p:cBhvr>
                                      <p:to>
                                        <p:strVal val="visible"/>
                                      </p:to>
                                    </p:set>
                                    <p:animEffect transition="in" filter="fade">
                                      <p:cBhvr>
                                        <p:cTn id="39" dur="500"/>
                                        <p:tgtEl>
                                          <p:spTgt spid="12">
                                            <p:txEl>
                                              <p:pRg st="1" end="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2">
                                            <p:txEl>
                                              <p:pRg st="2" end="2"/>
                                            </p:txEl>
                                          </p:spTgt>
                                        </p:tgtEl>
                                        <p:attrNameLst>
                                          <p:attrName>style.visibility</p:attrName>
                                        </p:attrNameLst>
                                      </p:cBhvr>
                                      <p:to>
                                        <p:strVal val="visible"/>
                                      </p:to>
                                    </p:set>
                                    <p:animEffect transition="in" filter="fade">
                                      <p:cBhvr>
                                        <p:cTn id="4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300822"/>
          </a:xfrm>
        </p:spPr>
        <p:txBody>
          <a:bodyPr/>
          <a:lstStyle/>
          <a:p>
            <a:r>
              <a:rPr lang="en-US" sz="1000" dirty="0">
                <a:hlinkClick r:id="rId2"/>
              </a:rPr>
              <a:t>Microsoft Graph PowerShell SDK V2.29 Now Available</a:t>
            </a:r>
            <a:endParaRPr lang="en-US" sz="1000" dirty="0"/>
          </a:p>
          <a:p>
            <a:r>
              <a:rPr lang="en-US" sz="1000" dirty="0"/>
              <a:t>On July 9, 2025, Microsoft released V2.29 of the Microsoft Graph PowerShell SDK to the PowerShell Gallery.</a:t>
            </a:r>
          </a:p>
          <a:p>
            <a:r>
              <a:rPr lang="en-US" sz="1000" dirty="0"/>
              <a:t>The release notes are available but don’t really throw much light into what’s been updated and the set of issues registered in GitHub for the SDK hasn’t gone down, so it’s hard to know exactly what changes Microsoft has made in V2.29.</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u="sng" dirty="0"/>
              <a:t>Generally Available: Azure Automation supports PowerShell 7.4 &amp; Python 3.10 runbooks and Runtime environment</a:t>
            </a:r>
          </a:p>
          <a:p>
            <a:r>
              <a:rPr lang="en-US" dirty="0"/>
              <a:t>Azure Automation is pleased to announce a series of releases:</a:t>
            </a:r>
          </a:p>
          <a:p>
            <a:pPr marL="171450" indent="-171450">
              <a:buFont typeface="Arial" panose="020B0604020202020204" pitchFamily="34" charset="0"/>
              <a:buChar char="•"/>
            </a:pPr>
            <a:r>
              <a:rPr lang="en-US" b="1" dirty="0"/>
              <a:t>General Availability of in-support PowerShell </a:t>
            </a:r>
            <a:r>
              <a:rPr lang="en-US" dirty="0"/>
              <a:t>7.4 and Python 3.10 runbooks</a:t>
            </a:r>
          </a:p>
          <a:p>
            <a:pPr marL="171450" indent="-171450">
              <a:buFont typeface="Arial" panose="020B0604020202020204" pitchFamily="34" charset="0"/>
              <a:buChar char="•"/>
            </a:pPr>
            <a:r>
              <a:rPr lang="en-US" b="1" dirty="0"/>
              <a:t>Runtime Environment </a:t>
            </a:r>
            <a:r>
              <a:rPr lang="en-US" dirty="0"/>
              <a:t>GA, enabling customers to seamlessly upgrade their outdated scripts to supported runtime versions.  </a:t>
            </a:r>
          </a:p>
          <a:p>
            <a:pPr marL="171450" indent="-171450">
              <a:buFont typeface="Arial" panose="020B0604020202020204" pitchFamily="34" charset="0"/>
              <a:buChar char="•"/>
            </a:pPr>
            <a:r>
              <a:rPr lang="en-US" dirty="0"/>
              <a:t>Support for Azure CLI commands in PowerShell 7.4 runbooks GA </a:t>
            </a:r>
          </a:p>
          <a:p>
            <a:r>
              <a:rPr lang="en-US" dirty="0"/>
              <a:t>Benefits: </a:t>
            </a:r>
          </a:p>
          <a:p>
            <a:pPr marL="171450" indent="-171450">
              <a:buFont typeface="Arial" panose="020B0604020202020204" pitchFamily="34" charset="0"/>
              <a:buChar char="•"/>
            </a:pPr>
            <a:r>
              <a:rPr lang="en-US" dirty="0"/>
              <a:t>Stay current – Access to new language versions for improved security and performance. </a:t>
            </a:r>
          </a:p>
          <a:p>
            <a:pPr marL="171450" indent="-171450">
              <a:buFont typeface="Arial" panose="020B0604020202020204" pitchFamily="34" charset="0"/>
              <a:buChar char="•"/>
            </a:pPr>
            <a:r>
              <a:rPr lang="en-US" dirty="0"/>
              <a:t>Faster Runbook upgrade – Easy portability of runbooks across different versions to keep pace with PowerShell and Python releases. </a:t>
            </a:r>
          </a:p>
          <a:p>
            <a:pPr marL="171450" indent="-171450">
              <a:buFont typeface="Arial" panose="020B0604020202020204" pitchFamily="34" charset="0"/>
              <a:buChar char="•"/>
            </a:pPr>
            <a:r>
              <a:rPr lang="en-US" dirty="0"/>
              <a:t>Granular control – Complete control to configure the script execution environment, without worrying about conflicting module versions. </a:t>
            </a:r>
          </a:p>
          <a:p>
            <a:pPr marL="171450" indent="-171450">
              <a:buFont typeface="Arial" panose="020B0604020202020204" pitchFamily="34" charset="0"/>
              <a:buChar char="•"/>
            </a:pPr>
            <a:r>
              <a:rPr lang="en-US" dirty="0"/>
              <a:t>Efficient Code organization – Eliminate the need to create multiple Automation accounts to segregate different versions of modules or conflicting modules. </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New Certification on GitHub administration</a:t>
            </a:r>
            <a:endParaRPr lang="en-US" dirty="0"/>
          </a:p>
          <a:p>
            <a:pPr algn="just"/>
            <a:r>
              <a:rPr lang="en-US" dirty="0"/>
              <a:t>Take advantage of the discounted beta exam offer. The first 300 people who take </a:t>
            </a:r>
            <a:r>
              <a:rPr lang="en-US" b="1" dirty="0"/>
              <a:t>Exam GH-100 (beta) on or before July 20, 2025</a:t>
            </a:r>
            <a:r>
              <a:rPr lang="en-US" dirty="0"/>
              <a:t>, can get 80% off market price.</a:t>
            </a:r>
          </a:p>
          <a:p>
            <a:pPr algn="just"/>
            <a:r>
              <a:rPr lang="en-US" dirty="0"/>
              <a:t>To receive the discount, when you register for the exam and are prompted for payment, use code GH100Hoyt. This is not a private access code. The seats are offered on a first-come, first-served basis. As noted, you must take the exam on or before July 20, 2025. Please note that this beta exam is not available in Turkey, Pakistan, India, or China.</a:t>
            </a:r>
          </a:p>
          <a:p>
            <a:pPr algn="just"/>
            <a:endParaRPr lang="en-US" dirty="0"/>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BDC5E-74D2-4DA3-293E-C2B4DF72B4B1}"/>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BD0CB36F-5C0B-E5B8-FB53-12F685624085}"/>
              </a:ext>
            </a:extLst>
          </p:cNvPr>
          <p:cNvSpPr>
            <a:spLocks noGrp="1"/>
          </p:cNvSpPr>
          <p:nvPr>
            <p:ph type="body" sz="quarter" idx="10"/>
          </p:nvPr>
        </p:nvSpPr>
        <p:spPr>
          <a:xfrm>
            <a:off x="205819" y="855080"/>
            <a:ext cx="4365038" cy="1806344"/>
          </a:xfrm>
        </p:spPr>
        <p:txBody>
          <a:bodyPr/>
          <a:lstStyle/>
          <a:p>
            <a:r>
              <a:rPr lang="en-US" sz="1000" u="sng" dirty="0"/>
              <a:t>Public Preview: Azure Virtual Network Manager high-scale private endpoints in connected groups</a:t>
            </a:r>
          </a:p>
          <a:p>
            <a:r>
              <a:rPr lang="en-US" sz="1000" dirty="0"/>
              <a:t>Azure Virtual Network Manager high-scale private endpoints in connected groups is now </a:t>
            </a:r>
            <a:r>
              <a:rPr lang="en-US" sz="1000" b="1" dirty="0"/>
              <a:t>in public preview</a:t>
            </a:r>
            <a:r>
              <a:rPr lang="en-US" sz="1000" dirty="0"/>
              <a:t>, delivering enhanced scalability for complex Azure network environments.  </a:t>
            </a:r>
          </a:p>
          <a:p>
            <a:r>
              <a:rPr lang="en-US" sz="1000" dirty="0"/>
              <a:t> As organizations grow, the need to large numbers of private endpoints becomes critical. This new capability </a:t>
            </a:r>
            <a:r>
              <a:rPr lang="en-US" sz="1000" b="1" dirty="0"/>
              <a:t>enables up 2,000 private endpoints </a:t>
            </a:r>
            <a:r>
              <a:rPr lang="en-US" sz="1000" dirty="0"/>
              <a:t>within a connected group—empowering you to scale workloads more efficiently in Azure. </a:t>
            </a:r>
          </a:p>
        </p:txBody>
      </p:sp>
      <p:sp>
        <p:nvSpPr>
          <p:cNvPr id="11" name="Title 10">
            <a:extLst>
              <a:ext uri="{FF2B5EF4-FFF2-40B4-BE49-F238E27FC236}">
                <a16:creationId xmlns:a16="http://schemas.microsoft.com/office/drawing/2014/main" id="{78859CE9-2D09-F813-90AA-5889838278F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88D50AA0-76FC-EF6F-D9BF-CD33E2ED8BAB}"/>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197895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126120"/>
          </a:xfrm>
        </p:spPr>
        <p:txBody>
          <a:bodyPr/>
          <a:lstStyle/>
          <a:p>
            <a:pPr algn="just"/>
            <a:r>
              <a:rPr lang="en-US" dirty="0">
                <a:hlinkClick r:id="rId2"/>
              </a:rPr>
              <a:t>Generally Available: Customer controlled maintenance for Azure Firewall</a:t>
            </a:r>
            <a:endParaRPr lang="en-US" dirty="0"/>
          </a:p>
          <a:p>
            <a:pPr algn="just"/>
            <a:r>
              <a:rPr lang="en-US" dirty="0"/>
              <a:t>Azure Firewall allow users to set a maintenance window with a minimum </a:t>
            </a:r>
            <a:r>
              <a:rPr lang="en-US" b="1" dirty="0"/>
              <a:t>duration of 5 hours, recurring daily, to best accommodate their requirements and minimize unexpected downtime</a:t>
            </a:r>
            <a:r>
              <a:rPr lang="en-US" dirty="0"/>
              <a:t>. Firewalls with an associated maintenance configuration will not undergo upgrades outside the designated maintenance period. </a:t>
            </a:r>
          </a:p>
        </p:txBody>
      </p:sp>
      <p:pic>
        <p:nvPicPr>
          <p:cNvPr id="1026" name="Picture 2" descr="Screenshot showing the Maintenance configuration option in an Azure Firewall resource.">
            <a:extLst>
              <a:ext uri="{FF2B5EF4-FFF2-40B4-BE49-F238E27FC236}">
                <a16:creationId xmlns:a16="http://schemas.microsoft.com/office/drawing/2014/main" id="{EED52F7C-4DBB-8343-92AA-50AEF6D336C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516" y="2153115"/>
            <a:ext cx="3340277" cy="2018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EFDCEC-74D7-CC9F-3A0E-1009C7BB635B}"/>
              </a:ext>
            </a:extLst>
          </p:cNvPr>
          <p:cNvSpPr>
            <a:spLocks noGrp="1"/>
          </p:cNvSpPr>
          <p:nvPr>
            <p:ph type="body" sz="quarter" idx="10"/>
          </p:nvPr>
        </p:nvSpPr>
        <p:spPr/>
        <p:txBody>
          <a:bodyPr/>
          <a:lstStyle/>
          <a:p>
            <a:pPr algn="just"/>
            <a:r>
              <a:rPr lang="en-US" sz="1000" dirty="0">
                <a:hlinkClick r:id="rId2"/>
              </a:rPr>
              <a:t>Hotpatching now available for 64-bit Arm architecture</a:t>
            </a:r>
            <a:endParaRPr lang="en-US" sz="1000" dirty="0"/>
          </a:p>
          <a:p>
            <a:pPr algn="just"/>
            <a:r>
              <a:rPr lang="en-US" sz="1000" b="1" dirty="0"/>
              <a:t>Hotpatching</a:t>
            </a:r>
            <a:r>
              <a:rPr lang="en-US" sz="1000" dirty="0"/>
              <a:t> is now generally available for your </a:t>
            </a:r>
            <a:r>
              <a:rPr lang="en-US" sz="1000" b="1" dirty="0"/>
              <a:t>Windows 11, version 24H2 </a:t>
            </a:r>
            <a:r>
              <a:rPr lang="en-US" sz="1000" dirty="0"/>
              <a:t>Arm64 devices. More client devices can now experience the power of security updates that don't require a restart!</a:t>
            </a:r>
          </a:p>
        </p:txBody>
      </p:sp>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a:xfrm>
            <a:off x="342900" y="855081"/>
            <a:ext cx="3955312" cy="2016136"/>
          </a:xfrm>
        </p:spPr>
        <p:txBody>
          <a:bodyPr/>
          <a:lstStyle/>
          <a:p>
            <a:r>
              <a:rPr lang="en-US" u="sng" dirty="0"/>
              <a:t>Generally Available: Granular Role-Based Access Control (RBAC) for Azure File Sync</a:t>
            </a:r>
          </a:p>
          <a:p>
            <a:pPr algn="just"/>
            <a:r>
              <a:rPr lang="en-US" dirty="0"/>
              <a:t>Azure File Sync now offers </a:t>
            </a:r>
            <a:r>
              <a:rPr lang="en-US" b="1" dirty="0"/>
              <a:t>two dedicated, built-in RBAC roles</a:t>
            </a:r>
            <a:r>
              <a:rPr lang="en-US" dirty="0"/>
              <a:t>, designed to enhance security and operational efficiency for businesses managing file synchronization across on-premises and cloud environments.:</a:t>
            </a:r>
          </a:p>
          <a:p>
            <a:pPr marL="171450" indent="-171450" algn="just">
              <a:buFont typeface="Arial" panose="020B0604020202020204" pitchFamily="34" charset="0"/>
              <a:buChar char="•"/>
            </a:pPr>
            <a:r>
              <a:rPr lang="en-US" b="1" dirty="0"/>
              <a:t>Azure File Sync Administrator </a:t>
            </a:r>
            <a:r>
              <a:rPr lang="en-US" dirty="0"/>
              <a:t>- This role provides full access to manage all Azure File Sync (Storage Sync Service) resources, including the ability to assign roles in Azure RBAC</a:t>
            </a:r>
          </a:p>
          <a:p>
            <a:pPr marL="171450" indent="-171450" algn="just">
              <a:buFont typeface="Arial" panose="020B0604020202020204" pitchFamily="34" charset="0"/>
              <a:buChar char="•"/>
            </a:pPr>
            <a:r>
              <a:rPr lang="en-US" b="1" dirty="0"/>
              <a:t>Azure File Sync Reader </a:t>
            </a:r>
            <a:r>
              <a:rPr lang="en-US" dirty="0"/>
              <a:t>- This role provides read access to Azure File Sync service (Storage Sync Service)</a:t>
            </a:r>
          </a:p>
        </p:txBody>
      </p:sp>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p:txBody>
          <a:bodyPr/>
          <a:lstStyle/>
          <a:p>
            <a:pPr algn="just"/>
            <a:r>
              <a:rPr lang="en-US" dirty="0">
                <a:hlinkClick r:id="rId2"/>
              </a:rPr>
              <a:t>Announcing the preview of Software Defined Networking (SDN) enabled by Azure Arc on Azure Local</a:t>
            </a:r>
            <a:endParaRPr lang="en-US" dirty="0"/>
          </a:p>
          <a:p>
            <a:pPr algn="just"/>
            <a:r>
              <a:rPr lang="en-US" dirty="0"/>
              <a:t>This release brings cloud-native networking capability of access control at the network layer using Network Security Groups (NSGs) on Azure Local.</a:t>
            </a:r>
          </a:p>
          <a:p>
            <a:pPr algn="just"/>
            <a:r>
              <a:rPr lang="en-US" dirty="0"/>
              <a:t>Some of the key highlights in this release are:</a:t>
            </a:r>
          </a:p>
          <a:p>
            <a:pPr marL="171450" indent="-171450" algn="just">
              <a:buFont typeface="Arial" panose="020B0604020202020204" pitchFamily="34" charset="0"/>
              <a:buChar char="•"/>
            </a:pPr>
            <a:r>
              <a:rPr lang="en-US" b="1" dirty="0"/>
              <a:t>Centralized network management</a:t>
            </a:r>
            <a:r>
              <a:rPr lang="en-US" dirty="0"/>
              <a:t>: Manage Logical networks, network interfaces, and NSGs through the Azure control plane </a:t>
            </a:r>
          </a:p>
          <a:p>
            <a:pPr marL="171450" indent="-171450" algn="just">
              <a:buFont typeface="Arial" panose="020B0604020202020204" pitchFamily="34" charset="0"/>
              <a:buChar char="•"/>
            </a:pPr>
            <a:r>
              <a:rPr lang="en-US" b="1" dirty="0"/>
              <a:t>Fine-grained traffic control</a:t>
            </a:r>
            <a:r>
              <a:rPr lang="en-US" dirty="0"/>
              <a:t>: Safeguard edge workloads with policy-driven access controls by applying inbound and outbound allow/deny rules on NSGs</a:t>
            </a:r>
          </a:p>
          <a:p>
            <a:pPr marL="171450" indent="-171450" algn="just">
              <a:buFont typeface="Arial" panose="020B0604020202020204" pitchFamily="34" charset="0"/>
              <a:buChar char="•"/>
            </a:pPr>
            <a:r>
              <a:rPr lang="en-US" b="1" dirty="0"/>
              <a:t>Seamless hybrid consistency</a:t>
            </a:r>
          </a:p>
          <a:p>
            <a:pPr algn="just"/>
            <a:r>
              <a:rPr lang="en-US" dirty="0"/>
              <a:t>It is now possible:</a:t>
            </a:r>
          </a:p>
          <a:p>
            <a:pPr marL="171450" indent="-171450">
              <a:buFont typeface="Arial" panose="020B0604020202020204" pitchFamily="34" charset="0"/>
              <a:buChar char="•"/>
            </a:pPr>
            <a:r>
              <a:rPr lang="en-US" dirty="0"/>
              <a:t>Deploy logical networks </a:t>
            </a:r>
          </a:p>
          <a:p>
            <a:pPr marL="171450" indent="-171450">
              <a:buFont typeface="Arial" panose="020B0604020202020204" pitchFamily="34" charset="0"/>
              <a:buChar char="•"/>
            </a:pPr>
            <a:r>
              <a:rPr lang="en-US" dirty="0"/>
              <a:t>Attach VM Network Interfaces</a:t>
            </a:r>
          </a:p>
          <a:p>
            <a:pPr marL="171450" indent="-171450">
              <a:buFont typeface="Arial" panose="020B0604020202020204" pitchFamily="34" charset="0"/>
              <a:buChar char="•"/>
            </a:pPr>
            <a:r>
              <a:rPr lang="en-US" dirty="0"/>
              <a:t>Apply NSGs</a:t>
            </a:r>
          </a:p>
        </p:txBody>
      </p:sp>
      <p:pic>
        <p:nvPicPr>
          <p:cNvPr id="3" name="Picture 2">
            <a:extLst>
              <a:ext uri="{FF2B5EF4-FFF2-40B4-BE49-F238E27FC236}">
                <a16:creationId xmlns:a16="http://schemas.microsoft.com/office/drawing/2014/main" id="{AFCF47DF-82DE-428A-4051-B7715E913B26}"/>
              </a:ext>
            </a:extLst>
          </p:cNvPr>
          <p:cNvPicPr>
            <a:picLocks noChangeAspect="1"/>
          </p:cNvPicPr>
          <p:nvPr/>
        </p:nvPicPr>
        <p:blipFill>
          <a:blip r:embed="rId3"/>
          <a:stretch>
            <a:fillRect/>
          </a:stretch>
        </p:blipFill>
        <p:spPr>
          <a:xfrm>
            <a:off x="4503723" y="855080"/>
            <a:ext cx="4402384" cy="2327507"/>
          </a:xfrm>
          <a:prstGeom prst="rect">
            <a:avLst/>
          </a:prstGeom>
        </p:spPr>
      </p:pic>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 Availability: Continuous Migration Assessment for SQL Server Enabled by Azure Arc</a:t>
            </a:r>
            <a:endParaRPr lang="en-US" dirty="0"/>
          </a:p>
          <a:p>
            <a:pPr marL="171450" indent="-171450" algn="just">
              <a:buFont typeface="Arial" panose="020B0604020202020204" pitchFamily="34" charset="0"/>
              <a:buChar char="•"/>
            </a:pPr>
            <a:r>
              <a:rPr lang="en-US" b="1" dirty="0"/>
              <a:t>Enhanced Assessment Experience</a:t>
            </a:r>
            <a:r>
              <a:rPr lang="en-US" dirty="0"/>
              <a:t>: Benefit from a refreshed landing page and detailed views for single Arc SQL Server instances.</a:t>
            </a:r>
          </a:p>
          <a:p>
            <a:pPr marL="171450" indent="-171450" algn="just">
              <a:buFont typeface="Arial" panose="020B0604020202020204" pitchFamily="34" charset="0"/>
              <a:buChar char="•"/>
            </a:pPr>
            <a:r>
              <a:rPr lang="en-US" b="1" dirty="0"/>
              <a:t>Retail Pricing with Azure Savings Options</a:t>
            </a:r>
            <a:r>
              <a:rPr lang="en-US" dirty="0"/>
              <a:t>: Now it is possible to seamlessly access retail pricing information for all Azure Savings Options, including SQL Azure Hybrid Benefit (AHB), Windows AHB, Reserved Instances, and Azure Savings Plans. </a:t>
            </a:r>
          </a:p>
          <a:p>
            <a:pPr marL="171450" indent="-171450" algn="just">
              <a:buFont typeface="Arial" panose="020B0604020202020204" pitchFamily="34" charset="0"/>
              <a:buChar char="•"/>
            </a:pPr>
            <a:r>
              <a:rPr lang="en-US" b="1" dirty="0"/>
              <a:t>Comprehensive Cost Breakdown</a:t>
            </a:r>
            <a:r>
              <a:rPr lang="en-US" dirty="0"/>
              <a:t>: See the projected cost split by Compute and Storage for each configuration, making it easier than ever to understand where your investments matter most.</a:t>
            </a:r>
          </a:p>
          <a:p>
            <a:pPr marL="171450" indent="-171450" algn="just">
              <a:buFont typeface="Arial" panose="020B0604020202020204" pitchFamily="34" charset="0"/>
              <a:buChar char="•"/>
            </a:pPr>
            <a:r>
              <a:rPr lang="en-US" b="1" dirty="0"/>
              <a:t>Precomputed Savings</a:t>
            </a:r>
            <a:r>
              <a:rPr lang="en-US" dirty="0"/>
              <a:t>: Save time and reduce manual errors. All prices for savings options are precomputed; simply adjust from Assessment settings and watch costs quickly update for the single instance view.</a:t>
            </a:r>
          </a:p>
          <a:p>
            <a:pPr marL="171450" indent="-171450" algn="just">
              <a:buFont typeface="Arial" panose="020B0604020202020204" pitchFamily="34" charset="0"/>
              <a:buChar char="•"/>
            </a:pPr>
            <a:r>
              <a:rPr lang="en-US" b="1" dirty="0"/>
              <a:t>Migration Strategy Improvements: </a:t>
            </a:r>
            <a:r>
              <a:rPr lang="en-US" dirty="0"/>
              <a:t>Migration strategy-based recommendations now appear in the portal alongside your chosen pricing settings, all within scope for a single instance—providing strategic guidance at your fingertips.</a:t>
            </a:r>
          </a:p>
        </p:txBody>
      </p:sp>
      <p:pic>
        <p:nvPicPr>
          <p:cNvPr id="3" name="Picture 2">
            <a:extLst>
              <a:ext uri="{FF2B5EF4-FFF2-40B4-BE49-F238E27FC236}">
                <a16:creationId xmlns:a16="http://schemas.microsoft.com/office/drawing/2014/main" id="{CE398FEA-B22D-B8B4-80A7-2346658970AE}"/>
              </a:ext>
            </a:extLst>
          </p:cNvPr>
          <p:cNvPicPr>
            <a:picLocks noChangeAspect="1"/>
          </p:cNvPicPr>
          <p:nvPr/>
        </p:nvPicPr>
        <p:blipFill>
          <a:blip r:embed="rId3"/>
          <a:stretch>
            <a:fillRect/>
          </a:stretch>
        </p:blipFill>
        <p:spPr>
          <a:xfrm>
            <a:off x="4570857" y="1020041"/>
            <a:ext cx="4401422" cy="2571750"/>
          </a:xfrm>
          <a:prstGeom prst="rect">
            <a:avLst/>
          </a:prstGeom>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669</TotalTime>
  <Words>1988</Words>
  <Application>Microsoft Office PowerPoint</Application>
  <PresentationFormat>On-screen Show (16:9)</PresentationFormat>
  <Paragraphs>125</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Human Sans</vt:lpstr>
      <vt:lpstr>Human Sans Regular</vt:lpstr>
      <vt:lpstr>Continuum Theme</vt:lpstr>
      <vt:lpstr>Azure Times #170</vt:lpstr>
      <vt:lpstr>PowerPoint Presentation</vt:lpstr>
      <vt:lpstr>Networking Updates</vt:lpstr>
      <vt:lpstr>Networking Updates</vt:lpstr>
      <vt:lpstr>PowerPoint Presentation</vt:lpstr>
      <vt:lpstr>Security &amp; Identity Updates</vt:lpstr>
      <vt:lpstr>PowerPoint Presentation</vt:lpstr>
      <vt:lpstr>Management &amp; Governance Updates</vt:lpstr>
      <vt:lpstr>Management &amp; Governance Updates</vt:lpstr>
      <vt:lpstr>PowerPoint Presentation</vt:lpstr>
      <vt:lpstr>Compute Updates</vt:lpstr>
      <vt:lpstr>Compute Updates</vt:lpstr>
      <vt:lpstr>Compute Updates</vt:lpstr>
      <vt:lpstr>PowerPoint Presentation</vt:lpstr>
      <vt:lpstr>Storage &amp; Data Updates</vt:lpstr>
      <vt:lpstr>PowerPoint Presentation</vt:lpstr>
      <vt:lpstr>Databases Updates</vt:lpstr>
      <vt:lpstr>Databases Updates</vt:lpstr>
      <vt:lpstr>PowerPoint Presentation</vt:lpstr>
      <vt:lpstr>DevOps &amp; IaC &amp; Automation</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143</cp:revision>
  <dcterms:created xsi:type="dcterms:W3CDTF">2018-01-26T19:23:30Z</dcterms:created>
  <dcterms:modified xsi:type="dcterms:W3CDTF">2025-07-11T19:02:50Z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