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3"/>
  </p:notesMasterIdLst>
  <p:handoutMasterIdLst>
    <p:handoutMasterId r:id="rId34"/>
  </p:handoutMasterIdLst>
  <p:sldIdLst>
    <p:sldId id="2142532340" r:id="rId5"/>
    <p:sldId id="2146847045" r:id="rId6"/>
    <p:sldId id="10657" r:id="rId7"/>
    <p:sldId id="2146847127" r:id="rId8"/>
    <p:sldId id="2146847046" r:id="rId9"/>
    <p:sldId id="2146847089" r:id="rId10"/>
    <p:sldId id="2146847048" r:id="rId11"/>
    <p:sldId id="2146847133" r:id="rId12"/>
    <p:sldId id="2146847049" r:id="rId13"/>
    <p:sldId id="2146847132" r:id="rId14"/>
    <p:sldId id="2146847050" r:id="rId15"/>
    <p:sldId id="2146847096" r:id="rId16"/>
    <p:sldId id="2146847156" r:id="rId17"/>
    <p:sldId id="2146847138" r:id="rId18"/>
    <p:sldId id="2146847136" r:id="rId19"/>
    <p:sldId id="2146847134" r:id="rId20"/>
    <p:sldId id="2146847052" r:id="rId21"/>
    <p:sldId id="2146847137" r:id="rId22"/>
    <p:sldId id="2146847100" r:id="rId23"/>
    <p:sldId id="2146847054" r:id="rId24"/>
    <p:sldId id="2146847103" r:id="rId25"/>
    <p:sldId id="2146847056" r:id="rId26"/>
    <p:sldId id="2146847143" r:id="rId27"/>
    <p:sldId id="2146847058" r:id="rId28"/>
    <p:sldId id="2146847111" r:id="rId29"/>
    <p:sldId id="2146847085" r:id="rId30"/>
    <p:sldId id="2146847084" r:id="rId31"/>
    <p:sldId id="2146847064" r:id="rId3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133"/>
            <p14:sldId id="2146847049"/>
            <p14:sldId id="2146847132"/>
          </p14:sldIdLst>
        </p14:section>
        <p14:section name="Compute" id="{05AA80BB-8802-49AB-8336-A884227CE2F7}">
          <p14:sldIdLst>
            <p14:sldId id="2146847050"/>
            <p14:sldId id="2146847096"/>
            <p14:sldId id="2146847156"/>
            <p14:sldId id="2146847138"/>
            <p14:sldId id="2146847136"/>
            <p14:sldId id="2146847134"/>
          </p14:sldIdLst>
        </p14:section>
        <p14:section name="Storage &amp; Data" id="{1F159046-CE0A-45BC-9D5B-6E6C95980F78}">
          <p14:sldIdLst>
            <p14:sldId id="2146847052"/>
            <p14:sldId id="2146847137"/>
            <p14:sldId id="2146847100"/>
          </p14:sldIdLst>
        </p14:section>
        <p14:section name="Databases" id="{AEAFAE72-AD56-48F3-926B-38BAE269038F}">
          <p14:sldIdLst>
            <p14:sldId id="2146847054"/>
            <p14:sldId id="2146847103"/>
          </p14:sldIdLst>
        </p14:section>
        <p14:section name="Integration" id="{ACBD46A3-6F1C-451B-A154-0A056E0DEFF6}">
          <p14:sldIdLst>
            <p14:sldId id="2146847056"/>
            <p14:sldId id="2146847143"/>
          </p14:sldIdLst>
        </p14:section>
        <p14:section name="ML &amp; AI &amp; IOT" id="{F4E1EAF1-55E9-4CA4-8ADC-28B69C1D66D2}">
          <p14:sldIdLst>
            <p14:sldId id="2146847058"/>
            <p14:sldId id="2146847111"/>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03" d="100"/>
          <a:sy n="103" d="100"/>
        </p:scale>
        <p:origin x="1013" y="82"/>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7/21/2025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7/21/2025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4054011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ru-ru/updates?id=498439" TargetMode="External"/><Relationship Id="rId2" Type="http://schemas.openxmlformats.org/officeDocument/2006/relationships/hyperlink" Target="https://techcommunity.microsoft.com/blog/windowsservernewsandbestpractices/hotpatching-for-azure-arc%E2%80%93connected-servers-general-availability-and-subscriptio/4433915"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ru-ru/updates?id=498144" TargetMode="External"/><Relationship Id="rId2" Type="http://schemas.openxmlformats.org/officeDocument/2006/relationships/hyperlink" Target="https://azure.microsoft.com/ru-ru/updates?id=498139"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ru-ru/updates?id=498263" TargetMode="External"/><Relationship Id="rId2" Type="http://schemas.openxmlformats.org/officeDocument/2006/relationships/hyperlink" Target="https://azure.microsoft.com/ru-ru/updates?id=498252"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ru-ru/updates?id=498247" TargetMode="External"/><Relationship Id="rId2" Type="http://schemas.openxmlformats.org/officeDocument/2006/relationships/hyperlink" Target="https://azure.microsoft.com/ru-ru/updates?id=498258"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ru-ru/updates?id=498242" TargetMode="External"/><Relationship Id="rId2" Type="http://schemas.openxmlformats.org/officeDocument/2006/relationships/hyperlink" Target="https://azure.microsoft.com/ru-ru/updates?id=498149"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ru-ru/updates?id=497263"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ru-ru/updates?id=498573" TargetMode="External"/><Relationship Id="rId2" Type="http://schemas.openxmlformats.org/officeDocument/2006/relationships/hyperlink" Target="https://azure.microsoft.com/ru-ru/updates?id=498054"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ru-ru/updates?id=498573" TargetMode="External"/><Relationship Id="rId2" Type="http://schemas.openxmlformats.org/officeDocument/2006/relationships/hyperlink" Target="https://techcommunity.microsoft.com/blog/azurecompute/generally-available-ssd-storage-account-support-for-ephemeral-os-disks/4429107"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zure.microsoft.com/ru-ru/updates?id=498180"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echcommunity.microsoft.com/blog/messagingonazureblog/geo-replication-is-here-now-generally-available-for-event-hubs-premium--dedicate/4433976"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zure.microsoft.com/ru-ru/updates?id=498573"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ru-ru/updates?id=498568" TargetMode="External"/><Relationship Id="rId2" Type="http://schemas.openxmlformats.org/officeDocument/2006/relationships/hyperlink" Target="https://azure.microsoft.com/ru-ru/updates?id=498573"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ru-ru/updates?id=498522"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chcommunity.microsoft.com/blog/microsoft-entra-blog/smarter-identity-security-starts-with-ai/4429001"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azure.microsoft.com/ru-ru/updates?id=49799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blog/azuresqlblog/new-database-migration-experience-for-sql-server-enabled-by-azure-arc-%E2%80%93-public-p/4433399"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ru-ru/updates?id=498484" TargetMode="External"/><Relationship Id="rId2" Type="http://schemas.openxmlformats.org/officeDocument/2006/relationships/hyperlink" Target="https://techcommunity.microsoft.com/blog/azuregovernanceandmanagementblog/a-new-platform-management-group--subscription-for-security-in-azure-landing-zone/4433287"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#171</a:t>
            </a:r>
          </a:p>
        </p:txBody>
      </p:sp>
      <p:sp>
        <p:nvSpPr>
          <p:cNvPr id="4" name="Text Placeholder 3"/>
          <p:cNvSpPr>
            <a:spLocks noGrp="1"/>
          </p:cNvSpPr>
          <p:nvPr>
            <p:ph type="body" sz="quarter" idx="11"/>
          </p:nvPr>
        </p:nvSpPr>
        <p:spPr/>
        <p:txBody>
          <a:bodyPr/>
          <a:lstStyle/>
          <a:p>
            <a:r>
              <a:rPr lang="en-US" spc="300" dirty="0"/>
              <a:t>July 21,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0"/>
            <a:ext cx="4365038" cy="1233915"/>
          </a:xfrm>
        </p:spPr>
        <p:txBody>
          <a:bodyPr/>
          <a:lstStyle/>
          <a:p>
            <a:pPr algn="just"/>
            <a:r>
              <a:rPr lang="en-US" sz="1000" dirty="0">
                <a:hlinkClick r:id="rId2"/>
              </a:rPr>
              <a:t>GA: </a:t>
            </a:r>
            <a:r>
              <a:rPr lang="en-US" sz="1000" dirty="0" err="1">
                <a:hlinkClick r:id="rId2"/>
              </a:rPr>
              <a:t>Hotpatching</a:t>
            </a:r>
            <a:r>
              <a:rPr lang="en-US" sz="1000" dirty="0">
                <a:hlinkClick r:id="rId2"/>
              </a:rPr>
              <a:t> for Azure Arc–Connected Servers</a:t>
            </a:r>
            <a:endParaRPr lang="en-US" sz="1000" dirty="0"/>
          </a:p>
          <a:p>
            <a:pPr algn="just"/>
            <a:r>
              <a:rPr lang="en-US" sz="1000" dirty="0" err="1"/>
              <a:t>Hotpatching</a:t>
            </a:r>
            <a:r>
              <a:rPr lang="en-US" sz="1000" dirty="0"/>
              <a:t> enables to install OS security updates on Windows Server without requiring a reboot. This technology, previously exclusive to Windows Server Datacenter: Azure Edition, is now available for on-premises and hybrid environments through Azure Arc. </a:t>
            </a:r>
            <a:r>
              <a:rPr lang="en-US" sz="1000" dirty="0" err="1"/>
              <a:t>Hotpatching</a:t>
            </a:r>
            <a:r>
              <a:rPr lang="en-US" sz="1000" dirty="0"/>
              <a:t> has been in public preview at no cost, but as of July 16, 2025, a monthly subscription fee </a:t>
            </a:r>
            <a:r>
              <a:rPr lang="en-US" sz="1000" b="1" dirty="0"/>
              <a:t>of $1.50 USD per CPU core will apply</a:t>
            </a:r>
            <a:r>
              <a:rPr lang="en-US" sz="1000" dirty="0"/>
              <a:t>.</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3"/>
              </a:rPr>
              <a:t>Generally Available: Azure Backup standard policies support for Trusted Launch virtual Machines</a:t>
            </a:r>
            <a:endParaRPr lang="en-US" dirty="0"/>
          </a:p>
          <a:p>
            <a:pPr algn="just"/>
            <a:r>
              <a:rPr lang="en-US" dirty="0"/>
              <a:t>Trusted Launch support with standard backup policies enables seamless backup configuration for secure VMs, aligning with Trusted Launch becoming the default across VM creation interfaces.</a:t>
            </a:r>
          </a:p>
        </p:txBody>
      </p:sp>
      <p:pic>
        <p:nvPicPr>
          <p:cNvPr id="3" name="Picture 2">
            <a:extLst>
              <a:ext uri="{FF2B5EF4-FFF2-40B4-BE49-F238E27FC236}">
                <a16:creationId xmlns:a16="http://schemas.microsoft.com/office/drawing/2014/main" id="{BDCAF7F7-DE56-5FD1-459E-F7C6BB44D6D8}"/>
              </a:ext>
            </a:extLst>
          </p:cNvPr>
          <p:cNvPicPr>
            <a:picLocks noChangeAspect="1"/>
          </p:cNvPicPr>
          <p:nvPr/>
        </p:nvPicPr>
        <p:blipFill>
          <a:blip r:embed="rId4"/>
          <a:stretch>
            <a:fillRect/>
          </a:stretch>
        </p:blipFill>
        <p:spPr>
          <a:xfrm>
            <a:off x="4592343" y="1925916"/>
            <a:ext cx="4342035" cy="2703233"/>
          </a:xfrm>
          <a:prstGeom prst="rect">
            <a:avLst/>
          </a:prstGeom>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Azure Functions Kafka trigger support in Consumption plan</a:t>
            </a:r>
            <a:endParaRPr lang="en-US" sz="1000" dirty="0"/>
          </a:p>
          <a:p>
            <a:pPr algn="just"/>
            <a:r>
              <a:rPr lang="en-US" sz="1000" dirty="0"/>
              <a:t>This extension enables to detect and respond  to real time messages streaming into Kafka Topics or write to a Kafka Topic through the output binding. </a:t>
            </a:r>
          </a:p>
          <a:p>
            <a:pPr algn="just"/>
            <a:endParaRPr lang="en-US" sz="1000" dirty="0"/>
          </a:p>
          <a:p>
            <a:pPr algn="just"/>
            <a:r>
              <a:rPr lang="en-US" sz="1000" dirty="0"/>
              <a:t>NOTE::</a:t>
            </a:r>
          </a:p>
          <a:p>
            <a:pPr algn="just"/>
            <a:r>
              <a:rPr lang="en-US" sz="1000" dirty="0"/>
              <a:t>Kafka bindings are only available for Functions on the</a:t>
            </a:r>
            <a:r>
              <a:rPr lang="en-US" sz="1000" b="1" dirty="0"/>
              <a:t> Elastic Premium Plan and Dedicated (App Service) plan</a:t>
            </a:r>
            <a:r>
              <a:rPr lang="en-US" sz="1000" dirty="0"/>
              <a:t>. They are only supported on version 3.x and later version of the Functions runtime.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Orchestration versioning for Durable Functions and durable task SDKs</a:t>
            </a:r>
            <a:endParaRPr lang="en-US" dirty="0"/>
          </a:p>
          <a:p>
            <a:pPr algn="just"/>
            <a:r>
              <a:rPr lang="en-US" dirty="0"/>
              <a:t>The orchestration versioning feature allows to set the version of orchestrations so that you can </a:t>
            </a:r>
            <a:r>
              <a:rPr lang="en-US" b="1" dirty="0"/>
              <a:t>write conditional logic to control when a certain orchestration version is run</a:t>
            </a:r>
            <a:r>
              <a:rPr lang="en-US" dirty="0"/>
              <a:t>. Furthermore, the feature allows to version workers, so that orchestrations of a </a:t>
            </a:r>
            <a:r>
              <a:rPr lang="en-US" b="1" dirty="0"/>
              <a:t>certain version can only be run on certain workers.</a:t>
            </a:r>
            <a:r>
              <a:rPr lang="en-US" dirty="0"/>
              <a:t> This is useful when it is required to make big or breaking changes to orchestrations and want to have both new and existing inflight orchestrations run concurrently.  </a:t>
            </a:r>
          </a:p>
          <a:p>
            <a:pPr algn="just"/>
            <a:r>
              <a:rPr lang="en-US" dirty="0"/>
              <a:t>The orchestration versioning feature is now available </a:t>
            </a:r>
            <a:r>
              <a:rPr lang="en-US" b="1" dirty="0"/>
              <a:t>for .NET isolated Durable Function apps </a:t>
            </a:r>
            <a:r>
              <a:rPr lang="en-US" dirty="0"/>
              <a:t>using any of the supported storage providers, including the latest durable task scheduler.  </a:t>
            </a:r>
          </a:p>
          <a:p>
            <a:pPr algn="just"/>
            <a:r>
              <a:rPr lang="en-US" dirty="0"/>
              <a:t>In addition to Durable Functions, the </a:t>
            </a:r>
            <a:r>
              <a:rPr lang="en-US" b="1" dirty="0"/>
              <a:t>durable task SDK for .NET also supports the orchestration versioning feature</a:t>
            </a:r>
            <a:r>
              <a:rPr lang="en-US" dirty="0"/>
              <a:t>. This is a lightweight client SDK for users that don’t want to use Durable Functions to author orchestrations and are looking to run their apps outside of Azure Functions.</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ED2718-4968-ADA4-B467-92272C80FB4A}"/>
              </a:ext>
            </a:extLst>
          </p:cNvPr>
          <p:cNvSpPr>
            <a:spLocks noGrp="1"/>
          </p:cNvSpPr>
          <p:nvPr>
            <p:ph type="body" sz="quarter" idx="10"/>
          </p:nvPr>
        </p:nvSpPr>
        <p:spPr/>
        <p:txBody>
          <a:bodyPr/>
          <a:lstStyle/>
          <a:p>
            <a:pPr algn="just"/>
            <a:r>
              <a:rPr lang="en-US" sz="1000" dirty="0">
                <a:hlinkClick r:id="rId2"/>
              </a:rPr>
              <a:t>Public Preview: Max blocked nodes allowed support in AKS</a:t>
            </a:r>
            <a:endParaRPr lang="en-US" sz="1000" dirty="0"/>
          </a:p>
          <a:p>
            <a:pPr algn="just"/>
            <a:r>
              <a:rPr lang="en-US" sz="1000" b="1" dirty="0"/>
              <a:t>The max blocked nodes allowed </a:t>
            </a:r>
            <a:r>
              <a:rPr lang="en-US" sz="1000" dirty="0"/>
              <a:t>feature for AKS lets specify how many nodes that fail to drain (blocked nodes) can be tolerated during upgrades or similar operations. This feature only works if the undrainable node behavior property is set; otherwise, the command will return an error. </a:t>
            </a:r>
          </a:p>
        </p:txBody>
      </p:sp>
      <p:sp>
        <p:nvSpPr>
          <p:cNvPr id="3" name="Title 2">
            <a:extLst>
              <a:ext uri="{FF2B5EF4-FFF2-40B4-BE49-F238E27FC236}">
                <a16:creationId xmlns:a16="http://schemas.microsoft.com/office/drawing/2014/main" id="{6AD5518F-2B54-D57A-34C8-B7D68F9A6465}"/>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10F0FB84-E200-8CAC-FA26-3B50F1A09F9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F29E4934-A0E1-E86B-0A1D-EEA39424D572}"/>
              </a:ext>
            </a:extLst>
          </p:cNvPr>
          <p:cNvSpPr>
            <a:spLocks noGrp="1"/>
          </p:cNvSpPr>
          <p:nvPr>
            <p:ph type="body" sz="quarter" idx="16"/>
          </p:nvPr>
        </p:nvSpPr>
        <p:spPr/>
        <p:txBody>
          <a:bodyPr/>
          <a:lstStyle/>
          <a:p>
            <a:pPr algn="just"/>
            <a:r>
              <a:rPr lang="en-US" dirty="0">
                <a:hlinkClick r:id="rId3"/>
              </a:rPr>
              <a:t>Public Preview: CLI command for migration from Availability Sets and Basic load balancer on AKS</a:t>
            </a:r>
            <a:endParaRPr lang="en-US" dirty="0"/>
          </a:p>
          <a:p>
            <a:pPr algn="just"/>
            <a:r>
              <a:rPr lang="en-US" dirty="0"/>
              <a:t>Availability Sets and the</a:t>
            </a:r>
            <a:r>
              <a:rPr lang="en-US" b="1" dirty="0"/>
              <a:t> Basic load balancer are being deprecated on September 30 2025</a:t>
            </a:r>
            <a:r>
              <a:rPr lang="en-US" dirty="0"/>
              <a:t>. AKS now supports, in public preview, a simple Azure CLI command that will automatically migrate AKS cluster from Availability Sets to the new Virtual Machines node pool and upgrade load balancer SKU from Basic to Standard in one operation. </a:t>
            </a:r>
          </a:p>
        </p:txBody>
      </p:sp>
    </p:spTree>
    <p:extLst>
      <p:ext uri="{BB962C8B-B14F-4D97-AF65-F5344CB8AC3E}">
        <p14:creationId xmlns:p14="http://schemas.microsoft.com/office/powerpoint/2010/main" val="48903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52D9-DBC8-1BB3-CB3A-906BE1CABE4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2DF6D2C-F56A-685B-1BF3-E4EBF4C6CDA8}"/>
              </a:ext>
            </a:extLst>
          </p:cNvPr>
          <p:cNvSpPr>
            <a:spLocks noGrp="1"/>
          </p:cNvSpPr>
          <p:nvPr>
            <p:ph type="body" sz="quarter" idx="10"/>
          </p:nvPr>
        </p:nvSpPr>
        <p:spPr>
          <a:xfrm>
            <a:off x="4433776" y="585127"/>
            <a:ext cx="4365038" cy="4044022"/>
          </a:xfrm>
        </p:spPr>
        <p:txBody>
          <a:bodyPr/>
          <a:lstStyle/>
          <a:p>
            <a:pPr algn="just"/>
            <a:r>
              <a:rPr lang="en-US" sz="1000" dirty="0">
                <a:hlinkClick r:id="rId2"/>
              </a:rPr>
              <a:t>Generally Available: Virtual Machines node pools support in AKS</a:t>
            </a:r>
            <a:endParaRPr lang="en-US" sz="1000" dirty="0"/>
          </a:p>
          <a:p>
            <a:pPr algn="just"/>
            <a:r>
              <a:rPr lang="en-US" sz="1000" dirty="0"/>
              <a:t>Virtual Machines node pools support in AKS is now generally available. With Virtual Machines node pools, Azure Kubernetes Services directly manages the provisioning and bootstrapping of every single node.   </a:t>
            </a:r>
          </a:p>
          <a:p>
            <a:pPr algn="just"/>
            <a:r>
              <a:rPr lang="en-US" sz="1000" dirty="0"/>
              <a:t>When deploying a workload onto Azure Kubernetes Services (AKS), each node pool typically can only contain one virtual machine (VM) type or SKU. Virtual Machines node pools allow the capability to add multiple VM SKUs of a similar family to a single node pool.  </a:t>
            </a:r>
          </a:p>
          <a:p>
            <a:pPr algn="just"/>
            <a:r>
              <a:rPr lang="en-US" sz="1000" dirty="0"/>
              <a:t>Virtual Machines node pools allow to specify a family of SKUs for a node pool without the need to maintain one node pool per SKU type, reducing the node pool footprint.</a:t>
            </a:r>
          </a:p>
          <a:p>
            <a:pPr algn="just"/>
            <a:r>
              <a:rPr lang="en-US" sz="1000" dirty="0"/>
              <a:t>Cluster </a:t>
            </a:r>
            <a:r>
              <a:rPr lang="en-US" sz="1000" dirty="0" err="1"/>
              <a:t>autoscaler</a:t>
            </a:r>
            <a:r>
              <a:rPr lang="en-US" sz="1000" dirty="0"/>
              <a:t> is currently not supported.</a:t>
            </a:r>
          </a:p>
          <a:p>
            <a:pPr marL="171450" indent="-171450" algn="just">
              <a:buFont typeface="Arial" panose="020B0604020202020204" pitchFamily="34" charset="0"/>
              <a:buChar char="•"/>
            </a:pPr>
            <a:r>
              <a:rPr lang="en-US" sz="1000" dirty="0" err="1"/>
              <a:t>InifiniBand</a:t>
            </a:r>
            <a:r>
              <a:rPr lang="en-US" sz="1000" dirty="0"/>
              <a:t> isn't available.</a:t>
            </a:r>
          </a:p>
          <a:p>
            <a:pPr marL="171450" indent="-171450" algn="just">
              <a:buFont typeface="Arial" panose="020B0604020202020204" pitchFamily="34" charset="0"/>
              <a:buChar char="•"/>
            </a:pPr>
            <a:r>
              <a:rPr lang="en-US" sz="1000" dirty="0"/>
              <a:t>This feature isn't available in Azure portal. Azure CLI or REST APIs must be used to perform CRUD operations or manage the pool.</a:t>
            </a:r>
          </a:p>
          <a:p>
            <a:pPr marL="171450" indent="-171450" algn="just">
              <a:buFont typeface="Arial" panose="020B0604020202020204" pitchFamily="34" charset="0"/>
              <a:buChar char="•"/>
            </a:pPr>
            <a:r>
              <a:rPr lang="en-US" sz="1000" dirty="0"/>
              <a:t>Node pool snapshot isn't supported.</a:t>
            </a:r>
          </a:p>
          <a:p>
            <a:pPr marL="171450" indent="-171450" algn="just">
              <a:buFont typeface="Arial" panose="020B0604020202020204" pitchFamily="34" charset="0"/>
              <a:buChar char="•"/>
            </a:pPr>
            <a:r>
              <a:rPr lang="en-US" sz="1000" dirty="0"/>
              <a:t>All VM sizes selected in a node pool need to be from a similar virtual machine family. For example, you can't mix an N-Series virtual machine type with a D-Series virtual machine type in the same node pool.</a:t>
            </a:r>
          </a:p>
          <a:p>
            <a:pPr marL="171450" indent="-171450" algn="just">
              <a:buFont typeface="Arial" panose="020B0604020202020204" pitchFamily="34" charset="0"/>
              <a:buChar char="•"/>
            </a:pPr>
            <a:r>
              <a:rPr lang="en-US" sz="1000" dirty="0"/>
              <a:t>Virtual Machines node pools allow up to five different virtual machine sizes per node pool.</a:t>
            </a:r>
          </a:p>
        </p:txBody>
      </p:sp>
      <p:sp>
        <p:nvSpPr>
          <p:cNvPr id="11" name="Title 10">
            <a:extLst>
              <a:ext uri="{FF2B5EF4-FFF2-40B4-BE49-F238E27FC236}">
                <a16:creationId xmlns:a16="http://schemas.microsoft.com/office/drawing/2014/main" id="{04047DB6-1854-02E5-91AF-2A84CBC86224}"/>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D3C9CC31-A12C-B5F1-6B1A-86D3C7CE03B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F082C05-93E4-F01C-DC62-70427109EFEE}"/>
              </a:ext>
            </a:extLst>
          </p:cNvPr>
          <p:cNvSpPr>
            <a:spLocks noGrp="1"/>
          </p:cNvSpPr>
          <p:nvPr>
            <p:ph type="body" sz="quarter" idx="16"/>
          </p:nvPr>
        </p:nvSpPr>
        <p:spPr/>
        <p:txBody>
          <a:bodyPr/>
          <a:lstStyle/>
          <a:p>
            <a:r>
              <a:rPr lang="en-US" dirty="0">
                <a:hlinkClick r:id="rId3"/>
              </a:rPr>
              <a:t>Generally Available: Node auto-provisioning support in AKS</a:t>
            </a:r>
            <a:endParaRPr lang="en-US" dirty="0"/>
          </a:p>
          <a:p>
            <a:pPr algn="just"/>
            <a:r>
              <a:rPr lang="en-US" dirty="0"/>
              <a:t>Managing dynamic workloads in Kubernetes can often lead to overprovisioning, idle resources, and additional operational overhead from maintaining pre-configured node pools.</a:t>
            </a:r>
          </a:p>
          <a:p>
            <a:pPr algn="just"/>
            <a:r>
              <a:rPr lang="en-US" dirty="0"/>
              <a:t>To address this, Node Auto-Provisioning (NAP) support in AKS is now generally available. NAP automatically provisions single-instance nodes (VMs) in response to unscheduled pods, eliminating the need for pre-configured node pools.  </a:t>
            </a:r>
          </a:p>
          <a:p>
            <a:pPr algn="just"/>
            <a:r>
              <a:rPr lang="en-US" dirty="0"/>
              <a:t>This enables fine-grained, on-demand scaling that aligns compute resources precisely with workload needs, resulting in improved efficiency, simplified cluster management, and better cost control for dynamic workloads.</a:t>
            </a:r>
          </a:p>
          <a:p>
            <a:pPr algn="just"/>
            <a:r>
              <a:rPr lang="en-US" dirty="0"/>
              <a:t>Node </a:t>
            </a:r>
            <a:r>
              <a:rPr lang="en-US" dirty="0" err="1"/>
              <a:t>autoprovisioning</a:t>
            </a:r>
            <a:r>
              <a:rPr lang="en-US" dirty="0"/>
              <a:t> (NAP) uses pending pod resource requirements to decide the optimal virtual machine configuration to run those workloads in the most efficient and cost-effective manner.</a:t>
            </a:r>
          </a:p>
          <a:p>
            <a:pPr algn="just"/>
            <a:r>
              <a:rPr lang="en-US" dirty="0"/>
              <a:t>NAP is based on the open source </a:t>
            </a:r>
            <a:r>
              <a:rPr lang="en-US" dirty="0" err="1"/>
              <a:t>Karpenter</a:t>
            </a:r>
            <a:r>
              <a:rPr lang="en-US" dirty="0"/>
              <a:t> project, and the AKS provider is also open source. NAP automatically deploys and configures and manages </a:t>
            </a:r>
            <a:r>
              <a:rPr lang="en-US" dirty="0" err="1"/>
              <a:t>Karpenter</a:t>
            </a:r>
            <a:r>
              <a:rPr lang="en-US" dirty="0"/>
              <a:t> on your AKS clusters.</a:t>
            </a:r>
          </a:p>
        </p:txBody>
      </p:sp>
    </p:spTree>
    <p:extLst>
      <p:ext uri="{BB962C8B-B14F-4D97-AF65-F5344CB8AC3E}">
        <p14:creationId xmlns:p14="http://schemas.microsoft.com/office/powerpoint/2010/main" val="35075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pPr algn="just"/>
            <a:r>
              <a:rPr lang="en-US" sz="1000" dirty="0">
                <a:hlinkClick r:id="rId2"/>
              </a:rPr>
              <a:t>Generally Available: Durable Functions PowerShell SDK as a standalone module</a:t>
            </a:r>
            <a:endParaRPr lang="en-US" sz="1000" dirty="0"/>
          </a:p>
          <a:p>
            <a:pPr algn="just"/>
            <a:r>
              <a:rPr lang="en-US" sz="1000" dirty="0"/>
              <a:t>The Durable Functions PowerShell SDK is now available as a standalone module in the PowerShell Gallery: </a:t>
            </a:r>
            <a:r>
              <a:rPr lang="en-US" sz="1000" dirty="0" err="1"/>
              <a:t>AzureFunctions.PowerShell.Durable.SDK</a:t>
            </a:r>
            <a:r>
              <a:rPr lang="en-US" sz="1000" dirty="0"/>
              <a:t>. This SDK is now generally available and is the recommended approach for authoring Durable Functions apps with PowerShell. The SDK includes support for sub-orchestrations, as well as many highly requested improvements such as better exception and null-value handling, and serialization fixes.  </a:t>
            </a:r>
          </a:p>
          <a:p>
            <a:pPr algn="just"/>
            <a:r>
              <a:rPr lang="en-US" sz="1000" dirty="0"/>
              <a:t>The previous Durable Functions PowerShell SDK was built into Azure Functions PowerShell language worker. This approach came with the benefit that Durable Functions apps could be authored out-of-the box for Azure Functions PowerShell users. However, it also came with various shortcomings, the biggest being that new features, bug fixes, and other changes were dependent on the PowerShell worker’s release cadence. This made it harder to quickly release improvements and changes requested by Durable Functions PowerShell users, thus motivating the building of the new standalone SDK. </a:t>
            </a:r>
          </a:p>
          <a:p>
            <a:endParaRPr lang="en-US" sz="1000" dirty="0"/>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3"/>
              </a:rPr>
              <a:t>Generally Available: Cluster Extension Manager move to AKS control plane</a:t>
            </a:r>
            <a:endParaRPr lang="en-US" dirty="0"/>
          </a:p>
          <a:p>
            <a:pPr algn="just"/>
            <a:r>
              <a:rPr lang="en-US" dirty="0"/>
              <a:t>Extension Manager, the core component responsible for managing the lifecycle of AKS cluster extensions, has been moved from customer worker nodes to the AKS control plane. </a:t>
            </a:r>
          </a:p>
          <a:p>
            <a:pPr algn="just"/>
            <a:r>
              <a:rPr lang="en-US" dirty="0"/>
              <a:t>This transition enhances security, simplifies networking, and reduces operational overhead - delivering a more robust and streamlined experience for managing extensions like Azure Backup, Azure Container Storage, Flux (GitOps)  as well as third-party solutions such as Cast AI and Cilium.</a:t>
            </a:r>
          </a:p>
          <a:p>
            <a:endParaRPr lang="en-US" dirty="0"/>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0"/>
            <a:ext cx="3955312" cy="1500193"/>
          </a:xfrm>
        </p:spPr>
        <p:txBody>
          <a:bodyPr/>
          <a:lstStyle/>
          <a:p>
            <a:pPr algn="just"/>
            <a:r>
              <a:rPr lang="en-US" dirty="0">
                <a:hlinkClick r:id="rId2"/>
              </a:rPr>
              <a:t>Retirement: Azure HDInsight – Enterprise Security Package</a:t>
            </a:r>
            <a:endParaRPr lang="en-US" dirty="0"/>
          </a:p>
          <a:p>
            <a:pPr algn="just"/>
            <a:r>
              <a:rPr lang="en-US" dirty="0"/>
              <a:t>On July 31, 2026, Support for Enterprise Security Package on Azure HDInsight will end, clusters running ESP on HDInsight will start facing service disruptions, as they would be deleted and associated data will be lost.  </a:t>
            </a:r>
          </a:p>
          <a:p>
            <a:pPr algn="just"/>
            <a:r>
              <a:rPr lang="en-US" dirty="0"/>
              <a:t>Required Action    </a:t>
            </a:r>
          </a:p>
          <a:p>
            <a:pPr algn="just"/>
            <a:r>
              <a:rPr lang="en-US" dirty="0"/>
              <a:t>To avoid potential service disruptions and data loss, migrate to alternative offerings such as Microsoft Fabric.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pPr algn="just"/>
            <a:r>
              <a:rPr lang="en-US" sz="1000" dirty="0">
                <a:hlinkClick r:id="rId2"/>
              </a:rPr>
              <a:t>Public Preview: AZNFS (3.0) for </a:t>
            </a:r>
            <a:r>
              <a:rPr lang="en-US" sz="1000" dirty="0" err="1">
                <a:hlinkClick r:id="rId2"/>
              </a:rPr>
              <a:t>BlobNFS</a:t>
            </a:r>
            <a:r>
              <a:rPr lang="en-US" sz="1000" dirty="0">
                <a:hlinkClick r:id="rId2"/>
              </a:rPr>
              <a:t> with FUSE for superior performance</a:t>
            </a:r>
            <a:endParaRPr lang="en-US" sz="1000" dirty="0"/>
          </a:p>
          <a:p>
            <a:pPr algn="just"/>
            <a:r>
              <a:rPr lang="en-US" sz="1000" dirty="0"/>
              <a:t>For customers requiring NFS 3.0 protocol support or POSIX compliance, Azure Blob Storage natively supports NFSv3 (aka </a:t>
            </a:r>
            <a:r>
              <a:rPr lang="en-US" sz="1000" dirty="0" err="1"/>
              <a:t>BlobNFS</a:t>
            </a:r>
            <a:r>
              <a:rPr lang="en-US" sz="1000" dirty="0"/>
              <a:t>). </a:t>
            </a:r>
            <a:r>
              <a:rPr lang="en-US" sz="1000" dirty="0" err="1"/>
              <a:t>BlobNFS</a:t>
            </a:r>
            <a:r>
              <a:rPr lang="en-US" sz="1000" dirty="0"/>
              <a:t> is accessed via the Linux NFS client with AZNFS mount helper package, which streamlines mounting and reliably connecting to Blob Storage’s NFS endpoints. </a:t>
            </a:r>
          </a:p>
          <a:p>
            <a:pPr algn="just"/>
            <a:r>
              <a:rPr lang="en-US" sz="1000" dirty="0"/>
              <a:t>MS announced an update to AZNFS (3.0) for </a:t>
            </a:r>
            <a:r>
              <a:rPr lang="en-US" sz="1000" dirty="0" err="1"/>
              <a:t>BlobNFS</a:t>
            </a:r>
            <a:r>
              <a:rPr lang="en-US" sz="1000" dirty="0"/>
              <a:t>, which now uses the same libfuse3 library that powers </a:t>
            </a:r>
            <a:r>
              <a:rPr lang="en-US" sz="1000" dirty="0" err="1"/>
              <a:t>BlobFuse</a:t>
            </a:r>
            <a:r>
              <a:rPr lang="en-US" sz="1000" dirty="0"/>
              <a:t> bringing significant improvements in performance and scale. The updated AZNFS for </a:t>
            </a:r>
            <a:r>
              <a:rPr lang="en-US" sz="1000" dirty="0" err="1"/>
              <a:t>BlobNFS</a:t>
            </a:r>
            <a:r>
              <a:rPr lang="en-US" sz="1000" dirty="0"/>
              <a:t> delivers significantly higher throughput, larger file support, better metadata performance, and removes user group limits, enhancing performance for demanding workloads. </a:t>
            </a:r>
          </a:p>
          <a:p>
            <a:pPr marL="171450" indent="-171450" algn="just">
              <a:buFont typeface="Arial" panose="020B0604020202020204" pitchFamily="34" charset="0"/>
              <a:buChar char="•"/>
            </a:pPr>
            <a:r>
              <a:rPr lang="en-US" sz="1000" dirty="0"/>
              <a:t>AZNFS now supports up to 256 TCP connections (up from16 in native NFS client)</a:t>
            </a:r>
          </a:p>
          <a:p>
            <a:pPr marL="171450" indent="-171450" algn="just">
              <a:buFont typeface="Arial" panose="020B0604020202020204" pitchFamily="34" charset="0"/>
              <a:buChar char="•"/>
            </a:pPr>
            <a:r>
              <a:rPr lang="en-US" sz="1000" dirty="0"/>
              <a:t>The updated AZNFS client outperforms native NFS client for read and write scenarios (3x or 5x)</a:t>
            </a:r>
          </a:p>
          <a:p>
            <a:pPr marL="171450" indent="-171450" algn="just">
              <a:buFont typeface="Arial" panose="020B0604020202020204" pitchFamily="34" charset="0"/>
              <a:buChar char="•"/>
            </a:pPr>
            <a:r>
              <a:rPr lang="en-US" sz="1000" dirty="0"/>
              <a:t>Removing the 16-group limitation.</a:t>
            </a:r>
          </a:p>
          <a:p>
            <a:pPr marL="171450" indent="-171450" algn="just">
              <a:buFont typeface="Arial" panose="020B0604020202020204" pitchFamily="34" charset="0"/>
              <a:buChar char="•"/>
            </a:pPr>
            <a:r>
              <a:rPr lang="en-US" sz="1000" dirty="0"/>
              <a:t>Improved metadata query performance</a:t>
            </a:r>
          </a:p>
          <a:p>
            <a:pPr marL="171450" indent="-171450" algn="just">
              <a:buFont typeface="Arial" panose="020B0604020202020204" pitchFamily="34" charset="0"/>
              <a:buChar char="•"/>
            </a:pPr>
            <a:r>
              <a:rPr lang="en-US" sz="1000" dirty="0"/>
              <a:t>Support for large file sizes (up to 5TB)</a:t>
            </a:r>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pPr algn="just"/>
            <a:r>
              <a:rPr lang="en-US" dirty="0">
                <a:hlinkClick r:id="rId3"/>
              </a:rPr>
              <a:t>Public Preview: Cosmos DB in Microsoft Fabric</a:t>
            </a:r>
            <a:endParaRPr lang="en-US" dirty="0"/>
          </a:p>
          <a:p>
            <a:pPr algn="just"/>
            <a:r>
              <a:rPr lang="en-US" dirty="0"/>
              <a:t>Take advantage of the innovations in Fabric to unify operational data and analytics in </a:t>
            </a:r>
            <a:r>
              <a:rPr lang="en-US" dirty="0" err="1"/>
              <a:t>OneLake</a:t>
            </a:r>
            <a:r>
              <a:rPr lang="en-US" dirty="0"/>
              <a:t> using real-time intelligence, Copilot-powered Microsoft Power BI, and SQL queries—without having to stitch together separate services. </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SSD storage account support for Ephemeral OS disks</a:t>
            </a:r>
            <a:endParaRPr lang="en-US" sz="1000" dirty="0"/>
          </a:p>
          <a:p>
            <a:pPr algn="just"/>
            <a:r>
              <a:rPr lang="en-US" sz="1000" dirty="0"/>
              <a:t>With this GA release, customers can now choose Standard SSD (</a:t>
            </a:r>
            <a:r>
              <a:rPr lang="en-US" sz="1000" dirty="0" err="1"/>
              <a:t>StandardSSD_LRS</a:t>
            </a:r>
            <a:r>
              <a:rPr lang="en-US" sz="1000" dirty="0"/>
              <a:t>) or Premium SSD (</a:t>
            </a:r>
            <a:r>
              <a:rPr lang="en-US" sz="1000" dirty="0" err="1"/>
              <a:t>Premium_LRS</a:t>
            </a:r>
            <a:r>
              <a:rPr lang="en-US" sz="1000" dirty="0"/>
              <a:t>) as the base disk type for Ephemeral OS Disks; previously limited to Standard HDD. This unlocks:</a:t>
            </a:r>
          </a:p>
          <a:p>
            <a:pPr marL="171450" indent="-171450" algn="just">
              <a:buFont typeface="Arial" panose="020B0604020202020204" pitchFamily="34" charset="0"/>
              <a:buChar char="•"/>
            </a:pPr>
            <a:r>
              <a:rPr lang="en-US" sz="1000" dirty="0"/>
              <a:t>Higher SLA: VMs using Premium SSDs benefit from a 99.9% SLA, compared to 95% with Standard HDD.</a:t>
            </a:r>
          </a:p>
          <a:p>
            <a:pPr marL="171450" indent="-171450" algn="just">
              <a:buFont typeface="Arial" panose="020B0604020202020204" pitchFamily="34" charset="0"/>
              <a:buChar char="•"/>
            </a:pPr>
            <a:r>
              <a:rPr lang="en-US" sz="1000" dirty="0"/>
              <a:t>Improved Read Performance: By choosing Premium SSD as the base disk, customers can enhance the disk read performance of their OS disks. While most writes occur on the local temp disk, some reads are performed from managed disks. Premium SSD disks provide 8-10 times higher IOPS than Standard HDD.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89356"/>
          </a:xfrm>
        </p:spPr>
        <p:txBody>
          <a:bodyPr/>
          <a:lstStyle/>
          <a:p>
            <a:pPr algn="just"/>
            <a:r>
              <a:rPr lang="en-US" dirty="0">
                <a:hlinkClick r:id="rId3"/>
              </a:rPr>
              <a:t>Generally Available: Mirroring Azure Databricks Unity Catalog to Microsoft </a:t>
            </a:r>
            <a:r>
              <a:rPr lang="en-US" dirty="0" err="1">
                <a:hlinkClick r:id="rId3"/>
              </a:rPr>
              <a:t>OneLake</a:t>
            </a:r>
            <a:r>
              <a:rPr lang="en-US" dirty="0">
                <a:hlinkClick r:id="rId3"/>
              </a:rPr>
              <a:t> in Fabric</a:t>
            </a:r>
            <a:endParaRPr lang="en-US" dirty="0"/>
          </a:p>
          <a:p>
            <a:pPr algn="just"/>
            <a:r>
              <a:rPr lang="en-US" dirty="0"/>
              <a:t>It is secure, high-performance integration that provides seamless access to Azure Databricks tables from Fabric.  </a:t>
            </a:r>
          </a:p>
          <a:p>
            <a:pPr algn="just"/>
            <a:r>
              <a:rPr lang="en-US" dirty="0"/>
              <a:t>Now, with expanded integration with Azure Databricks Unity Catalog, you can enjoy a unified, governed experience across both platforms, without data duplication. </a:t>
            </a:r>
          </a:p>
        </p:txBody>
      </p:sp>
      <p:pic>
        <p:nvPicPr>
          <p:cNvPr id="2050" name="Picture 2" descr="A screenshot of a computer&#10;&#10;AI-generated content may be incorrect.">
            <a:extLst>
              <a:ext uri="{FF2B5EF4-FFF2-40B4-BE49-F238E27FC236}">
                <a16:creationId xmlns:a16="http://schemas.microsoft.com/office/drawing/2014/main" id="{61CD6AD4-5842-039C-CF73-744AAA8F4D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046" y="2244437"/>
            <a:ext cx="3401361" cy="1724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862208"/>
          </a:xfrm>
        </p:spPr>
        <p:txBody>
          <a:bodyPr/>
          <a:lstStyle/>
          <a:p>
            <a:r>
              <a:rPr lang="en-US" dirty="0">
                <a:hlinkClick r:id="rId2"/>
              </a:rPr>
              <a:t>Generally Available: Azure Database for PostgreSQL flexible server: Indonesia Central</a:t>
            </a:r>
            <a:endParaRPr lang="en-US" dirty="0"/>
          </a:p>
          <a:p>
            <a:r>
              <a:rPr lang="en-US" dirty="0"/>
              <a:t>Azure Database for PostgreSQL flexible server in the Indonesia Central region. </a:t>
            </a:r>
          </a:p>
          <a:p>
            <a:endParaRPr lang="en-US" dirty="0"/>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78F22-A9E3-2B6E-58E1-F0D0E1E104E0}"/>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A1E796A-EE79-410E-046D-1D63E445E96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ED4F9DC-B482-0291-E516-FC62C0D1927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3960749-A6C0-6C05-2CF4-B9E16BFA36F2}"/>
              </a:ext>
            </a:extLst>
          </p:cNvPr>
          <p:cNvSpPr>
            <a:spLocks noGrp="1"/>
          </p:cNvSpPr>
          <p:nvPr>
            <p:ph type="body" sz="quarter" idx="16"/>
          </p:nvPr>
        </p:nvSpPr>
        <p:spPr/>
        <p:txBody>
          <a:bodyPr/>
          <a:lstStyle/>
          <a:p>
            <a:pPr algn="just"/>
            <a:r>
              <a:rPr lang="en-US" dirty="0">
                <a:hlinkClick r:id="rId2"/>
              </a:rPr>
              <a:t>Generally Available: Geo-Replication for Azure Event Hubs Premium and Dedicated</a:t>
            </a:r>
            <a:endParaRPr lang="en-US" dirty="0"/>
          </a:p>
          <a:p>
            <a:pPr algn="just"/>
            <a:r>
              <a:rPr lang="en-US" dirty="0"/>
              <a:t>The Event Hubs Geo-Replication feature is one of the options to insulate Azure Event Hubs client applications against outages and disasters, providing replication of both metadata (entities, configuration, properties) and data (message data and message property / state changes).  </a:t>
            </a:r>
          </a:p>
          <a:p>
            <a:pPr algn="just"/>
            <a:r>
              <a:rPr lang="en-US" dirty="0"/>
              <a:t>The Geo-Replication feature ensures that the metadata and data of a namespace are continuously replicated from a primary region to one or more secondary regions. Moreover, it allows promoting any secondary region to primary, at any time.  </a:t>
            </a:r>
          </a:p>
          <a:p>
            <a:pPr algn="just"/>
            <a:r>
              <a:rPr lang="en-US" dirty="0"/>
              <a:t>Promoting a secondary repoints the endpoint for the namespace to the selected secondary region and switches the roles between the primary and secondary region. </a:t>
            </a:r>
          </a:p>
        </p:txBody>
      </p:sp>
      <p:pic>
        <p:nvPicPr>
          <p:cNvPr id="3" name="Picture 2">
            <a:extLst>
              <a:ext uri="{FF2B5EF4-FFF2-40B4-BE49-F238E27FC236}">
                <a16:creationId xmlns:a16="http://schemas.microsoft.com/office/drawing/2014/main" id="{0BF89245-E5C1-78D0-25FF-CF55382187E5}"/>
              </a:ext>
            </a:extLst>
          </p:cNvPr>
          <p:cNvPicPr>
            <a:picLocks noChangeAspect="1"/>
          </p:cNvPicPr>
          <p:nvPr/>
        </p:nvPicPr>
        <p:blipFill>
          <a:blip r:embed="rId3"/>
          <a:stretch>
            <a:fillRect/>
          </a:stretch>
        </p:blipFill>
        <p:spPr>
          <a:xfrm>
            <a:off x="4570857" y="173620"/>
            <a:ext cx="4229072" cy="2297716"/>
          </a:xfrm>
          <a:prstGeom prst="rect">
            <a:avLst/>
          </a:prstGeom>
        </p:spPr>
      </p:pic>
    </p:spTree>
    <p:extLst>
      <p:ext uri="{BB962C8B-B14F-4D97-AF65-F5344CB8AC3E}">
        <p14:creationId xmlns:p14="http://schemas.microsoft.com/office/powerpoint/2010/main" val="5829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728393"/>
          </a:xfrm>
        </p:spPr>
        <p:txBody>
          <a:bodyPr/>
          <a:lstStyle/>
          <a:p>
            <a:pPr algn="just"/>
            <a:r>
              <a:rPr lang="en-US" dirty="0">
                <a:hlinkClick r:id="rId2"/>
              </a:rPr>
              <a:t>Retirement: Azure AI Speaker Recognition</a:t>
            </a:r>
            <a:endParaRPr lang="en-US" dirty="0"/>
          </a:p>
          <a:p>
            <a:pPr algn="just"/>
            <a:r>
              <a:rPr lang="en-US" dirty="0"/>
              <a:t>Beginning on September 30, 2025, Azure AI Speaker Recognition will be retired, and applications will no longer be able to access its APIs.</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Hosted-On-</a:t>
            </a:r>
            <a:r>
              <a:rPr lang="en-US" sz="1000" dirty="0" err="1">
                <a:hlinkClick r:id="rId2"/>
              </a:rPr>
              <a:t>Behald</a:t>
            </a:r>
            <a:r>
              <a:rPr lang="en-US" sz="1000" dirty="0">
                <a:hlinkClick r:id="rId2"/>
              </a:rPr>
              <a:t>-Of (HOBO) Public IP model for ExpressRoute Gateways</a:t>
            </a:r>
            <a:endParaRPr lang="en-US" sz="1000" dirty="0"/>
          </a:p>
          <a:p>
            <a:pPr algn="just"/>
            <a:r>
              <a:rPr lang="en-US" sz="1000" dirty="0"/>
              <a:t>All newly deployed ExpressRoute Virtual Network Gateways will use the </a:t>
            </a:r>
            <a:r>
              <a:rPr lang="en-US" sz="1000" b="1" dirty="0"/>
              <a:t>Hosted-On-Behalf-Of (HOBO) Public IP model.</a:t>
            </a:r>
            <a:r>
              <a:rPr lang="en-US" sz="1000" dirty="0"/>
              <a:t> This change simplifies gateway configuration by removing the requirement to explicitly assign a Public IP address. </a:t>
            </a:r>
          </a:p>
          <a:p>
            <a:pPr algn="just"/>
            <a:r>
              <a:rPr lang="en-US" sz="1000" dirty="0"/>
              <a:t>The HOBO model streamlines deployment and improves consistency across gateway types. This feature eliminates the need for customers to manually manage Public IPs for new gateways, helping reduce operation effort and overhead. </a:t>
            </a:r>
          </a:p>
          <a:p>
            <a:pPr marL="171450" indent="-171450" algn="just">
              <a:buFont typeface="Arial" panose="020B0604020202020204" pitchFamily="34" charset="0"/>
              <a:buChar char="•"/>
            </a:pPr>
            <a:r>
              <a:rPr lang="en-US" sz="1000" b="1" dirty="0"/>
              <a:t>Improved security: </a:t>
            </a:r>
            <a:r>
              <a:rPr lang="en-US" sz="1000" dirty="0"/>
              <a:t>The public IP is managed internally by Microsoft and isn't exposed to you, reducing risks associated with open management ports.</a:t>
            </a:r>
          </a:p>
          <a:p>
            <a:pPr marL="171450" indent="-171450" algn="just">
              <a:buFont typeface="Arial" panose="020B0604020202020204" pitchFamily="34" charset="0"/>
              <a:buChar char="•"/>
            </a:pPr>
            <a:r>
              <a:rPr lang="en-US" sz="1000" b="1" dirty="0"/>
              <a:t>Reduced complexity: </a:t>
            </a:r>
            <a:r>
              <a:rPr lang="en-US" sz="1000" dirty="0"/>
              <a:t>You aren't required to provision or manage a public IP resource.</a:t>
            </a:r>
          </a:p>
          <a:p>
            <a:pPr marL="171450" indent="-171450" algn="just">
              <a:buFont typeface="Arial" panose="020B0604020202020204" pitchFamily="34" charset="0"/>
              <a:buChar char="•"/>
            </a:pPr>
            <a:r>
              <a:rPr lang="en-US" sz="1000" b="1" dirty="0"/>
              <a:t>Streamlined deployment</a:t>
            </a:r>
            <a:r>
              <a:rPr lang="en-US" sz="1000" dirty="0"/>
              <a:t>: The Azure PowerShell and CLI no longer prompt for a public IP during gateway creation.</a:t>
            </a:r>
          </a:p>
          <a:p>
            <a:pPr algn="just"/>
            <a:r>
              <a:rPr lang="en-US" sz="1000" dirty="0"/>
              <a:t>When you create an ExpressRoute gateway, Microsoft automatically provisions and manages the public IP address in a secure, backend subscription. This IP is encapsulated within the gateway resource, enabling Microsoft to enforce policies such as data rate limits and enhance auditability.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525429"/>
          </a:xfrm>
        </p:spPr>
        <p:txBody>
          <a:bodyPr/>
          <a:lstStyle/>
          <a:p>
            <a:pPr algn="just"/>
            <a:r>
              <a:rPr lang="en-US" dirty="0">
                <a:hlinkClick r:id="rId3"/>
              </a:rPr>
              <a:t>Generally Available: Azure Firewall now supports ingestion-time transformation in Log Analytics for flexible, cost-efficient logging</a:t>
            </a:r>
            <a:endParaRPr lang="en-US" dirty="0"/>
          </a:p>
          <a:p>
            <a:pPr algn="just"/>
            <a:r>
              <a:rPr lang="en-US" dirty="0"/>
              <a:t>For customers using Log Analytics to </a:t>
            </a:r>
            <a:r>
              <a:rPr lang="en-US" dirty="0" err="1"/>
              <a:t>analyse</a:t>
            </a:r>
            <a:r>
              <a:rPr lang="en-US" dirty="0"/>
              <a:t> firewall logs, the cost of log ingestion and storage itself can be significant. This feature lets filter and transform logs before ingestion, helping reduce costs while retaining critical data. </a:t>
            </a:r>
          </a:p>
          <a:p>
            <a:pPr marL="171450" indent="-171450" algn="just">
              <a:buFont typeface="Arial" panose="020B0604020202020204" pitchFamily="34" charset="0"/>
              <a:buChar char="•"/>
            </a:pPr>
            <a:r>
              <a:rPr lang="en-US" b="1" dirty="0"/>
              <a:t>Security monitoring: </a:t>
            </a:r>
            <a:r>
              <a:rPr lang="en-US" dirty="0"/>
              <a:t>Log only suspicious traffic for better threat detection. </a:t>
            </a:r>
          </a:p>
          <a:p>
            <a:pPr marL="171450" indent="-171450" algn="just">
              <a:buFont typeface="Arial" panose="020B0604020202020204" pitchFamily="34" charset="0"/>
              <a:buChar char="•"/>
            </a:pPr>
            <a:r>
              <a:rPr lang="en-US" b="1" dirty="0"/>
              <a:t>Cost savings: </a:t>
            </a:r>
            <a:r>
              <a:rPr lang="en-US" dirty="0"/>
              <a:t>Avoid ingesting and storing unnecessary logs. </a:t>
            </a:r>
          </a:p>
          <a:p>
            <a:pPr marL="171450" indent="-171450" algn="just">
              <a:buFont typeface="Arial" panose="020B0604020202020204" pitchFamily="34" charset="0"/>
              <a:buChar char="•"/>
            </a:pPr>
            <a:r>
              <a:rPr lang="en-US" b="1" dirty="0"/>
              <a:t>Compliance: </a:t>
            </a:r>
            <a:r>
              <a:rPr lang="en-US" dirty="0"/>
              <a:t>Use DCRs to route logs for audit/reporting. </a:t>
            </a:r>
          </a:p>
          <a:p>
            <a:pPr marL="171450" indent="-171450" algn="just">
              <a:buFont typeface="Arial" panose="020B0604020202020204" pitchFamily="34" charset="0"/>
              <a:buChar char="•"/>
            </a:pPr>
            <a:r>
              <a:rPr lang="en-US" b="1" dirty="0"/>
              <a:t>Incident response: </a:t>
            </a:r>
            <a:r>
              <a:rPr lang="en-US" dirty="0"/>
              <a:t>Faster access to relevant logs. </a:t>
            </a:r>
          </a:p>
          <a:p>
            <a:pPr marL="171450" indent="-171450" algn="just">
              <a:buFont typeface="Arial" panose="020B0604020202020204" pitchFamily="34" charset="0"/>
              <a:buChar char="•"/>
            </a:pPr>
            <a:r>
              <a:rPr lang="en-US" b="1" dirty="0"/>
              <a:t>Custom alerts: </a:t>
            </a:r>
            <a:r>
              <a:rPr lang="en-US" dirty="0"/>
              <a:t>Build dashboards and alerts in Azure Monitor. </a:t>
            </a:r>
          </a:p>
        </p:txBody>
      </p:sp>
      <p:pic>
        <p:nvPicPr>
          <p:cNvPr id="1026" name="Picture 2" descr="Diagram that shows ingestion-time transformation for incoming data.">
            <a:extLst>
              <a:ext uri="{FF2B5EF4-FFF2-40B4-BE49-F238E27FC236}">
                <a16:creationId xmlns:a16="http://schemas.microsoft.com/office/drawing/2014/main" id="{505521BA-ADD1-A914-381D-82AA2BA245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166" y="3320612"/>
            <a:ext cx="3392780" cy="164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a:xfrm>
            <a:off x="342900" y="771953"/>
            <a:ext cx="3955312" cy="4114800"/>
          </a:xfrm>
        </p:spPr>
        <p:txBody>
          <a:bodyPr/>
          <a:lstStyle/>
          <a:p>
            <a:pPr algn="just"/>
            <a:r>
              <a:rPr lang="en-US" dirty="0">
                <a:hlinkClick r:id="rId2"/>
              </a:rPr>
              <a:t>Retirement: Azure Front Door (classic) and Azure CDN from Microsoft Classic SKU ending CNAME based domain validation and new domain/profile creations by August 15, 2025</a:t>
            </a:r>
            <a:endParaRPr lang="en-US" dirty="0"/>
          </a:p>
          <a:p>
            <a:pPr algn="just"/>
            <a:r>
              <a:rPr lang="en-US" dirty="0"/>
              <a:t>Starting August 15, 2025, </a:t>
            </a:r>
            <a:r>
              <a:rPr lang="en-US" b="1" dirty="0"/>
              <a:t>Azure Front Door (classic) and Azure CDN from Microsoft Classic SKUs will no longer support new domain onboarding or profile creation. </a:t>
            </a:r>
          </a:p>
          <a:p>
            <a:pPr algn="just"/>
            <a:r>
              <a:rPr lang="en-US" dirty="0"/>
              <a:t>Additionally, DigiCert is deprecating CNAME-based Domain Control Validation (DCV) on the same date, aligning with the industry-wide transition to Multi-Perspective Issuance Corroboration (MPIC). </a:t>
            </a:r>
          </a:p>
          <a:p>
            <a:pPr algn="just"/>
            <a:r>
              <a:rPr lang="en-US" dirty="0"/>
              <a:t>As a result, switching from Bring Your Own Certificate (BYOC) to managed certificates on existing domains will no longer be supported for these classic SKUs. Existing managed certificates will auto-renew before August 15, 2025, with a 12-month validity, ensuring no service disruption until July 1, 2026. </a:t>
            </a:r>
          </a:p>
          <a:p>
            <a:pPr algn="just"/>
            <a:r>
              <a:rPr lang="en-US" dirty="0"/>
              <a:t>Required action   </a:t>
            </a:r>
          </a:p>
          <a:p>
            <a:pPr marL="171450" indent="-171450" algn="just">
              <a:buFont typeface="Arial" panose="020B0604020202020204" pitchFamily="34" charset="0"/>
              <a:buChar char="•"/>
            </a:pPr>
            <a:r>
              <a:rPr lang="en-US" dirty="0"/>
              <a:t>If you want to use managed certificates or create new domains/profiles, migrate to one of Azure Front Door Standard or Premium SKUs before August 15, 2025. </a:t>
            </a:r>
          </a:p>
          <a:p>
            <a:pPr marL="171450" indent="-171450" algn="just">
              <a:buFont typeface="Arial" panose="020B0604020202020204" pitchFamily="34" charset="0"/>
              <a:buChar char="•"/>
            </a:pPr>
            <a:r>
              <a:rPr lang="en-US" dirty="0"/>
              <a:t>If you are already using Azure managed certificate on existing domains move to Bring Your Own Certificate (BYOC) before August 15, 2025, or migrate to one of Azure Front Door Standard or Premium SKUs before July 1, 2026. Please refer to Configure HTTPS for your custom domain for details. </a:t>
            </a:r>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3"/>
              </a:rPr>
              <a:t>The Conditional Access Optimization Agent and Security Copilot in Microsoft Entra are now generally available</a:t>
            </a:r>
            <a:endParaRPr lang="en-US" sz="1000" dirty="0"/>
          </a:p>
          <a:p>
            <a:pPr marL="171450" indent="-171450" algn="just">
              <a:buFont typeface="Arial" panose="020B0604020202020204" pitchFamily="34" charset="0"/>
              <a:buChar char="•"/>
            </a:pPr>
            <a:r>
              <a:rPr lang="en-US" sz="1000" b="1" dirty="0"/>
              <a:t>Conditional Access Optimization Agent in Microsoft Entra </a:t>
            </a:r>
            <a:r>
              <a:rPr lang="en-US" sz="1000" dirty="0"/>
              <a:t>— This agent scans tenant daily for policy gaps as new users and applications come online. It offers precise, one-click remediations so you can keep policies up to date without the overhead.</a:t>
            </a:r>
          </a:p>
          <a:p>
            <a:pPr marL="171450" indent="-171450" algn="just">
              <a:buFont typeface="Arial" panose="020B0604020202020204" pitchFamily="34" charset="0"/>
              <a:buChar char="•"/>
            </a:pPr>
            <a:r>
              <a:rPr lang="en-US" sz="1000" b="1" dirty="0"/>
              <a:t>Security Copilot in Microsoft Entra </a:t>
            </a:r>
            <a:r>
              <a:rPr lang="en-US" sz="1000" dirty="0"/>
              <a:t>— Allow to interact with Copilot in Entra to investigate threats, manage the identity lifecycle of employees and guests, and take action quickly across users, apps, and access. All of this works through natural language, without writing custom queries or scripts.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192920"/>
          </a:xfrm>
        </p:spPr>
        <p:txBody>
          <a:bodyPr/>
          <a:lstStyle/>
          <a:p>
            <a:pPr algn="just"/>
            <a:r>
              <a:rPr lang="en-US" dirty="0">
                <a:hlinkClick r:id="rId4"/>
              </a:rPr>
              <a:t>Generally Available: Microsoft Azure Cloud HSM</a:t>
            </a:r>
            <a:endParaRPr lang="en-US" dirty="0"/>
          </a:p>
          <a:p>
            <a:pPr algn="just"/>
            <a:r>
              <a:rPr lang="en-US" b="1" dirty="0"/>
              <a:t>Azure Cloud HSM is a FIPS 140-3 Level 3</a:t>
            </a:r>
            <a:r>
              <a:rPr lang="en-US" dirty="0"/>
              <a:t>, highly available, single-tenant Hardware Security Module (HSM) service built to meet the most stringent security and compliance requirements. It provides full administrative control over their HSMs, enabling them to manage cryptographic keys and perform sensitive cryptographic operations within their own dedicated Cloud HSM cluster.  </a:t>
            </a:r>
          </a:p>
          <a:p>
            <a:pPr algn="just"/>
            <a:r>
              <a:rPr lang="en-US" dirty="0"/>
              <a:t>It supports PKCS#11, OpenSSL, and JCE, enabling integration with common cryptographic libraries. It's well-suited for running shrink-wrapped software like Apache/Nginx SSL Offload, SQL Server/Oracle TDE, and ADCS on Azure VMs. It supports certificate storage with private keys in HSM via PKCS#11 and supports document and code signing.  </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p:txBody>
          <a:bodyPr/>
          <a:lstStyle/>
          <a:p>
            <a:pPr algn="just"/>
            <a:r>
              <a:rPr lang="en-US" dirty="0">
                <a:hlinkClick r:id="rId2"/>
              </a:rPr>
              <a:t>New database migration experience for SQL Server enabled by Azure Arc – Public Preview</a:t>
            </a:r>
            <a:endParaRPr lang="en-US" dirty="0"/>
          </a:p>
          <a:p>
            <a:pPr algn="just"/>
            <a:r>
              <a:rPr lang="en-US" dirty="0"/>
              <a:t>This new migration experience integrates existing Azure Database Migration Service capabilities into Azure Arc by enabling the entire end to end migration journey with the following capabilities:</a:t>
            </a:r>
          </a:p>
          <a:p>
            <a:pPr marL="171450" indent="-171450" algn="just">
              <a:buFont typeface="Arial" panose="020B0604020202020204" pitchFamily="34" charset="0"/>
              <a:buChar char="•"/>
            </a:pPr>
            <a:r>
              <a:rPr lang="en-US" dirty="0"/>
              <a:t>Continuous database </a:t>
            </a:r>
            <a:r>
              <a:rPr lang="en-US" b="1" dirty="0"/>
              <a:t>migration assessments </a:t>
            </a:r>
            <a:r>
              <a:rPr lang="en-US" dirty="0"/>
              <a:t>with Azure SQL target recommendations and cost estimates.</a:t>
            </a:r>
          </a:p>
          <a:p>
            <a:pPr marL="171450" indent="-171450" algn="just">
              <a:buFont typeface="Arial" panose="020B0604020202020204" pitchFamily="34" charset="0"/>
              <a:buChar char="•"/>
            </a:pPr>
            <a:r>
              <a:rPr lang="en-US" b="1" dirty="0"/>
              <a:t>Seamless provisioning </a:t>
            </a:r>
            <a:r>
              <a:rPr lang="en-US" dirty="0"/>
              <a:t>of Azure SQL Managed Instance as destination target, also with an option of free instance evaluation.</a:t>
            </a:r>
          </a:p>
          <a:p>
            <a:pPr marL="171450" indent="-171450" algn="just">
              <a:buFont typeface="Arial" panose="020B0604020202020204" pitchFamily="34" charset="0"/>
              <a:buChar char="•"/>
            </a:pPr>
            <a:r>
              <a:rPr lang="en-US" dirty="0"/>
              <a:t>Option to choose between two built-in </a:t>
            </a:r>
            <a:r>
              <a:rPr lang="en-US" b="1" dirty="0"/>
              <a:t>migration methods</a:t>
            </a:r>
            <a:r>
              <a:rPr lang="en-US" dirty="0"/>
              <a:t>: real-time database replication using Distributed Availability Groups (powered by the MI link feature), or log shipping via backup and restore (powered by the Log Replay Service feature).</a:t>
            </a:r>
          </a:p>
          <a:p>
            <a:pPr marL="171450" indent="-171450" algn="just">
              <a:buFont typeface="Arial" panose="020B0604020202020204" pitchFamily="34" charset="0"/>
              <a:buChar char="•"/>
            </a:pPr>
            <a:r>
              <a:rPr lang="en-US" b="1" dirty="0"/>
              <a:t>Unified interface </a:t>
            </a:r>
            <a:r>
              <a:rPr lang="en-US" dirty="0"/>
              <a:t>that eliminates the need to use multiple tools or to jump between various places in Azure portal.</a:t>
            </a:r>
          </a:p>
          <a:p>
            <a:pPr marL="171450" indent="-171450" algn="just">
              <a:buFont typeface="Arial" panose="020B0604020202020204" pitchFamily="34" charset="0"/>
              <a:buChar char="•"/>
            </a:pPr>
            <a:r>
              <a:rPr lang="en-US" b="1" dirty="0"/>
              <a:t>Microsoft Copilot </a:t>
            </a:r>
            <a:r>
              <a:rPr lang="en-US" dirty="0"/>
              <a:t>is integrated to assist you at select points during the migration journey.</a:t>
            </a:r>
          </a:p>
        </p:txBody>
      </p:sp>
      <p:pic>
        <p:nvPicPr>
          <p:cNvPr id="3" name="Picture 2">
            <a:extLst>
              <a:ext uri="{FF2B5EF4-FFF2-40B4-BE49-F238E27FC236}">
                <a16:creationId xmlns:a16="http://schemas.microsoft.com/office/drawing/2014/main" id="{276038E7-DB35-AC6A-09B7-FB59CEBD880C}"/>
              </a:ext>
            </a:extLst>
          </p:cNvPr>
          <p:cNvPicPr>
            <a:picLocks noChangeAspect="1"/>
          </p:cNvPicPr>
          <p:nvPr/>
        </p:nvPicPr>
        <p:blipFill>
          <a:blip r:embed="rId3"/>
          <a:stretch>
            <a:fillRect/>
          </a:stretch>
        </p:blipFill>
        <p:spPr>
          <a:xfrm>
            <a:off x="4570857" y="342900"/>
            <a:ext cx="4404479" cy="1966822"/>
          </a:xfrm>
          <a:prstGeom prst="rect">
            <a:avLst/>
          </a:prstGeom>
        </p:spPr>
      </p:pic>
      <p:pic>
        <p:nvPicPr>
          <p:cNvPr id="5" name="Picture 4">
            <a:extLst>
              <a:ext uri="{FF2B5EF4-FFF2-40B4-BE49-F238E27FC236}">
                <a16:creationId xmlns:a16="http://schemas.microsoft.com/office/drawing/2014/main" id="{C2C5F8D6-85EF-C3C9-430E-48F56DA7949E}"/>
              </a:ext>
            </a:extLst>
          </p:cNvPr>
          <p:cNvPicPr>
            <a:picLocks noChangeAspect="1"/>
          </p:cNvPicPr>
          <p:nvPr/>
        </p:nvPicPr>
        <p:blipFill>
          <a:blip r:embed="rId4"/>
          <a:stretch>
            <a:fillRect/>
          </a:stretch>
        </p:blipFill>
        <p:spPr>
          <a:xfrm>
            <a:off x="4952047" y="2376095"/>
            <a:ext cx="3642098" cy="2424505"/>
          </a:xfrm>
          <a:prstGeom prst="rect">
            <a:avLst/>
          </a:prstGeom>
        </p:spPr>
      </p:pic>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570857" y="378136"/>
            <a:ext cx="4365038" cy="2553138"/>
          </a:xfrm>
        </p:spPr>
        <p:txBody>
          <a:bodyPr/>
          <a:lstStyle/>
          <a:p>
            <a:r>
              <a:rPr lang="en-US" sz="1000" dirty="0">
                <a:hlinkClick r:id="rId2"/>
              </a:rPr>
              <a:t>ALZ  Accelerator Changes</a:t>
            </a:r>
            <a:endParaRPr lang="en-US" sz="1000" dirty="0"/>
          </a:p>
          <a:p>
            <a:r>
              <a:rPr lang="en-US" sz="1000" dirty="0"/>
              <a:t>Prior to these updates ALZ advised the following:</a:t>
            </a:r>
          </a:p>
          <a:p>
            <a:pPr marL="171450" indent="-171450" algn="just">
              <a:buFont typeface="Arial" panose="020B0604020202020204" pitchFamily="34" charset="0"/>
              <a:buChar char="•"/>
            </a:pPr>
            <a:r>
              <a:rPr lang="en-US" sz="1000" dirty="0"/>
              <a:t>The central Log Analytics Workspace (LAW) in the Management Subscription should</a:t>
            </a:r>
          </a:p>
          <a:p>
            <a:pPr marL="171450" indent="-171450" algn="just">
              <a:buFont typeface="Arial" panose="020B0604020202020204" pitchFamily="34" charset="0"/>
              <a:buChar char="•"/>
            </a:pPr>
            <a:r>
              <a:rPr lang="en-US" sz="1000" dirty="0"/>
              <a:t>Be used to capture all logs, including security/SIEM logs</a:t>
            </a:r>
          </a:p>
          <a:p>
            <a:pPr marL="171450" indent="-171450" algn="just">
              <a:buFont typeface="Arial" panose="020B0604020202020204" pitchFamily="34" charset="0"/>
              <a:buChar char="•"/>
            </a:pPr>
            <a:r>
              <a:rPr lang="en-US" sz="1000" dirty="0"/>
              <a:t>The Microsoft Sentinel solution (called Security) should be installed upon this LAW also</a:t>
            </a:r>
          </a:p>
          <a:p>
            <a:pPr algn="just"/>
            <a:r>
              <a:rPr lang="en-US" sz="1000" dirty="0"/>
              <a:t>Now:</a:t>
            </a:r>
          </a:p>
          <a:p>
            <a:pPr marL="171450" indent="-171450" algn="just">
              <a:buFont typeface="Arial" panose="020B0604020202020204" pitchFamily="34" charset="0"/>
              <a:buChar char="•"/>
            </a:pPr>
            <a:r>
              <a:rPr lang="en-US" sz="1000" dirty="0"/>
              <a:t>A new dedicated Security Management Group beneath the Platform Management Group</a:t>
            </a:r>
          </a:p>
          <a:p>
            <a:pPr marL="171450" indent="-171450" algn="just">
              <a:buFont typeface="Arial" panose="020B0604020202020204" pitchFamily="34" charset="0"/>
              <a:buChar char="•"/>
            </a:pPr>
            <a:r>
              <a:rPr lang="en-US" sz="1000" dirty="0"/>
              <a:t>A new dedicated Empty Security Subscription placed in the new Security Management Group</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GRS and CRR support for Azure VMs using Premium SSD v2 in Azure Backup availability in Norway and Japan</a:t>
            </a:r>
            <a:endParaRPr lang="en-US" dirty="0"/>
          </a:p>
          <a:p>
            <a:pPr algn="just"/>
            <a:r>
              <a:rPr lang="en-US" b="1" dirty="0"/>
              <a:t>Geo Redundant Storage (GRS) </a:t>
            </a:r>
            <a:r>
              <a:rPr lang="en-US" dirty="0"/>
              <a:t>and </a:t>
            </a:r>
            <a:r>
              <a:rPr lang="en-US" b="1" dirty="0"/>
              <a:t>Cross-Region Restore (CRR) </a:t>
            </a:r>
            <a:r>
              <a:rPr lang="en-US" dirty="0"/>
              <a:t>is now supported for VMs using Premium SSD v2 in Norway West, Norway East, Japan West, Japan East. </a:t>
            </a:r>
          </a:p>
        </p:txBody>
      </p:sp>
      <p:pic>
        <p:nvPicPr>
          <p:cNvPr id="7" name="Picture 6">
            <a:extLst>
              <a:ext uri="{FF2B5EF4-FFF2-40B4-BE49-F238E27FC236}">
                <a16:creationId xmlns:a16="http://schemas.microsoft.com/office/drawing/2014/main" id="{FA1ACFA1-B7BC-1C71-B764-FF43954830A1}"/>
              </a:ext>
            </a:extLst>
          </p:cNvPr>
          <p:cNvPicPr>
            <a:picLocks noChangeAspect="1"/>
          </p:cNvPicPr>
          <p:nvPr/>
        </p:nvPicPr>
        <p:blipFill>
          <a:blip r:embed="rId4"/>
          <a:stretch>
            <a:fillRect/>
          </a:stretch>
        </p:blipFill>
        <p:spPr>
          <a:xfrm>
            <a:off x="4411338" y="3072683"/>
            <a:ext cx="4387476" cy="1727917"/>
          </a:xfrm>
          <a:prstGeom prst="rect">
            <a:avLst/>
          </a:prstGeom>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1001</TotalTime>
  <Words>2950</Words>
  <Application>Microsoft Office PowerPoint</Application>
  <PresentationFormat>On-screen Show (16:9)</PresentationFormat>
  <Paragraphs>144</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Human Sans</vt:lpstr>
      <vt:lpstr>Human Sans Regular</vt:lpstr>
      <vt:lpstr>Continuum Theme</vt:lpstr>
      <vt:lpstr>Azure Times #171</vt:lpstr>
      <vt:lpstr>PowerPoint Presentation</vt:lpstr>
      <vt:lpstr>Networking Updates</vt:lpstr>
      <vt:lpstr>Networking Updates</vt:lpstr>
      <vt:lpstr>PowerPoint Presentation</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Storage &amp; Data Updates</vt:lpstr>
      <vt:lpstr>Compute Updates</vt:lpstr>
      <vt:lpstr>Compute Updates</vt:lpstr>
      <vt:lpstr>PowerPoint Presentation</vt:lpstr>
      <vt:lpstr>Storage &amp; Data Updates</vt:lpstr>
      <vt:lpstr>Storage &amp; Data Updates</vt:lpstr>
      <vt:lpstr>PowerPoint Presentation</vt:lpstr>
      <vt:lpstr>Databases Updates</vt:lpstr>
      <vt:lpstr>PowerPoint Presentation</vt:lpstr>
      <vt:lpstr>Integration Updates</vt:lpstr>
      <vt:lpstr>PowerPoint Presentation</vt:lpstr>
      <vt:lpstr>ML &amp; AI &amp; IOT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208</cp:revision>
  <dcterms:created xsi:type="dcterms:W3CDTF">2018-01-26T19:23:30Z</dcterms:created>
  <dcterms:modified xsi:type="dcterms:W3CDTF">2025-07-21T13:42:02Z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