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5"/>
  </p:notesMasterIdLst>
  <p:handoutMasterIdLst>
    <p:handoutMasterId r:id="rId36"/>
  </p:handoutMasterIdLst>
  <p:sldIdLst>
    <p:sldId id="2142532340" r:id="rId5"/>
    <p:sldId id="2146847045" r:id="rId6"/>
    <p:sldId id="10657" r:id="rId7"/>
    <p:sldId id="2146847127" r:id="rId8"/>
    <p:sldId id="2146847126" r:id="rId9"/>
    <p:sldId id="2146847046" r:id="rId10"/>
    <p:sldId id="2146847089" r:id="rId11"/>
    <p:sldId id="2146847130" r:id="rId12"/>
    <p:sldId id="2146847048" r:id="rId13"/>
    <p:sldId id="2146847156" r:id="rId14"/>
    <p:sldId id="2146847049" r:id="rId15"/>
    <p:sldId id="2146847132" r:id="rId16"/>
    <p:sldId id="2146847133" r:id="rId17"/>
    <p:sldId id="2146847131" r:id="rId18"/>
    <p:sldId id="2146847050" r:id="rId19"/>
    <p:sldId id="2146847096" r:id="rId20"/>
    <p:sldId id="2146847134" r:id="rId21"/>
    <p:sldId id="2146847135" r:id="rId22"/>
    <p:sldId id="2146847052" r:id="rId23"/>
    <p:sldId id="2146847100" r:id="rId24"/>
    <p:sldId id="2146847056" r:id="rId25"/>
    <p:sldId id="2146847107" r:id="rId26"/>
    <p:sldId id="2146847058" r:id="rId27"/>
    <p:sldId id="2146847146" r:id="rId28"/>
    <p:sldId id="2146847111" r:id="rId29"/>
    <p:sldId id="2146847062" r:id="rId30"/>
    <p:sldId id="2146847115" r:id="rId31"/>
    <p:sldId id="2146847085" r:id="rId32"/>
    <p:sldId id="2146847084" r:id="rId33"/>
    <p:sldId id="2146847064" r:id="rId3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 id="2146847127"/>
            <p14:sldId id="2146847126"/>
          </p14:sldIdLst>
        </p14:section>
        <p14:section name="Security &amp; Identity" id="{1AA42572-B3BD-44F7-813B-C2C647DDBB3C}">
          <p14:sldIdLst>
            <p14:sldId id="2146847046"/>
            <p14:sldId id="2146847089"/>
            <p14:sldId id="2146847130"/>
          </p14:sldIdLst>
        </p14:section>
        <p14:section name="Management &amp; Governance" id="{34181601-6D48-4406-A525-C7B5A12C6C5B}">
          <p14:sldIdLst>
            <p14:sldId id="2146847048"/>
            <p14:sldId id="2146847156"/>
            <p14:sldId id="2146847049"/>
            <p14:sldId id="2146847132"/>
            <p14:sldId id="2146847133"/>
            <p14:sldId id="2146847131"/>
          </p14:sldIdLst>
        </p14:section>
        <p14:section name="Compute" id="{05AA80BB-8802-49AB-8336-A884227CE2F7}">
          <p14:sldIdLst>
            <p14:sldId id="2146847050"/>
            <p14:sldId id="2146847096"/>
            <p14:sldId id="2146847134"/>
            <p14:sldId id="2146847135"/>
          </p14:sldIdLst>
        </p14:section>
        <p14:section name="Storage &amp; Data" id="{1F159046-CE0A-45BC-9D5B-6E6C95980F78}">
          <p14:sldIdLst>
            <p14:sldId id="2146847052"/>
            <p14:sldId id="2146847100"/>
          </p14:sldIdLst>
        </p14:section>
        <p14:section name="Databases" id="{AEAFAE72-AD56-48F3-926B-38BAE269038F}">
          <p14:sldIdLst/>
        </p14:section>
        <p14:section name="Integration" id="{ACBD46A3-6F1C-451B-A154-0A056E0DEFF6}">
          <p14:sldIdLst>
            <p14:sldId id="2146847056"/>
            <p14:sldId id="2146847107"/>
          </p14:sldIdLst>
        </p14:section>
        <p14:section name="ML &amp; AI &amp; IOT" id="{F4E1EAF1-55E9-4CA4-8ADC-28B69C1D66D2}">
          <p14:sldIdLst>
            <p14:sldId id="2146847058"/>
            <p14:sldId id="2146847146"/>
            <p14:sldId id="2146847111"/>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94"/>
  </p:normalViewPr>
  <p:slideViewPr>
    <p:cSldViewPr snapToGrid="0">
      <p:cViewPr varScale="1">
        <p:scale>
          <a:sx n="138" d="100"/>
          <a:sy n="138" d="100"/>
        </p:scale>
        <p:origin x="2688" y="12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7/25/2025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7/25/2025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zure.microsoft.com/en-us/blog/project-flash-update-advancing-azure-virtual-machine-availability-monitoring-2/"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techcommunity.microsoft.com/blog/azuregovernanceandmanagementblog/%F0%9F%9A%A8-azure-service-health-built-in-policy-preview-%E2%80%93-now-available/4436626"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zure.microsoft.com/ru-ru/updates?id=498558"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ru-ru/updates?id=498462" TargetMode="External"/><Relationship Id="rId2" Type="http://schemas.openxmlformats.org/officeDocument/2006/relationships/hyperlink" Target="https://azure.microsoft.com/ru-ru/updates?id=498893"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techcommunity.microsoft.com/blog/azurearcblog/eol-of-azure-linux-2-0-on-azure-kubernetes-service-enabled-by-azure-arc/4434242"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techcommunity.microsoft.com/blog/appsonazureblog/important-changes-to-app-service-managed-certificates-is-your-certificate-affect/4435193"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techcommunity.microsoft.com/blog/azurevirtualdesktopblog/azure-virtual-desktop-metadata-database-now-available-in-korea-central/4435521" TargetMode="External"/><Relationship Id="rId2" Type="http://schemas.openxmlformats.org/officeDocument/2006/relationships/hyperlink" Target="https://techcommunity.microsoft.com/blog/windows-itpro-blog/rdp-multipath-is-now-generally-available-for-azure-virtual-desktop-and-windows-3/4435145" TargetMode="Externa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techcommunity.microsoft.com/blog/azuremigrationblog/azure-vmware-solution-now-available-in-spain-central/4435550"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zure.microsoft.com/ru-ru/updates?id=498993"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techcommunity.microsoft.com/blog/integrationsonazureblog/workspaces-are-now-generally-available-in-azure-api-management-premium-v2/4435589"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techcommunity.microsoft.com/blog/partnernews/dream-it-see-it-ship-it-/4435962"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techcommunity.microsoft.com/blog/microsoft365copilotblog/announcing-microsoft-365-copilot-search-general-availability-a-new-era-of-search/4435537" TargetMode="External"/><Relationship Id="rId2" Type="http://schemas.openxmlformats.org/officeDocument/2006/relationships/hyperlink" Target="https://techcommunity.microsoft.com/blog/integrationsonazureblog/introducing-api-management-support-in-the-azure-sre-agent/4436743" TargetMode="Externa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techcommunity.microsoft.com/blog/windows-itpro-blog/microsoft-connected-cache-is-now-generally-available/4432150"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zure.microsoft.com/ru-ru/updates?id=498272"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zure.microsoft.com/ru-ru/updates?id=498166"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azure.microsoft.com/ru-ru/updates?id=498361"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echcommunity.microsoft.com/blog/microsoft-security-blog/introducing-microsoft-sentinel-data-lake/4434280"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hyperlink" Target="https://techcommunity.microsoft.com/blog/microsoft-entra-blog/strengthen-identity-threat-detection-and-response-with-linkable-token-identifier/4434615"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#172</a:t>
            </a:r>
          </a:p>
        </p:txBody>
      </p:sp>
      <p:sp>
        <p:nvSpPr>
          <p:cNvPr id="4" name="Text Placeholder 3"/>
          <p:cNvSpPr>
            <a:spLocks noGrp="1"/>
          </p:cNvSpPr>
          <p:nvPr>
            <p:ph type="body" sz="quarter" idx="11"/>
          </p:nvPr>
        </p:nvSpPr>
        <p:spPr/>
        <p:txBody>
          <a:bodyPr/>
          <a:lstStyle/>
          <a:p>
            <a:r>
              <a:rPr lang="en-US" spc="300" dirty="0"/>
              <a:t>July 28, 2025</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B8F3BE-AEDA-AD7A-D99F-F6A2832C6598}"/>
              </a:ext>
            </a:extLst>
          </p:cNvPr>
          <p:cNvSpPr>
            <a:spLocks noGrp="1"/>
          </p:cNvSpPr>
          <p:nvPr>
            <p:ph type="body" sz="quarter" idx="10"/>
          </p:nvPr>
        </p:nvSpPr>
        <p:spPr>
          <a:xfrm>
            <a:off x="4433776" y="855081"/>
            <a:ext cx="4365038" cy="1223102"/>
          </a:xfrm>
        </p:spPr>
        <p:txBody>
          <a:bodyPr/>
          <a:lstStyle/>
          <a:p>
            <a:pPr algn="just"/>
            <a:r>
              <a:rPr lang="en-US" sz="1000" dirty="0">
                <a:hlinkClick r:id="rId2"/>
              </a:rPr>
              <a:t>Public preview: Enable sending health resources events to Azure Monitor alerts in Event Grid</a:t>
            </a:r>
            <a:endParaRPr lang="en-US" sz="1000" dirty="0"/>
          </a:p>
          <a:p>
            <a:pPr algn="just"/>
            <a:r>
              <a:rPr lang="en-US" sz="1000" dirty="0"/>
              <a:t> Azure Monitor alerts is a new event handler, allows to receive</a:t>
            </a:r>
            <a:r>
              <a:rPr lang="en-US" sz="1000" b="1" dirty="0"/>
              <a:t> low-latency notifications—such as VM availability changes and detailed annotations</a:t>
            </a:r>
            <a:r>
              <a:rPr lang="en-US" sz="1000" dirty="0"/>
              <a:t>—via SMS, email, push notifications, and more. This combines Event Grid’s near real-time delivery with Azure Monitor’s direct alerting capabilities.</a:t>
            </a:r>
          </a:p>
        </p:txBody>
      </p:sp>
      <p:sp>
        <p:nvSpPr>
          <p:cNvPr id="3" name="Title 2">
            <a:extLst>
              <a:ext uri="{FF2B5EF4-FFF2-40B4-BE49-F238E27FC236}">
                <a16:creationId xmlns:a16="http://schemas.microsoft.com/office/drawing/2014/main" id="{133BBEE8-6FA3-C4C5-F2FE-E8471166626C}"/>
              </a:ext>
            </a:extLst>
          </p:cNvPr>
          <p:cNvSpPr>
            <a:spLocks noGrp="1"/>
          </p:cNvSpPr>
          <p:nvPr>
            <p:ph type="title"/>
          </p:nvPr>
        </p:nvSpPr>
        <p:spPr/>
        <p:txBody>
          <a:bodyPr/>
          <a:lstStyle/>
          <a:p>
            <a:r>
              <a:rPr lang="en-US" sz="1600" dirty="0"/>
              <a:t>Management &amp; Governance Updates</a:t>
            </a:r>
            <a:endParaRPr lang="en-US" dirty="0"/>
          </a:p>
        </p:txBody>
      </p:sp>
      <p:sp>
        <p:nvSpPr>
          <p:cNvPr id="4" name="Text Placeholder 3">
            <a:extLst>
              <a:ext uri="{FF2B5EF4-FFF2-40B4-BE49-F238E27FC236}">
                <a16:creationId xmlns:a16="http://schemas.microsoft.com/office/drawing/2014/main" id="{258632E7-5E84-DD24-EC29-B401C4139B86}"/>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6EFCDD3E-4D39-FC69-6CEE-67915DE538CB}"/>
              </a:ext>
            </a:extLst>
          </p:cNvPr>
          <p:cNvSpPr>
            <a:spLocks noGrp="1"/>
          </p:cNvSpPr>
          <p:nvPr>
            <p:ph type="body" sz="quarter" idx="16"/>
          </p:nvPr>
        </p:nvSpPr>
        <p:spPr>
          <a:xfrm>
            <a:off x="342900" y="855081"/>
            <a:ext cx="3955312" cy="1223102"/>
          </a:xfrm>
        </p:spPr>
        <p:txBody>
          <a:bodyPr/>
          <a:lstStyle/>
          <a:p>
            <a:pPr algn="just"/>
            <a:r>
              <a:rPr lang="en-US" dirty="0">
                <a:hlinkClick r:id="rId2"/>
              </a:rPr>
              <a:t>Public preview: User vs platform dimension introduced for VM availability metric</a:t>
            </a:r>
            <a:endParaRPr lang="en-US" dirty="0"/>
          </a:p>
          <a:p>
            <a:pPr algn="just"/>
            <a:r>
              <a:rPr lang="en-US" dirty="0"/>
              <a:t>Context dimension to identify whether </a:t>
            </a:r>
            <a:r>
              <a:rPr lang="en-US" b="1" dirty="0"/>
              <a:t>VM availability was influenced by Azure or user-orchestrated activity. </a:t>
            </a:r>
            <a:r>
              <a:rPr lang="en-US" dirty="0"/>
              <a:t>This dimension indicates, during any disruption or when the metric drops to zero, whether the cause was platform-triggered or user-driven. It can assume values of Platform, Customer, or Unknown.</a:t>
            </a:r>
          </a:p>
        </p:txBody>
      </p:sp>
      <p:pic>
        <p:nvPicPr>
          <p:cNvPr id="8" name="Picture 7">
            <a:extLst>
              <a:ext uri="{FF2B5EF4-FFF2-40B4-BE49-F238E27FC236}">
                <a16:creationId xmlns:a16="http://schemas.microsoft.com/office/drawing/2014/main" id="{F66E01A8-28A4-8191-DC38-1A624ACB7991}"/>
              </a:ext>
            </a:extLst>
          </p:cNvPr>
          <p:cNvPicPr>
            <a:picLocks noChangeAspect="1"/>
          </p:cNvPicPr>
          <p:nvPr/>
        </p:nvPicPr>
        <p:blipFill>
          <a:blip r:embed="rId3"/>
          <a:stretch>
            <a:fillRect/>
          </a:stretch>
        </p:blipFill>
        <p:spPr>
          <a:xfrm>
            <a:off x="597321" y="2175163"/>
            <a:ext cx="3446469" cy="1964166"/>
          </a:xfrm>
          <a:prstGeom prst="rect">
            <a:avLst/>
          </a:prstGeom>
        </p:spPr>
      </p:pic>
      <p:pic>
        <p:nvPicPr>
          <p:cNvPr id="10" name="Picture 9">
            <a:extLst>
              <a:ext uri="{FF2B5EF4-FFF2-40B4-BE49-F238E27FC236}">
                <a16:creationId xmlns:a16="http://schemas.microsoft.com/office/drawing/2014/main" id="{41F8CCD5-3FFA-C24C-1615-8F1EAFE900A5}"/>
              </a:ext>
            </a:extLst>
          </p:cNvPr>
          <p:cNvPicPr>
            <a:picLocks noChangeAspect="1"/>
          </p:cNvPicPr>
          <p:nvPr/>
        </p:nvPicPr>
        <p:blipFill>
          <a:blip r:embed="rId4"/>
          <a:stretch>
            <a:fillRect/>
          </a:stretch>
        </p:blipFill>
        <p:spPr>
          <a:xfrm>
            <a:off x="5384011" y="2018864"/>
            <a:ext cx="2584712" cy="2896036"/>
          </a:xfrm>
          <a:prstGeom prst="rect">
            <a:avLst/>
          </a:prstGeom>
        </p:spPr>
      </p:pic>
    </p:spTree>
    <p:extLst>
      <p:ext uri="{BB962C8B-B14F-4D97-AF65-F5344CB8AC3E}">
        <p14:creationId xmlns:p14="http://schemas.microsoft.com/office/powerpoint/2010/main" val="202890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784042"/>
          </a:xfrm>
        </p:spPr>
        <p:txBody>
          <a:bodyPr/>
          <a:lstStyle/>
          <a:p>
            <a:pPr algn="just"/>
            <a:r>
              <a:rPr lang="en-US" dirty="0">
                <a:hlinkClick r:id="rId2"/>
              </a:rPr>
              <a:t>Azure Service Health Built-In Policy (Preview)</a:t>
            </a:r>
            <a:endParaRPr lang="en-US" dirty="0"/>
          </a:p>
          <a:p>
            <a:pPr algn="just"/>
            <a:r>
              <a:rPr lang="en-US" dirty="0"/>
              <a:t> </a:t>
            </a:r>
            <a:r>
              <a:rPr lang="en-US" b="1" dirty="0"/>
              <a:t>Azure Service Health Built-In Policy (Preview), </a:t>
            </a:r>
            <a:r>
              <a:rPr lang="en-US" dirty="0"/>
              <a:t>a new built-in Azure Policy designed to simplify and scale the deployment of Service Health alerts across Azure environment. This policy enables customers to automatically deploy Service Health alerts across subscriptions, ensuring consistent visibility into platform-level issues that may impact workloads. Existing subscriptions can be remediated in bulk and new Azure subscriptions, created once the Policy has been assigned, will automatically be configured for receiving Service Health alerts.</a:t>
            </a:r>
          </a:p>
          <a:p>
            <a:pPr algn="just"/>
            <a:endParaRPr lang="en-US" dirty="0"/>
          </a:p>
        </p:txBody>
      </p:sp>
      <p:pic>
        <p:nvPicPr>
          <p:cNvPr id="6146" name="Picture 2">
            <a:extLst>
              <a:ext uri="{FF2B5EF4-FFF2-40B4-BE49-F238E27FC236}">
                <a16:creationId xmlns:a16="http://schemas.microsoft.com/office/drawing/2014/main" id="{9E7776BB-D581-3B21-3B8C-B999A51B80D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3330" y="2639123"/>
            <a:ext cx="3434451" cy="1909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a:xfrm>
            <a:off x="4572000" y="855080"/>
            <a:ext cx="4226814" cy="3774069"/>
          </a:xfrm>
        </p:spPr>
        <p:txBody>
          <a:bodyPr/>
          <a:lstStyle/>
          <a:p>
            <a:pPr marL="171450" indent="-171450" algn="just">
              <a:buFont typeface="Arial" panose="020B0604020202020204" pitchFamily="34" charset="0"/>
              <a:buChar char="•"/>
            </a:pPr>
            <a:r>
              <a:rPr lang="en-US" sz="1000" dirty="0"/>
              <a:t>The maximum number of active rules in a workspace is 100.</a:t>
            </a:r>
          </a:p>
          <a:p>
            <a:pPr marL="171450" indent="-171450" algn="just">
              <a:buFont typeface="Arial" panose="020B0604020202020204" pitchFamily="34" charset="0"/>
              <a:buChar char="•"/>
            </a:pPr>
            <a:r>
              <a:rPr lang="en-US" sz="1000" dirty="0" err="1"/>
              <a:t>THe</a:t>
            </a:r>
            <a:r>
              <a:rPr lang="en-US" sz="1000" dirty="0"/>
              <a:t> API version labeled preview. A stable version, SDKs, and cmdlets are expected in September 2025.</a:t>
            </a:r>
          </a:p>
          <a:p>
            <a:pPr marL="171450" indent="-171450" algn="just">
              <a:buFont typeface="Arial" panose="020B0604020202020204" pitchFamily="34" charset="0"/>
              <a:buChar char="•"/>
            </a:pPr>
            <a:r>
              <a:rPr lang="en-US" sz="1000" dirty="0"/>
              <a:t>Summary rules are currently only available in the public cloud.</a:t>
            </a:r>
          </a:p>
          <a:p>
            <a:pPr marL="171450" indent="-171450" algn="just">
              <a:buFont typeface="Arial" panose="020B0604020202020204" pitchFamily="34" charset="0"/>
              <a:buChar char="•"/>
            </a:pPr>
            <a:r>
              <a:rPr lang="en-US" sz="1000" dirty="0"/>
              <a:t>The summary rule processes incoming data and can't be configured on a historical time range.</a:t>
            </a:r>
          </a:p>
          <a:p>
            <a:pPr marL="171450" indent="-171450" algn="just">
              <a:buFont typeface="Arial" panose="020B0604020202020204" pitchFamily="34" charset="0"/>
              <a:buChar char="•"/>
            </a:pPr>
            <a:r>
              <a:rPr lang="en-US" sz="1000" dirty="0"/>
              <a:t>When bin execution retries are exhausted, the bin is skipped and can't be re-executed.</a:t>
            </a:r>
          </a:p>
          <a:p>
            <a:pPr marL="171450" indent="-171450" algn="just">
              <a:buFont typeface="Arial" panose="020B0604020202020204" pitchFamily="34" charset="0"/>
              <a:buChar char="•"/>
            </a:pPr>
            <a:r>
              <a:rPr lang="en-US" sz="1000" dirty="0"/>
              <a:t>Creating a summary rule with query across another tenant under Lighthouse isn't supported.</a:t>
            </a:r>
          </a:p>
          <a:p>
            <a:pPr marL="171450" indent="-171450" algn="just">
              <a:buFont typeface="Arial" panose="020B0604020202020204" pitchFamily="34" charset="0"/>
              <a:buChar char="•"/>
            </a:pPr>
            <a:r>
              <a:rPr lang="en-US" sz="1000" dirty="0"/>
              <a:t>Adding workspace transformation to Summary rules destination table isn't supported.</a:t>
            </a:r>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a:xfrm>
            <a:off x="342900" y="855080"/>
            <a:ext cx="3955312" cy="1553583"/>
          </a:xfrm>
        </p:spPr>
        <p:txBody>
          <a:bodyPr/>
          <a:lstStyle/>
          <a:p>
            <a:pPr algn="just"/>
            <a:r>
              <a:rPr lang="en-US" dirty="0">
                <a:hlinkClick r:id="rId2"/>
              </a:rPr>
              <a:t>Generally Available: Log Analytics Summary rules</a:t>
            </a:r>
            <a:endParaRPr lang="en-US" dirty="0"/>
          </a:p>
          <a:p>
            <a:pPr algn="just"/>
            <a:r>
              <a:rPr lang="en-US" dirty="0"/>
              <a:t>Summary rules let </a:t>
            </a:r>
            <a:r>
              <a:rPr lang="en-US" b="1" dirty="0"/>
              <a:t>summarize high-ingestion-rate streams across Analytics, Basic, or Auxiliary plans</a:t>
            </a:r>
            <a:r>
              <a:rPr lang="en-US" dirty="0"/>
              <a:t>, providing robust analysis, dashboarding, and long-term reporting experiences on summarized Analytics tables.</a:t>
            </a:r>
          </a:p>
          <a:p>
            <a:pPr algn="just"/>
            <a:r>
              <a:rPr lang="en-US" b="1" dirty="0"/>
              <a:t>Summary rules perform batch processing directly </a:t>
            </a:r>
            <a:r>
              <a:rPr lang="en-US" dirty="0"/>
              <a:t>in your Log Analytics workspace. The summary rule aggregates chunks of data, defined by bin size, based on a KQL query, and re-ingests the summarized results into a custom table</a:t>
            </a:r>
          </a:p>
        </p:txBody>
      </p:sp>
      <p:pic>
        <p:nvPicPr>
          <p:cNvPr id="2050" name="Picture 2" descr="A diagram that shows how data is ingested into a Log Analytics workspace and is aggregated and re-ingested into the workspace by using a summary rule.">
            <a:extLst>
              <a:ext uri="{FF2B5EF4-FFF2-40B4-BE49-F238E27FC236}">
                <a16:creationId xmlns:a16="http://schemas.microsoft.com/office/drawing/2014/main" id="{82BB4737-0F3C-E87E-284C-E73850F69D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899" y="2408663"/>
            <a:ext cx="3937025" cy="1323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43C16-70E1-76E8-34FC-4D971266F2E4}"/>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EFEF9D-C531-5164-3001-CAB3E530800A}"/>
              </a:ext>
            </a:extLst>
          </p:cNvPr>
          <p:cNvSpPr>
            <a:spLocks noGrp="1"/>
          </p:cNvSpPr>
          <p:nvPr>
            <p:ph type="body" sz="quarter" idx="10"/>
          </p:nvPr>
        </p:nvSpPr>
        <p:spPr/>
        <p:txBody>
          <a:bodyPr/>
          <a:lstStyle/>
          <a:p>
            <a:pPr algn="just"/>
            <a:r>
              <a:rPr lang="en-US" sz="1000" dirty="0">
                <a:hlinkClick r:id="rId2"/>
              </a:rPr>
              <a:t>Public Preview: Modernizing Azure Resource Manager Throttling for Sovereign Clouds</a:t>
            </a:r>
            <a:endParaRPr lang="en-US" sz="1000" dirty="0"/>
          </a:p>
          <a:p>
            <a:pPr algn="just"/>
            <a:r>
              <a:rPr lang="en-US" sz="1000" dirty="0"/>
              <a:t>Following our </a:t>
            </a:r>
            <a:r>
              <a:rPr lang="en-US" sz="1000" b="1" dirty="0"/>
              <a:t>2024 announcement to modernize Azure Resource Manager </a:t>
            </a:r>
            <a:r>
              <a:rPr lang="en-US" sz="1000" dirty="0"/>
              <a:t>throttling, MS announced  that Azure Resource Manager will be bringing parity between public and sovereign clouds by the end of 2026. This update will ensure that the same throttling limits and architecture apply across all Azure environments, enhancing consistency and reliability for our customers.</a:t>
            </a:r>
          </a:p>
          <a:p>
            <a:pPr algn="just"/>
            <a:r>
              <a:rPr lang="en-US" sz="1000" dirty="0"/>
              <a:t>Throttling limits have increased by roughly 30 times for writes, 2.4 times for deletes, and 7.5 times for reads.</a:t>
            </a:r>
          </a:p>
        </p:txBody>
      </p:sp>
      <p:sp>
        <p:nvSpPr>
          <p:cNvPr id="11" name="Title 10">
            <a:extLst>
              <a:ext uri="{FF2B5EF4-FFF2-40B4-BE49-F238E27FC236}">
                <a16:creationId xmlns:a16="http://schemas.microsoft.com/office/drawing/2014/main" id="{1469B97F-5DC9-9FCE-E7F9-3A690CE53011}"/>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21B9C0FA-660D-52E2-A52D-5071C6022C4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4278EE4-80FF-FF66-93C7-3BE34B7B9EDB}"/>
              </a:ext>
            </a:extLst>
          </p:cNvPr>
          <p:cNvSpPr>
            <a:spLocks noGrp="1"/>
          </p:cNvSpPr>
          <p:nvPr>
            <p:ph type="body" sz="quarter" idx="16"/>
          </p:nvPr>
        </p:nvSpPr>
        <p:spPr/>
        <p:txBody>
          <a:bodyPr/>
          <a:lstStyle/>
          <a:p>
            <a:pPr algn="just"/>
            <a:r>
              <a:rPr lang="en-US" dirty="0">
                <a:hlinkClick r:id="rId3"/>
              </a:rPr>
              <a:t>Generally Available: Search Job Enhancements in Log Analytics</a:t>
            </a:r>
            <a:endParaRPr lang="en-US" dirty="0"/>
          </a:p>
          <a:p>
            <a:pPr algn="just"/>
            <a:r>
              <a:rPr lang="en-US" dirty="0"/>
              <a:t>A </a:t>
            </a:r>
            <a:r>
              <a:rPr lang="en-US" b="1" dirty="0"/>
              <a:t>Search Job is an asynchronous query </a:t>
            </a:r>
            <a:r>
              <a:rPr lang="en-US" dirty="0"/>
              <a:t>that runs on any data in Log Analytics workspace, including data from the long-term retention period, making the results available for further queries in a new Analytics table within workspace.  </a:t>
            </a:r>
          </a:p>
          <a:p>
            <a:pPr marL="171450" indent="-171450" algn="just">
              <a:buFont typeface="Arial" panose="020B0604020202020204" pitchFamily="34" charset="0"/>
              <a:buChar char="•"/>
            </a:pPr>
            <a:r>
              <a:rPr lang="en-US" dirty="0"/>
              <a:t>Intuitive and streamlined UI experience for easier setup.</a:t>
            </a:r>
          </a:p>
          <a:p>
            <a:pPr marL="171450" indent="-171450" algn="just">
              <a:buFont typeface="Arial" panose="020B0604020202020204" pitchFamily="34" charset="0"/>
              <a:buChar char="•"/>
            </a:pPr>
            <a:r>
              <a:rPr lang="en-US" dirty="0"/>
              <a:t>Cost estimation preview before running a Search Job.</a:t>
            </a:r>
          </a:p>
          <a:p>
            <a:pPr marL="171450" indent="-171450" algn="just">
              <a:buFont typeface="Arial" panose="020B0604020202020204" pitchFamily="34" charset="0"/>
              <a:buChar char="•"/>
            </a:pPr>
            <a:r>
              <a:rPr lang="en-US" dirty="0"/>
              <a:t>Enhanced concurrency, allowing more jobs to run in parallel and removing additional limits.</a:t>
            </a:r>
          </a:p>
          <a:p>
            <a:pPr marL="171450" indent="-171450" algn="just">
              <a:buFont typeface="Arial" panose="020B0604020202020204" pitchFamily="34" charset="0"/>
              <a:buChar char="•"/>
            </a:pPr>
            <a:r>
              <a:rPr lang="en-US" dirty="0"/>
              <a:t>Increased result limits, supporting up to 100 million results - coming soon.</a:t>
            </a:r>
          </a:p>
          <a:p>
            <a:pPr marL="171450" indent="-171450" algn="just">
              <a:buFont typeface="Arial" panose="020B0604020202020204" pitchFamily="34" charset="0"/>
              <a:buChar char="•"/>
            </a:pPr>
            <a:r>
              <a:rPr lang="en-US" dirty="0"/>
              <a:t>Expanded KQL support and other enhancements are coming soon.</a:t>
            </a:r>
          </a:p>
          <a:p>
            <a:pPr algn="just"/>
            <a:endParaRPr lang="en-US" dirty="0"/>
          </a:p>
        </p:txBody>
      </p:sp>
    </p:spTree>
    <p:extLst>
      <p:ext uri="{BB962C8B-B14F-4D97-AF65-F5344CB8AC3E}">
        <p14:creationId xmlns:p14="http://schemas.microsoft.com/office/powerpoint/2010/main" val="359488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9EACE-2947-B6B2-9E8D-58D66D66FE2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B10E0244-34EC-E9DD-ACD9-50A13C40D4E3}"/>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F799D386-8FFB-9287-3092-EBC4EED0ED44}"/>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3ECB1CBE-D19D-DB22-C144-06273C1863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9E41336-3964-F676-4CD6-656D0DDBD34A}"/>
              </a:ext>
            </a:extLst>
          </p:cNvPr>
          <p:cNvSpPr>
            <a:spLocks noGrp="1"/>
          </p:cNvSpPr>
          <p:nvPr>
            <p:ph type="body" sz="quarter" idx="16"/>
          </p:nvPr>
        </p:nvSpPr>
        <p:spPr>
          <a:xfrm>
            <a:off x="342900" y="855081"/>
            <a:ext cx="3955312" cy="1389356"/>
          </a:xfrm>
        </p:spPr>
        <p:txBody>
          <a:bodyPr/>
          <a:lstStyle/>
          <a:p>
            <a:pPr algn="just"/>
            <a:r>
              <a:rPr lang="en-US" dirty="0">
                <a:hlinkClick r:id="rId2"/>
              </a:rPr>
              <a:t>EOL of Azure Linux 2.0 on Azure Kubernetes Service enabled by Azure Arc</a:t>
            </a:r>
            <a:endParaRPr lang="en-US" dirty="0"/>
          </a:p>
          <a:p>
            <a:pPr algn="just"/>
            <a:r>
              <a:rPr lang="en-US" b="1" dirty="0"/>
              <a:t>Azure Linux 2.0 (formerly CBL-Mariner) will reach its official End of Life (EOL) </a:t>
            </a:r>
            <a:r>
              <a:rPr lang="en-US" dirty="0"/>
              <a:t>on July 31, 2025. After this date, it will no longer receive updates, security patches, or support from the Azure Linux team. </a:t>
            </a:r>
          </a:p>
          <a:p>
            <a:pPr algn="just"/>
            <a:r>
              <a:rPr lang="en-US" dirty="0"/>
              <a:t>Starting with the Azure Local 2507 release, Azure Kubernetes Service enabled by Azure Arc will ship Azure Linux 3.0 images for all supported Kubernetes versions.</a:t>
            </a:r>
          </a:p>
        </p:txBody>
      </p:sp>
    </p:spTree>
    <p:extLst>
      <p:ext uri="{BB962C8B-B14F-4D97-AF65-F5344CB8AC3E}">
        <p14:creationId xmlns:p14="http://schemas.microsoft.com/office/powerpoint/2010/main" val="308970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marL="171450" indent="-171450">
              <a:buFont typeface="Arial" panose="020B0604020202020204" pitchFamily="34" charset="0"/>
              <a:buChar char="•"/>
            </a:pPr>
            <a:r>
              <a:rPr lang="en-US" sz="1000" b="1" dirty="0"/>
              <a:t>Site uses Azure Traffic Manager "nested" or "external" endpoints</a:t>
            </a:r>
            <a:r>
              <a:rPr lang="en-US" sz="1000" dirty="0"/>
              <a:t>:</a:t>
            </a:r>
          </a:p>
          <a:p>
            <a:pPr marL="514350" lvl="1" indent="-171450">
              <a:buFont typeface="Arial" panose="020B0604020202020204" pitchFamily="34" charset="0"/>
              <a:buChar char="•"/>
            </a:pPr>
            <a:r>
              <a:rPr lang="en-US" sz="1000" dirty="0">
                <a:latin typeface="+mj-lt"/>
              </a:rPr>
              <a:t>Only “Azure Endpoints” on Traffic Manager will be supported for certificate creation and renewal. </a:t>
            </a:r>
          </a:p>
          <a:p>
            <a:pPr marL="514350" lvl="1" indent="-171450">
              <a:buFont typeface="Arial" panose="020B0604020202020204" pitchFamily="34" charset="0"/>
              <a:buChar char="•"/>
            </a:pPr>
            <a:r>
              <a:rPr lang="en-US" sz="1000" dirty="0">
                <a:latin typeface="+mj-lt"/>
              </a:rPr>
              <a:t>“Nested endpoints” and “External endpoints” will not be supported.</a:t>
            </a:r>
          </a:p>
          <a:p>
            <a:pPr marL="514350" lvl="1" indent="-171450">
              <a:buFont typeface="Arial" panose="020B0604020202020204" pitchFamily="34" charset="0"/>
              <a:buChar char="•"/>
            </a:pPr>
            <a:r>
              <a:rPr lang="en-US" sz="1000" dirty="0">
                <a:latin typeface="+mj-lt"/>
              </a:rPr>
              <a:t>Action: Transition to using "Azure Endpoints". However, if you cannot, then you must obtain a different SSL certificate for your domain and add it to your site. </a:t>
            </a:r>
          </a:p>
          <a:p>
            <a:pPr marL="171450" indent="-171450">
              <a:buFont typeface="Arial" panose="020B0604020202020204" pitchFamily="34" charset="0"/>
              <a:buChar char="•"/>
            </a:pPr>
            <a:r>
              <a:rPr lang="en-US" sz="1000" b="1" dirty="0"/>
              <a:t>Site relies on *.trafficmanager.net domain:</a:t>
            </a:r>
          </a:p>
          <a:p>
            <a:pPr marL="514350" lvl="1" indent="-171450">
              <a:buFont typeface="Arial" panose="020B0604020202020204" pitchFamily="34" charset="0"/>
              <a:buChar char="•"/>
            </a:pPr>
            <a:r>
              <a:rPr lang="en-US" sz="1000" dirty="0">
                <a:latin typeface="+mj-lt"/>
              </a:rPr>
              <a:t>Certificates for *.trafficmanager.net domains will not be supported for creation or renewal.</a:t>
            </a:r>
          </a:p>
          <a:p>
            <a:pPr marL="514350" lvl="1" indent="-171450">
              <a:buFont typeface="Arial" panose="020B0604020202020204" pitchFamily="34" charset="0"/>
              <a:buChar char="•"/>
            </a:pPr>
            <a:r>
              <a:rPr lang="en-US" sz="1000" dirty="0">
                <a:latin typeface="+mj-lt"/>
              </a:rPr>
              <a:t>Action: Add a custom domain to app and point the custom domain to your *.trafficmanager.net domain. After that, secure the custom domain with a new SSL certificate.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Important Changes to App Service Managed Certificates</a:t>
            </a:r>
            <a:endParaRPr lang="en-US" dirty="0"/>
          </a:p>
          <a:p>
            <a:pPr algn="just"/>
            <a:r>
              <a:rPr lang="en-US" b="1" dirty="0"/>
              <a:t>DigiCert, the Certificate Authority (CA) </a:t>
            </a:r>
            <a:r>
              <a:rPr lang="en-US" dirty="0"/>
              <a:t>for Azure App Service Managed Certificates (ASMC), is required to migrate to a new validation platform to meet multi-perspective issuance corroboration (MPIC) requirements. </a:t>
            </a:r>
          </a:p>
          <a:p>
            <a:pPr algn="just"/>
            <a:r>
              <a:rPr lang="en-US" dirty="0"/>
              <a:t>Impacted Cases:</a:t>
            </a:r>
          </a:p>
          <a:p>
            <a:pPr marL="171450" indent="-171450" algn="just">
              <a:buFont typeface="Arial" panose="020B0604020202020204" pitchFamily="34" charset="0"/>
              <a:buChar char="•"/>
            </a:pPr>
            <a:r>
              <a:rPr lang="en-US" dirty="0"/>
              <a:t>Site is not publicly accessible:</a:t>
            </a:r>
          </a:p>
          <a:p>
            <a:pPr marL="514350" lvl="1" indent="-171450" algn="just">
              <a:buFont typeface="Arial" panose="020B0604020202020204" pitchFamily="34" charset="0"/>
              <a:buChar char="•"/>
            </a:pPr>
            <a:r>
              <a:rPr lang="en-US" sz="1000" b="1" dirty="0">
                <a:latin typeface="+mj-lt"/>
              </a:rPr>
              <a:t>Public accessibility to app is required</a:t>
            </a:r>
            <a:r>
              <a:rPr lang="en-US" sz="1000" dirty="0">
                <a:latin typeface="+mj-lt"/>
              </a:rPr>
              <a:t>.</a:t>
            </a:r>
          </a:p>
          <a:p>
            <a:pPr marL="514350" lvl="1" indent="-171450" algn="just">
              <a:buFont typeface="Arial" panose="020B0604020202020204" pitchFamily="34" charset="0"/>
              <a:buChar char="•"/>
            </a:pPr>
            <a:r>
              <a:rPr lang="en-US" sz="1000" b="1" dirty="0">
                <a:latin typeface="+mj-lt"/>
              </a:rPr>
              <a:t>Other site configurations or setup methods </a:t>
            </a:r>
            <a:r>
              <a:rPr lang="en-US" sz="1000" dirty="0">
                <a:latin typeface="+mj-lt"/>
              </a:rPr>
              <a:t>not explicitly listed here that restrict public access, such as firewalls, authentication gateways, or any custom access policies, can also impact eligibility for managed certificate issuance or renewal.</a:t>
            </a:r>
          </a:p>
          <a:p>
            <a:pPr marL="514350" lvl="1" indent="-171450" algn="just">
              <a:buFont typeface="Arial" panose="020B0604020202020204" pitchFamily="34" charset="0"/>
              <a:buChar char="•"/>
            </a:pPr>
            <a:r>
              <a:rPr lang="en-US" sz="1000" b="1" dirty="0">
                <a:latin typeface="+mj-lt"/>
              </a:rPr>
              <a:t>Action: Ensure your app is accessible from the public internet</a:t>
            </a:r>
            <a:r>
              <a:rPr lang="en-US" sz="1000" dirty="0">
                <a:latin typeface="+mj-lt"/>
              </a:rPr>
              <a:t>. However, if you need to limit access to your app, then you must acquire your own SSL certificate and add it to your site. </a:t>
            </a:r>
          </a:p>
          <a:p>
            <a:pPr algn="just"/>
            <a:endParaRPr lang="en-US" dirty="0"/>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a:xfrm>
            <a:off x="4433776" y="855081"/>
            <a:ext cx="4365038" cy="2698442"/>
          </a:xfrm>
        </p:spPr>
        <p:txBody>
          <a:bodyPr/>
          <a:lstStyle/>
          <a:p>
            <a:pPr algn="just"/>
            <a:r>
              <a:rPr lang="en-US" sz="1000" dirty="0">
                <a:hlinkClick r:id="rId2"/>
              </a:rPr>
              <a:t>RDP Multipath is now generally available for Azure Virtual Desktop and Windows 365</a:t>
            </a:r>
            <a:endParaRPr lang="en-US" sz="1000" dirty="0"/>
          </a:p>
          <a:p>
            <a:pPr algn="just"/>
            <a:r>
              <a:rPr lang="en-US" sz="1000" dirty="0"/>
              <a:t>RDP Multipath </a:t>
            </a:r>
            <a:r>
              <a:rPr lang="en-US" sz="1000" b="1" dirty="0"/>
              <a:t>continuously evaluates multiple UDP network paths </a:t>
            </a:r>
            <a:r>
              <a:rPr lang="en-US" sz="1000" dirty="0"/>
              <a:t>and dynamically switches to the most reliable one. This ensures a more stable and consistent experience, especially in environments with fluctuating network conditions. Because redundant connections are maintained throughout the session, the system can instantly switch to a backup path if the primary one fails—without interrupting the user's experiences.</a:t>
            </a:r>
          </a:p>
          <a:p>
            <a:pPr algn="just"/>
            <a:r>
              <a:rPr lang="en-US" sz="1000" dirty="0"/>
              <a:t>Key Benefits:</a:t>
            </a:r>
          </a:p>
          <a:p>
            <a:pPr marL="171450" indent="-171450" algn="just">
              <a:buFont typeface="Arial" panose="020B0604020202020204" pitchFamily="34" charset="0"/>
              <a:buChar char="•"/>
            </a:pPr>
            <a:r>
              <a:rPr lang="en-US" sz="1000" dirty="0"/>
              <a:t>Seamless integration</a:t>
            </a:r>
          </a:p>
          <a:p>
            <a:pPr marL="171450" indent="-171450" algn="just">
              <a:buFont typeface="Arial" panose="020B0604020202020204" pitchFamily="34" charset="0"/>
              <a:buChar char="•"/>
            </a:pPr>
            <a:r>
              <a:rPr lang="en-US" sz="1000" dirty="0"/>
              <a:t>Dynamic path management</a:t>
            </a:r>
          </a:p>
          <a:p>
            <a:pPr marL="171450" indent="-171450" algn="just">
              <a:buFont typeface="Arial" panose="020B0604020202020204" pitchFamily="34" charset="0"/>
              <a:buChar char="•"/>
            </a:pPr>
            <a:r>
              <a:rPr lang="en-US" sz="1000" dirty="0"/>
              <a:t>Enhanced reliability</a:t>
            </a:r>
          </a:p>
          <a:p>
            <a:pPr marL="171450" indent="-171450" algn="just">
              <a:buFont typeface="Arial" panose="020B0604020202020204" pitchFamily="34" charset="0"/>
              <a:buChar char="•"/>
            </a:pPr>
            <a:r>
              <a:rPr lang="en-US" sz="1000" dirty="0"/>
              <a:t>Lower user latency</a:t>
            </a:r>
          </a:p>
          <a:p>
            <a:pPr marL="171450" indent="-171450" algn="just">
              <a:buFont typeface="Arial" panose="020B0604020202020204" pitchFamily="34" charset="0"/>
              <a:buChar char="•"/>
            </a:pPr>
            <a:r>
              <a:rPr lang="en-US" sz="1000" dirty="0"/>
              <a:t>Connection Insights</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a:xfrm>
            <a:off x="342900" y="855081"/>
            <a:ext cx="3955312" cy="1895554"/>
          </a:xfrm>
        </p:spPr>
        <p:txBody>
          <a:bodyPr/>
          <a:lstStyle/>
          <a:p>
            <a:pPr algn="just"/>
            <a:r>
              <a:rPr lang="en-US" dirty="0">
                <a:hlinkClick r:id="rId3"/>
              </a:rPr>
              <a:t>Azure Virtual Desktop metadata database now available in Korea Central</a:t>
            </a:r>
            <a:endParaRPr lang="en-US" dirty="0"/>
          </a:p>
          <a:p>
            <a:pPr algn="just"/>
            <a:r>
              <a:rPr lang="en-US" dirty="0"/>
              <a:t>MS announced that the Azure Virtual Desktop metadata database is now available in the Korea Central region. This release is part of ongoing global expansion, following our rollout earlier this year in Southeast Asia. By extending regional availability, we continue to enhance Azure Virtual Desktop’s performance, support data residency, and meet compliance requirements across more markets.</a:t>
            </a:r>
          </a:p>
          <a:p>
            <a:pPr algn="just"/>
            <a:r>
              <a:rPr lang="en-US" dirty="0"/>
              <a:t>The metadata database is a critical service component that stores configuration and operational data such as </a:t>
            </a:r>
            <a:r>
              <a:rPr lang="en-US" b="1" dirty="0"/>
              <a:t>host pool settings, user assignments, and session host details</a:t>
            </a:r>
            <a:r>
              <a:rPr lang="en-US" dirty="0"/>
              <a:t>. </a:t>
            </a:r>
          </a:p>
        </p:txBody>
      </p:sp>
      <p:pic>
        <p:nvPicPr>
          <p:cNvPr id="3" name="Picture 2">
            <a:extLst>
              <a:ext uri="{FF2B5EF4-FFF2-40B4-BE49-F238E27FC236}">
                <a16:creationId xmlns:a16="http://schemas.microsoft.com/office/drawing/2014/main" id="{BBDCF8EB-33B2-E5F3-07A1-F83C105D061D}"/>
              </a:ext>
            </a:extLst>
          </p:cNvPr>
          <p:cNvPicPr>
            <a:picLocks noChangeAspect="1"/>
          </p:cNvPicPr>
          <p:nvPr/>
        </p:nvPicPr>
        <p:blipFill>
          <a:blip r:embed="rId4"/>
          <a:stretch>
            <a:fillRect/>
          </a:stretch>
        </p:blipFill>
        <p:spPr>
          <a:xfrm>
            <a:off x="452771" y="2742114"/>
            <a:ext cx="3765306" cy="2129025"/>
          </a:xfrm>
          <a:prstGeom prst="rect">
            <a:avLst/>
          </a:prstGeom>
        </p:spPr>
      </p:pic>
      <p:pic>
        <p:nvPicPr>
          <p:cNvPr id="6" name="Picture 5">
            <a:extLst>
              <a:ext uri="{FF2B5EF4-FFF2-40B4-BE49-F238E27FC236}">
                <a16:creationId xmlns:a16="http://schemas.microsoft.com/office/drawing/2014/main" id="{C13060E2-E93F-DC8B-A3A5-9B71AF10E784}"/>
              </a:ext>
            </a:extLst>
          </p:cNvPr>
          <p:cNvPicPr>
            <a:picLocks noChangeAspect="1"/>
          </p:cNvPicPr>
          <p:nvPr/>
        </p:nvPicPr>
        <p:blipFill>
          <a:blip r:embed="rId5"/>
          <a:stretch>
            <a:fillRect/>
          </a:stretch>
        </p:blipFill>
        <p:spPr>
          <a:xfrm>
            <a:off x="5503799" y="3553523"/>
            <a:ext cx="2569683" cy="1295360"/>
          </a:xfrm>
          <a:prstGeom prst="rect">
            <a:avLst/>
          </a:prstGeom>
        </p:spPr>
      </p:pic>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82964C-E8A1-73CC-B206-1A488254620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a:xfrm>
            <a:off x="342900" y="855081"/>
            <a:ext cx="3955312" cy="1070364"/>
          </a:xfrm>
        </p:spPr>
        <p:txBody>
          <a:bodyPr/>
          <a:lstStyle/>
          <a:p>
            <a:pPr algn="just"/>
            <a:r>
              <a:rPr lang="en-US" dirty="0">
                <a:hlinkClick r:id="rId2"/>
              </a:rPr>
              <a:t>Azure VMware Solution now available in Spain Central</a:t>
            </a:r>
            <a:endParaRPr lang="en-US" dirty="0"/>
          </a:p>
          <a:p>
            <a:pPr algn="just"/>
            <a:r>
              <a:rPr lang="en-US" b="1" dirty="0"/>
              <a:t>Azure VMware Solution is now available in Spain Central. </a:t>
            </a:r>
            <a:r>
              <a:rPr lang="en-US" dirty="0"/>
              <a:t>Now in 35 Azure regions, Azure VMware Solution empowers to seamlessly extend or migrate existing VMware workloads to Azure without the cost, effort or risk of re-architecting applications or retooling operations. </a:t>
            </a:r>
          </a:p>
        </p:txBody>
      </p:sp>
      <p:pic>
        <p:nvPicPr>
          <p:cNvPr id="3" name="Picture 2">
            <a:extLst>
              <a:ext uri="{FF2B5EF4-FFF2-40B4-BE49-F238E27FC236}">
                <a16:creationId xmlns:a16="http://schemas.microsoft.com/office/drawing/2014/main" id="{1149D5EB-9344-E499-8BF3-23DB7907F378}"/>
              </a:ext>
            </a:extLst>
          </p:cNvPr>
          <p:cNvPicPr>
            <a:picLocks noChangeAspect="1"/>
          </p:cNvPicPr>
          <p:nvPr/>
        </p:nvPicPr>
        <p:blipFill>
          <a:blip r:embed="rId3"/>
          <a:stretch>
            <a:fillRect/>
          </a:stretch>
        </p:blipFill>
        <p:spPr>
          <a:xfrm>
            <a:off x="342900" y="1925445"/>
            <a:ext cx="3996666" cy="750848"/>
          </a:xfrm>
          <a:prstGeom prst="rect">
            <a:avLst/>
          </a:prstGeom>
        </p:spPr>
      </p:pic>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Generally Available: Azure Managed </a:t>
            </a:r>
            <a:r>
              <a:rPr lang="en-US" dirty="0" err="1">
                <a:hlinkClick r:id="rId2"/>
              </a:rPr>
              <a:t>Lustre</a:t>
            </a:r>
            <a:r>
              <a:rPr lang="en-US" dirty="0">
                <a:hlinkClick r:id="rId2"/>
              </a:rPr>
              <a:t> now supports VNet Encryption for in-transit data protection</a:t>
            </a:r>
            <a:endParaRPr lang="en-US" dirty="0"/>
          </a:p>
          <a:p>
            <a:pPr algn="just"/>
            <a:r>
              <a:rPr lang="en-US" b="1" dirty="0"/>
              <a:t>Azure Managed </a:t>
            </a:r>
            <a:r>
              <a:rPr lang="en-US" b="1" dirty="0" err="1"/>
              <a:t>Lustre</a:t>
            </a:r>
            <a:r>
              <a:rPr lang="en-US" b="1" dirty="0"/>
              <a:t> now supports Virtual Network (VNet) Encryption, </a:t>
            </a:r>
            <a:r>
              <a:rPr lang="en-US" dirty="0"/>
              <a:t>enabling encryption of data in transit between Azure Managed </a:t>
            </a:r>
            <a:r>
              <a:rPr lang="en-US" dirty="0" err="1"/>
              <a:t>Lustre</a:t>
            </a:r>
            <a:r>
              <a:rPr lang="en-US" dirty="0"/>
              <a:t> and client virtual machines</a:t>
            </a:r>
          </a:p>
          <a:p>
            <a:pPr algn="just"/>
            <a:r>
              <a:rPr lang="en-US" b="1" dirty="0"/>
              <a:t>VNet Encryption uses Datagram Transport Layer Security (DTLS) 1.2 </a:t>
            </a:r>
            <a:r>
              <a:rPr lang="en-US" dirty="0"/>
              <a:t>with AES-GCM-256 encryption and offloads encryption to inline FPGAs on the VM host to maintain high throughput and low latency.</a:t>
            </a:r>
          </a:p>
          <a:p>
            <a:pPr algn="just"/>
            <a:r>
              <a:rPr lang="en-US" dirty="0"/>
              <a:t>It can be enabled on the virtual network hosting Azure Managed </a:t>
            </a:r>
            <a:r>
              <a:rPr lang="en-US" dirty="0" err="1"/>
              <a:t>Lustre</a:t>
            </a:r>
            <a:r>
              <a:rPr lang="en-US" dirty="0"/>
              <a:t> or a peered network with encryption enabled. Supported VM series include D, E, F, and L. Existing AMLFS clusters require a maintenance event and subsequent reboot to activate encryption.</a:t>
            </a:r>
          </a:p>
          <a:p>
            <a:pPr algn="just"/>
            <a:r>
              <a:rPr lang="en-US" dirty="0"/>
              <a:t>Customers can validate encrypted traffic using Azure Network Watcher, Azure Monitor, and diagnostic tools.</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947593"/>
          </a:xfrm>
        </p:spPr>
        <p:txBody>
          <a:bodyPr/>
          <a:lstStyle/>
          <a:p>
            <a:pPr algn="just"/>
            <a:r>
              <a:rPr lang="en-US" dirty="0">
                <a:hlinkClick r:id="rId2"/>
              </a:rPr>
              <a:t>Workspaces Are Now Generally Available In Azure API Management Premium v2</a:t>
            </a:r>
            <a:endParaRPr lang="en-US" dirty="0"/>
          </a:p>
          <a:p>
            <a:pPr algn="just"/>
            <a:r>
              <a:rPr lang="en-US" dirty="0"/>
              <a:t>MS announced the </a:t>
            </a:r>
            <a:r>
              <a:rPr lang="en-US" b="1" dirty="0"/>
              <a:t>general availability of workspaces and workspace gateways in the Premium v2 tier of Azure API Management</a:t>
            </a:r>
            <a:r>
              <a:rPr lang="en-US" dirty="0"/>
              <a:t>! Premium v2 tier remains in preview at the time of this announcement.</a:t>
            </a:r>
          </a:p>
          <a:p>
            <a:pPr algn="just"/>
            <a:r>
              <a:rPr lang="en-US" dirty="0"/>
              <a:t>Workspaces enable management and governance of APIs at scale. Whether you're supporting hundreds of APIs across teams or enabling new lines of business to independently manage their APIs, workspaces make it easier to adopt a federated API management model with central governance, observability, and security.</a:t>
            </a:r>
          </a:p>
        </p:txBody>
      </p:sp>
      <p:pic>
        <p:nvPicPr>
          <p:cNvPr id="3074" name="Picture 2" descr="Conceptual diagram of API Management service with workspaces.">
            <a:extLst>
              <a:ext uri="{FF2B5EF4-FFF2-40B4-BE49-F238E27FC236}">
                <a16:creationId xmlns:a16="http://schemas.microsoft.com/office/drawing/2014/main" id="{0AA995DB-33AD-CD89-8E24-4AB5EE3B6D2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3517" y="2672278"/>
            <a:ext cx="3354078" cy="2128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9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2ADB6-113C-7F12-FA61-67D8C365299F}"/>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2028B91B-AE7C-2437-0508-F4249B752765}"/>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EE84B67F-7026-D091-4F4B-F5819D59C9E7}"/>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55AD8010-EE62-F57B-5CA1-B8E7B6C0ECD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B331A00-CF62-F468-BCCC-F6840B7358F5}"/>
              </a:ext>
            </a:extLst>
          </p:cNvPr>
          <p:cNvSpPr>
            <a:spLocks noGrp="1"/>
          </p:cNvSpPr>
          <p:nvPr>
            <p:ph type="body" sz="quarter" idx="16"/>
          </p:nvPr>
        </p:nvSpPr>
        <p:spPr/>
        <p:txBody>
          <a:bodyPr/>
          <a:lstStyle/>
          <a:p>
            <a:r>
              <a:rPr lang="en-US" dirty="0">
                <a:hlinkClick r:id="rId2"/>
              </a:rPr>
              <a:t>GitHub Spark is now in public preview and included with Copilot Pro+ plans</a:t>
            </a:r>
            <a:endParaRPr lang="en-US" dirty="0"/>
          </a:p>
          <a:p>
            <a:r>
              <a:rPr lang="en-US" dirty="0"/>
              <a:t>Key features</a:t>
            </a:r>
          </a:p>
          <a:p>
            <a:pPr marL="171450" indent="-171450" algn="just">
              <a:buFont typeface="Arial" panose="020B0604020202020204" pitchFamily="34" charset="0"/>
              <a:buChar char="•"/>
            </a:pPr>
            <a:r>
              <a:rPr lang="en-US" dirty="0"/>
              <a:t>Natural language to app: Describe idea and watch Spark build it, with frontend and backend capabilities included, all powered by Claude Sonnet 4.</a:t>
            </a:r>
          </a:p>
          <a:p>
            <a:pPr marL="171450" indent="-171450" algn="just">
              <a:buFont typeface="Arial" panose="020B0604020202020204" pitchFamily="34" charset="0"/>
              <a:buChar char="•"/>
            </a:pPr>
            <a:r>
              <a:rPr lang="en-US" dirty="0"/>
              <a:t>No setup required: Data, LLM inference, hosting, deployments, and GitHub auth all included out-of-the-box.</a:t>
            </a:r>
          </a:p>
          <a:p>
            <a:pPr marL="171450" indent="-171450" algn="just">
              <a:buFont typeface="Arial" panose="020B0604020202020204" pitchFamily="34" charset="0"/>
              <a:buChar char="•"/>
            </a:pPr>
            <a:r>
              <a:rPr lang="en-US" dirty="0"/>
              <a:t>Add AI to apps: Add intelligent features powered by LLMs from OpenAI, Meta, DeepSeek, </a:t>
            </a:r>
            <a:r>
              <a:rPr lang="en-US" dirty="0" err="1"/>
              <a:t>xAI</a:t>
            </a:r>
            <a:r>
              <a:rPr lang="en-US" dirty="0"/>
              <a:t> and more – no API key management needed.</a:t>
            </a:r>
          </a:p>
          <a:p>
            <a:pPr marL="171450" indent="-171450" algn="just">
              <a:buFont typeface="Arial" panose="020B0604020202020204" pitchFamily="34" charset="0"/>
              <a:buChar char="•"/>
            </a:pPr>
            <a:r>
              <a:rPr lang="en-US" dirty="0"/>
              <a:t>One-click deployments: Publish your app with a single click.</a:t>
            </a:r>
          </a:p>
          <a:p>
            <a:pPr marL="171450" indent="-171450" algn="just">
              <a:buFont typeface="Arial" panose="020B0604020202020204" pitchFamily="34" charset="0"/>
              <a:buChar char="•"/>
            </a:pPr>
            <a:r>
              <a:rPr lang="en-US" dirty="0"/>
              <a:t>Build way: Use natural language, visual editing controls, or code with GitHub Copilot code completions at your fingertips to iterate on your ideas.</a:t>
            </a:r>
          </a:p>
          <a:p>
            <a:pPr marL="171450" indent="-171450" algn="just">
              <a:buFont typeface="Arial" panose="020B0604020202020204" pitchFamily="34" charset="0"/>
              <a:buChar char="•"/>
            </a:pPr>
            <a:r>
              <a:rPr lang="en-US" dirty="0"/>
              <a:t>Create a repository: Get a repository with GitHub Actions and </a:t>
            </a:r>
            <a:r>
              <a:rPr lang="en-US" dirty="0" err="1"/>
              <a:t>Dependabot</a:t>
            </a:r>
            <a:r>
              <a:rPr lang="en-US" dirty="0"/>
              <a:t> incorporated in just a click. Everything stays synchronized so you aren’t trapped in a sandbox.</a:t>
            </a:r>
          </a:p>
          <a:p>
            <a:pPr marL="171450" indent="-171450" algn="just">
              <a:buFont typeface="Arial" panose="020B0604020202020204" pitchFamily="34" charset="0"/>
              <a:buChar char="•"/>
            </a:pPr>
            <a:r>
              <a:rPr lang="en-US" dirty="0"/>
              <a:t>Expand with Copilot agents: Open a </a:t>
            </a:r>
            <a:r>
              <a:rPr lang="en-US" dirty="0" err="1"/>
              <a:t>codespace</a:t>
            </a:r>
            <a:r>
              <a:rPr lang="en-US" dirty="0"/>
              <a:t> directly from Spark to iterate with Copilot agent mode or assign an issue to Copilot coding agent.</a:t>
            </a:r>
          </a:p>
        </p:txBody>
      </p:sp>
    </p:spTree>
    <p:extLst>
      <p:ext uri="{BB962C8B-B14F-4D97-AF65-F5344CB8AC3E}">
        <p14:creationId xmlns:p14="http://schemas.microsoft.com/office/powerpoint/2010/main" val="58638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Introducing API Management Support in the Azure SRE Agent</a:t>
            </a:r>
            <a:endParaRPr lang="en-US" sz="1000" dirty="0"/>
          </a:p>
          <a:p>
            <a:pPr algn="just"/>
            <a:r>
              <a:rPr lang="en-US" sz="1000" dirty="0"/>
              <a:t>SRE Agent now extends capabilities to Azure API Management (APIM) , delivering deep operational visibility, guided troubleshooting, and intelligent remediation for customers running critical APIs at scale.</a:t>
            </a:r>
          </a:p>
          <a:p>
            <a:pPr algn="just"/>
            <a:r>
              <a:rPr lang="en-US" sz="1000" dirty="0"/>
              <a:t>The SRE Agent helps APIM users stay ahead of these challenges by providing both diagnostics and remediation tailored for API Management environments.</a:t>
            </a:r>
          </a:p>
          <a:p>
            <a:pPr marL="171450" indent="-171450" algn="just">
              <a:buFont typeface="Arial" panose="020B0604020202020204" pitchFamily="34" charset="0"/>
              <a:buChar char="•"/>
            </a:pPr>
            <a:r>
              <a:rPr lang="en-US" sz="1000" dirty="0"/>
              <a:t>Proactively Monitor API Management App Health</a:t>
            </a:r>
          </a:p>
          <a:p>
            <a:pPr marL="171450" indent="-171450" algn="just">
              <a:buFont typeface="Arial" panose="020B0604020202020204" pitchFamily="34" charset="0"/>
              <a:buChar char="•"/>
            </a:pPr>
            <a:r>
              <a:rPr lang="en-US" sz="1000" dirty="0"/>
              <a:t>Visualize Backend Connections and Health</a:t>
            </a:r>
          </a:p>
          <a:p>
            <a:pPr marL="171450" indent="-171450" algn="just">
              <a:buFont typeface="Arial" panose="020B0604020202020204" pitchFamily="34" charset="0"/>
              <a:buChar char="•"/>
            </a:pPr>
            <a:r>
              <a:rPr lang="en-US" sz="1000" dirty="0"/>
              <a:t>Drill into Backend App Issues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494110"/>
          </a:xfrm>
        </p:spPr>
        <p:txBody>
          <a:bodyPr/>
          <a:lstStyle/>
          <a:p>
            <a:pPr algn="just"/>
            <a:r>
              <a:rPr lang="en-US" dirty="0">
                <a:hlinkClick r:id="rId3"/>
              </a:rPr>
              <a:t>Announcing Microsoft 365 Copilot Search General Availability: A new era of search with Copilot</a:t>
            </a:r>
            <a:endParaRPr lang="en-US" dirty="0"/>
          </a:p>
          <a:p>
            <a:pPr algn="just"/>
            <a:r>
              <a:rPr lang="en-US" dirty="0"/>
              <a:t>MS announced general availability of Microsoft 365 Copilot Search. </a:t>
            </a:r>
          </a:p>
          <a:p>
            <a:pPr algn="just"/>
            <a:r>
              <a:rPr lang="en-US" dirty="0"/>
              <a:t>Introducing Microsoft 365 Copilot Search, available as a dedicated module within the Microsoft 365 Copilot app, accessible across desktop, web, and mobile platforms. If you have an eligible Microsoft 365 Copilot license, you’ll see a Search tab right alongside Chat and other Copilot experiences—no setup required.</a:t>
            </a:r>
          </a:p>
        </p:txBody>
      </p:sp>
      <p:pic>
        <p:nvPicPr>
          <p:cNvPr id="3" name="Picture 2">
            <a:extLst>
              <a:ext uri="{FF2B5EF4-FFF2-40B4-BE49-F238E27FC236}">
                <a16:creationId xmlns:a16="http://schemas.microsoft.com/office/drawing/2014/main" id="{FD795826-5041-2900-286B-6EBF88379BAD}"/>
              </a:ext>
            </a:extLst>
          </p:cNvPr>
          <p:cNvPicPr>
            <a:picLocks noChangeAspect="1"/>
          </p:cNvPicPr>
          <p:nvPr/>
        </p:nvPicPr>
        <p:blipFill>
          <a:blip r:embed="rId4"/>
          <a:stretch>
            <a:fillRect/>
          </a:stretch>
        </p:blipFill>
        <p:spPr>
          <a:xfrm>
            <a:off x="627326" y="2349191"/>
            <a:ext cx="3516570" cy="2355695"/>
          </a:xfrm>
          <a:prstGeom prst="rect">
            <a:avLst/>
          </a:prstGeom>
        </p:spPr>
      </p:pic>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998956"/>
          </a:xfrm>
        </p:spPr>
        <p:txBody>
          <a:bodyPr/>
          <a:lstStyle/>
          <a:p>
            <a:pPr algn="just"/>
            <a:r>
              <a:rPr lang="en-US" dirty="0">
                <a:hlinkClick r:id="rId2"/>
              </a:rPr>
              <a:t>Microsoft Connected Cache is now generally available</a:t>
            </a:r>
            <a:endParaRPr lang="en-US" dirty="0"/>
          </a:p>
          <a:p>
            <a:pPr algn="just"/>
            <a:r>
              <a:rPr lang="en-US" dirty="0"/>
              <a:t>Connected Cache helps organizations realize significant bandwidth savings when performing Windows 11 upgrades, Microsoft Intune provisioning, Intune application installations, Windows Autopilot software updates, and other monthly update deployments.</a:t>
            </a:r>
          </a:p>
          <a:p>
            <a:pPr algn="just"/>
            <a:r>
              <a:rPr lang="en-US" b="1" dirty="0"/>
              <a:t>Microsoft Connected Cache for Enterprise and Education is </a:t>
            </a:r>
            <a:r>
              <a:rPr lang="en-US" dirty="0"/>
              <a:t>available to all organizations with Windows Enterprise (E3, E5, and F3) or Windows Education (A3 and A5) entitlements, or a more comprehensive Microsoft 365 subscription. Eligible organizations can deploy Connected Cache nodes directly to host machines running Windows Server, Windows Desktop, and Linux [Ubuntu and Red Hat Enterprise Linux (RHEL)].</a:t>
            </a:r>
          </a:p>
          <a:p>
            <a:pPr algn="just"/>
            <a:endParaRPr lang="en-US" dirty="0"/>
          </a:p>
        </p:txBody>
      </p:sp>
      <p:pic>
        <p:nvPicPr>
          <p:cNvPr id="3" name="Picture 2">
            <a:extLst>
              <a:ext uri="{FF2B5EF4-FFF2-40B4-BE49-F238E27FC236}">
                <a16:creationId xmlns:a16="http://schemas.microsoft.com/office/drawing/2014/main" id="{C85DF501-8AA3-6E0C-2C9A-DD2E212F10D5}"/>
              </a:ext>
            </a:extLst>
          </p:cNvPr>
          <p:cNvPicPr>
            <a:picLocks noChangeAspect="1"/>
          </p:cNvPicPr>
          <p:nvPr/>
        </p:nvPicPr>
        <p:blipFill>
          <a:blip r:embed="rId3"/>
          <a:stretch>
            <a:fillRect/>
          </a:stretch>
        </p:blipFill>
        <p:spPr>
          <a:xfrm>
            <a:off x="909519" y="2854037"/>
            <a:ext cx="2935145" cy="2192482"/>
          </a:xfrm>
          <a:prstGeom prst="rect">
            <a:avLst/>
          </a:prstGeom>
        </p:spPr>
      </p:pic>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858383"/>
          </a:xfrm>
        </p:spPr>
        <p:txBody>
          <a:bodyPr/>
          <a:lstStyle/>
          <a:p>
            <a:pPr algn="just"/>
            <a:r>
              <a:rPr lang="en-US" dirty="0">
                <a:hlinkClick r:id="rId2"/>
              </a:rPr>
              <a:t>Public Preview: Web Application Firewall (WAF) running on Application Gateway for Containers</a:t>
            </a:r>
            <a:endParaRPr lang="en-US" dirty="0"/>
          </a:p>
          <a:p>
            <a:pPr algn="just"/>
            <a:r>
              <a:rPr lang="en-US" dirty="0"/>
              <a:t>Application Gateway for Containers, Azure’s application (layer 7) load balancing and dynamic traffic management solution for workloads running in a Kubernetes cluster, now supports Web Application Firewall (WAF) in public preview. Application Gateway for Containers is the next evolution of </a:t>
            </a:r>
            <a:r>
              <a:rPr lang="en-US" b="1" dirty="0"/>
              <a:t>Application Gateway + Application Gateway Ingress Controller</a:t>
            </a:r>
            <a:r>
              <a:rPr lang="en-US" dirty="0"/>
              <a:t>. With the addition of Azure WAF support, Application Gateway for Containers workloads can now protect workloads from web-based attacks like SQL injections, cross-site scripting, protocol anomalies, and more. </a:t>
            </a:r>
          </a:p>
        </p:txBody>
      </p:sp>
      <p:pic>
        <p:nvPicPr>
          <p:cNvPr id="1026" name="Picture 2" descr="Diagram depicting a request being blocked by a web application firewall rule.">
            <a:extLst>
              <a:ext uri="{FF2B5EF4-FFF2-40B4-BE49-F238E27FC236}">
                <a16:creationId xmlns:a16="http://schemas.microsoft.com/office/drawing/2014/main" id="{262DDFEF-9272-7C46-FD9B-C6ADEF7594A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 y="2742114"/>
            <a:ext cx="3972668" cy="1546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EEE44-A3A9-5916-28C3-73C176E34A58}"/>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C735E067-643C-4669-293E-B1878549EE12}"/>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BC16BD-C9C7-ACBB-576D-EBDB3A535BE1}"/>
              </a:ext>
            </a:extLst>
          </p:cNvPr>
          <p:cNvSpPr>
            <a:spLocks noGrp="1"/>
          </p:cNvSpPr>
          <p:nvPr>
            <p:ph type="body" sz="quarter" idx="15"/>
          </p:nvPr>
        </p:nvSpPr>
        <p:spPr/>
        <p:txBody>
          <a:bodyPr/>
          <a:lstStyle/>
          <a:p>
            <a:endParaRPr lang="en-US"/>
          </a:p>
        </p:txBody>
      </p:sp>
      <p:sp>
        <p:nvSpPr>
          <p:cNvPr id="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205819" y="907119"/>
            <a:ext cx="4195196" cy="3774069"/>
          </a:xfrm>
        </p:spPr>
        <p:txBody>
          <a:bodyPr/>
          <a:lstStyle/>
          <a:p>
            <a:pPr algn="just"/>
            <a:r>
              <a:rPr lang="en-US" sz="1000" dirty="0">
                <a:hlinkClick r:id="rId2"/>
              </a:rPr>
              <a:t>Generally Available: Azure CNI static block allocation for pod subnet</a:t>
            </a:r>
            <a:endParaRPr lang="en-US" sz="1000" dirty="0"/>
          </a:p>
          <a:p>
            <a:pPr algn="just"/>
            <a:r>
              <a:rPr lang="en-US" sz="1000" dirty="0"/>
              <a:t>Many </a:t>
            </a:r>
            <a:r>
              <a:rPr lang="en-US" sz="1000" b="1" dirty="0"/>
              <a:t>AKS users need a flat network architecture</a:t>
            </a:r>
            <a:r>
              <a:rPr lang="en-US" sz="1000" dirty="0"/>
              <a:t>, pods with direct inbound connectivity, and Azure-native solution integrations, but traditional flat networks couldn't scale beyond 65K pods. Until the launch of static block, customers either choose overlay networks to achieve massive scale or sacrifice the benefits of flat networking. </a:t>
            </a:r>
          </a:p>
          <a:p>
            <a:pPr algn="just"/>
            <a:r>
              <a:rPr lang="en-US" sz="1000" b="1" dirty="0"/>
              <a:t>Azure CNI Pod Subnet </a:t>
            </a:r>
            <a:r>
              <a:rPr lang="en-US" sz="1000" dirty="0"/>
              <a:t>- Static Block Allocation enables VNET routed IP addresses that can </a:t>
            </a:r>
            <a:r>
              <a:rPr lang="en-US" sz="1000" b="1" dirty="0"/>
              <a:t>scale to over 1M pods</a:t>
            </a:r>
            <a:r>
              <a:rPr lang="en-US" sz="1000" dirty="0"/>
              <a:t>, providing the simplicity and low latency of a flat network. Each node receives pre-allocated CIDR blocks, and all pods on that node obtain IP addresses from these ranges. This approach delivers massive scale, previously only available with overlay networks (up to 1M pods) while maintaining all the benefits of a flat network architecture. It also works seamlessly alongside existing dynamic IP allocation for pod subnet – simply deploy it on new node pools with dedicated subnets. </a:t>
            </a:r>
          </a:p>
          <a:p>
            <a:pPr algn="just"/>
            <a:r>
              <a:rPr lang="en-US" sz="1000" dirty="0"/>
              <a:t>AKS users can scale up AKS network solutions with minimal effort while maintaining enterprise-grade reliability and security. </a:t>
            </a:r>
          </a:p>
        </p:txBody>
      </p:sp>
      <p:sp>
        <p:nvSpPr>
          <p:cNvPr id="4" name="Text Placeholder 11">
            <a:extLst>
              <a:ext uri="{FF2B5EF4-FFF2-40B4-BE49-F238E27FC236}">
                <a16:creationId xmlns:a16="http://schemas.microsoft.com/office/drawing/2014/main" id="{6BE66F54-CE45-9842-29B5-8ADE86950719}"/>
              </a:ext>
            </a:extLst>
          </p:cNvPr>
          <p:cNvSpPr txBox="1">
            <a:spLocks/>
          </p:cNvSpPr>
          <p:nvPr/>
        </p:nvSpPr>
        <p:spPr>
          <a:xfrm>
            <a:off x="4662589" y="907119"/>
            <a:ext cx="4195196"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t>Limitations</a:t>
            </a:r>
          </a:p>
          <a:p>
            <a:pPr marL="171450" indent="-171450" algn="just">
              <a:buFont typeface="Arial" panose="020B0604020202020204" pitchFamily="34" charset="0"/>
              <a:buChar char="•"/>
            </a:pPr>
            <a:r>
              <a:rPr lang="en-US" sz="1000" dirty="0"/>
              <a:t>Minimum Kubernetes Version required is 1.28</a:t>
            </a:r>
          </a:p>
          <a:p>
            <a:pPr marL="171450" indent="-171450" algn="just">
              <a:buFont typeface="Arial" panose="020B0604020202020204" pitchFamily="34" charset="0"/>
              <a:buChar char="•"/>
            </a:pPr>
            <a:r>
              <a:rPr lang="en-US" sz="1000" dirty="0"/>
              <a:t>Maximum subnet size supported is </a:t>
            </a:r>
            <a:r>
              <a:rPr lang="en-US" sz="1000" dirty="0" err="1"/>
              <a:t>x.x.x.x</a:t>
            </a:r>
            <a:r>
              <a:rPr lang="en-US" sz="1000" dirty="0"/>
              <a:t>/12 ~ 1 million IPs</a:t>
            </a:r>
          </a:p>
          <a:p>
            <a:pPr marL="171450" indent="-171450" algn="just">
              <a:buFont typeface="Arial" panose="020B0604020202020204" pitchFamily="34" charset="0"/>
              <a:buChar char="•"/>
            </a:pPr>
            <a:r>
              <a:rPr lang="en-US" sz="1000" dirty="0"/>
              <a:t>Only a single mode of operation can be used per subnet. </a:t>
            </a:r>
          </a:p>
          <a:p>
            <a:pPr marL="171450" indent="-171450" algn="just">
              <a:buFont typeface="Arial" panose="020B0604020202020204" pitchFamily="34" charset="0"/>
              <a:buChar char="•"/>
            </a:pPr>
            <a:r>
              <a:rPr lang="en-US" sz="1000" dirty="0"/>
              <a:t>Only supported in new clusters or when adding node pools with a different subnet to existing clusters. </a:t>
            </a:r>
          </a:p>
          <a:p>
            <a:pPr marL="171450" indent="-171450" algn="just">
              <a:buFont typeface="Arial" panose="020B0604020202020204" pitchFamily="34" charset="0"/>
              <a:buChar char="•"/>
            </a:pPr>
            <a:r>
              <a:rPr lang="en-US" sz="1000" dirty="0"/>
              <a:t>Across all the CIDR blocks assigned to a node in the node pool, one IP will be selected as the primary IP of the node. </a:t>
            </a:r>
          </a:p>
          <a:p>
            <a:pPr algn="just"/>
            <a:endParaRPr lang="en-US" sz="1000" dirty="0"/>
          </a:p>
        </p:txBody>
      </p:sp>
    </p:spTree>
    <p:extLst>
      <p:ext uri="{BB962C8B-B14F-4D97-AF65-F5344CB8AC3E}">
        <p14:creationId xmlns:p14="http://schemas.microsoft.com/office/powerpoint/2010/main" val="289062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DD891-4CE7-3684-E998-D623020E5F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4226539-98A3-C40F-4648-61D3893ECB98}"/>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498EDA87-FEEC-7025-3A81-E2B223F8F83C}"/>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842EA0-D1D6-E5CA-35A9-265810B8410B}"/>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72E1AC-FDA0-FB61-4BF0-E75C2B8A1664}"/>
              </a:ext>
            </a:extLst>
          </p:cNvPr>
          <p:cNvSpPr>
            <a:spLocks noGrp="1"/>
          </p:cNvSpPr>
          <p:nvPr>
            <p:ph type="body" sz="quarter" idx="16"/>
          </p:nvPr>
        </p:nvSpPr>
        <p:spPr/>
        <p:txBody>
          <a:bodyPr/>
          <a:lstStyle/>
          <a:p>
            <a:pPr algn="just"/>
            <a:r>
              <a:rPr lang="en-US" dirty="0">
                <a:hlinkClick r:id="rId2"/>
              </a:rPr>
              <a:t>Generally Available: ExpressRoute - Auto-assigned Public IP for ExpressRoute Gateways</a:t>
            </a:r>
            <a:endParaRPr lang="en-US" dirty="0"/>
          </a:p>
          <a:p>
            <a:pPr algn="just"/>
            <a:r>
              <a:rPr lang="en-US" dirty="0"/>
              <a:t>All newly deployed ExpressRoute Virtual Network Gateways </a:t>
            </a:r>
            <a:r>
              <a:rPr lang="en-US" b="1" dirty="0"/>
              <a:t>will use auto-assigned Public IPs</a:t>
            </a:r>
            <a:r>
              <a:rPr lang="en-US" dirty="0"/>
              <a:t>. This change simplifies gateway configuration by removing the requirement to explicitly assign a Public IP address. </a:t>
            </a:r>
          </a:p>
          <a:p>
            <a:pPr algn="just"/>
            <a:r>
              <a:rPr lang="en-US" dirty="0"/>
              <a:t>This model streamlines deployment and improves consistency across gateway types. This feature eliminates the need for customers to manually manage Public IPs for new gateways, helping reduce operation effort and overhead.  </a:t>
            </a:r>
          </a:p>
          <a:p>
            <a:pPr algn="just"/>
            <a:r>
              <a:rPr lang="en-US" dirty="0"/>
              <a:t>Existing gateways are not impacted by this change. </a:t>
            </a:r>
          </a:p>
        </p:txBody>
      </p:sp>
    </p:spTree>
    <p:extLst>
      <p:ext uri="{BB962C8B-B14F-4D97-AF65-F5344CB8AC3E}">
        <p14:creationId xmlns:p14="http://schemas.microsoft.com/office/powerpoint/2010/main" val="9113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Microsoft Sentinel data lake</a:t>
            </a:r>
            <a:endParaRPr lang="en-US" dirty="0"/>
          </a:p>
          <a:p>
            <a:pPr algn="just"/>
            <a:r>
              <a:rPr lang="en-US" dirty="0"/>
              <a:t>MS announced a significant expansion of </a:t>
            </a:r>
            <a:r>
              <a:rPr lang="en-US" b="1" dirty="0"/>
              <a:t>Microsoft Sentinel’s capabilities through the introduction of Sentinel data lake</a:t>
            </a:r>
          </a:p>
          <a:p>
            <a:pPr algn="just"/>
            <a:r>
              <a:rPr lang="en-US" dirty="0"/>
              <a:t>Microsoft Sentinel data lake enables </a:t>
            </a:r>
            <a:r>
              <a:rPr lang="en-US" b="1" dirty="0"/>
              <a:t>a fully managed, cloud-native, data lake </a:t>
            </a:r>
            <a:r>
              <a:rPr lang="en-US" dirty="0"/>
              <a:t>that is purposefully designed for security, right inside Sentinel. Built on a modern lake architecture and powered by Azure, Sentinel data lake simplifies security data management, eliminates security data silos, and enables cost-effective long-term security data retention with the ability to run multiple forms of analytics on a single copy of that data. </a:t>
            </a:r>
          </a:p>
          <a:p>
            <a:pPr algn="just"/>
            <a:r>
              <a:rPr lang="en-US" dirty="0"/>
              <a:t>Security teams can now store and manage all security data. This takes the market-leading capabilities of </a:t>
            </a:r>
            <a:r>
              <a:rPr lang="en-US" b="1" dirty="0"/>
              <a:t>Sentinel SIEM and supercharges </a:t>
            </a:r>
            <a:r>
              <a:rPr lang="en-US" dirty="0"/>
              <a:t>it even further. Customers can leverage the data lake for retroactive TI matching and hunting over a longer time horizon, track low and slow attacks, conduct forensics analysis, build anomaly insights, and meet reporting &amp; compliance needs. By unifying security data, Sentinel data lake provides the AI ready data foundation for AI solutions. Let’s look at some of Sentinel data lake’s core features.</a:t>
            </a:r>
          </a:p>
        </p:txBody>
      </p:sp>
      <p:pic>
        <p:nvPicPr>
          <p:cNvPr id="3" name="Picture 2">
            <a:extLst>
              <a:ext uri="{FF2B5EF4-FFF2-40B4-BE49-F238E27FC236}">
                <a16:creationId xmlns:a16="http://schemas.microsoft.com/office/drawing/2014/main" id="{9BDC9ACA-D452-1271-2746-B054686E2D48}"/>
              </a:ext>
            </a:extLst>
          </p:cNvPr>
          <p:cNvPicPr>
            <a:picLocks noChangeAspect="1"/>
          </p:cNvPicPr>
          <p:nvPr/>
        </p:nvPicPr>
        <p:blipFill>
          <a:blip r:embed="rId3"/>
          <a:stretch>
            <a:fillRect/>
          </a:stretch>
        </p:blipFill>
        <p:spPr>
          <a:xfrm>
            <a:off x="4490224" y="2851768"/>
            <a:ext cx="4611211" cy="1948832"/>
          </a:xfrm>
          <a:prstGeom prst="rect">
            <a:avLst/>
          </a:prstGeom>
        </p:spPr>
      </p:pic>
      <p:pic>
        <p:nvPicPr>
          <p:cNvPr id="5" name="Picture 4">
            <a:extLst>
              <a:ext uri="{FF2B5EF4-FFF2-40B4-BE49-F238E27FC236}">
                <a16:creationId xmlns:a16="http://schemas.microsoft.com/office/drawing/2014/main" id="{A0E08ADF-1EF7-DF1C-2D5D-A20AD13EAEB4}"/>
              </a:ext>
            </a:extLst>
          </p:cNvPr>
          <p:cNvPicPr>
            <a:picLocks noChangeAspect="1"/>
          </p:cNvPicPr>
          <p:nvPr/>
        </p:nvPicPr>
        <p:blipFill>
          <a:blip r:embed="rId4"/>
          <a:stretch>
            <a:fillRect/>
          </a:stretch>
        </p:blipFill>
        <p:spPr>
          <a:xfrm>
            <a:off x="4490224" y="514351"/>
            <a:ext cx="4572000" cy="2236723"/>
          </a:xfrm>
          <a:prstGeom prst="rect">
            <a:avLst/>
          </a:prstGeom>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4E758-0E9C-1A59-D8C1-58D462C987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4EFDCEC-74D7-CC9F-3A0E-1009C7BB635B}"/>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108EB9BC-7C8E-C179-D7B3-FA8C3832EAD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5B52A8BE-107A-17D0-9868-4A2D8C2F433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25CF61-DD31-42B7-98F6-ACEF3D4AB8DC}"/>
              </a:ext>
            </a:extLst>
          </p:cNvPr>
          <p:cNvSpPr>
            <a:spLocks noGrp="1"/>
          </p:cNvSpPr>
          <p:nvPr>
            <p:ph type="body" sz="quarter" idx="16"/>
          </p:nvPr>
        </p:nvSpPr>
        <p:spPr>
          <a:xfrm>
            <a:off x="342900" y="855081"/>
            <a:ext cx="3955312" cy="2234484"/>
          </a:xfrm>
        </p:spPr>
        <p:txBody>
          <a:bodyPr/>
          <a:lstStyle/>
          <a:p>
            <a:r>
              <a:rPr lang="en-US" dirty="0">
                <a:hlinkClick r:id="rId2"/>
              </a:rPr>
              <a:t>Linkable token identifiers now GA</a:t>
            </a:r>
            <a:endParaRPr lang="en-US" dirty="0"/>
          </a:p>
          <a:p>
            <a:pPr algn="just"/>
            <a:r>
              <a:rPr lang="en-US" dirty="0"/>
              <a:t>MS announced the </a:t>
            </a:r>
            <a:r>
              <a:rPr lang="en-US" b="1" dirty="0"/>
              <a:t>general availability of linkable token identifiers</a:t>
            </a:r>
            <a:r>
              <a:rPr lang="en-US" dirty="0"/>
              <a:t>, which let trace a user’s session across workloads from a specific authentication event. This feature improves incident response and anomaly detection, helping mitigate threats like remote phishing and malware attacks. Linkable token identifiers are now available for:</a:t>
            </a:r>
          </a:p>
          <a:p>
            <a:pPr marL="171450" indent="-171450">
              <a:buFont typeface="Arial" panose="020B0604020202020204" pitchFamily="34" charset="0"/>
              <a:buChar char="•"/>
            </a:pPr>
            <a:r>
              <a:rPr lang="en-US" dirty="0"/>
              <a:t>Microsoft Entra sign-in logs</a:t>
            </a:r>
          </a:p>
          <a:p>
            <a:pPr marL="171450" indent="-171450">
              <a:buFont typeface="Arial" panose="020B0604020202020204" pitchFamily="34" charset="0"/>
              <a:buChar char="•"/>
            </a:pPr>
            <a:r>
              <a:rPr lang="en-US" dirty="0"/>
              <a:t>Microsoft Exchange Online audit logs</a:t>
            </a:r>
          </a:p>
          <a:p>
            <a:pPr marL="171450" indent="-171450">
              <a:buFont typeface="Arial" panose="020B0604020202020204" pitchFamily="34" charset="0"/>
              <a:buChar char="•"/>
            </a:pPr>
            <a:r>
              <a:rPr lang="en-US" dirty="0"/>
              <a:t>Microsoft Graph activity logs</a:t>
            </a:r>
          </a:p>
          <a:p>
            <a:pPr marL="171450" indent="-171450">
              <a:buFont typeface="Arial" panose="020B0604020202020204" pitchFamily="34" charset="0"/>
              <a:buChar char="•"/>
            </a:pPr>
            <a:r>
              <a:rPr lang="en-US" dirty="0"/>
              <a:t>Microsoft Teams audit logs</a:t>
            </a:r>
          </a:p>
          <a:p>
            <a:pPr marL="171450" indent="-171450">
              <a:buFont typeface="Arial" panose="020B0604020202020204" pitchFamily="34" charset="0"/>
              <a:buChar char="•"/>
            </a:pPr>
            <a:r>
              <a:rPr lang="en-US" dirty="0"/>
              <a:t>Microsoft SharePoint Online audit logs</a:t>
            </a:r>
          </a:p>
          <a:p>
            <a:endParaRPr lang="en-US" dirty="0"/>
          </a:p>
        </p:txBody>
      </p:sp>
    </p:spTree>
    <p:extLst>
      <p:ext uri="{BB962C8B-B14F-4D97-AF65-F5344CB8AC3E}">
        <p14:creationId xmlns:p14="http://schemas.microsoft.com/office/powerpoint/2010/main" val="281336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4047</TotalTime>
  <Words>2695</Words>
  <Application>Microsoft Office PowerPoint</Application>
  <PresentationFormat>On-screen Show (16:9)</PresentationFormat>
  <Paragraphs>145</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Human Sans</vt:lpstr>
      <vt:lpstr>Human Sans Regular</vt:lpstr>
      <vt:lpstr>Continuum Theme</vt:lpstr>
      <vt:lpstr>Azure Times #172</vt:lpstr>
      <vt:lpstr>PowerPoint Presentation</vt:lpstr>
      <vt:lpstr>Networking Updates</vt:lpstr>
      <vt:lpstr>Networking Updates</vt:lpstr>
      <vt:lpstr>Networking Updates</vt:lpstr>
      <vt:lpstr>PowerPoint Presentation</vt:lpstr>
      <vt:lpstr>Security &amp; Identity Updates</vt:lpstr>
      <vt:lpstr>Security &amp; Identity Updates</vt:lpstr>
      <vt:lpstr>PowerPoint Presentation</vt:lpstr>
      <vt:lpstr>Management &amp; Governance Updates</vt:lpstr>
      <vt:lpstr>Management &amp; Governance Updates</vt:lpstr>
      <vt:lpstr>Management &amp; Governance Updates</vt:lpstr>
      <vt:lpstr>Management &amp; Governance Updates</vt:lpstr>
      <vt:lpstr>Management &amp; Governance Updates</vt:lpstr>
      <vt:lpstr>PowerPoint Presentation</vt:lpstr>
      <vt:lpstr>Compute Updates</vt:lpstr>
      <vt:lpstr>Compute Updates</vt:lpstr>
      <vt:lpstr>Compute Updates</vt:lpstr>
      <vt:lpstr>PowerPoint Presentation</vt:lpstr>
      <vt:lpstr>Storage &amp; Data Updates</vt:lpstr>
      <vt:lpstr>PowerPoint Presentation</vt:lpstr>
      <vt:lpstr>Integration Updates</vt:lpstr>
      <vt:lpstr>PowerPoint Presentation</vt:lpstr>
      <vt:lpstr>ML &amp; AI &amp; IOT Updates</vt:lpstr>
      <vt:lpstr>ML &amp; AI &amp; IOT Updates</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Admin Rotar</cp:lastModifiedBy>
  <cp:revision>199</cp:revision>
  <dcterms:created xsi:type="dcterms:W3CDTF">2018-01-26T19:23:30Z</dcterms:created>
  <dcterms:modified xsi:type="dcterms:W3CDTF">2025-07-27T18:00:02Z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